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rels" ContentType="application/vnd.openxmlformats-package.relationships+xml"/>
  <Override PartName="/customXml/itemProps80.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6.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416" r:id="rId3"/>
    <p:sldId id="417" r:id="rId4"/>
    <p:sldId id="418" r:id="rId5"/>
    <p:sldId id="420" r:id="rId6"/>
    <p:sldId id="471" r:id="rId7"/>
    <p:sldId id="456" r:id="rId8"/>
    <p:sldId id="475" r:id="rId9"/>
    <p:sldId id="472" r:id="rId10"/>
    <p:sldId id="458" r:id="rId11"/>
    <p:sldId id="459" r:id="rId12"/>
    <p:sldId id="476" r:id="rId13"/>
    <p:sldId id="460" r:id="rId14"/>
    <p:sldId id="461" r:id="rId15"/>
    <p:sldId id="462"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6" userDrawn="1">
          <p15:clr>
            <a:srgbClr val="A4A3A4"/>
          </p15:clr>
        </p15:guide>
        <p15:guide id="2" pos="38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FAC"/>
    <a:srgbClr val="204192"/>
    <a:srgbClr val="BDBDBD"/>
    <a:srgbClr val="DDDDDD"/>
    <a:srgbClr val="9E9E9E"/>
    <a:srgbClr val="BFBFBF"/>
    <a:srgbClr val="1D78F1"/>
    <a:srgbClr val="005DC6"/>
    <a:srgbClr val="2880F1"/>
    <a:srgbClr val="0044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56"/>
        <p:guide pos="382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customXml" Target="../customXml/item1.xml"/><Relationship Id="rId20" Type="http://schemas.openxmlformats.org/officeDocument/2006/relationships/customXmlProps" Target="../customXml/itemProps80.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7" Type="http://schemas.openxmlformats.org/officeDocument/2006/relationships/image" Target="../media/image1.jpeg"/><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9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9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9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9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9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9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9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9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9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8" name="矩形 7"/>
          <p:cNvSpPr/>
          <p:nvPr userDrawn="1"/>
        </p:nvSpPr>
        <p:spPr>
          <a:xfrm>
            <a:off x="0" y="0"/>
            <a:ext cx="12192000" cy="6858635"/>
          </a:xfrm>
          <a:prstGeom prst="rect">
            <a:avLst/>
          </a:prstGeom>
          <a:blipFill rotWithShape="1">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9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9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9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9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9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90204" pitchFamily="34" charset="0"/>
              <a:buChar char="●"/>
              <a:defRPr sz="1600" u="none" strike="noStrike" kern="1200" cap="none" spc="150" normalizeH="0" baseline="0">
                <a:solidFill>
                  <a:schemeClr val="tx1">
                    <a:lumMod val="65000"/>
                    <a:lumOff val="35000"/>
                  </a:schemeClr>
                </a:solidFill>
                <a:latin typeface="Arial" panose="020B060402020209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9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90204" pitchFamily="34" charset="0"/>
                <a:ea typeface="微软雅黑" panose="020B0503020204020204" pitchFamily="34" charset="-122"/>
              </a:defRPr>
            </a:lvl2pPr>
            <a:lvl3pPr marL="1143000" indent="-228600" eaLnBrk="1" fontAlgn="auto" latinLnBrk="0" hangingPunct="1">
              <a:lnSpc>
                <a:spcPct val="120000"/>
              </a:lnSpc>
              <a:buFont typeface="Arial" panose="020B0604020202090204" pitchFamily="34" charset="0"/>
              <a:buChar char="●"/>
              <a:defRPr sz="1600" u="none" strike="noStrike" kern="1200" cap="none" spc="150" normalizeH="0" baseline="0">
                <a:solidFill>
                  <a:schemeClr val="tx1">
                    <a:lumMod val="65000"/>
                    <a:lumOff val="35000"/>
                  </a:schemeClr>
                </a:solidFill>
                <a:latin typeface="Arial" panose="020B060402020209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9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9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9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9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9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9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9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9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9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9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9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9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9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9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9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9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9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9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9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90204" pitchFamily="34" charset="0"/>
                <a:ea typeface="微软雅黑" panose="020B0503020204020204" pitchFamily="34" charset="-122"/>
              </a:defRPr>
            </a:lvl2pPr>
            <a:lvl3pPr eaLnBrk="1" fontAlgn="auto" latinLnBrk="0" hangingPunct="1">
              <a:buFont typeface="Arial" panose="020B0604020202090204" pitchFamily="34" charset="0"/>
              <a:buChar char="●"/>
              <a:defRPr u="none" strike="noStrike" kern="1200" cap="none" spc="150" normalizeH="0">
                <a:solidFill>
                  <a:schemeClr val="tx1">
                    <a:lumMod val="65000"/>
                    <a:lumOff val="35000"/>
                  </a:schemeClr>
                </a:solidFill>
                <a:uFillTx/>
                <a:latin typeface="Arial" panose="020B060402020209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9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9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9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9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9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9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9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9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9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9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9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90204" pitchFamily="34" charset="0"/>
        <a:buChar char="●"/>
        <a:defRPr sz="1800" u="none" strike="noStrike" kern="1200" cap="none" spc="150" normalizeH="0" baseline="0">
          <a:solidFill>
            <a:schemeClr val="tx1">
              <a:lumMod val="65000"/>
              <a:lumOff val="35000"/>
            </a:schemeClr>
          </a:solidFill>
          <a:uFillTx/>
          <a:latin typeface="Arial" panose="020B060402020209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9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9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90204" pitchFamily="34" charset="0"/>
        <a:buChar char="●"/>
        <a:defRPr sz="1600" u="none" strike="noStrike" kern="1200" cap="none" spc="150" normalizeH="0" baseline="0">
          <a:solidFill>
            <a:schemeClr val="tx1">
              <a:lumMod val="65000"/>
              <a:lumOff val="35000"/>
            </a:schemeClr>
          </a:solidFill>
          <a:uFillTx/>
          <a:latin typeface="Arial" panose="020B060402020209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9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90204" pitchFamily="34" charset="0"/>
        <a:buChar char="•"/>
        <a:defRPr sz="1400" u="none" strike="noStrike" kern="1200" cap="none" spc="150" normalizeH="0" baseline="0">
          <a:solidFill>
            <a:schemeClr val="tx1">
              <a:lumMod val="65000"/>
              <a:lumOff val="35000"/>
            </a:schemeClr>
          </a:solidFill>
          <a:uFillTx/>
          <a:latin typeface="Arial" panose="020B060402020209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5.xml"/><Relationship Id="rId2" Type="http://schemas.openxmlformats.org/officeDocument/2006/relationships/image" Target="../media/image6.sv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7.xml"/><Relationship Id="rId2" Type="http://schemas.openxmlformats.org/officeDocument/2006/relationships/image" Target="../media/image6.svg"/><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8.xml"/><Relationship Id="rId2" Type="http://schemas.openxmlformats.org/officeDocument/2006/relationships/image" Target="../media/image6.svg"/><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9.xml"/><Relationship Id="rId2" Type="http://schemas.openxmlformats.org/officeDocument/2006/relationships/image" Target="../media/image6.svg"/><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9.xml"/><Relationship Id="rId2" Type="http://schemas.openxmlformats.org/officeDocument/2006/relationships/image" Target="../media/image6.sv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1.xml"/><Relationship Id="rId2" Type="http://schemas.openxmlformats.org/officeDocument/2006/relationships/image" Target="../media/image6.sv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2.xml"/><Relationship Id="rId2" Type="http://schemas.openxmlformats.org/officeDocument/2006/relationships/image" Target="../media/image6.sv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4.xml"/><Relationship Id="rId2" Type="http://schemas.openxmlformats.org/officeDocument/2006/relationships/image" Target="../media/image6.sv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 name="矩形 39"/>
          <p:cNvSpPr/>
          <p:nvPr userDrawn="1"/>
        </p:nvSpPr>
        <p:spPr>
          <a:xfrm>
            <a:off x="0" y="0"/>
            <a:ext cx="12192000" cy="6858635"/>
          </a:xfrm>
          <a:prstGeom prst="rect">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5" name="副标题 494"/>
          <p:cNvSpPr>
            <a:spLocks noGrp="1"/>
          </p:cNvSpPr>
          <p:nvPr>
            <p:ph type="subTitle" idx="1"/>
            <p:custDataLst>
              <p:tags r:id="rId2"/>
            </p:custDataLst>
          </p:nvPr>
        </p:nvSpPr>
        <p:spPr>
          <a:xfrm>
            <a:off x="0" y="2480945"/>
            <a:ext cx="12192000" cy="1034415"/>
          </a:xfrm>
        </p:spPr>
        <p:txBody>
          <a:bodyPr>
            <a:noAutofit/>
          </a:bodyPr>
          <a:p>
            <a:pPr marL="0" indent="0" algn="ctr">
              <a:lnSpc>
                <a:spcPct val="100000"/>
              </a:lnSpc>
              <a:buNone/>
            </a:pPr>
            <a:r>
              <a:rPr lang="zh-CN" altLang="en-US" sz="6000">
                <a:solidFill>
                  <a:schemeClr val="tx1">
                    <a:lumMod val="85000"/>
                    <a:lumOff val="15000"/>
                  </a:schemeClr>
                </a:solidFill>
                <a:latin typeface="汉仪雅酷黑-65J" panose="00020600040101010101" charset="-122"/>
                <a:ea typeface="汉仪雅酷黑-65J" panose="00020600040101010101" charset="-122"/>
                <a:cs typeface="汉仪雅酷黑 95W" panose="020B0A04020202020204" charset="-122"/>
              </a:rPr>
              <a:t>英语学习活动观</a:t>
            </a:r>
            <a:r>
              <a:rPr lang="zh-CN" altLang="en-US" sz="6000">
                <a:solidFill>
                  <a:schemeClr val="tx1">
                    <a:lumMod val="85000"/>
                    <a:lumOff val="15000"/>
                  </a:schemeClr>
                </a:solidFill>
                <a:latin typeface="汉仪雅酷黑-65J" panose="00020600040101010101" charset="-122"/>
                <a:ea typeface="汉仪雅酷黑-65J" panose="00020600040101010101" charset="-122"/>
                <a:cs typeface="汉仪雅酷黑 95W" panose="020B0A04020202020204" charset="-122"/>
              </a:rPr>
              <a:t>之</a:t>
            </a:r>
            <a:endParaRPr lang="zh-CN" altLang="en-US" sz="6000">
              <a:solidFill>
                <a:schemeClr val="tx1">
                  <a:lumMod val="85000"/>
                  <a:lumOff val="15000"/>
                </a:schemeClr>
              </a:solidFill>
              <a:latin typeface="汉仪雅酷黑-65J" panose="00020600040101010101" charset="-122"/>
              <a:ea typeface="汉仪雅酷黑-65J" panose="00020600040101010101" charset="-122"/>
              <a:cs typeface="汉仪雅酷黑 95W" panose="020B0A04020202020204" charset="-122"/>
            </a:endParaRPr>
          </a:p>
          <a:p>
            <a:pPr marL="0" indent="0" algn="ctr">
              <a:lnSpc>
                <a:spcPct val="100000"/>
              </a:lnSpc>
              <a:buNone/>
            </a:pPr>
            <a:r>
              <a:rPr lang="zh-CN" altLang="en-US" sz="6000">
                <a:solidFill>
                  <a:schemeClr val="tx1">
                    <a:lumMod val="85000"/>
                    <a:lumOff val="15000"/>
                  </a:schemeClr>
                </a:solidFill>
                <a:latin typeface="汉仪雅酷黑-65J" panose="00020600040101010101" charset="-122"/>
                <a:ea typeface="汉仪雅酷黑-65J" panose="00020600040101010101" charset="-122"/>
                <a:cs typeface="汉仪雅酷黑 95W" panose="020B0A04020202020204" charset="-122"/>
              </a:rPr>
              <a:t>应用实践类</a:t>
            </a:r>
            <a:r>
              <a:rPr lang="zh-CN" altLang="en-US" sz="6000">
                <a:solidFill>
                  <a:schemeClr val="tx1">
                    <a:lumMod val="85000"/>
                    <a:lumOff val="15000"/>
                  </a:schemeClr>
                </a:solidFill>
                <a:latin typeface="汉仪雅酷黑-65J" panose="00020600040101010101" charset="-122"/>
                <a:ea typeface="汉仪雅酷黑-65J" panose="00020600040101010101" charset="-122"/>
                <a:cs typeface="汉仪雅酷黑 95W" panose="020B0A04020202020204" charset="-122"/>
              </a:rPr>
              <a:t>活动</a:t>
            </a:r>
            <a:endParaRPr lang="zh-CN" altLang="en-US" sz="6000">
              <a:solidFill>
                <a:schemeClr val="tx1">
                  <a:lumMod val="85000"/>
                  <a:lumOff val="15000"/>
                </a:schemeClr>
              </a:solidFill>
              <a:latin typeface="汉仪雅酷黑-65J" panose="00020600040101010101" charset="-122"/>
              <a:ea typeface="汉仪雅酷黑-65J" panose="00020600040101010101" charset="-122"/>
              <a:cs typeface="汉仪雅酷黑 95W" panose="020B0A04020202020204" charset="-122"/>
            </a:endParaRPr>
          </a:p>
          <a:p>
            <a:pPr marL="0" indent="0" algn="ctr">
              <a:lnSpc>
                <a:spcPct val="100000"/>
              </a:lnSpc>
              <a:buNone/>
            </a:pPr>
            <a:endParaRPr lang="zh-CN" altLang="en-US" sz="6000">
              <a:solidFill>
                <a:schemeClr val="tx1">
                  <a:lumMod val="85000"/>
                  <a:lumOff val="15000"/>
                </a:schemeClr>
              </a:solidFill>
              <a:latin typeface="汉仪雅酷黑-65J" panose="00020600040101010101" charset="-122"/>
              <a:ea typeface="汉仪雅酷黑-65J" panose="00020600040101010101" charset="-122"/>
              <a:cs typeface="汉仪雅酷黑 95W" panose="020B0A04020202020204" charset="-122"/>
            </a:endParaRPr>
          </a:p>
        </p:txBody>
      </p:sp>
      <p:grpSp>
        <p:nvGrpSpPr>
          <p:cNvPr id="496" name="组合 495"/>
          <p:cNvGrpSpPr/>
          <p:nvPr/>
        </p:nvGrpSpPr>
        <p:grpSpPr>
          <a:xfrm>
            <a:off x="4916170" y="4971247"/>
            <a:ext cx="2613660" cy="642788"/>
            <a:chOff x="5802" y="6911"/>
            <a:chExt cx="2472" cy="519"/>
          </a:xfrm>
        </p:grpSpPr>
        <p:sp>
          <p:nvSpPr>
            <p:cNvPr id="497" name="圆角矩形 496"/>
            <p:cNvSpPr/>
            <p:nvPr/>
          </p:nvSpPr>
          <p:spPr>
            <a:xfrm>
              <a:off x="5802" y="6946"/>
              <a:ext cx="2472" cy="484"/>
            </a:xfrm>
            <a:prstGeom prst="roundRect">
              <a:avLst>
                <a:gd name="adj" fmla="val 50000"/>
              </a:avLst>
            </a:prstGeom>
            <a:solidFill>
              <a:srgbClr val="2D5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8" name="文本框 497"/>
            <p:cNvSpPr txBox="1"/>
            <p:nvPr/>
          </p:nvSpPr>
          <p:spPr>
            <a:xfrm>
              <a:off x="5958" y="6911"/>
              <a:ext cx="2208" cy="471"/>
            </a:xfrm>
            <a:prstGeom prst="rect">
              <a:avLst/>
            </a:prstGeom>
            <a:noFill/>
          </p:spPr>
          <p:txBody>
            <a:bodyPr wrap="square" rtlCol="0">
              <a:spAutoFit/>
            </a:bodyPr>
            <a:p>
              <a:pPr algn="ctr"/>
              <a:endParaRPr lang="zh-CN" altLang="en-US" sz="1200">
                <a:solidFill>
                  <a:schemeClr val="bg1"/>
                </a:solidFill>
                <a:latin typeface="+mj-ea"/>
                <a:ea typeface="+mj-ea"/>
              </a:endParaRPr>
            </a:p>
            <a:p>
              <a:pPr algn="ctr"/>
              <a:r>
                <a:rPr lang="zh-CN" altLang="en-US" sz="2000">
                  <a:solidFill>
                    <a:schemeClr val="bg1"/>
                  </a:solidFill>
                  <a:latin typeface="+mj-ea"/>
                  <a:ea typeface="+mj-ea"/>
                </a:rPr>
                <a:t>汇报人：杭</a:t>
              </a:r>
              <a:r>
                <a:rPr lang="en-US" altLang="zh-CN" sz="2000">
                  <a:solidFill>
                    <a:schemeClr val="bg1"/>
                  </a:solidFill>
                  <a:latin typeface="+mj-ea"/>
                  <a:ea typeface="+mj-ea"/>
                </a:rPr>
                <a:t> </a:t>
              </a:r>
              <a:r>
                <a:rPr lang="zh-CN" altLang="en-US" sz="2000">
                  <a:solidFill>
                    <a:schemeClr val="bg1"/>
                  </a:solidFill>
                  <a:latin typeface="+mj-ea"/>
                  <a:ea typeface="+mj-ea"/>
                </a:rPr>
                <a:t>燕</a:t>
              </a:r>
              <a:r>
                <a:rPr lang="en-US" altLang="zh-CN" sz="2000">
                  <a:solidFill>
                    <a:schemeClr val="bg1"/>
                  </a:solidFill>
                  <a:latin typeface="+mj-ea"/>
                  <a:ea typeface="+mj-ea"/>
                </a:rPr>
                <a:t> </a:t>
              </a:r>
              <a:r>
                <a:rPr lang="zh-CN" altLang="en-US" sz="2000">
                  <a:solidFill>
                    <a:schemeClr val="bg1"/>
                  </a:solidFill>
                  <a:latin typeface="+mj-ea"/>
                  <a:ea typeface="+mj-ea"/>
                </a:rPr>
                <a:t>楠</a:t>
              </a:r>
              <a:endParaRPr lang="zh-CN" altLang="en-US" sz="2000">
                <a:solidFill>
                  <a:schemeClr val="bg1"/>
                </a:solidFill>
                <a:latin typeface="+mj-ea"/>
                <a:ea typeface="+mj-ea"/>
              </a:endParaRPr>
            </a:p>
          </p:txBody>
        </p:sp>
      </p:grpSp>
      <p:sp>
        <p:nvSpPr>
          <p:cNvPr id="52" name="副标题 51"/>
          <p:cNvSpPr>
            <a:spLocks noGrp="1"/>
          </p:cNvSpPr>
          <p:nvPr>
            <p:custDataLst>
              <p:tags r:id="rId3"/>
            </p:custDataLst>
          </p:nvPr>
        </p:nvSpPr>
        <p:spPr>
          <a:xfrm>
            <a:off x="-76200" y="172720"/>
            <a:ext cx="12012295" cy="1035050"/>
          </a:xfrm>
          <a:prstGeom prst="rect">
            <a:avLst/>
          </a:prstGeom>
          <a:effectLst/>
        </p:spPr>
        <p:txBody>
          <a:bodyPr vert="horz" lIns="90000" tIns="46800" rIns="90000" bIns="4680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9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9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9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9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90204" pitchFamily="34" charset="0"/>
                <a:ea typeface="微软雅黑" panose="020B0503020204020204" pitchFamily="34" charset="-122"/>
                <a:cs typeface="+mn-cs"/>
                <a:sym typeface="+mn-ea"/>
              </a:defRPr>
            </a:lvl5pPr>
            <a:lvl6pPr marL="2286000" indent="0" algn="l" defTabSz="914400" rtl="0" eaLnBrk="1" latinLnBrk="0" hangingPunct="1">
              <a:lnSpc>
                <a:spcPct val="90000"/>
              </a:lnSpc>
              <a:spcBef>
                <a:spcPts val="500"/>
              </a:spcBef>
              <a:buFont typeface="Arial" panose="020B0604020202090204" pitchFamily="34" charset="0"/>
              <a:buNone/>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l">
              <a:lnSpc>
                <a:spcPct val="100000"/>
              </a:lnSpc>
              <a:buNone/>
            </a:pPr>
            <a:r>
              <a:rPr lang="en-US" altLang="zh-CN" sz="2800">
                <a:solidFill>
                  <a:schemeClr val="tx1">
                    <a:lumMod val="75000"/>
                    <a:lumOff val="25000"/>
                  </a:schemeClr>
                </a:solidFill>
                <a:latin typeface="微软雅黑" panose="020B0503020204020204" pitchFamily="34" charset="-122"/>
                <a:cs typeface="微软雅黑" panose="020B0503020204020204" pitchFamily="34" charset="-122"/>
              </a:rPr>
              <a:t> </a:t>
            </a:r>
            <a:r>
              <a:rPr lang="zh-CN" altLang="en-US" sz="2800">
                <a:solidFill>
                  <a:schemeClr val="tx1">
                    <a:lumMod val="75000"/>
                    <a:lumOff val="25000"/>
                  </a:schemeClr>
                </a:solidFill>
                <a:latin typeface="微软雅黑" panose="020B0503020204020204" pitchFamily="34" charset="-122"/>
                <a:cs typeface="微软雅黑" panose="020B0503020204020204" pitchFamily="34" charset="-122"/>
              </a:rPr>
              <a:t>江苏省“十四五”规划课题第</a:t>
            </a:r>
            <a:r>
              <a:rPr lang="en-US" altLang="zh-CN" sz="2800">
                <a:solidFill>
                  <a:schemeClr val="tx1">
                    <a:lumMod val="75000"/>
                    <a:lumOff val="25000"/>
                  </a:schemeClr>
                </a:solidFill>
                <a:latin typeface="微软雅黑" panose="020B0503020204020204" pitchFamily="34" charset="-122"/>
                <a:cs typeface="微软雅黑" panose="020B0503020204020204" pitchFamily="34" charset="-122"/>
              </a:rPr>
              <a:t>10</a:t>
            </a:r>
            <a:r>
              <a:rPr sz="2800">
                <a:solidFill>
                  <a:schemeClr val="tx1">
                    <a:lumMod val="75000"/>
                    <a:lumOff val="25000"/>
                  </a:schemeClr>
                </a:solidFill>
                <a:latin typeface="微软雅黑" panose="020B0503020204020204" pitchFamily="34" charset="-122"/>
                <a:cs typeface="微软雅黑" panose="020B0503020204020204" pitchFamily="34" charset="-122"/>
              </a:rPr>
              <a:t>次</a:t>
            </a:r>
            <a:r>
              <a:rPr sz="2800">
                <a:solidFill>
                  <a:schemeClr val="tx1">
                    <a:lumMod val="75000"/>
                    <a:lumOff val="25000"/>
                  </a:schemeClr>
                </a:solidFill>
                <a:latin typeface="微软雅黑" panose="020B0503020204020204" pitchFamily="34" charset="-122"/>
                <a:cs typeface="微软雅黑" panose="020B0503020204020204" pitchFamily="34" charset="-122"/>
              </a:rPr>
              <a:t>活动</a:t>
            </a:r>
            <a:endParaRPr sz="2800">
              <a:solidFill>
                <a:schemeClr val="tx1">
                  <a:lumMod val="75000"/>
                  <a:lumOff val="25000"/>
                </a:schemeClr>
              </a:solidFill>
              <a:latin typeface="微软雅黑" panose="020B0503020204020204" pitchFamily="34" charset="-122"/>
              <a:cs typeface="微软雅黑" panose="020B0503020204020204" pitchFamily="34" charset="-122"/>
            </a:endParaRPr>
          </a:p>
        </p:txBody>
      </p:sp>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6" name="图片 15" descr="C:\Users\Administrator\Desktop\网址.svg网址"/>
          <p:cNvPicPr>
            <a:picLocks noChangeAspect="1"/>
          </p:cNvPicPr>
          <p:nvPr/>
        </p:nvPicPr>
        <p:blipFill>
          <a:blip r:embed="rId1">
            <a:extLst>
              <a:ext uri="{96DAC541-7B7A-43D3-8B79-37D633B846F1}">
                <asvg:svgBlip xmlns:asvg="http://schemas.microsoft.com/office/drawing/2016/SVG/main" r:embed="rId2"/>
              </a:ext>
            </a:extLst>
          </a:blip>
          <a:srcRect/>
          <a:stretch>
            <a:fillRect/>
          </a:stretch>
        </p:blipFill>
        <p:spPr>
          <a:xfrm>
            <a:off x="4703445" y="4742180"/>
            <a:ext cx="339090" cy="339090"/>
          </a:xfrm>
          <a:prstGeom prst="rect">
            <a:avLst/>
          </a:prstGeom>
        </p:spPr>
      </p:pic>
      <p:sp>
        <p:nvSpPr>
          <p:cNvPr id="104" name="文本框 103"/>
          <p:cNvSpPr txBox="1"/>
          <p:nvPr/>
        </p:nvSpPr>
        <p:spPr>
          <a:xfrm>
            <a:off x="692150" y="2162810"/>
            <a:ext cx="5390515" cy="1568450"/>
          </a:xfrm>
          <a:prstGeom prst="rect">
            <a:avLst/>
          </a:prstGeom>
          <a:noFill/>
        </p:spPr>
        <p:txBody>
          <a:bodyPr wrap="square" rtlCol="0">
            <a:spAutoFit/>
          </a:bodyPr>
          <a:p>
            <a:pPr fontAlgn="auto">
              <a:lnSpc>
                <a:spcPct val="150000"/>
              </a:lnSpc>
            </a:pPr>
            <a:r>
              <a:rPr lang="zh-CN" altLang="en-US" sz="1600">
                <a:solidFill>
                  <a:schemeClr val="bg1"/>
                </a:solidFill>
                <a:latin typeface="+mj-ea"/>
                <a:ea typeface="+mj-ea"/>
              </a:rPr>
              <a:t>单击此处添加文本，本模版所有图形线条及其相应素材均可自由编辑、改色、替换，建议您在展示时字体选择微软雅黑等系统自带字体。如果需要特殊字体需要设置选项里面选择嵌入字体以方便演示。</a:t>
            </a:r>
            <a:endParaRPr lang="zh-CN" altLang="en-US" sz="1600">
              <a:solidFill>
                <a:schemeClr val="bg1"/>
              </a:solidFill>
              <a:latin typeface="+mj-ea"/>
              <a:ea typeface="+mj-ea"/>
            </a:endParaRPr>
          </a:p>
        </p:txBody>
      </p:sp>
      <p:sp>
        <p:nvSpPr>
          <p:cNvPr id="105" name="文本框 104"/>
          <p:cNvSpPr txBox="1"/>
          <p:nvPr/>
        </p:nvSpPr>
        <p:spPr>
          <a:xfrm>
            <a:off x="692150" y="1732915"/>
            <a:ext cx="2085340" cy="429895"/>
          </a:xfrm>
          <a:prstGeom prst="rect">
            <a:avLst/>
          </a:prstGeom>
          <a:noFill/>
        </p:spPr>
        <p:txBody>
          <a:bodyPr wrap="square" rtlCol="0">
            <a:spAutoFit/>
          </a:bodyPr>
          <a:p>
            <a:pPr algn="l"/>
            <a:r>
              <a:rPr lang="zh-CN" altLang="en-US" sz="2200" b="1" dirty="0" smtClean="0">
                <a:solidFill>
                  <a:schemeClr val="bg1"/>
                </a:solidFill>
                <a:latin typeface="+mj-ea"/>
                <a:ea typeface="+mj-ea"/>
                <a:cs typeface="+mn-ea"/>
                <a:sym typeface="+mn-lt"/>
              </a:rPr>
              <a:t>您的文字内容</a:t>
            </a:r>
            <a:endParaRPr lang="zh-CN" altLang="en-US" sz="2200" b="1" dirty="0" smtClean="0">
              <a:solidFill>
                <a:schemeClr val="bg1"/>
              </a:solidFill>
              <a:latin typeface="+mj-ea"/>
              <a:ea typeface="+mj-ea"/>
              <a:cs typeface="+mn-ea"/>
              <a:sym typeface="+mn-lt"/>
            </a:endParaRPr>
          </a:p>
        </p:txBody>
      </p:sp>
      <p:sp>
        <p:nvSpPr>
          <p:cNvPr id="2" name="文本框 1"/>
          <p:cNvSpPr txBox="1"/>
          <p:nvPr/>
        </p:nvSpPr>
        <p:spPr>
          <a:xfrm>
            <a:off x="197485" y="509270"/>
            <a:ext cx="11732895" cy="6554470"/>
          </a:xfrm>
          <a:prstGeom prst="rect">
            <a:avLst/>
          </a:prstGeom>
          <a:noFill/>
        </p:spPr>
        <p:txBody>
          <a:bodyPr wrap="square" rtlCol="0" anchor="t">
            <a:spAutoFit/>
          </a:bodyPr>
          <a:p>
            <a:pPr>
              <a:lnSpc>
                <a:spcPct val="140000"/>
              </a:lnSpc>
            </a:pPr>
            <a:r>
              <a:rPr lang="en-US" altLang="zh-CN" sz="2000"/>
              <a:t>  </a:t>
            </a:r>
            <a:r>
              <a:rPr lang="en-US" altLang="zh-CN" sz="2000">
                <a:solidFill>
                  <a:srgbClr val="FF0000"/>
                </a:solidFill>
              </a:rPr>
              <a:t>  </a:t>
            </a:r>
            <a:r>
              <a:rPr sz="2000">
                <a:solidFill>
                  <a:srgbClr val="FF0000"/>
                </a:solidFill>
              </a:rPr>
              <a:t>3. 活动形式单一，教学表层化和机械化</a:t>
            </a:r>
            <a:r>
              <a:rPr lang="en-US" altLang="zh-CN" sz="2000">
                <a:solidFill>
                  <a:srgbClr val="FF0000"/>
                </a:solidFill>
              </a:rPr>
              <a:t>    </a:t>
            </a:r>
            <a:endParaRPr lang="en-US" altLang="zh-CN" sz="2000">
              <a:solidFill>
                <a:srgbClr val="FF0000"/>
              </a:solidFill>
            </a:endParaRPr>
          </a:p>
          <a:p>
            <a:pPr>
              <a:lnSpc>
                <a:spcPct val="140000"/>
              </a:lnSpc>
            </a:pPr>
            <a:r>
              <a:rPr lang="zh-CN" altLang="en-US" sz="2000"/>
              <a:t> </a:t>
            </a:r>
            <a:r>
              <a:rPr lang="en-US" altLang="zh-CN" sz="2000"/>
              <a:t>   朗读、复述、表演都是学生内化语言的途径，属于应用实践类活动中的内化与运用活动，是最直接、最易设计和操作的活动类型。许多教师在应用实践类活动中设计了跟读、表演和复述的活动，认为学生通过这些活动就可以内化所学语言，形成运用所学语言的能力。</a:t>
            </a:r>
            <a:endParaRPr lang="en-US" altLang="zh-CN" sz="2000"/>
          </a:p>
          <a:p>
            <a:pPr>
              <a:lnSpc>
                <a:spcPct val="140000"/>
              </a:lnSpc>
            </a:pPr>
            <a:r>
              <a:rPr lang="en-US" altLang="zh-CN" sz="2000"/>
              <a:t>   这种模式化的活动设计过于表层化，学生的思维参与度低，缺少对语言意义的关注，不能使学生感受到真正意义上的语言应用，不利于促进学生对主题的深度理解和探究。</a:t>
            </a:r>
            <a:endParaRPr lang="en-US" altLang="zh-CN" sz="2000"/>
          </a:p>
          <a:p>
            <a:pPr>
              <a:lnSpc>
                <a:spcPct val="140000"/>
              </a:lnSpc>
            </a:pPr>
            <a:r>
              <a:rPr lang="en-US" altLang="zh-CN" sz="2000"/>
              <a:t>   </a:t>
            </a:r>
            <a:r>
              <a:rPr lang="en-US" altLang="zh-CN" sz="2000">
                <a:solidFill>
                  <a:srgbClr val="FF0000"/>
                </a:solidFill>
              </a:rPr>
              <a:t> 4. 活动开展不及时，教学环节割裂</a:t>
            </a:r>
            <a:endParaRPr lang="en-US" altLang="zh-CN" sz="2000">
              <a:solidFill>
                <a:srgbClr val="FF0000"/>
              </a:solidFill>
            </a:endParaRPr>
          </a:p>
          <a:p>
            <a:pPr>
              <a:lnSpc>
                <a:spcPct val="140000"/>
              </a:lnSpc>
            </a:pPr>
            <a:r>
              <a:rPr lang="en-US" altLang="zh-CN" sz="2000"/>
              <a:t>    有些教师认为，学习活动观三个层次的活动应该是按顺序开展，所以应用实践类活动必须在学习理解类活动后开展，在没有完成学习理解类活动前不能设计应用实践类活动。这种对学习活动观的错误理解导致教学环节割裂，造成学习和内化相脱离。由于学生没有及时内化所学语言，影响了学习效果。</a:t>
            </a:r>
            <a:endParaRPr lang="en-US" altLang="zh-CN" sz="2000"/>
          </a:p>
          <a:p>
            <a:pPr>
              <a:lnSpc>
                <a:spcPct val="140000"/>
              </a:lnSpc>
            </a:pPr>
            <a:r>
              <a:rPr lang="en-US" altLang="zh-CN" sz="2000"/>
              <a:t>    </a:t>
            </a:r>
            <a:r>
              <a:rPr lang="en-US" altLang="zh-CN" sz="2000">
                <a:solidFill>
                  <a:srgbClr val="FF0000"/>
                </a:solidFill>
              </a:rPr>
              <a:t>5. 活动覆盖面小，学生参与度低</a:t>
            </a:r>
            <a:endParaRPr lang="en-US" altLang="zh-CN" sz="2000">
              <a:solidFill>
                <a:srgbClr val="FF0000"/>
              </a:solidFill>
            </a:endParaRPr>
          </a:p>
          <a:p>
            <a:pPr>
              <a:lnSpc>
                <a:spcPct val="140000"/>
              </a:lnSpc>
            </a:pPr>
            <a:r>
              <a:rPr lang="en-US" altLang="zh-CN" sz="2000"/>
              <a:t>有些教师为了节约教学时间，在设计应用实践类活动时没有给足学生练习的时间，在反馈时只找一两名英语比较好的学生进行展示，而大部分学生没有从语言和思维方面参与到活动中，仅仅是听了一遍其他人的表述，但这并不能促进其对所学语言的内化。</a:t>
            </a:r>
            <a:endParaRPr lang="en-US" altLang="zh-CN" sz="2000"/>
          </a:p>
          <a:p>
            <a:pPr>
              <a:lnSpc>
                <a:spcPct val="140000"/>
              </a:lnSpc>
            </a:pPr>
            <a:endParaRPr lang="en-US" altLang="zh-CN" sz="2000"/>
          </a:p>
        </p:txBody>
      </p:sp>
      <p:sp>
        <p:nvSpPr>
          <p:cNvPr id="3" name="圆角矩形 2"/>
          <p:cNvSpPr/>
          <p:nvPr/>
        </p:nvSpPr>
        <p:spPr>
          <a:xfrm>
            <a:off x="851535" y="1186815"/>
            <a:ext cx="9443085" cy="3894455"/>
          </a:xfrm>
          <a:prstGeom prst="roundRect">
            <a:avLst/>
          </a:prstGeom>
          <a:solidFill>
            <a:schemeClr val="bg1"/>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l"/>
            <a:r>
              <a:rPr lang="zh-CN" altLang="en-US" sz="2000">
                <a:solidFill>
                  <a:schemeClr val="tx1"/>
                </a:solidFill>
              </a:rPr>
              <a:t>某授课教师在教学“Good morning.”、“Good afternoon.”、“Good evening.”、“Good night.”等打招呼用语时，设计了Lily's Day的情境，通过记录Lily一天的活动，自然呈现了这四个打招呼用语。教学活动如下：</a:t>
            </a:r>
            <a:endParaRPr lang="zh-CN" altLang="en-US" sz="2000">
              <a:solidFill>
                <a:schemeClr val="tx1"/>
              </a:solidFill>
            </a:endParaRPr>
          </a:p>
          <a:p>
            <a:pPr algn="l"/>
            <a:r>
              <a:rPr lang="zh-CN" altLang="en-US" sz="2000">
                <a:solidFill>
                  <a:schemeClr val="tx1"/>
                </a:solidFill>
              </a:rPr>
              <a:t>活动1：教师通过图片依次呈现Lily在一天中与他人打招呼的语言。</a:t>
            </a:r>
            <a:endParaRPr lang="zh-CN" altLang="en-US" sz="2000">
              <a:solidFill>
                <a:schemeClr val="tx1"/>
              </a:solidFill>
            </a:endParaRPr>
          </a:p>
          <a:p>
            <a:pPr algn="l"/>
            <a:r>
              <a:rPr lang="zh-CN" altLang="en-US" sz="2000">
                <a:solidFill>
                  <a:schemeClr val="tx1"/>
                </a:solidFill>
              </a:rPr>
              <a:t>活动2：教师再次呈现Lily的一天，引导学生回忆并复现语言。</a:t>
            </a:r>
            <a:endParaRPr lang="zh-CN" altLang="en-US" sz="2000">
              <a:solidFill>
                <a:schemeClr val="tx1"/>
              </a:solidFill>
            </a:endParaRPr>
          </a:p>
          <a:p>
            <a:pPr algn="l"/>
            <a:r>
              <a:rPr lang="zh-CN" altLang="en-US" sz="2000">
                <a:solidFill>
                  <a:schemeClr val="tx1"/>
                </a:solidFill>
              </a:rPr>
              <a:t>活动3：教师引入文本中的其他人物，引导学生进入对话情境，创编对话。</a:t>
            </a:r>
            <a:endParaRPr lang="zh-CN" altLang="en-US" sz="2000">
              <a:solidFill>
                <a:schemeClr val="tx1"/>
              </a:solidFill>
            </a:endParaRPr>
          </a:p>
        </p:txBody>
      </p:sp>
      <p:sp>
        <p:nvSpPr>
          <p:cNvPr id="4" name="文本框 3"/>
          <p:cNvSpPr txBox="1"/>
          <p:nvPr/>
        </p:nvSpPr>
        <p:spPr>
          <a:xfrm>
            <a:off x="2777490" y="1492885"/>
            <a:ext cx="6096000" cy="829945"/>
          </a:xfrm>
          <a:prstGeom prst="rect">
            <a:avLst/>
          </a:prstGeom>
          <a:noFill/>
        </p:spPr>
        <p:txBody>
          <a:bodyPr wrap="square" rtlCol="0" anchor="t">
            <a:spAutoFit/>
          </a:bodyPr>
          <a:p>
            <a:pPr algn="ctr"/>
            <a:r>
              <a:rPr lang="zh-CN" altLang="en-US" sz="2400">
                <a:sym typeface="+mn-ea"/>
              </a:rPr>
              <a:t>这个案例有什么问题吗？</a:t>
            </a:r>
            <a:endParaRPr lang="zh-CN" altLang="en-US" sz="2400">
              <a:solidFill>
                <a:schemeClr val="tx1"/>
              </a:solidFill>
            </a:endParaRPr>
          </a:p>
          <a:p>
            <a:pPr algn="ctr"/>
            <a:endParaRPr lang="zh-CN" altLang="en-US" sz="2400">
              <a:sym typeface="+mn-ea"/>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2" nodeType="clickEffect">
                                  <p:stCondLst>
                                    <p:cond delay="0"/>
                                  </p:stCondLst>
                                  <p:childTnLst>
                                    <p:animEffect transition="out" filter="blinds(horizontal)">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3" grpId="2" animBg="1"/>
      <p:bldP spid="4" grpId="0"/>
      <p:bldP spid="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nvSpPr>
        <p:spPr>
          <a:xfrm>
            <a:off x="0" y="0"/>
            <a:ext cx="12192000" cy="6858635"/>
          </a:xfrm>
          <a:prstGeom prst="rect">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635" y="3141980"/>
            <a:ext cx="12191365" cy="953135"/>
          </a:xfrm>
          <a:prstGeom prst="rect">
            <a:avLst/>
          </a:prstGeom>
          <a:noFill/>
        </p:spPr>
        <p:txBody>
          <a:bodyPr wrap="square" rtlCol="0">
            <a:spAutoFit/>
          </a:bodyPr>
          <a:p>
            <a:pPr algn="ctr"/>
            <a:r>
              <a:rPr lang="zh-CN" altLang="en-US" sz="5600" spc="400">
                <a:solidFill>
                  <a:schemeClr val="tx1">
                    <a:lumMod val="65000"/>
                    <a:lumOff val="35000"/>
                  </a:schemeClr>
                </a:solidFill>
                <a:effectLst/>
                <a:uFillTx/>
                <a:latin typeface="微软雅黑" panose="020B0503020204020204" pitchFamily="34" charset="-122"/>
                <a:ea typeface="微软雅黑" panose="020B0503020204020204" pitchFamily="34" charset="-122"/>
                <a:sym typeface="+mn-ea"/>
              </a:rPr>
              <a:t>应用实践类活动的设计</a:t>
            </a:r>
            <a:r>
              <a:rPr lang="zh-CN" altLang="en-US" sz="5600" spc="400">
                <a:solidFill>
                  <a:schemeClr val="tx1">
                    <a:lumMod val="65000"/>
                    <a:lumOff val="35000"/>
                  </a:schemeClr>
                </a:solidFill>
                <a:effectLst/>
                <a:uFillTx/>
                <a:latin typeface="微软雅黑" panose="020B0503020204020204" pitchFamily="34" charset="-122"/>
                <a:ea typeface="微软雅黑" panose="020B0503020204020204" pitchFamily="34" charset="-122"/>
                <a:sym typeface="+mn-ea"/>
              </a:rPr>
              <a:t>方法</a:t>
            </a:r>
            <a:endParaRPr lang="zh-CN" altLang="en-US" sz="5600" spc="400">
              <a:solidFill>
                <a:schemeClr val="tx1">
                  <a:lumMod val="65000"/>
                  <a:lumOff val="35000"/>
                </a:schemeClr>
              </a:solidFill>
              <a:effectLst/>
              <a:uFillTx/>
              <a:latin typeface="微软雅黑" panose="020B0503020204020204" pitchFamily="34" charset="-122"/>
              <a:ea typeface="微软雅黑" panose="020B0503020204020204" pitchFamily="34" charset="-122"/>
              <a:sym typeface="+mn-ea"/>
            </a:endParaRPr>
          </a:p>
        </p:txBody>
      </p:sp>
      <p:sp>
        <p:nvSpPr>
          <p:cNvPr id="5" name="椭圆 4"/>
          <p:cNvSpPr/>
          <p:nvPr/>
        </p:nvSpPr>
        <p:spPr>
          <a:xfrm>
            <a:off x="5454651" y="1661160"/>
            <a:ext cx="1283335" cy="1283335"/>
          </a:xfrm>
          <a:prstGeom prst="ellipse">
            <a:avLst/>
          </a:prstGeom>
          <a:solidFill>
            <a:srgbClr val="2D5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5464175" y="1769745"/>
            <a:ext cx="1283970" cy="1168400"/>
          </a:xfrm>
          <a:prstGeom prst="rect">
            <a:avLst/>
          </a:prstGeom>
          <a:noFill/>
        </p:spPr>
        <p:txBody>
          <a:bodyPr wrap="square" rtlCol="0">
            <a:spAutoFit/>
          </a:bodyPr>
          <a:p>
            <a:pPr algn="ctr"/>
            <a:r>
              <a:rPr lang="en-US" altLang="zh-CN" sz="7000">
                <a:solidFill>
                  <a:schemeClr val="bg1"/>
                </a:solidFill>
                <a:latin typeface="Bebas" charset="0"/>
                <a:ea typeface="+mj-ea"/>
                <a:cs typeface="Bebas" charset="0"/>
              </a:rPr>
              <a:t>04</a:t>
            </a:r>
            <a:endParaRPr lang="en-US" altLang="zh-CN" sz="7000">
              <a:solidFill>
                <a:schemeClr val="bg1"/>
              </a:solidFill>
              <a:latin typeface="Bebas" charset="0"/>
              <a:ea typeface="+mj-ea"/>
              <a:cs typeface="Bebas" charset="0"/>
            </a:endParaRPr>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6" name="图片 15" descr="C:\Users\Administrator\Desktop\网址.svg网址"/>
          <p:cNvPicPr>
            <a:picLocks noChangeAspect="1"/>
          </p:cNvPicPr>
          <p:nvPr/>
        </p:nvPicPr>
        <p:blipFill>
          <a:blip r:embed="rId1">
            <a:extLst>
              <a:ext uri="{96DAC541-7B7A-43D3-8B79-37D633B846F1}">
                <asvg:svgBlip xmlns:asvg="http://schemas.microsoft.com/office/drawing/2016/SVG/main" r:embed="rId2"/>
              </a:ext>
            </a:extLst>
          </a:blip>
          <a:srcRect/>
          <a:stretch>
            <a:fillRect/>
          </a:stretch>
        </p:blipFill>
        <p:spPr>
          <a:xfrm>
            <a:off x="4703445" y="4742180"/>
            <a:ext cx="339090" cy="339090"/>
          </a:xfrm>
          <a:prstGeom prst="rect">
            <a:avLst/>
          </a:prstGeom>
        </p:spPr>
      </p:pic>
      <p:sp>
        <p:nvSpPr>
          <p:cNvPr id="104" name="文本框 103"/>
          <p:cNvSpPr txBox="1"/>
          <p:nvPr/>
        </p:nvSpPr>
        <p:spPr>
          <a:xfrm>
            <a:off x="692150" y="2162810"/>
            <a:ext cx="5390515" cy="1568450"/>
          </a:xfrm>
          <a:prstGeom prst="rect">
            <a:avLst/>
          </a:prstGeom>
          <a:noFill/>
        </p:spPr>
        <p:txBody>
          <a:bodyPr wrap="square" rtlCol="0">
            <a:spAutoFit/>
          </a:bodyPr>
          <a:p>
            <a:pPr fontAlgn="auto">
              <a:lnSpc>
                <a:spcPct val="150000"/>
              </a:lnSpc>
            </a:pPr>
            <a:r>
              <a:rPr lang="zh-CN" altLang="en-US" sz="1600">
                <a:solidFill>
                  <a:schemeClr val="bg1"/>
                </a:solidFill>
                <a:latin typeface="+mj-ea"/>
                <a:ea typeface="+mj-ea"/>
              </a:rPr>
              <a:t>单击此处添加文本，本模版所有图形线条及其相应素材均可自由编辑、改色、替换，建议您在展示时字体选择微软雅黑等系统自带字体。如果需要特殊字体需要设置选项里面选择嵌入字体以方便演示。</a:t>
            </a:r>
            <a:endParaRPr lang="zh-CN" altLang="en-US" sz="1600">
              <a:solidFill>
                <a:schemeClr val="bg1"/>
              </a:solidFill>
              <a:latin typeface="+mj-ea"/>
              <a:ea typeface="+mj-ea"/>
            </a:endParaRPr>
          </a:p>
        </p:txBody>
      </p:sp>
      <p:sp>
        <p:nvSpPr>
          <p:cNvPr id="105" name="文本框 104"/>
          <p:cNvSpPr txBox="1"/>
          <p:nvPr/>
        </p:nvSpPr>
        <p:spPr>
          <a:xfrm>
            <a:off x="692150" y="1732915"/>
            <a:ext cx="2085340" cy="429895"/>
          </a:xfrm>
          <a:prstGeom prst="rect">
            <a:avLst/>
          </a:prstGeom>
          <a:noFill/>
        </p:spPr>
        <p:txBody>
          <a:bodyPr wrap="square" rtlCol="0">
            <a:spAutoFit/>
          </a:bodyPr>
          <a:p>
            <a:pPr algn="l"/>
            <a:r>
              <a:rPr lang="zh-CN" altLang="en-US" sz="2200" b="1" dirty="0" smtClean="0">
                <a:solidFill>
                  <a:schemeClr val="bg1"/>
                </a:solidFill>
                <a:latin typeface="+mj-ea"/>
                <a:ea typeface="+mj-ea"/>
                <a:cs typeface="+mn-ea"/>
                <a:sym typeface="+mn-lt"/>
              </a:rPr>
              <a:t>您的文字内容</a:t>
            </a:r>
            <a:endParaRPr lang="zh-CN" altLang="en-US" sz="2200" b="1" dirty="0" smtClean="0">
              <a:solidFill>
                <a:schemeClr val="bg1"/>
              </a:solidFill>
              <a:latin typeface="+mj-ea"/>
              <a:ea typeface="+mj-ea"/>
              <a:cs typeface="+mn-ea"/>
              <a:sym typeface="+mn-lt"/>
            </a:endParaRPr>
          </a:p>
        </p:txBody>
      </p:sp>
      <p:sp>
        <p:nvSpPr>
          <p:cNvPr id="2" name="文本框 1"/>
          <p:cNvSpPr txBox="1"/>
          <p:nvPr/>
        </p:nvSpPr>
        <p:spPr>
          <a:xfrm>
            <a:off x="635" y="364490"/>
            <a:ext cx="12191365" cy="6369685"/>
          </a:xfrm>
          <a:prstGeom prst="rect">
            <a:avLst/>
          </a:prstGeom>
          <a:noFill/>
        </p:spPr>
        <p:txBody>
          <a:bodyPr wrap="square" rtlCol="0" anchor="t">
            <a:spAutoFit/>
          </a:bodyPr>
          <a:p>
            <a:r>
              <a:rPr lang="en-US" altLang="zh-CN" sz="2400" b="1">
                <a:solidFill>
                  <a:srgbClr val="FF0000"/>
                </a:solidFill>
                <a:latin typeface="微软雅黑" charset="0"/>
                <a:ea typeface="微软雅黑" charset="0"/>
                <a:cs typeface="微软雅黑" charset="0"/>
              </a:rPr>
              <a:t>1</a:t>
            </a:r>
            <a:r>
              <a:rPr lang="zh-CN" altLang="en-US" sz="2400" b="1">
                <a:solidFill>
                  <a:srgbClr val="FF0000"/>
                </a:solidFill>
                <a:latin typeface="微软雅黑" charset="0"/>
                <a:ea typeface="微软雅黑" charset="0"/>
                <a:cs typeface="微软雅黑" charset="0"/>
              </a:rPr>
              <a:t>. 依据活动特点，设计多样活动</a:t>
            </a:r>
            <a:endParaRPr lang="zh-CN" altLang="en-US" sz="2400" b="1">
              <a:solidFill>
                <a:srgbClr val="FF0000"/>
              </a:solidFill>
              <a:latin typeface="微软雅黑" charset="0"/>
              <a:ea typeface="微软雅黑" charset="0"/>
              <a:cs typeface="微软雅黑" charset="0"/>
            </a:endParaRPr>
          </a:p>
          <a:p>
            <a:pPr>
              <a:lnSpc>
                <a:spcPct val="120000"/>
              </a:lnSpc>
            </a:pPr>
            <a:r>
              <a:rPr lang="zh-CN" altLang="en-US" sz="2000">
                <a:latin typeface="微软雅黑" charset="0"/>
                <a:ea typeface="微软雅黑" charset="0"/>
                <a:cs typeface="微软雅黑" charset="0"/>
              </a:rPr>
              <a:t>在学习理解阶段帮助学生生成知识结构图，到了应用实践阶段可以利用知识结构图开展描述与阐释活动。描述与阐释活动主要引导学生在理解语篇内容和语言的基础上，深入文本内部对其中的知识结构、关键内容和重要细节等进行细致的描述，阐释其中蕴含的道理活动形式可以是</a:t>
            </a:r>
            <a:r>
              <a:rPr lang="zh-CN" altLang="en-US" sz="2000">
                <a:solidFill>
                  <a:srgbClr val="FF0000"/>
                </a:solidFill>
                <a:latin typeface="微软雅黑" charset="0"/>
                <a:ea typeface="微软雅黑" charset="0"/>
                <a:cs typeface="微软雅黑" charset="0"/>
              </a:rPr>
              <a:t>问答、讲解、访谈、角色扮演</a:t>
            </a:r>
            <a:r>
              <a:rPr lang="zh-CN" altLang="en-US" sz="2000">
                <a:latin typeface="微软雅黑" charset="0"/>
                <a:ea typeface="微软雅黑" charset="0"/>
                <a:cs typeface="微软雅黑" charset="0"/>
              </a:rPr>
              <a:t>等方式，并尽量</a:t>
            </a:r>
            <a:r>
              <a:rPr lang="zh-CN" altLang="en-US" sz="2000">
                <a:solidFill>
                  <a:srgbClr val="FF0000"/>
                </a:solidFill>
                <a:latin typeface="微软雅黑" charset="0"/>
                <a:ea typeface="微软雅黑" charset="0"/>
                <a:cs typeface="微软雅黑" charset="0"/>
              </a:rPr>
              <a:t>创设情境</a:t>
            </a:r>
            <a:r>
              <a:rPr lang="zh-CN" altLang="en-US" sz="2000">
                <a:latin typeface="微软雅黑" charset="0"/>
                <a:ea typeface="微软雅黑" charset="0"/>
                <a:cs typeface="微软雅黑" charset="0"/>
              </a:rPr>
              <a:t>，赋予学生文本中或相关的某种身份，重现文本的主要内容和重要细节。教师应尽量避免自己出面“核对”学生生成的知识结构图，因为学习活动的主体是学生，他们生成的知识结构图包含自己的理解和诠释因此也需要由他们来进行阐释，教师可根据情况在学生展示之后进行提问或补充。</a:t>
            </a:r>
            <a:endParaRPr lang="zh-CN" altLang="en-US" sz="2000">
              <a:latin typeface="微软雅黑" charset="0"/>
              <a:ea typeface="微软雅黑" charset="0"/>
              <a:cs typeface="微软雅黑" charset="0"/>
            </a:endParaRPr>
          </a:p>
          <a:p>
            <a:pPr>
              <a:lnSpc>
                <a:spcPct val="120000"/>
              </a:lnSpc>
            </a:pPr>
            <a:r>
              <a:rPr lang="zh-CN" altLang="en-US" sz="2000">
                <a:latin typeface="微软雅黑" charset="0"/>
                <a:ea typeface="微软雅黑" charset="0"/>
                <a:cs typeface="微软雅黑" charset="0"/>
              </a:rPr>
              <a:t>设计分析与判断活动时，教师</a:t>
            </a:r>
            <a:r>
              <a:rPr lang="zh-CN" altLang="en-US" sz="2000">
                <a:latin typeface="微软雅黑" charset="0"/>
                <a:ea typeface="微软雅黑" charset="0"/>
                <a:cs typeface="微软雅黑" charset="0"/>
              </a:rPr>
              <a:t>要厘清语篇中的关键问题。在分析与判断活动中，文本的内容和语言是学生进行分析与判断的主要依据。分析与判断的活动形式可以是围绕关键问题的问答、判断讨论等。</a:t>
            </a:r>
            <a:endParaRPr lang="zh-CN" altLang="en-US" sz="2000">
              <a:latin typeface="微软雅黑" charset="0"/>
              <a:ea typeface="微软雅黑" charset="0"/>
              <a:cs typeface="微软雅黑" charset="0"/>
            </a:endParaRPr>
          </a:p>
          <a:p>
            <a:pPr>
              <a:lnSpc>
                <a:spcPct val="120000"/>
              </a:lnSpc>
            </a:pPr>
            <a:r>
              <a:rPr lang="zh-CN" altLang="en-US" sz="2000">
                <a:latin typeface="微软雅黑" charset="0"/>
                <a:ea typeface="微软雅黑" charset="0"/>
                <a:cs typeface="微软雅黑" charset="0"/>
              </a:rPr>
              <a:t>设计内化与运用活动时，注意变换活动形式，增强活动的</a:t>
            </a:r>
            <a:r>
              <a:rPr lang="zh-CN" altLang="en-US" sz="2000">
                <a:solidFill>
                  <a:srgbClr val="FF0000"/>
                </a:solidFill>
                <a:latin typeface="微软雅黑" charset="0"/>
                <a:ea typeface="微软雅黑" charset="0"/>
                <a:cs typeface="微软雅黑" charset="0"/>
              </a:rPr>
              <a:t>情境性</a:t>
            </a:r>
            <a:r>
              <a:rPr lang="zh-CN" altLang="en-US" sz="2000">
                <a:latin typeface="微软雅黑" charset="0"/>
                <a:ea typeface="微软雅黑" charset="0"/>
                <a:cs typeface="微软雅黑" charset="0"/>
              </a:rPr>
              <a:t>和</a:t>
            </a:r>
            <a:r>
              <a:rPr lang="zh-CN" altLang="en-US" sz="2000">
                <a:solidFill>
                  <a:srgbClr val="FF0000"/>
                </a:solidFill>
                <a:latin typeface="微软雅黑" charset="0"/>
                <a:ea typeface="微软雅黑" charset="0"/>
                <a:cs typeface="微软雅黑" charset="0"/>
              </a:rPr>
              <a:t>真实性</a:t>
            </a:r>
            <a:r>
              <a:rPr lang="zh-CN" altLang="en-US" sz="2000">
                <a:latin typeface="微软雅黑" charset="0"/>
                <a:ea typeface="微软雅黑" charset="0"/>
                <a:cs typeface="微软雅黑" charset="0"/>
              </a:rPr>
              <a:t>，赋予讲述者某种身份，可以采取</a:t>
            </a:r>
            <a:r>
              <a:rPr lang="zh-CN" altLang="en-US" sz="2000">
                <a:solidFill>
                  <a:srgbClr val="FF0000"/>
                </a:solidFill>
                <a:latin typeface="微软雅黑" charset="0"/>
                <a:ea typeface="微软雅黑" charset="0"/>
                <a:cs typeface="微软雅黑" charset="0"/>
              </a:rPr>
              <a:t>讲述、角色扮演、采访、为相关视频配音</a:t>
            </a:r>
            <a:r>
              <a:rPr lang="zh-CN" altLang="en-US" sz="2000">
                <a:latin typeface="微软雅黑" charset="0"/>
                <a:ea typeface="微软雅黑" charset="0"/>
                <a:cs typeface="微软雅黑" charset="0"/>
              </a:rPr>
              <a:t>等形式，从而加强活动的社会属性，也凸显语言使用的交际性。</a:t>
            </a:r>
            <a:endParaRPr lang="zh-CN" altLang="en-US" sz="2000">
              <a:latin typeface="微软雅黑" charset="0"/>
              <a:ea typeface="微软雅黑" charset="0"/>
              <a:cs typeface="微软雅黑" charset="0"/>
            </a:endParaRPr>
          </a:p>
          <a:p>
            <a:pPr>
              <a:lnSpc>
                <a:spcPct val="120000"/>
              </a:lnSpc>
            </a:pPr>
            <a:r>
              <a:rPr lang="zh-CN" altLang="en-US" sz="2000">
                <a:latin typeface="微软雅黑" charset="0"/>
                <a:ea typeface="微软雅黑" charset="0"/>
                <a:cs typeface="微软雅黑" charset="0"/>
              </a:rPr>
              <a:t>基于语篇和深入语篇的各种学习活动也需要引导学生对语法等知识进行关注（程晓堂，2020）。语言是各种活动的基础和支撑，基础性的语言训练可以在应用实践环节进行。语言需要有一定的重复才能记住和巩固，但活动观视角下的语言学习是置于一定的情境之中，并且是在学生对语篇内容有了一定的理解基础上进行，是聚焦该语篇和语境中最典型的一种或某几种语言形式的训练。因此活动观的设计并不排斥传统的语言练习方式，反而提倡这种融合的语言学习（徐锦芬、李昶颖，2020）。这种方式体现语言的实践性，并且是在语篇理解基础之上，语境明确，更凸显语言的形式、意义和使用，因此是更加优化的语言学习。</a:t>
            </a:r>
            <a:endParaRPr lang="zh-CN" altLang="en-US" sz="2000">
              <a:latin typeface="微软雅黑" charset="0"/>
              <a:ea typeface="微软雅黑" charset="0"/>
              <a:cs typeface="微软雅黑" charset="0"/>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6" name="图片 15" descr="C:\Users\Administrator\Desktop\网址.svg网址"/>
          <p:cNvPicPr>
            <a:picLocks noChangeAspect="1"/>
          </p:cNvPicPr>
          <p:nvPr/>
        </p:nvPicPr>
        <p:blipFill>
          <a:blip r:embed="rId1">
            <a:extLst>
              <a:ext uri="{96DAC541-7B7A-43D3-8B79-37D633B846F1}">
                <asvg:svgBlip xmlns:asvg="http://schemas.microsoft.com/office/drawing/2016/SVG/main" r:embed="rId2"/>
              </a:ext>
            </a:extLst>
          </a:blip>
          <a:srcRect/>
          <a:stretch>
            <a:fillRect/>
          </a:stretch>
        </p:blipFill>
        <p:spPr>
          <a:xfrm>
            <a:off x="4703445" y="4742180"/>
            <a:ext cx="339090" cy="339090"/>
          </a:xfrm>
          <a:prstGeom prst="rect">
            <a:avLst/>
          </a:prstGeom>
        </p:spPr>
      </p:pic>
      <p:sp>
        <p:nvSpPr>
          <p:cNvPr id="104" name="文本框 103"/>
          <p:cNvSpPr txBox="1"/>
          <p:nvPr/>
        </p:nvSpPr>
        <p:spPr>
          <a:xfrm>
            <a:off x="692150" y="2162810"/>
            <a:ext cx="5390515" cy="1568450"/>
          </a:xfrm>
          <a:prstGeom prst="rect">
            <a:avLst/>
          </a:prstGeom>
          <a:noFill/>
        </p:spPr>
        <p:txBody>
          <a:bodyPr wrap="square" rtlCol="0">
            <a:spAutoFit/>
          </a:bodyPr>
          <a:p>
            <a:pPr fontAlgn="auto">
              <a:lnSpc>
                <a:spcPct val="150000"/>
              </a:lnSpc>
            </a:pPr>
            <a:r>
              <a:rPr lang="zh-CN" altLang="en-US" sz="1600">
                <a:solidFill>
                  <a:schemeClr val="bg1"/>
                </a:solidFill>
                <a:latin typeface="+mj-ea"/>
                <a:ea typeface="+mj-ea"/>
              </a:rPr>
              <a:t>单击此处添加文本，本模版所有图形线条及其相应素材均可自由编辑、改色、替换，建议您在展示时字体选择微软雅黑等系统自带字体。如果需要特殊字体需要设置选项里面选择嵌入字体以方便演示。</a:t>
            </a:r>
            <a:endParaRPr lang="zh-CN" altLang="en-US" sz="1600">
              <a:solidFill>
                <a:schemeClr val="bg1"/>
              </a:solidFill>
              <a:latin typeface="+mj-ea"/>
              <a:ea typeface="+mj-ea"/>
            </a:endParaRPr>
          </a:p>
        </p:txBody>
      </p:sp>
      <p:sp>
        <p:nvSpPr>
          <p:cNvPr id="105" name="文本框 104"/>
          <p:cNvSpPr txBox="1"/>
          <p:nvPr/>
        </p:nvSpPr>
        <p:spPr>
          <a:xfrm>
            <a:off x="692150" y="1732915"/>
            <a:ext cx="2085340" cy="429895"/>
          </a:xfrm>
          <a:prstGeom prst="rect">
            <a:avLst/>
          </a:prstGeom>
          <a:noFill/>
        </p:spPr>
        <p:txBody>
          <a:bodyPr wrap="square" rtlCol="0">
            <a:spAutoFit/>
          </a:bodyPr>
          <a:p>
            <a:pPr algn="l"/>
            <a:r>
              <a:rPr lang="zh-CN" altLang="en-US" sz="2200" b="1" dirty="0" smtClean="0">
                <a:solidFill>
                  <a:schemeClr val="bg1"/>
                </a:solidFill>
                <a:latin typeface="+mj-ea"/>
                <a:ea typeface="+mj-ea"/>
                <a:cs typeface="+mn-ea"/>
                <a:sym typeface="+mn-lt"/>
              </a:rPr>
              <a:t>您的文字内容</a:t>
            </a:r>
            <a:endParaRPr lang="zh-CN" altLang="en-US" sz="2200" b="1" dirty="0" smtClean="0">
              <a:solidFill>
                <a:schemeClr val="bg1"/>
              </a:solidFill>
              <a:latin typeface="+mj-ea"/>
              <a:ea typeface="+mj-ea"/>
              <a:cs typeface="+mn-ea"/>
              <a:sym typeface="+mn-lt"/>
            </a:endParaRPr>
          </a:p>
        </p:txBody>
      </p:sp>
      <p:sp>
        <p:nvSpPr>
          <p:cNvPr id="2" name="文本框 1"/>
          <p:cNvSpPr txBox="1"/>
          <p:nvPr/>
        </p:nvSpPr>
        <p:spPr>
          <a:xfrm>
            <a:off x="635" y="364490"/>
            <a:ext cx="12191365" cy="4154170"/>
          </a:xfrm>
          <a:prstGeom prst="rect">
            <a:avLst/>
          </a:prstGeom>
          <a:noFill/>
        </p:spPr>
        <p:txBody>
          <a:bodyPr wrap="square" rtlCol="0" anchor="t">
            <a:spAutoFit/>
          </a:bodyPr>
          <a:p>
            <a:r>
              <a:rPr lang="en-US" altLang="zh-CN" sz="2400" b="1">
                <a:solidFill>
                  <a:srgbClr val="FF0000"/>
                </a:solidFill>
                <a:latin typeface="微软雅黑" charset="0"/>
                <a:ea typeface="微软雅黑" charset="0"/>
                <a:cs typeface="微软雅黑" charset="0"/>
              </a:rPr>
              <a:t>2. </a:t>
            </a:r>
            <a:r>
              <a:rPr lang="zh-CN" altLang="en-US" sz="2400" b="1">
                <a:solidFill>
                  <a:srgbClr val="FF0000"/>
                </a:solidFill>
                <a:latin typeface="微软雅黑" charset="0"/>
                <a:ea typeface="微软雅黑" charset="0"/>
                <a:cs typeface="微软雅黑" charset="0"/>
              </a:rPr>
              <a:t>小步循环，及时内化</a:t>
            </a:r>
            <a:endParaRPr lang="zh-CN" altLang="en-US" sz="2400" b="1">
              <a:solidFill>
                <a:srgbClr val="FF0000"/>
              </a:solidFill>
              <a:latin typeface="微软雅黑" charset="0"/>
              <a:ea typeface="微软雅黑" charset="0"/>
              <a:cs typeface="微软雅黑" charset="0"/>
            </a:endParaRPr>
          </a:p>
          <a:p>
            <a:r>
              <a:rPr lang="zh-CN" altLang="en-US" sz="2400">
                <a:solidFill>
                  <a:schemeClr val="tx1"/>
                </a:solidFill>
                <a:latin typeface="微软雅黑" charset="0"/>
                <a:ea typeface="微软雅黑" charset="0"/>
                <a:cs typeface="微软雅黑" charset="0"/>
              </a:rPr>
              <a:t>从学习理解类活动到应用实践类活动的进阶既可以一次完成，也可以多次循环完成（教育部，2022）。王蔷（2022a）指出，“就层次性而言，活动观建议教师采用小步子循环的方式，围绕要解决的问题，从学习理解到应用实践，循序渐进地帮助学生建构意义和内化知识，再到迁移创新。”</a:t>
            </a:r>
            <a:endParaRPr lang="zh-CN" altLang="en-US" sz="2400">
              <a:solidFill>
                <a:schemeClr val="tx1"/>
              </a:solidFill>
              <a:latin typeface="微软雅黑" charset="0"/>
              <a:ea typeface="微软雅黑" charset="0"/>
              <a:cs typeface="微软雅黑" charset="0"/>
            </a:endParaRPr>
          </a:p>
          <a:p>
            <a:endParaRPr lang="zh-CN" altLang="en-US" sz="2400" b="1">
              <a:solidFill>
                <a:schemeClr val="tx1"/>
              </a:solidFill>
              <a:latin typeface="微软雅黑" charset="0"/>
              <a:ea typeface="微软雅黑" charset="0"/>
              <a:cs typeface="微软雅黑" charset="0"/>
            </a:endParaRPr>
          </a:p>
          <a:p>
            <a:r>
              <a:rPr lang="zh-CN" altLang="en-US" sz="2400" b="1">
                <a:solidFill>
                  <a:srgbClr val="FF0000"/>
                </a:solidFill>
                <a:latin typeface="微软雅黑" charset="0"/>
                <a:ea typeface="微软雅黑" charset="0"/>
                <a:cs typeface="微软雅黑" charset="0"/>
              </a:rPr>
              <a:t>3. 关注全体，分层内化</a:t>
            </a:r>
            <a:endParaRPr lang="zh-CN" altLang="en-US" sz="2400" b="1">
              <a:solidFill>
                <a:srgbClr val="FF0000"/>
              </a:solidFill>
              <a:latin typeface="微软雅黑" charset="0"/>
              <a:ea typeface="微软雅黑" charset="0"/>
              <a:cs typeface="微软雅黑" charset="0"/>
            </a:endParaRPr>
          </a:p>
          <a:p>
            <a:r>
              <a:rPr lang="zh-CN" altLang="en-US" sz="2400">
                <a:solidFill>
                  <a:schemeClr val="tx1"/>
                </a:solidFill>
                <a:latin typeface="微软雅黑" charset="0"/>
                <a:ea typeface="微软雅黑" charset="0"/>
                <a:cs typeface="微软雅黑" charset="0"/>
              </a:rPr>
              <a:t>在内化活动的实施过程中，为了使更多的学生实现内化，教师应注意面向全体学生设计多层次的内化活动，可通过个体、小组和班级三个层次的内化活动，帮助学生逐步将所学语言和文化知识转化为自主表达能力（王蔷，2022a）。</a:t>
            </a:r>
            <a:endParaRPr lang="zh-CN" altLang="en-US" sz="2400">
              <a:solidFill>
                <a:schemeClr val="tx1"/>
              </a:solidFill>
              <a:latin typeface="微软雅黑" charset="0"/>
              <a:ea typeface="微软雅黑" charset="0"/>
              <a:cs typeface="微软雅黑" charset="0"/>
            </a:endParaRPr>
          </a:p>
          <a:p>
            <a:endParaRPr lang="zh-CN" altLang="en-US" sz="2400">
              <a:solidFill>
                <a:schemeClr val="tx1"/>
              </a:solidFill>
              <a:latin typeface="微软雅黑" charset="0"/>
              <a:ea typeface="微软雅黑" charset="0"/>
              <a:cs typeface="微软雅黑" charset="0"/>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6" name="图片 15" descr="C:\Users\Administrator\Desktop\网址.svg网址"/>
          <p:cNvPicPr>
            <a:picLocks noChangeAspect="1"/>
          </p:cNvPicPr>
          <p:nvPr/>
        </p:nvPicPr>
        <p:blipFill>
          <a:blip r:embed="rId1">
            <a:extLst>
              <a:ext uri="{96DAC541-7B7A-43D3-8B79-37D633B846F1}">
                <asvg:svgBlip xmlns:asvg="http://schemas.microsoft.com/office/drawing/2016/SVG/main" r:embed="rId2"/>
              </a:ext>
            </a:extLst>
          </a:blip>
          <a:srcRect/>
          <a:stretch>
            <a:fillRect/>
          </a:stretch>
        </p:blipFill>
        <p:spPr>
          <a:xfrm>
            <a:off x="4703445" y="4742180"/>
            <a:ext cx="339090" cy="339090"/>
          </a:xfrm>
          <a:prstGeom prst="rect">
            <a:avLst/>
          </a:prstGeom>
        </p:spPr>
      </p:pic>
      <p:sp>
        <p:nvSpPr>
          <p:cNvPr id="104" name="文本框 103"/>
          <p:cNvSpPr txBox="1"/>
          <p:nvPr/>
        </p:nvSpPr>
        <p:spPr>
          <a:xfrm>
            <a:off x="692150" y="2162810"/>
            <a:ext cx="5390515" cy="1568450"/>
          </a:xfrm>
          <a:prstGeom prst="rect">
            <a:avLst/>
          </a:prstGeom>
          <a:noFill/>
        </p:spPr>
        <p:txBody>
          <a:bodyPr wrap="square" rtlCol="0">
            <a:spAutoFit/>
          </a:bodyPr>
          <a:p>
            <a:pPr fontAlgn="auto">
              <a:lnSpc>
                <a:spcPct val="150000"/>
              </a:lnSpc>
            </a:pPr>
            <a:r>
              <a:rPr lang="zh-CN" altLang="en-US" sz="1600">
                <a:solidFill>
                  <a:schemeClr val="bg1"/>
                </a:solidFill>
                <a:latin typeface="+mj-ea"/>
                <a:ea typeface="+mj-ea"/>
              </a:rPr>
              <a:t>单击此处添加文本，本模版所有图形线条及其相应素材均可自由编辑、改色、替换，建议您在展示时字体选择微软雅黑等系统自带字体。如果需要特殊字体需要设置选项里面选择嵌入字体以方便演示。</a:t>
            </a:r>
            <a:endParaRPr lang="zh-CN" altLang="en-US" sz="1600">
              <a:solidFill>
                <a:schemeClr val="bg1"/>
              </a:solidFill>
              <a:latin typeface="+mj-ea"/>
              <a:ea typeface="+mj-ea"/>
            </a:endParaRPr>
          </a:p>
        </p:txBody>
      </p:sp>
      <p:sp>
        <p:nvSpPr>
          <p:cNvPr id="105" name="文本框 104"/>
          <p:cNvSpPr txBox="1"/>
          <p:nvPr/>
        </p:nvSpPr>
        <p:spPr>
          <a:xfrm>
            <a:off x="692150" y="1732915"/>
            <a:ext cx="2085340" cy="429895"/>
          </a:xfrm>
          <a:prstGeom prst="rect">
            <a:avLst/>
          </a:prstGeom>
          <a:noFill/>
        </p:spPr>
        <p:txBody>
          <a:bodyPr wrap="square" rtlCol="0">
            <a:spAutoFit/>
          </a:bodyPr>
          <a:p>
            <a:pPr algn="l"/>
            <a:r>
              <a:rPr lang="zh-CN" altLang="en-US" sz="2200" b="1" dirty="0" smtClean="0">
                <a:solidFill>
                  <a:schemeClr val="bg1"/>
                </a:solidFill>
                <a:latin typeface="+mj-ea"/>
                <a:ea typeface="+mj-ea"/>
                <a:cs typeface="+mn-ea"/>
                <a:sym typeface="+mn-lt"/>
              </a:rPr>
              <a:t>您的文字内容</a:t>
            </a:r>
            <a:endParaRPr lang="zh-CN" altLang="en-US" sz="2200" b="1" dirty="0" smtClean="0">
              <a:solidFill>
                <a:schemeClr val="bg1"/>
              </a:solidFill>
              <a:latin typeface="+mj-ea"/>
              <a:ea typeface="+mj-ea"/>
              <a:cs typeface="+mn-ea"/>
              <a:sym typeface="+mn-lt"/>
            </a:endParaRPr>
          </a:p>
        </p:txBody>
      </p:sp>
      <p:sp>
        <p:nvSpPr>
          <p:cNvPr id="2" name="文本框 1"/>
          <p:cNvSpPr txBox="1"/>
          <p:nvPr/>
        </p:nvSpPr>
        <p:spPr>
          <a:xfrm>
            <a:off x="635" y="364490"/>
            <a:ext cx="12191365" cy="4523105"/>
          </a:xfrm>
          <a:prstGeom prst="rect">
            <a:avLst/>
          </a:prstGeom>
          <a:noFill/>
        </p:spPr>
        <p:txBody>
          <a:bodyPr wrap="square" rtlCol="0" anchor="t">
            <a:spAutoFit/>
          </a:bodyPr>
          <a:p>
            <a:r>
              <a:rPr lang="zh-CN" altLang="en-US" sz="2400" b="1">
                <a:solidFill>
                  <a:schemeClr val="tx1"/>
                </a:solidFill>
                <a:latin typeface="微软雅黑" charset="0"/>
                <a:ea typeface="微软雅黑" charset="0"/>
                <a:cs typeface="微软雅黑" charset="0"/>
              </a:rPr>
              <a:t>文献阅读后的思考</a:t>
            </a:r>
            <a:endParaRPr lang="zh-CN" altLang="en-US" sz="2400" b="1">
              <a:solidFill>
                <a:schemeClr val="tx1"/>
              </a:solidFill>
              <a:latin typeface="微软雅黑" charset="0"/>
              <a:ea typeface="微软雅黑" charset="0"/>
              <a:cs typeface="微软雅黑" charset="0"/>
            </a:endParaRPr>
          </a:p>
          <a:p>
            <a:endParaRPr lang="zh-CN" altLang="en-US" sz="2400" b="1">
              <a:solidFill>
                <a:schemeClr val="tx1"/>
              </a:solidFill>
              <a:latin typeface="微软雅黑" charset="0"/>
              <a:ea typeface="微软雅黑" charset="0"/>
              <a:cs typeface="微软雅黑" charset="0"/>
            </a:endParaRPr>
          </a:p>
          <a:p>
            <a:r>
              <a:rPr lang="en-US" altLang="zh-CN" sz="2400">
                <a:solidFill>
                  <a:schemeClr val="tx1"/>
                </a:solidFill>
                <a:latin typeface="微软雅黑" charset="0"/>
                <a:ea typeface="微软雅黑" charset="0"/>
                <a:cs typeface="微软雅黑" charset="0"/>
              </a:rPr>
              <a:t>1. </a:t>
            </a:r>
            <a:r>
              <a:rPr lang="zh-CN" altLang="en-US" sz="2400">
                <a:solidFill>
                  <a:schemeClr val="tx1"/>
                </a:solidFill>
                <a:latin typeface="微软雅黑" charset="0"/>
                <a:ea typeface="微软雅黑" charset="0"/>
                <a:cs typeface="微软雅黑" charset="0"/>
              </a:rPr>
              <a:t>英语学习活动观的研究主要聚焦在语篇层面，对语法教学、复习教学也同样具有启示。</a:t>
            </a:r>
            <a:endParaRPr lang="zh-CN" altLang="en-US" sz="2400">
              <a:solidFill>
                <a:schemeClr val="tx1"/>
              </a:solidFill>
              <a:latin typeface="微软雅黑" charset="0"/>
              <a:ea typeface="微软雅黑" charset="0"/>
              <a:cs typeface="微软雅黑" charset="0"/>
            </a:endParaRPr>
          </a:p>
          <a:p>
            <a:endParaRPr lang="zh-CN" altLang="en-US" sz="2400">
              <a:solidFill>
                <a:schemeClr val="tx1"/>
              </a:solidFill>
              <a:latin typeface="微软雅黑" charset="0"/>
              <a:ea typeface="微软雅黑" charset="0"/>
              <a:cs typeface="微软雅黑" charset="0"/>
            </a:endParaRPr>
          </a:p>
          <a:p>
            <a:endParaRPr lang="zh-CN" altLang="en-US" sz="2400">
              <a:solidFill>
                <a:schemeClr val="tx1"/>
              </a:solidFill>
              <a:latin typeface="微软雅黑" charset="0"/>
              <a:ea typeface="微软雅黑" charset="0"/>
              <a:cs typeface="微软雅黑" charset="0"/>
            </a:endParaRPr>
          </a:p>
          <a:p>
            <a:endParaRPr lang="zh-CN" altLang="en-US" sz="2400">
              <a:solidFill>
                <a:schemeClr val="tx1"/>
              </a:solidFill>
              <a:latin typeface="微软雅黑" charset="0"/>
              <a:ea typeface="微软雅黑" charset="0"/>
              <a:cs typeface="微软雅黑" charset="0"/>
            </a:endParaRPr>
          </a:p>
          <a:p>
            <a:r>
              <a:rPr lang="en-US" altLang="zh-CN" sz="2400">
                <a:solidFill>
                  <a:schemeClr val="tx1"/>
                </a:solidFill>
                <a:latin typeface="微软雅黑" charset="0"/>
                <a:ea typeface="微软雅黑" charset="0"/>
                <a:cs typeface="微软雅黑" charset="0"/>
              </a:rPr>
              <a:t>2. </a:t>
            </a:r>
            <a:r>
              <a:rPr lang="zh-CN" altLang="en-US" sz="2400">
                <a:solidFill>
                  <a:schemeClr val="tx1"/>
                </a:solidFill>
                <a:latin typeface="微软雅黑" charset="0"/>
                <a:ea typeface="微软雅黑" charset="0"/>
                <a:cs typeface="微软雅黑" charset="0"/>
              </a:rPr>
              <a:t>应用实践类活动启示就是对语言的内化与巩固，要建立在一定的情境中，但不可避免需要一定量的机械性操练，帮助学生强化语言的</a:t>
            </a:r>
            <a:r>
              <a:rPr lang="zh-CN" altLang="en-US" sz="2400">
                <a:solidFill>
                  <a:schemeClr val="tx1"/>
                </a:solidFill>
                <a:latin typeface="微软雅黑" charset="0"/>
                <a:ea typeface="微软雅黑" charset="0"/>
                <a:cs typeface="微软雅黑" charset="0"/>
              </a:rPr>
              <a:t>学习。</a:t>
            </a:r>
            <a:endParaRPr lang="zh-CN" altLang="en-US" sz="2400">
              <a:solidFill>
                <a:schemeClr val="tx1"/>
              </a:solidFill>
              <a:latin typeface="微软雅黑" charset="0"/>
              <a:ea typeface="微软雅黑" charset="0"/>
              <a:cs typeface="微软雅黑" charset="0"/>
            </a:endParaRPr>
          </a:p>
          <a:p>
            <a:endParaRPr lang="zh-CN" altLang="en-US" sz="2400">
              <a:solidFill>
                <a:schemeClr val="tx1"/>
              </a:solidFill>
              <a:latin typeface="微软雅黑" charset="0"/>
              <a:ea typeface="微软雅黑" charset="0"/>
              <a:cs typeface="微软雅黑" charset="0"/>
            </a:endParaRPr>
          </a:p>
          <a:p>
            <a:endParaRPr lang="zh-CN" altLang="en-US" sz="2400">
              <a:solidFill>
                <a:schemeClr val="tx1"/>
              </a:solidFill>
              <a:latin typeface="微软雅黑" charset="0"/>
              <a:ea typeface="微软雅黑" charset="0"/>
              <a:cs typeface="微软雅黑" charset="0"/>
            </a:endParaRPr>
          </a:p>
          <a:p>
            <a:endParaRPr lang="zh-CN" altLang="en-US" sz="2400">
              <a:solidFill>
                <a:schemeClr val="tx1"/>
              </a:solidFill>
              <a:latin typeface="微软雅黑" charset="0"/>
              <a:ea typeface="微软雅黑" charset="0"/>
              <a:cs typeface="微软雅黑" charset="0"/>
            </a:endParaRPr>
          </a:p>
          <a:p>
            <a:r>
              <a:rPr lang="en-US" altLang="zh-CN" sz="2400">
                <a:solidFill>
                  <a:schemeClr val="tx1"/>
                </a:solidFill>
                <a:latin typeface="微软雅黑" charset="0"/>
                <a:ea typeface="微软雅黑" charset="0"/>
                <a:cs typeface="微软雅黑" charset="0"/>
              </a:rPr>
              <a:t>3. </a:t>
            </a:r>
            <a:r>
              <a:rPr lang="zh-CN" altLang="en-US" sz="2400">
                <a:solidFill>
                  <a:schemeClr val="tx1"/>
                </a:solidFill>
                <a:latin typeface="微软雅黑" charset="0"/>
                <a:ea typeface="微软雅黑" charset="0"/>
                <a:cs typeface="微软雅黑" charset="0"/>
              </a:rPr>
              <a:t>应用实践类活动依旧要兼顾语言知识的工具性与人文性的统一。</a:t>
            </a:r>
            <a:endParaRPr lang="zh-CN" altLang="en-US" sz="2400">
              <a:solidFill>
                <a:schemeClr val="tx1"/>
              </a:solidFill>
              <a:latin typeface="微软雅黑" charset="0"/>
              <a:ea typeface="微软雅黑" charset="0"/>
              <a:cs typeface="微软雅黑" charset="0"/>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userDrawn="1"/>
        </p:nvSpPr>
        <p:spPr>
          <a:xfrm>
            <a:off x="0" y="0"/>
            <a:ext cx="12192000" cy="6858635"/>
          </a:xfrm>
          <a:prstGeom prst="rect">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圆角矩形 18"/>
          <p:cNvSpPr/>
          <p:nvPr/>
        </p:nvSpPr>
        <p:spPr>
          <a:xfrm flipH="1">
            <a:off x="772795" y="4315460"/>
            <a:ext cx="610235" cy="610235"/>
          </a:xfrm>
          <a:prstGeom prst="roundRect">
            <a:avLst>
              <a:gd name="adj" fmla="val 0"/>
            </a:avLst>
          </a:prstGeom>
          <a:solidFill>
            <a:srgbClr val="2D5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圆角矩形 19"/>
          <p:cNvSpPr/>
          <p:nvPr/>
        </p:nvSpPr>
        <p:spPr>
          <a:xfrm flipH="1">
            <a:off x="4702175" y="4315460"/>
            <a:ext cx="610235" cy="610235"/>
          </a:xfrm>
          <a:prstGeom prst="roundRect">
            <a:avLst>
              <a:gd name="adj" fmla="val 0"/>
            </a:avLst>
          </a:prstGeom>
          <a:solidFill>
            <a:srgbClr val="2D5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圆角矩形 20"/>
          <p:cNvSpPr/>
          <p:nvPr/>
        </p:nvSpPr>
        <p:spPr>
          <a:xfrm flipH="1">
            <a:off x="4702175" y="3257550"/>
            <a:ext cx="610235" cy="610235"/>
          </a:xfrm>
          <a:prstGeom prst="roundRect">
            <a:avLst>
              <a:gd name="adj" fmla="val 0"/>
            </a:avLst>
          </a:prstGeom>
          <a:solidFill>
            <a:srgbClr val="2D5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圆角矩形 23"/>
          <p:cNvSpPr/>
          <p:nvPr/>
        </p:nvSpPr>
        <p:spPr>
          <a:xfrm flipH="1">
            <a:off x="760095" y="3257550"/>
            <a:ext cx="610235" cy="610235"/>
          </a:xfrm>
          <a:prstGeom prst="roundRect">
            <a:avLst>
              <a:gd name="adj" fmla="val 0"/>
            </a:avLst>
          </a:prstGeom>
          <a:solidFill>
            <a:srgbClr val="2D5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1462405" y="3035935"/>
            <a:ext cx="2976880" cy="953135"/>
          </a:xfrm>
          <a:prstGeom prst="rect">
            <a:avLst/>
          </a:prstGeom>
          <a:noFill/>
        </p:spPr>
        <p:txBody>
          <a:bodyPr wrap="square" rtlCol="0">
            <a:spAutoFit/>
          </a:bodyPr>
          <a:p>
            <a:pPr algn="l"/>
            <a:r>
              <a:rPr lang="zh-CN" altLang="en-US" sz="2800">
                <a:solidFill>
                  <a:schemeClr val="tx1">
                    <a:lumMod val="75000"/>
                    <a:lumOff val="25000"/>
                  </a:schemeClr>
                </a:solidFill>
                <a:effectLst/>
                <a:latin typeface="+mj-ea"/>
                <a:ea typeface="+mj-ea"/>
                <a:sym typeface="+mn-ea"/>
              </a:rPr>
              <a:t>英语学习活动</a:t>
            </a:r>
            <a:r>
              <a:rPr lang="zh-CN" altLang="en-US" sz="2800">
                <a:solidFill>
                  <a:schemeClr val="tx1">
                    <a:lumMod val="75000"/>
                    <a:lumOff val="25000"/>
                  </a:schemeClr>
                </a:solidFill>
                <a:effectLst/>
                <a:latin typeface="+mj-ea"/>
                <a:ea typeface="+mj-ea"/>
                <a:sym typeface="+mn-ea"/>
              </a:rPr>
              <a:t>观概述</a:t>
            </a:r>
            <a:endParaRPr lang="zh-CN" altLang="en-US" sz="2800">
              <a:solidFill>
                <a:schemeClr val="tx1">
                  <a:lumMod val="75000"/>
                  <a:lumOff val="25000"/>
                </a:schemeClr>
              </a:solidFill>
              <a:effectLst/>
              <a:latin typeface="+mj-ea"/>
              <a:ea typeface="+mj-ea"/>
              <a:sym typeface="+mn-ea"/>
            </a:endParaRPr>
          </a:p>
        </p:txBody>
      </p:sp>
      <p:sp>
        <p:nvSpPr>
          <p:cNvPr id="29" name="文本框 28"/>
          <p:cNvSpPr txBox="1"/>
          <p:nvPr/>
        </p:nvSpPr>
        <p:spPr>
          <a:xfrm>
            <a:off x="1462405" y="4177030"/>
            <a:ext cx="2977515" cy="953135"/>
          </a:xfrm>
          <a:prstGeom prst="rect">
            <a:avLst/>
          </a:prstGeom>
          <a:noFill/>
        </p:spPr>
        <p:txBody>
          <a:bodyPr wrap="square" rtlCol="0">
            <a:spAutoFit/>
          </a:bodyPr>
          <a:p>
            <a:pPr algn="l"/>
            <a:r>
              <a:rPr lang="zh-CN" altLang="en-US" sz="2800">
                <a:solidFill>
                  <a:schemeClr val="tx1">
                    <a:lumMod val="75000"/>
                    <a:lumOff val="25000"/>
                  </a:schemeClr>
                </a:solidFill>
                <a:effectLst/>
                <a:latin typeface="+mj-ea"/>
                <a:ea typeface="+mj-ea"/>
                <a:sym typeface="+mn-ea"/>
              </a:rPr>
              <a:t>应用实践类活动</a:t>
            </a:r>
            <a:r>
              <a:rPr lang="zh-CN" altLang="en-US" sz="2800">
                <a:solidFill>
                  <a:schemeClr val="tx1">
                    <a:lumMod val="75000"/>
                    <a:lumOff val="25000"/>
                  </a:schemeClr>
                </a:solidFill>
                <a:effectLst/>
                <a:latin typeface="+mj-ea"/>
                <a:ea typeface="+mj-ea"/>
                <a:sym typeface="+mn-ea"/>
              </a:rPr>
              <a:t>概述</a:t>
            </a:r>
            <a:endParaRPr lang="zh-CN" altLang="en-US" sz="2800">
              <a:solidFill>
                <a:schemeClr val="tx1">
                  <a:lumMod val="75000"/>
                  <a:lumOff val="25000"/>
                </a:schemeClr>
              </a:solidFill>
              <a:effectLst/>
              <a:latin typeface="+mj-ea"/>
              <a:ea typeface="+mj-ea"/>
              <a:sym typeface="+mn-ea"/>
            </a:endParaRPr>
          </a:p>
        </p:txBody>
      </p:sp>
      <p:sp>
        <p:nvSpPr>
          <p:cNvPr id="41" name="文本框 40"/>
          <p:cNvSpPr txBox="1"/>
          <p:nvPr/>
        </p:nvSpPr>
        <p:spPr>
          <a:xfrm>
            <a:off x="5357495" y="3112135"/>
            <a:ext cx="2976880" cy="953135"/>
          </a:xfrm>
          <a:prstGeom prst="rect">
            <a:avLst/>
          </a:prstGeom>
          <a:noFill/>
        </p:spPr>
        <p:txBody>
          <a:bodyPr wrap="square" rtlCol="0">
            <a:spAutoFit/>
          </a:bodyPr>
          <a:p>
            <a:pPr algn="l"/>
            <a:r>
              <a:rPr lang="zh-CN" altLang="en-US" sz="2800">
                <a:solidFill>
                  <a:schemeClr val="tx1"/>
                </a:solidFill>
                <a:effectLst/>
                <a:latin typeface="+mj-ea"/>
                <a:ea typeface="+mj-ea"/>
                <a:sym typeface="+mn-ea"/>
              </a:rPr>
              <a:t>应用实践类活动存在</a:t>
            </a:r>
            <a:r>
              <a:rPr lang="zh-CN" altLang="en-US" sz="2800">
                <a:solidFill>
                  <a:schemeClr val="tx1"/>
                </a:solidFill>
                <a:effectLst/>
                <a:latin typeface="+mj-ea"/>
                <a:ea typeface="+mj-ea"/>
                <a:sym typeface="+mn-ea"/>
              </a:rPr>
              <a:t>问题</a:t>
            </a:r>
            <a:endParaRPr lang="zh-CN" altLang="en-US" sz="2800">
              <a:solidFill>
                <a:schemeClr val="tx1"/>
              </a:solidFill>
              <a:effectLst/>
              <a:latin typeface="+mj-ea"/>
              <a:ea typeface="+mj-ea"/>
              <a:sym typeface="+mn-ea"/>
            </a:endParaRPr>
          </a:p>
        </p:txBody>
      </p:sp>
      <p:sp>
        <p:nvSpPr>
          <p:cNvPr id="42" name="文本框 41"/>
          <p:cNvSpPr txBox="1"/>
          <p:nvPr/>
        </p:nvSpPr>
        <p:spPr>
          <a:xfrm>
            <a:off x="5357495" y="4342130"/>
            <a:ext cx="2976880" cy="953135"/>
          </a:xfrm>
          <a:prstGeom prst="rect">
            <a:avLst/>
          </a:prstGeom>
          <a:noFill/>
        </p:spPr>
        <p:txBody>
          <a:bodyPr wrap="square" rtlCol="0">
            <a:spAutoFit/>
          </a:bodyPr>
          <a:p>
            <a:pPr algn="l"/>
            <a:r>
              <a:rPr lang="zh-CN" altLang="en-US" sz="2800">
                <a:solidFill>
                  <a:schemeClr val="tx1"/>
                </a:solidFill>
                <a:effectLst/>
                <a:latin typeface="+mj-ea"/>
                <a:ea typeface="+mj-ea"/>
                <a:sym typeface="+mn-ea"/>
              </a:rPr>
              <a:t>应用实践类活动的设计</a:t>
            </a:r>
            <a:r>
              <a:rPr lang="zh-CN" altLang="en-US" sz="2800">
                <a:solidFill>
                  <a:schemeClr val="tx1"/>
                </a:solidFill>
                <a:effectLst/>
                <a:latin typeface="+mj-ea"/>
                <a:ea typeface="+mj-ea"/>
                <a:sym typeface="+mn-ea"/>
              </a:rPr>
              <a:t>策略</a:t>
            </a:r>
            <a:endParaRPr lang="zh-CN" altLang="en-US" sz="2800">
              <a:solidFill>
                <a:schemeClr val="tx1"/>
              </a:solidFill>
              <a:effectLst/>
              <a:latin typeface="+mj-ea"/>
              <a:ea typeface="+mj-ea"/>
              <a:sym typeface="+mn-ea"/>
            </a:endParaRPr>
          </a:p>
        </p:txBody>
      </p:sp>
      <p:sp>
        <p:nvSpPr>
          <p:cNvPr id="44" name="文本框 43"/>
          <p:cNvSpPr txBox="1"/>
          <p:nvPr/>
        </p:nvSpPr>
        <p:spPr>
          <a:xfrm>
            <a:off x="781050" y="3291205"/>
            <a:ext cx="646430" cy="521970"/>
          </a:xfrm>
          <a:prstGeom prst="rect">
            <a:avLst/>
          </a:prstGeom>
          <a:noFill/>
        </p:spPr>
        <p:txBody>
          <a:bodyPr wrap="square" rtlCol="0">
            <a:spAutoFit/>
          </a:bodyPr>
          <a:p>
            <a:r>
              <a:rPr lang="en-US" altLang="zh-CN" sz="2800">
                <a:solidFill>
                  <a:schemeClr val="bg1"/>
                </a:solidFill>
                <a:latin typeface="Bebas" charset="0"/>
                <a:ea typeface="+mj-ea"/>
                <a:cs typeface="Bebas" charset="0"/>
              </a:rPr>
              <a:t>01</a:t>
            </a:r>
            <a:endParaRPr lang="en-US" altLang="zh-CN" sz="2800">
              <a:solidFill>
                <a:schemeClr val="bg1"/>
              </a:solidFill>
              <a:latin typeface="Bebas" charset="0"/>
              <a:ea typeface="+mj-ea"/>
              <a:cs typeface="Bebas" charset="0"/>
            </a:endParaRPr>
          </a:p>
        </p:txBody>
      </p:sp>
      <p:sp>
        <p:nvSpPr>
          <p:cNvPr id="45" name="文本框 44"/>
          <p:cNvSpPr txBox="1"/>
          <p:nvPr/>
        </p:nvSpPr>
        <p:spPr>
          <a:xfrm>
            <a:off x="772795" y="4342765"/>
            <a:ext cx="646430" cy="521970"/>
          </a:xfrm>
          <a:prstGeom prst="rect">
            <a:avLst/>
          </a:prstGeom>
          <a:noFill/>
        </p:spPr>
        <p:txBody>
          <a:bodyPr wrap="square" rtlCol="0">
            <a:spAutoFit/>
          </a:bodyPr>
          <a:p>
            <a:r>
              <a:rPr lang="en-US" altLang="zh-CN" sz="2800">
                <a:solidFill>
                  <a:schemeClr val="bg1"/>
                </a:solidFill>
                <a:latin typeface="Bebas" charset="0"/>
                <a:ea typeface="+mj-ea"/>
                <a:cs typeface="Bebas" charset="0"/>
              </a:rPr>
              <a:t>02</a:t>
            </a:r>
            <a:endParaRPr lang="en-US" altLang="zh-CN" sz="2800">
              <a:solidFill>
                <a:schemeClr val="bg1"/>
              </a:solidFill>
              <a:latin typeface="Bebas" charset="0"/>
              <a:ea typeface="+mj-ea"/>
              <a:cs typeface="Bebas" charset="0"/>
            </a:endParaRPr>
          </a:p>
        </p:txBody>
      </p:sp>
      <p:sp>
        <p:nvSpPr>
          <p:cNvPr id="46" name="文本框 45"/>
          <p:cNvSpPr txBox="1"/>
          <p:nvPr/>
        </p:nvSpPr>
        <p:spPr>
          <a:xfrm>
            <a:off x="4716780" y="3302000"/>
            <a:ext cx="646430" cy="521970"/>
          </a:xfrm>
          <a:prstGeom prst="rect">
            <a:avLst/>
          </a:prstGeom>
          <a:noFill/>
        </p:spPr>
        <p:txBody>
          <a:bodyPr wrap="square" rtlCol="0">
            <a:spAutoFit/>
          </a:bodyPr>
          <a:p>
            <a:r>
              <a:rPr lang="en-US" altLang="zh-CN" sz="2800">
                <a:solidFill>
                  <a:schemeClr val="bg1"/>
                </a:solidFill>
                <a:latin typeface="Bebas" charset="0"/>
                <a:ea typeface="+mj-ea"/>
                <a:cs typeface="Bebas" charset="0"/>
              </a:rPr>
              <a:t>03</a:t>
            </a:r>
            <a:endParaRPr lang="en-US" altLang="zh-CN" sz="2800">
              <a:solidFill>
                <a:schemeClr val="bg1"/>
              </a:solidFill>
              <a:latin typeface="Bebas" charset="0"/>
              <a:ea typeface="+mj-ea"/>
              <a:cs typeface="Bebas" charset="0"/>
            </a:endParaRPr>
          </a:p>
        </p:txBody>
      </p:sp>
      <p:sp>
        <p:nvSpPr>
          <p:cNvPr id="47" name="文本框 46"/>
          <p:cNvSpPr txBox="1"/>
          <p:nvPr/>
        </p:nvSpPr>
        <p:spPr>
          <a:xfrm>
            <a:off x="4716780" y="4342765"/>
            <a:ext cx="646430" cy="521970"/>
          </a:xfrm>
          <a:prstGeom prst="rect">
            <a:avLst/>
          </a:prstGeom>
          <a:noFill/>
        </p:spPr>
        <p:txBody>
          <a:bodyPr wrap="square" rtlCol="0">
            <a:spAutoFit/>
          </a:bodyPr>
          <a:p>
            <a:r>
              <a:rPr lang="en-US" altLang="zh-CN" sz="2800">
                <a:solidFill>
                  <a:schemeClr val="bg1"/>
                </a:solidFill>
                <a:latin typeface="Bebas" charset="0"/>
                <a:ea typeface="+mj-ea"/>
                <a:cs typeface="Bebas" charset="0"/>
              </a:rPr>
              <a:t>04</a:t>
            </a:r>
            <a:endParaRPr lang="en-US" altLang="zh-CN" sz="2800">
              <a:solidFill>
                <a:schemeClr val="bg1"/>
              </a:solidFill>
              <a:latin typeface="Bebas" charset="0"/>
              <a:ea typeface="+mj-ea"/>
              <a:cs typeface="Bebas" charset="0"/>
            </a:endParaRPr>
          </a:p>
        </p:txBody>
      </p:sp>
      <p:cxnSp>
        <p:nvCxnSpPr>
          <p:cNvPr id="48" name="直接连接符 47"/>
          <p:cNvCxnSpPr/>
          <p:nvPr/>
        </p:nvCxnSpPr>
        <p:spPr>
          <a:xfrm>
            <a:off x="765810" y="2730500"/>
            <a:ext cx="704278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770890" y="2686685"/>
            <a:ext cx="1879600" cy="76200"/>
          </a:xfrm>
          <a:prstGeom prst="rect">
            <a:avLst/>
          </a:prstGeom>
          <a:solidFill>
            <a:srgbClr val="2D5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lumMod val="65000"/>
                  <a:lumOff val="35000"/>
                </a:schemeClr>
              </a:solidFill>
            </a:endParaRPr>
          </a:p>
        </p:txBody>
      </p:sp>
      <p:sp>
        <p:nvSpPr>
          <p:cNvPr id="50" name="文本框 49"/>
          <p:cNvSpPr txBox="1"/>
          <p:nvPr/>
        </p:nvSpPr>
        <p:spPr>
          <a:xfrm>
            <a:off x="5648008" y="2299335"/>
            <a:ext cx="2280285" cy="337185"/>
          </a:xfrm>
          <a:prstGeom prst="rect">
            <a:avLst/>
          </a:prstGeom>
          <a:noFill/>
          <a:effectLst/>
        </p:spPr>
        <p:txBody>
          <a:bodyPr wrap="square" rtlCol="0">
            <a:spAutoFit/>
          </a:bodyPr>
          <a:p>
            <a:pPr algn="ctr"/>
            <a:r>
              <a:rPr lang="zh-CN" altLang="en-US" sz="1600" spc="400">
                <a:solidFill>
                  <a:schemeClr val="bg1">
                    <a:lumMod val="65000"/>
                  </a:schemeClr>
                </a:solidFill>
                <a:effectLst/>
                <a:uFillTx/>
                <a:latin typeface="+mj-lt"/>
                <a:ea typeface="+mj-ea"/>
                <a:cs typeface="+mj-lt"/>
              </a:rPr>
              <a:t>CONTANTS</a:t>
            </a:r>
            <a:endParaRPr lang="zh-CN" altLang="en-US" sz="1600" spc="400">
              <a:solidFill>
                <a:schemeClr val="bg1">
                  <a:lumMod val="65000"/>
                </a:schemeClr>
              </a:solidFill>
              <a:effectLst/>
              <a:uFillTx/>
              <a:latin typeface="+mj-lt"/>
              <a:ea typeface="+mj-ea"/>
              <a:cs typeface="+mj-lt"/>
            </a:endParaRPr>
          </a:p>
        </p:txBody>
      </p:sp>
      <p:sp>
        <p:nvSpPr>
          <p:cNvPr id="52" name="副标题 51"/>
          <p:cNvSpPr>
            <a:spLocks noGrp="1"/>
          </p:cNvSpPr>
          <p:nvPr>
            <p:ph type="subTitle" idx="1"/>
            <p:custDataLst>
              <p:tags r:id="rId2"/>
            </p:custDataLst>
          </p:nvPr>
        </p:nvSpPr>
        <p:spPr>
          <a:xfrm>
            <a:off x="664210" y="1771650"/>
            <a:ext cx="7333615" cy="864870"/>
          </a:xfrm>
          <a:effectLst/>
        </p:spPr>
        <p:txBody>
          <a:bodyPr>
            <a:noAutofit/>
          </a:bodyPr>
          <a:p>
            <a:pPr marL="0" indent="0" algn="l">
              <a:lnSpc>
                <a:spcPct val="100000"/>
              </a:lnSpc>
              <a:buNone/>
            </a:pPr>
            <a:r>
              <a:rPr lang="zh-CN" altLang="en-US" sz="5000">
                <a:solidFill>
                  <a:schemeClr val="tx1">
                    <a:lumMod val="75000"/>
                    <a:lumOff val="25000"/>
                  </a:schemeClr>
                </a:solidFill>
                <a:latin typeface="微软雅黑" panose="020B0503020204020204" pitchFamily="34" charset="-122"/>
                <a:cs typeface="微软雅黑" panose="020B0503020204020204" pitchFamily="34" charset="-122"/>
              </a:rPr>
              <a:t>目   录</a:t>
            </a:r>
            <a:endParaRPr lang="zh-CN" altLang="en-US" sz="5000">
              <a:solidFill>
                <a:schemeClr val="tx1">
                  <a:lumMod val="75000"/>
                  <a:lumOff val="25000"/>
                </a:schemeClr>
              </a:solidFill>
              <a:latin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nvSpPr>
        <p:spPr>
          <a:xfrm>
            <a:off x="0" y="0"/>
            <a:ext cx="12192000" cy="6858635"/>
          </a:xfrm>
          <a:prstGeom prst="rect">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635" y="3141980"/>
            <a:ext cx="12191365" cy="953135"/>
          </a:xfrm>
          <a:prstGeom prst="rect">
            <a:avLst/>
          </a:prstGeom>
          <a:noFill/>
        </p:spPr>
        <p:txBody>
          <a:bodyPr wrap="square" rtlCol="0">
            <a:spAutoFit/>
          </a:bodyPr>
          <a:p>
            <a:pPr algn="ctr"/>
            <a:r>
              <a:rPr lang="zh-CN" altLang="en-US" sz="5600" spc="400">
                <a:solidFill>
                  <a:schemeClr val="tx1">
                    <a:lumMod val="65000"/>
                    <a:lumOff val="35000"/>
                  </a:schemeClr>
                </a:solidFill>
                <a:effectLst/>
                <a:uFillTx/>
                <a:latin typeface="微软雅黑" panose="020B0503020204020204" pitchFamily="34" charset="-122"/>
                <a:ea typeface="微软雅黑" panose="020B0503020204020204" pitchFamily="34" charset="-122"/>
                <a:sym typeface="+mn-ea"/>
              </a:rPr>
              <a:t>英语学习</a:t>
            </a:r>
            <a:r>
              <a:rPr lang="zh-CN" altLang="en-US" sz="5600" spc="400">
                <a:solidFill>
                  <a:schemeClr val="tx1">
                    <a:lumMod val="65000"/>
                    <a:lumOff val="35000"/>
                  </a:schemeClr>
                </a:solidFill>
                <a:effectLst/>
                <a:uFillTx/>
                <a:latin typeface="微软雅黑" panose="020B0503020204020204" pitchFamily="34" charset="-122"/>
                <a:ea typeface="微软雅黑" panose="020B0503020204020204" pitchFamily="34" charset="-122"/>
                <a:sym typeface="+mn-ea"/>
              </a:rPr>
              <a:t>活动观概述</a:t>
            </a:r>
            <a:endParaRPr lang="zh-CN" altLang="en-US" sz="5600" spc="400">
              <a:solidFill>
                <a:schemeClr val="tx1">
                  <a:lumMod val="65000"/>
                  <a:lumOff val="35000"/>
                </a:schemeClr>
              </a:solidFill>
              <a:effectLst/>
              <a:uFillTx/>
              <a:latin typeface="微软雅黑" panose="020B0503020204020204" pitchFamily="34" charset="-122"/>
              <a:ea typeface="微软雅黑" panose="020B0503020204020204" pitchFamily="34" charset="-122"/>
              <a:sym typeface="+mn-ea"/>
            </a:endParaRPr>
          </a:p>
        </p:txBody>
      </p:sp>
      <p:sp>
        <p:nvSpPr>
          <p:cNvPr id="5" name="椭圆 4"/>
          <p:cNvSpPr/>
          <p:nvPr/>
        </p:nvSpPr>
        <p:spPr>
          <a:xfrm>
            <a:off x="5454651" y="1661160"/>
            <a:ext cx="1283335" cy="1283335"/>
          </a:xfrm>
          <a:prstGeom prst="ellipse">
            <a:avLst/>
          </a:prstGeom>
          <a:solidFill>
            <a:srgbClr val="2D5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5476558" y="1731328"/>
            <a:ext cx="1188720" cy="1168400"/>
          </a:xfrm>
          <a:prstGeom prst="rect">
            <a:avLst/>
          </a:prstGeom>
          <a:noFill/>
        </p:spPr>
        <p:txBody>
          <a:bodyPr wrap="square" rtlCol="0">
            <a:spAutoFit/>
          </a:bodyPr>
          <a:p>
            <a:pPr algn="ctr"/>
            <a:r>
              <a:rPr lang="en-US" altLang="zh-CN" sz="7000">
                <a:solidFill>
                  <a:schemeClr val="bg1"/>
                </a:solidFill>
                <a:latin typeface="Bebas" charset="0"/>
                <a:ea typeface="+mj-ea"/>
                <a:cs typeface="Bebas" charset="0"/>
              </a:rPr>
              <a:t>01</a:t>
            </a:r>
            <a:endParaRPr lang="en-US" altLang="zh-CN" sz="7000">
              <a:solidFill>
                <a:schemeClr val="bg1"/>
              </a:solidFill>
              <a:latin typeface="Bebas" charset="0"/>
              <a:ea typeface="+mj-ea"/>
              <a:cs typeface="Bebas" charset="0"/>
            </a:endParaRPr>
          </a:p>
        </p:txBody>
      </p:sp>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6" name="图片 15" descr="C:\Users\Administrator\Desktop\网址.svg网址"/>
          <p:cNvPicPr>
            <a:picLocks noChangeAspect="1"/>
          </p:cNvPicPr>
          <p:nvPr/>
        </p:nvPicPr>
        <p:blipFill>
          <a:blip r:embed="rId1">
            <a:extLst>
              <a:ext uri="{96DAC541-7B7A-43D3-8B79-37D633B846F1}">
                <asvg:svgBlip xmlns:asvg="http://schemas.microsoft.com/office/drawing/2016/SVG/main" r:embed="rId2"/>
              </a:ext>
            </a:extLst>
          </a:blip>
          <a:srcRect/>
          <a:stretch>
            <a:fillRect/>
          </a:stretch>
        </p:blipFill>
        <p:spPr>
          <a:xfrm>
            <a:off x="4703445" y="4742180"/>
            <a:ext cx="339090" cy="339090"/>
          </a:xfrm>
          <a:prstGeom prst="rect">
            <a:avLst/>
          </a:prstGeom>
        </p:spPr>
      </p:pic>
      <p:sp>
        <p:nvSpPr>
          <p:cNvPr id="104" name="文本框 103"/>
          <p:cNvSpPr txBox="1"/>
          <p:nvPr/>
        </p:nvSpPr>
        <p:spPr>
          <a:xfrm>
            <a:off x="692150" y="2162810"/>
            <a:ext cx="5390515" cy="1568450"/>
          </a:xfrm>
          <a:prstGeom prst="rect">
            <a:avLst/>
          </a:prstGeom>
          <a:noFill/>
        </p:spPr>
        <p:txBody>
          <a:bodyPr wrap="square" rtlCol="0">
            <a:spAutoFit/>
          </a:bodyPr>
          <a:p>
            <a:pPr fontAlgn="auto">
              <a:lnSpc>
                <a:spcPct val="150000"/>
              </a:lnSpc>
            </a:pPr>
            <a:r>
              <a:rPr lang="zh-CN" altLang="en-US" sz="1600">
                <a:solidFill>
                  <a:schemeClr val="bg1"/>
                </a:solidFill>
                <a:latin typeface="+mj-ea"/>
                <a:ea typeface="+mj-ea"/>
              </a:rPr>
              <a:t>单击此处添加文本，本模版所有图形线条及其相应素材均可自由编辑、改色、替换，建议您在展示时字体选择微软雅黑等系统自带字体。如果需要特殊字体需要设置选项里面选择嵌入字体以方便演示。</a:t>
            </a:r>
            <a:endParaRPr lang="zh-CN" altLang="en-US" sz="1600">
              <a:solidFill>
                <a:schemeClr val="bg1"/>
              </a:solidFill>
              <a:latin typeface="+mj-ea"/>
              <a:ea typeface="+mj-ea"/>
            </a:endParaRPr>
          </a:p>
        </p:txBody>
      </p:sp>
      <p:sp>
        <p:nvSpPr>
          <p:cNvPr id="105" name="文本框 104"/>
          <p:cNvSpPr txBox="1"/>
          <p:nvPr/>
        </p:nvSpPr>
        <p:spPr>
          <a:xfrm>
            <a:off x="692150" y="1732915"/>
            <a:ext cx="2085340" cy="429895"/>
          </a:xfrm>
          <a:prstGeom prst="rect">
            <a:avLst/>
          </a:prstGeom>
          <a:noFill/>
        </p:spPr>
        <p:txBody>
          <a:bodyPr wrap="square" rtlCol="0">
            <a:spAutoFit/>
          </a:bodyPr>
          <a:p>
            <a:pPr algn="l"/>
            <a:r>
              <a:rPr lang="zh-CN" altLang="en-US" sz="2200" b="1" dirty="0" smtClean="0">
                <a:solidFill>
                  <a:schemeClr val="bg1"/>
                </a:solidFill>
                <a:latin typeface="+mj-ea"/>
                <a:ea typeface="+mj-ea"/>
                <a:cs typeface="+mn-ea"/>
                <a:sym typeface="+mn-lt"/>
              </a:rPr>
              <a:t>您的文字内容</a:t>
            </a:r>
            <a:endParaRPr lang="zh-CN" altLang="en-US" sz="2200" b="1" dirty="0" smtClean="0">
              <a:solidFill>
                <a:schemeClr val="bg1"/>
              </a:solidFill>
              <a:latin typeface="+mj-ea"/>
              <a:ea typeface="+mj-ea"/>
              <a:cs typeface="+mn-ea"/>
              <a:sym typeface="+mn-lt"/>
            </a:endParaRPr>
          </a:p>
        </p:txBody>
      </p:sp>
      <p:sp>
        <p:nvSpPr>
          <p:cNvPr id="5" name="文本框 4"/>
          <p:cNvSpPr txBox="1"/>
          <p:nvPr/>
        </p:nvSpPr>
        <p:spPr>
          <a:xfrm>
            <a:off x="88265" y="826135"/>
            <a:ext cx="11330305" cy="1938020"/>
          </a:xfrm>
          <a:prstGeom prst="rect">
            <a:avLst/>
          </a:prstGeom>
          <a:noFill/>
        </p:spPr>
        <p:txBody>
          <a:bodyPr wrap="square" rtlCol="0">
            <a:spAutoFit/>
          </a:bodyPr>
          <a:p>
            <a:pPr>
              <a:lnSpc>
                <a:spcPct val="120000"/>
              </a:lnSpc>
            </a:pPr>
            <a:r>
              <a:rPr lang="en-US" altLang="zh-CN"/>
              <a:t> </a:t>
            </a:r>
            <a:r>
              <a:rPr lang="en-US" altLang="zh-CN" sz="2000"/>
              <a:t> </a:t>
            </a:r>
            <a:r>
              <a:rPr lang="zh-CN" altLang="en-US" sz="2000"/>
              <a:t>《普通高中英语课程标准（</a:t>
            </a:r>
            <a:r>
              <a:rPr lang="en-US" altLang="zh-CN" sz="2000"/>
              <a:t>2017</a:t>
            </a:r>
            <a:r>
              <a:rPr lang="zh-CN" altLang="en-US" sz="2000"/>
              <a:t>年版）》创造性地提出了“英语学习活动观”的概念。它是指学生在</a:t>
            </a:r>
            <a:r>
              <a:rPr lang="zh-CN" altLang="en-US" sz="2000">
                <a:solidFill>
                  <a:srgbClr val="FF0000"/>
                </a:solidFill>
              </a:rPr>
              <a:t>主题意义</a:t>
            </a:r>
            <a:r>
              <a:rPr lang="zh-CN" altLang="en-US" sz="2000"/>
              <a:t>引领下，通过</a:t>
            </a:r>
            <a:r>
              <a:rPr lang="zh-CN" altLang="en-US" sz="2000">
                <a:solidFill>
                  <a:srgbClr val="FF0000"/>
                </a:solidFill>
              </a:rPr>
              <a:t>学习理解、应用实践、迁移创新</a:t>
            </a:r>
            <a:r>
              <a:rPr lang="zh-CN" altLang="en-US" sz="2000"/>
              <a:t>等一系列体现综合性、关联性和实践性等特点的英语学习活动，使学生基于已有的知识，依托不同类型的</a:t>
            </a:r>
            <a:r>
              <a:rPr lang="zh-CN" altLang="en-US" sz="2000">
                <a:solidFill>
                  <a:srgbClr val="FF0000"/>
                </a:solidFill>
              </a:rPr>
              <a:t>语篇</a:t>
            </a:r>
            <a:r>
              <a:rPr lang="zh-CN" altLang="en-US" sz="2000"/>
              <a:t>，在分析和解决问题的过程中，促进自身</a:t>
            </a:r>
            <a:r>
              <a:rPr lang="zh-CN" altLang="en-US" sz="2000">
                <a:solidFill>
                  <a:srgbClr val="FF0000"/>
                </a:solidFill>
              </a:rPr>
              <a:t>语言知识</a:t>
            </a:r>
            <a:r>
              <a:rPr lang="zh-CN" altLang="en-US" sz="2000"/>
              <a:t>学习、</a:t>
            </a:r>
            <a:r>
              <a:rPr lang="zh-CN" altLang="en-US" sz="2000">
                <a:solidFill>
                  <a:srgbClr val="FF0000"/>
                </a:solidFill>
              </a:rPr>
              <a:t>语言技能</a:t>
            </a:r>
            <a:r>
              <a:rPr lang="zh-CN" altLang="en-US" sz="2000"/>
              <a:t>发展、</a:t>
            </a:r>
            <a:r>
              <a:rPr lang="zh-CN" altLang="en-US" sz="2000">
                <a:solidFill>
                  <a:srgbClr val="FF0000"/>
                </a:solidFill>
              </a:rPr>
              <a:t>文化内涵</a:t>
            </a:r>
            <a:r>
              <a:rPr lang="zh-CN" altLang="en-US" sz="2000"/>
              <a:t>理解、多元</a:t>
            </a:r>
            <a:r>
              <a:rPr lang="zh-CN" altLang="en-US" sz="2000">
                <a:solidFill>
                  <a:srgbClr val="FF0000"/>
                </a:solidFill>
              </a:rPr>
              <a:t>思维发展</a:t>
            </a:r>
            <a:r>
              <a:rPr lang="zh-CN" altLang="en-US" sz="2000"/>
              <a:t>、</a:t>
            </a:r>
            <a:r>
              <a:rPr lang="zh-CN" altLang="en-US" sz="2000">
                <a:solidFill>
                  <a:srgbClr val="FF0000"/>
                </a:solidFill>
              </a:rPr>
              <a:t>价值取向</a:t>
            </a:r>
            <a:r>
              <a:rPr lang="zh-CN" altLang="en-US" sz="2000"/>
              <a:t>判断和</a:t>
            </a:r>
            <a:r>
              <a:rPr lang="zh-CN" altLang="en-US" sz="2000">
                <a:solidFill>
                  <a:srgbClr val="FF0000"/>
                </a:solidFill>
              </a:rPr>
              <a:t>学习策略</a:t>
            </a:r>
            <a:r>
              <a:rPr lang="zh-CN" altLang="en-US" sz="2000"/>
              <a:t>运用（教育部，</a:t>
            </a:r>
            <a:r>
              <a:rPr lang="en-US" altLang="zh-CN" sz="2000"/>
              <a:t>2018</a:t>
            </a:r>
            <a:r>
              <a:rPr lang="zh-CN" altLang="en-US" sz="2000"/>
              <a:t>）。</a:t>
            </a:r>
            <a:endParaRPr lang="zh-CN" altLang="en-US" sz="2000"/>
          </a:p>
        </p:txBody>
      </p:sp>
      <p:sp>
        <p:nvSpPr>
          <p:cNvPr id="6" name="文本框 5"/>
          <p:cNvSpPr txBox="1"/>
          <p:nvPr/>
        </p:nvSpPr>
        <p:spPr>
          <a:xfrm>
            <a:off x="88265" y="3429000"/>
            <a:ext cx="11330305" cy="1568450"/>
          </a:xfrm>
          <a:prstGeom prst="rect">
            <a:avLst/>
          </a:prstGeom>
          <a:noFill/>
        </p:spPr>
        <p:txBody>
          <a:bodyPr wrap="square" rtlCol="0">
            <a:spAutoFit/>
          </a:bodyPr>
          <a:p>
            <a:pPr>
              <a:lnSpc>
                <a:spcPct val="120000"/>
              </a:lnSpc>
            </a:pPr>
            <a:r>
              <a:rPr lang="en-US" altLang="zh-CN"/>
              <a:t> </a:t>
            </a:r>
            <a:r>
              <a:rPr lang="en-US" altLang="zh-CN" sz="2000"/>
              <a:t> </a:t>
            </a:r>
            <a:r>
              <a:rPr lang="zh-CN" altLang="en-US" sz="2000"/>
              <a:t>《义务教育英语课程标准》进一步提出了“</a:t>
            </a:r>
            <a:r>
              <a:rPr lang="zh-CN" altLang="en-US" sz="2000">
                <a:solidFill>
                  <a:srgbClr val="FF0000"/>
                </a:solidFill>
              </a:rPr>
              <a:t>学思结合、用创为本</a:t>
            </a:r>
            <a:r>
              <a:rPr lang="zh-CN" altLang="en-US" sz="2000"/>
              <a:t>”的英语学习活动观，秉持</a:t>
            </a:r>
            <a:r>
              <a:rPr lang="zh-CN" altLang="en-US" sz="2000">
                <a:solidFill>
                  <a:srgbClr val="FF0000"/>
                </a:solidFill>
              </a:rPr>
              <a:t>在体验中学习、在实践中运用、在迁移中创新</a:t>
            </a:r>
            <a:r>
              <a:rPr lang="zh-CN" altLang="en-US" sz="2000"/>
              <a:t>的学习理念，倡导学生围绕</a:t>
            </a:r>
            <a:r>
              <a:rPr lang="zh-CN" altLang="en-US" sz="2000">
                <a:solidFill>
                  <a:srgbClr val="FF0000"/>
                </a:solidFill>
              </a:rPr>
              <a:t>真实情境</a:t>
            </a:r>
            <a:r>
              <a:rPr lang="zh-CN" altLang="en-US" sz="2000"/>
              <a:t>和</a:t>
            </a:r>
            <a:r>
              <a:rPr lang="zh-CN" altLang="en-US" sz="2000">
                <a:solidFill>
                  <a:srgbClr val="FF0000"/>
                </a:solidFill>
              </a:rPr>
              <a:t>真实问题</a:t>
            </a:r>
            <a:r>
              <a:rPr lang="zh-CN" altLang="en-US" sz="2000"/>
              <a:t>，激活已知，参与到指向主题意义探究的学习理解、应用实践和迁移创新等一系列</a:t>
            </a:r>
            <a:r>
              <a:rPr lang="zh-CN" altLang="en-US" sz="2000"/>
              <a:t>相互关联、循环递进的语言学习和运用活动</a:t>
            </a:r>
            <a:r>
              <a:rPr lang="zh-CN" altLang="en-US" sz="2000"/>
              <a:t>中。</a:t>
            </a:r>
            <a:endParaRPr lang="zh-CN" altLang="en-US" sz="2000"/>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nvSpPr>
        <p:spPr>
          <a:xfrm>
            <a:off x="0" y="0"/>
            <a:ext cx="12192000" cy="6858635"/>
          </a:xfrm>
          <a:prstGeom prst="rect">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635" y="3141980"/>
            <a:ext cx="12191365" cy="953135"/>
          </a:xfrm>
          <a:prstGeom prst="rect">
            <a:avLst/>
          </a:prstGeom>
          <a:noFill/>
        </p:spPr>
        <p:txBody>
          <a:bodyPr wrap="square" rtlCol="0">
            <a:spAutoFit/>
          </a:bodyPr>
          <a:p>
            <a:pPr algn="ctr"/>
            <a:r>
              <a:rPr lang="zh-CN" altLang="en-US" sz="5600" spc="400">
                <a:solidFill>
                  <a:schemeClr val="tx1">
                    <a:lumMod val="65000"/>
                    <a:lumOff val="35000"/>
                  </a:schemeClr>
                </a:solidFill>
                <a:effectLst/>
                <a:uFillTx/>
                <a:latin typeface="微软雅黑" panose="020B0503020204020204" pitchFamily="34" charset="-122"/>
                <a:ea typeface="微软雅黑" panose="020B0503020204020204" pitchFamily="34" charset="-122"/>
                <a:sym typeface="+mn-ea"/>
              </a:rPr>
              <a:t>应用实践类活动概述</a:t>
            </a:r>
            <a:endParaRPr lang="zh-CN" altLang="en-US" sz="5600" spc="400">
              <a:solidFill>
                <a:schemeClr val="tx1">
                  <a:lumMod val="65000"/>
                  <a:lumOff val="35000"/>
                </a:schemeClr>
              </a:solidFill>
              <a:effectLst/>
              <a:uFillTx/>
              <a:latin typeface="微软雅黑" panose="020B0503020204020204" pitchFamily="34" charset="-122"/>
              <a:ea typeface="微软雅黑" panose="020B0503020204020204" pitchFamily="34" charset="-122"/>
              <a:sym typeface="+mn-ea"/>
            </a:endParaRPr>
          </a:p>
        </p:txBody>
      </p:sp>
      <p:sp>
        <p:nvSpPr>
          <p:cNvPr id="5" name="椭圆 4"/>
          <p:cNvSpPr/>
          <p:nvPr/>
        </p:nvSpPr>
        <p:spPr>
          <a:xfrm>
            <a:off x="5454651" y="1661160"/>
            <a:ext cx="1283335" cy="1283335"/>
          </a:xfrm>
          <a:prstGeom prst="ellipse">
            <a:avLst/>
          </a:prstGeom>
          <a:solidFill>
            <a:srgbClr val="2D5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5464175" y="1769745"/>
            <a:ext cx="1283970" cy="1168400"/>
          </a:xfrm>
          <a:prstGeom prst="rect">
            <a:avLst/>
          </a:prstGeom>
          <a:noFill/>
        </p:spPr>
        <p:txBody>
          <a:bodyPr wrap="square" rtlCol="0">
            <a:spAutoFit/>
          </a:bodyPr>
          <a:p>
            <a:pPr algn="ctr"/>
            <a:r>
              <a:rPr lang="en-US" altLang="zh-CN" sz="7000">
                <a:solidFill>
                  <a:schemeClr val="bg1"/>
                </a:solidFill>
                <a:latin typeface="Bebas" charset="0"/>
                <a:ea typeface="+mj-ea"/>
                <a:cs typeface="Bebas" charset="0"/>
              </a:rPr>
              <a:t>02</a:t>
            </a:r>
            <a:endParaRPr lang="en-US" altLang="zh-CN" sz="7000">
              <a:solidFill>
                <a:schemeClr val="bg1"/>
              </a:solidFill>
              <a:latin typeface="Bebas" charset="0"/>
              <a:ea typeface="+mj-ea"/>
              <a:cs typeface="Bebas" charset="0"/>
            </a:endParaRPr>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6" name="图片 15" descr="C:\Users\Administrator\Desktop\网址.svg网址"/>
          <p:cNvPicPr>
            <a:picLocks noChangeAspect="1"/>
          </p:cNvPicPr>
          <p:nvPr/>
        </p:nvPicPr>
        <p:blipFill>
          <a:blip r:embed="rId1">
            <a:extLst>
              <a:ext uri="{96DAC541-7B7A-43D3-8B79-37D633B846F1}">
                <asvg:svgBlip xmlns:asvg="http://schemas.microsoft.com/office/drawing/2016/SVG/main" r:embed="rId2"/>
              </a:ext>
            </a:extLst>
          </a:blip>
          <a:srcRect/>
          <a:stretch>
            <a:fillRect/>
          </a:stretch>
        </p:blipFill>
        <p:spPr>
          <a:xfrm>
            <a:off x="4703445" y="4742180"/>
            <a:ext cx="339090" cy="339090"/>
          </a:xfrm>
          <a:prstGeom prst="rect">
            <a:avLst/>
          </a:prstGeom>
        </p:spPr>
      </p:pic>
      <p:sp>
        <p:nvSpPr>
          <p:cNvPr id="104" name="文本框 103"/>
          <p:cNvSpPr txBox="1"/>
          <p:nvPr/>
        </p:nvSpPr>
        <p:spPr>
          <a:xfrm>
            <a:off x="692150" y="2162810"/>
            <a:ext cx="5390515" cy="1568450"/>
          </a:xfrm>
          <a:prstGeom prst="rect">
            <a:avLst/>
          </a:prstGeom>
          <a:noFill/>
        </p:spPr>
        <p:txBody>
          <a:bodyPr wrap="square" rtlCol="0">
            <a:spAutoFit/>
          </a:bodyPr>
          <a:p>
            <a:pPr fontAlgn="auto">
              <a:lnSpc>
                <a:spcPct val="150000"/>
              </a:lnSpc>
            </a:pPr>
            <a:r>
              <a:rPr lang="zh-CN" altLang="en-US" sz="1600">
                <a:solidFill>
                  <a:schemeClr val="bg1"/>
                </a:solidFill>
                <a:latin typeface="+mj-ea"/>
                <a:ea typeface="+mj-ea"/>
              </a:rPr>
              <a:t>单击此处添加文本，本模版所有图形线条及其相应素材均可自由编辑、改色、替换，建议您在展示时字体选择微软雅黑等系统自带字体。如果需要特殊字体需要设置选项里面选择嵌入字体以方便演示。</a:t>
            </a:r>
            <a:endParaRPr lang="zh-CN" altLang="en-US" sz="1600">
              <a:solidFill>
                <a:schemeClr val="bg1"/>
              </a:solidFill>
              <a:latin typeface="+mj-ea"/>
              <a:ea typeface="+mj-ea"/>
            </a:endParaRPr>
          </a:p>
        </p:txBody>
      </p:sp>
      <p:sp>
        <p:nvSpPr>
          <p:cNvPr id="105" name="文本框 104"/>
          <p:cNvSpPr txBox="1"/>
          <p:nvPr/>
        </p:nvSpPr>
        <p:spPr>
          <a:xfrm>
            <a:off x="692150" y="1732915"/>
            <a:ext cx="2085340" cy="429895"/>
          </a:xfrm>
          <a:prstGeom prst="rect">
            <a:avLst/>
          </a:prstGeom>
          <a:noFill/>
        </p:spPr>
        <p:txBody>
          <a:bodyPr wrap="square" rtlCol="0">
            <a:spAutoFit/>
          </a:bodyPr>
          <a:p>
            <a:pPr algn="l"/>
            <a:r>
              <a:rPr lang="zh-CN" altLang="en-US" sz="2200" b="1" dirty="0" smtClean="0">
                <a:solidFill>
                  <a:schemeClr val="bg1"/>
                </a:solidFill>
                <a:latin typeface="+mj-ea"/>
                <a:ea typeface="+mj-ea"/>
                <a:cs typeface="+mn-ea"/>
                <a:sym typeface="+mn-lt"/>
              </a:rPr>
              <a:t>您的文字内容</a:t>
            </a:r>
            <a:endParaRPr lang="zh-CN" altLang="en-US" sz="2200" b="1" dirty="0" smtClean="0">
              <a:solidFill>
                <a:schemeClr val="bg1"/>
              </a:solidFill>
              <a:latin typeface="+mj-ea"/>
              <a:ea typeface="+mj-ea"/>
              <a:cs typeface="+mn-ea"/>
              <a:sym typeface="+mn-lt"/>
            </a:endParaRPr>
          </a:p>
        </p:txBody>
      </p:sp>
      <p:sp>
        <p:nvSpPr>
          <p:cNvPr id="6" name="文本框 5"/>
          <p:cNvSpPr txBox="1"/>
          <p:nvPr/>
        </p:nvSpPr>
        <p:spPr>
          <a:xfrm>
            <a:off x="88265" y="896620"/>
            <a:ext cx="11330305" cy="5262245"/>
          </a:xfrm>
          <a:prstGeom prst="rect">
            <a:avLst/>
          </a:prstGeom>
          <a:noFill/>
        </p:spPr>
        <p:txBody>
          <a:bodyPr wrap="square" rtlCol="0">
            <a:spAutoFit/>
          </a:bodyPr>
          <a:p>
            <a:pPr>
              <a:lnSpc>
                <a:spcPct val="140000"/>
              </a:lnSpc>
            </a:pPr>
            <a:r>
              <a:rPr lang="en-US" altLang="zh-CN"/>
              <a:t> </a:t>
            </a:r>
            <a:r>
              <a:rPr lang="en-US" altLang="zh-CN" sz="2000"/>
              <a:t>   </a:t>
            </a:r>
            <a:r>
              <a:rPr lang="zh-CN" altLang="en-US" sz="2000"/>
              <a:t>应用实践类的学习活动处于活动观中的</a:t>
            </a:r>
            <a:r>
              <a:rPr lang="zh-CN" altLang="en-US" sz="2000">
                <a:solidFill>
                  <a:srgbClr val="FF0000"/>
                </a:solidFill>
              </a:rPr>
              <a:t>中间层次</a:t>
            </a:r>
            <a:r>
              <a:rPr lang="zh-CN" altLang="en-US" sz="2000"/>
              <a:t>，是指学生在学习理解类活动的基础上，在教师的帮助下，基于所形成的知识结构开展描述、阐释、分析、判断、应用等聚集交流与表达的实践活动，在语篇蕴含的语境中</a:t>
            </a:r>
            <a:r>
              <a:rPr lang="zh-CN" altLang="en-US" sz="2000">
                <a:solidFill>
                  <a:srgbClr val="FF0000"/>
                </a:solidFill>
              </a:rPr>
              <a:t>内化语言和文化知识</a:t>
            </a:r>
            <a:r>
              <a:rPr lang="zh-CN" altLang="en-US" sz="2000"/>
              <a:t>，实现语言运用的自动化，进而通过分析与判断活动，探究语言背后深层次的文化现象和寓意，获得文化体验，实现从知识向能力的转化（王蔷等，</a:t>
            </a:r>
            <a:r>
              <a:rPr lang="en-US" altLang="zh-CN" sz="2000"/>
              <a:t>2021</a:t>
            </a:r>
            <a:r>
              <a:rPr lang="zh-CN" altLang="en-US" sz="2000"/>
              <a:t>）。</a:t>
            </a:r>
            <a:endParaRPr lang="zh-CN" altLang="en-US" sz="2000"/>
          </a:p>
          <a:p>
            <a:pPr>
              <a:lnSpc>
                <a:spcPct val="140000"/>
              </a:lnSpc>
            </a:pPr>
            <a:r>
              <a:rPr lang="en-US" altLang="zh-CN" sz="2000"/>
              <a:t>    </a:t>
            </a:r>
            <a:r>
              <a:rPr lang="zh-CN" altLang="en-US" sz="2000"/>
              <a:t>应用实践类活动在</a:t>
            </a:r>
            <a:r>
              <a:rPr lang="zh-CN" altLang="en-US" sz="2000">
                <a:solidFill>
                  <a:srgbClr val="FF0000"/>
                </a:solidFill>
              </a:rPr>
              <a:t>以语篇为依托</a:t>
            </a:r>
            <a:r>
              <a:rPr lang="zh-CN" altLang="en-US" sz="2000"/>
              <a:t>的教学环节中起到承上启下的作用，既对学习理解类活动中获取和概括的内容进行深入加工和实践，也为迁移创新类活动奠定基础。学生内化的语言和文化知识为下一阶段的推理、论证、批判、评价、想象与创造活动的开展做好了一定的思维和语言</a:t>
            </a:r>
            <a:r>
              <a:rPr lang="zh-CN" altLang="en-US" sz="2000"/>
              <a:t>准备。</a:t>
            </a:r>
            <a:endParaRPr lang="zh-CN" altLang="en-US" sz="2000"/>
          </a:p>
          <a:p>
            <a:pPr>
              <a:lnSpc>
                <a:spcPct val="140000"/>
              </a:lnSpc>
            </a:pPr>
            <a:r>
              <a:rPr lang="en-US" altLang="zh-CN" sz="2000"/>
              <a:t>    </a:t>
            </a:r>
            <a:r>
              <a:rPr lang="zh-CN" altLang="en-US" sz="2000"/>
              <a:t>要设计好应用实践类活动，整体上需要在设计时从内容和形式角度分析教学文本，明确教学文本中所蕴含的课程内容六要素，并依托语篇类型来确定典型活动，把握活动设计的基本元素：</a:t>
            </a:r>
            <a:r>
              <a:rPr lang="zh-CN" altLang="en-US" sz="2000"/>
              <a:t>课堂上带领学生深挖文本，围绕主题意义进行探究。同时关注活动的逻辑及活动之间的有效</a:t>
            </a:r>
            <a:r>
              <a:rPr lang="zh-CN" altLang="en-US" sz="2000"/>
              <a:t>衔接。</a:t>
            </a:r>
            <a:endParaRPr lang="zh-CN" altLang="en-US" sz="2000"/>
          </a:p>
          <a:p>
            <a:pPr>
              <a:lnSpc>
                <a:spcPct val="140000"/>
              </a:lnSpc>
            </a:pPr>
            <a:r>
              <a:rPr lang="en-US" altLang="zh-CN" sz="2000"/>
              <a:t>    </a:t>
            </a:r>
            <a:r>
              <a:rPr lang="zh-CN" altLang="en-US" sz="2000"/>
              <a:t>应用实践类活动包含三种活动形式：</a:t>
            </a:r>
            <a:r>
              <a:rPr lang="zh-CN" altLang="en-US" sz="2000">
                <a:solidFill>
                  <a:srgbClr val="FF0000"/>
                </a:solidFill>
              </a:rPr>
              <a:t>描述与阐释</a:t>
            </a:r>
            <a:r>
              <a:rPr lang="zh-CN" altLang="en-US" sz="2000"/>
              <a:t>、</a:t>
            </a:r>
            <a:r>
              <a:rPr lang="zh-CN" altLang="en-US" sz="2000">
                <a:solidFill>
                  <a:srgbClr val="FF0000"/>
                </a:solidFill>
              </a:rPr>
              <a:t>分析与判断</a:t>
            </a:r>
            <a:r>
              <a:rPr lang="zh-CN" altLang="en-US" sz="2000"/>
              <a:t>、</a:t>
            </a:r>
            <a:r>
              <a:rPr lang="zh-CN" altLang="en-US" sz="2000">
                <a:solidFill>
                  <a:srgbClr val="FF0000"/>
                </a:solidFill>
              </a:rPr>
              <a:t>内化与运用</a:t>
            </a:r>
            <a:r>
              <a:rPr lang="zh-CN" altLang="en-US" sz="2000"/>
              <a:t>。</a:t>
            </a:r>
            <a:endParaRPr lang="zh-CN" altLang="en-US" sz="2000"/>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6" name="图片 15" descr="C:\Users\Administrator\Desktop\网址.svg网址"/>
          <p:cNvPicPr>
            <a:picLocks noChangeAspect="1"/>
          </p:cNvPicPr>
          <p:nvPr/>
        </p:nvPicPr>
        <p:blipFill>
          <a:blip r:embed="rId1">
            <a:extLst>
              <a:ext uri="{96DAC541-7B7A-43D3-8B79-37D633B846F1}">
                <asvg:svgBlip xmlns:asvg="http://schemas.microsoft.com/office/drawing/2016/SVG/main" r:embed="rId2"/>
              </a:ext>
            </a:extLst>
          </a:blip>
          <a:srcRect/>
          <a:stretch>
            <a:fillRect/>
          </a:stretch>
        </p:blipFill>
        <p:spPr>
          <a:xfrm>
            <a:off x="4703445" y="4742180"/>
            <a:ext cx="339090" cy="339090"/>
          </a:xfrm>
          <a:prstGeom prst="rect">
            <a:avLst/>
          </a:prstGeom>
        </p:spPr>
      </p:pic>
      <p:sp>
        <p:nvSpPr>
          <p:cNvPr id="105" name="文本框 104"/>
          <p:cNvSpPr txBox="1"/>
          <p:nvPr/>
        </p:nvSpPr>
        <p:spPr>
          <a:xfrm>
            <a:off x="692150" y="1732915"/>
            <a:ext cx="2085340" cy="429895"/>
          </a:xfrm>
          <a:prstGeom prst="rect">
            <a:avLst/>
          </a:prstGeom>
          <a:noFill/>
        </p:spPr>
        <p:txBody>
          <a:bodyPr wrap="square" rtlCol="0">
            <a:spAutoFit/>
          </a:bodyPr>
          <a:p>
            <a:pPr algn="l"/>
            <a:r>
              <a:rPr lang="zh-CN" altLang="en-US" sz="2200" b="1" dirty="0" smtClean="0">
                <a:solidFill>
                  <a:schemeClr val="bg1"/>
                </a:solidFill>
                <a:latin typeface="+mj-ea"/>
                <a:ea typeface="+mj-ea"/>
                <a:cs typeface="+mn-ea"/>
                <a:sym typeface="+mn-lt"/>
              </a:rPr>
              <a:t>您的文字内容</a:t>
            </a:r>
            <a:endParaRPr lang="zh-CN" altLang="en-US" sz="2200" b="1" dirty="0" smtClean="0">
              <a:solidFill>
                <a:schemeClr val="bg1"/>
              </a:solidFill>
              <a:latin typeface="+mj-ea"/>
              <a:ea typeface="+mj-ea"/>
              <a:cs typeface="+mn-ea"/>
              <a:sym typeface="+mn-lt"/>
            </a:endParaRPr>
          </a:p>
        </p:txBody>
      </p:sp>
      <p:sp>
        <p:nvSpPr>
          <p:cNvPr id="6" name="文本框 5"/>
          <p:cNvSpPr txBox="1"/>
          <p:nvPr/>
        </p:nvSpPr>
        <p:spPr>
          <a:xfrm>
            <a:off x="88265" y="896620"/>
            <a:ext cx="11877040" cy="5262245"/>
          </a:xfrm>
          <a:prstGeom prst="rect">
            <a:avLst/>
          </a:prstGeom>
          <a:noFill/>
        </p:spPr>
        <p:txBody>
          <a:bodyPr wrap="square" rtlCol="0">
            <a:spAutoFit/>
          </a:bodyPr>
          <a:p>
            <a:pPr>
              <a:lnSpc>
                <a:spcPct val="140000"/>
              </a:lnSpc>
            </a:pPr>
            <a:r>
              <a:rPr lang="en-US" altLang="zh-CN">
                <a:solidFill>
                  <a:srgbClr val="FF0000"/>
                </a:solidFill>
              </a:rPr>
              <a:t> </a:t>
            </a:r>
            <a:r>
              <a:rPr lang="en-US" altLang="zh-CN" sz="2000">
                <a:solidFill>
                  <a:srgbClr val="FF0000"/>
                </a:solidFill>
              </a:rPr>
              <a:t>   </a:t>
            </a:r>
            <a:r>
              <a:rPr lang="zh-CN" altLang="en-US" sz="2000">
                <a:solidFill>
                  <a:srgbClr val="FF0000"/>
                </a:solidFill>
              </a:rPr>
              <a:t>描述与阐释</a:t>
            </a:r>
            <a:r>
              <a:rPr lang="zh-CN" altLang="en-US" sz="2000"/>
              <a:t>活动是指学生根据文本主题及内容，依托学习理解阶段生成的知识结构，</a:t>
            </a:r>
            <a:r>
              <a:rPr lang="zh-CN" altLang="en-US" sz="2000">
                <a:solidFill>
                  <a:srgbClr val="FF0000"/>
                </a:solidFill>
              </a:rPr>
              <a:t>整合性地用自己的语言叙说语篇中记载的事件经过</a:t>
            </a:r>
            <a:r>
              <a:rPr lang="zh-CN" altLang="en-US" sz="2000"/>
              <a:t>，描述整个场景或者阐明文中的事物或现象的主要特征，或者诠释文章的主要观点和重要依据等。</a:t>
            </a:r>
            <a:endParaRPr lang="zh-CN" altLang="en-US" sz="2000"/>
          </a:p>
          <a:p>
            <a:pPr>
              <a:lnSpc>
                <a:spcPct val="140000"/>
              </a:lnSpc>
            </a:pPr>
            <a:r>
              <a:rPr lang="en-US" altLang="zh-CN" sz="2000"/>
              <a:t>    </a:t>
            </a:r>
            <a:r>
              <a:rPr lang="zh-CN" altLang="en-US" sz="2000">
                <a:solidFill>
                  <a:srgbClr val="FF0000"/>
                </a:solidFill>
              </a:rPr>
              <a:t>分析与判断</a:t>
            </a:r>
            <a:r>
              <a:rPr lang="zh-CN" altLang="en-US" sz="2000"/>
              <a:t>活动是指以语篇的</a:t>
            </a:r>
            <a:r>
              <a:rPr lang="zh-CN" altLang="en-US" sz="2000">
                <a:solidFill>
                  <a:srgbClr val="FF0000"/>
                </a:solidFill>
              </a:rPr>
              <a:t>主题意义建构为核心</a:t>
            </a:r>
            <a:r>
              <a:rPr lang="zh-CN" altLang="en-US" sz="2000"/>
              <a:t>，学生对文章内容进行深层次加工，分析其中</a:t>
            </a:r>
            <a:r>
              <a:rPr lang="zh-CN" altLang="en-US" sz="2000">
                <a:solidFill>
                  <a:srgbClr val="FF0000"/>
                </a:solidFill>
              </a:rPr>
              <a:t>蕴含的道理、内容之间的逻辑关系、形式方面的特征和手法</a:t>
            </a:r>
            <a:r>
              <a:rPr lang="zh-CN" altLang="en-US" sz="2000"/>
              <a:t>，或</a:t>
            </a:r>
            <a:r>
              <a:rPr lang="zh-CN" altLang="en-US" sz="2000">
                <a:solidFill>
                  <a:srgbClr val="FF0000"/>
                </a:solidFill>
              </a:rPr>
              <a:t>判断某些行为或者方式与文中阐述的一致或不一致</a:t>
            </a:r>
            <a:r>
              <a:rPr lang="zh-CN" altLang="en-US" sz="2000"/>
              <a:t>等，由此探究语言背后深层次的文化现象和寓意，获得文化体验，实现从知识向能力的转化（王蔷等，</a:t>
            </a:r>
            <a:r>
              <a:rPr lang="en-US" altLang="zh-CN" sz="2000"/>
              <a:t>2021</a:t>
            </a:r>
            <a:r>
              <a:rPr lang="zh-CN" altLang="en-US" sz="2000"/>
              <a:t>）。</a:t>
            </a:r>
            <a:endParaRPr lang="zh-CN" altLang="en-US" sz="2000"/>
          </a:p>
          <a:p>
            <a:pPr>
              <a:lnSpc>
                <a:spcPct val="140000"/>
              </a:lnSpc>
            </a:pPr>
            <a:r>
              <a:rPr lang="en-US" altLang="zh-CN" sz="2000"/>
              <a:t>   </a:t>
            </a:r>
            <a:r>
              <a:rPr lang="en-US" altLang="zh-CN" sz="2000">
                <a:solidFill>
                  <a:srgbClr val="FF0000"/>
                </a:solidFill>
              </a:rPr>
              <a:t> </a:t>
            </a:r>
            <a:r>
              <a:rPr lang="zh-CN" altLang="en-US" sz="2000">
                <a:solidFill>
                  <a:srgbClr val="FF0000"/>
                </a:solidFill>
              </a:rPr>
              <a:t>内化与运用</a:t>
            </a:r>
            <a:r>
              <a:rPr lang="zh-CN" altLang="en-US" sz="2000"/>
              <a:t>活动是指学生针对所学文本的内容和语言知识，</a:t>
            </a:r>
            <a:r>
              <a:rPr lang="zh-CN" altLang="en-US" sz="2000">
                <a:solidFill>
                  <a:srgbClr val="FF0000"/>
                </a:solidFill>
              </a:rPr>
              <a:t>通过口头表达等外化方式再现其主要内容和意思</a:t>
            </a:r>
            <a:r>
              <a:rPr lang="zh-CN" altLang="en-US" sz="2000"/>
              <a:t>，或者在</a:t>
            </a:r>
            <a:r>
              <a:rPr lang="zh-CN" altLang="en-US" sz="2000">
                <a:solidFill>
                  <a:srgbClr val="FF0000"/>
                </a:solidFill>
              </a:rPr>
              <a:t>情境中进行简单运用</a:t>
            </a:r>
            <a:r>
              <a:rPr lang="zh-CN" altLang="en-US" sz="2000"/>
              <a:t>，以促进内容的记忆和巩固。描述与阐释、分析与判断活动也能促进学生运用所学知识并部分内化，但是专门的内化与运用活动</a:t>
            </a:r>
            <a:r>
              <a:rPr lang="zh-CN" altLang="en-US" sz="2000">
                <a:solidFill>
                  <a:srgbClr val="FF0000"/>
                </a:solidFill>
              </a:rPr>
              <a:t>完整性更强</a:t>
            </a:r>
            <a:r>
              <a:rPr lang="zh-CN" altLang="en-US" sz="2000"/>
              <a:t>，注重通过特定情境中的语言使用以及学生之间的互动来</a:t>
            </a:r>
            <a:r>
              <a:rPr lang="zh-CN" altLang="en-US" sz="2000">
                <a:solidFill>
                  <a:srgbClr val="FF0000"/>
                </a:solidFill>
              </a:rPr>
              <a:t>内化</a:t>
            </a:r>
            <a:r>
              <a:rPr lang="zh-CN" altLang="en-US" sz="2000"/>
              <a:t>语篇承载的主要内容，同时也帮助学生在不同互动场景下选择和使用语言，强化语言形式与意义的</a:t>
            </a:r>
            <a:r>
              <a:rPr lang="zh-CN" altLang="en-US" sz="2000"/>
              <a:t>关联。</a:t>
            </a:r>
            <a:endParaRPr lang="zh-CN" altLang="en-US" sz="2000"/>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nvSpPr>
        <p:spPr>
          <a:xfrm>
            <a:off x="0" y="0"/>
            <a:ext cx="12192000" cy="6858635"/>
          </a:xfrm>
          <a:prstGeom prst="rect">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635" y="3141980"/>
            <a:ext cx="12191365" cy="953135"/>
          </a:xfrm>
          <a:prstGeom prst="rect">
            <a:avLst/>
          </a:prstGeom>
          <a:noFill/>
        </p:spPr>
        <p:txBody>
          <a:bodyPr wrap="square" rtlCol="0">
            <a:spAutoFit/>
          </a:bodyPr>
          <a:p>
            <a:pPr algn="ctr"/>
            <a:r>
              <a:rPr lang="zh-CN" altLang="en-US" sz="5600" spc="400">
                <a:solidFill>
                  <a:schemeClr val="tx1">
                    <a:lumMod val="65000"/>
                    <a:lumOff val="35000"/>
                  </a:schemeClr>
                </a:solidFill>
                <a:effectLst/>
                <a:uFillTx/>
                <a:latin typeface="微软雅黑" panose="020B0503020204020204" pitchFamily="34" charset="-122"/>
                <a:ea typeface="微软雅黑" panose="020B0503020204020204" pitchFamily="34" charset="-122"/>
                <a:sym typeface="+mn-ea"/>
              </a:rPr>
              <a:t>应用实践类活动存在</a:t>
            </a:r>
            <a:r>
              <a:rPr lang="zh-CN" altLang="en-US" sz="5600" spc="400">
                <a:solidFill>
                  <a:schemeClr val="tx1">
                    <a:lumMod val="65000"/>
                    <a:lumOff val="35000"/>
                  </a:schemeClr>
                </a:solidFill>
                <a:effectLst/>
                <a:uFillTx/>
                <a:latin typeface="微软雅黑" panose="020B0503020204020204" pitchFamily="34" charset="-122"/>
                <a:ea typeface="微软雅黑" panose="020B0503020204020204" pitchFamily="34" charset="-122"/>
                <a:sym typeface="+mn-ea"/>
              </a:rPr>
              <a:t>问题</a:t>
            </a:r>
            <a:endParaRPr lang="zh-CN" altLang="en-US" sz="5600" spc="400">
              <a:solidFill>
                <a:schemeClr val="tx1">
                  <a:lumMod val="65000"/>
                  <a:lumOff val="35000"/>
                </a:schemeClr>
              </a:solidFill>
              <a:effectLst/>
              <a:uFillTx/>
              <a:latin typeface="微软雅黑" panose="020B0503020204020204" pitchFamily="34" charset="-122"/>
              <a:ea typeface="微软雅黑" panose="020B0503020204020204" pitchFamily="34" charset="-122"/>
              <a:sym typeface="+mn-ea"/>
            </a:endParaRPr>
          </a:p>
        </p:txBody>
      </p:sp>
      <p:sp>
        <p:nvSpPr>
          <p:cNvPr id="5" name="椭圆 4"/>
          <p:cNvSpPr/>
          <p:nvPr/>
        </p:nvSpPr>
        <p:spPr>
          <a:xfrm>
            <a:off x="5454651" y="1661160"/>
            <a:ext cx="1283335" cy="1283335"/>
          </a:xfrm>
          <a:prstGeom prst="ellipse">
            <a:avLst/>
          </a:prstGeom>
          <a:solidFill>
            <a:srgbClr val="2D5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5464175" y="1769745"/>
            <a:ext cx="1283970" cy="1168400"/>
          </a:xfrm>
          <a:prstGeom prst="rect">
            <a:avLst/>
          </a:prstGeom>
          <a:noFill/>
        </p:spPr>
        <p:txBody>
          <a:bodyPr wrap="square" rtlCol="0">
            <a:spAutoFit/>
          </a:bodyPr>
          <a:p>
            <a:pPr algn="ctr"/>
            <a:r>
              <a:rPr lang="en-US" altLang="zh-CN" sz="7000">
                <a:solidFill>
                  <a:schemeClr val="bg1"/>
                </a:solidFill>
                <a:latin typeface="Bebas" charset="0"/>
                <a:ea typeface="+mj-ea"/>
                <a:cs typeface="Bebas" charset="0"/>
              </a:rPr>
              <a:t>03</a:t>
            </a:r>
            <a:endParaRPr lang="en-US" altLang="zh-CN" sz="7000">
              <a:solidFill>
                <a:schemeClr val="bg1"/>
              </a:solidFill>
              <a:latin typeface="Bebas" charset="0"/>
              <a:ea typeface="+mj-ea"/>
              <a:cs typeface="Bebas" charset="0"/>
            </a:endParaRPr>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6" name="图片 15" descr="C:\Users\Administrator\Desktop\网址.svg网址"/>
          <p:cNvPicPr>
            <a:picLocks noChangeAspect="1"/>
          </p:cNvPicPr>
          <p:nvPr/>
        </p:nvPicPr>
        <p:blipFill>
          <a:blip r:embed="rId1">
            <a:extLst>
              <a:ext uri="{96DAC541-7B7A-43D3-8B79-37D633B846F1}">
                <asvg:svgBlip xmlns:asvg="http://schemas.microsoft.com/office/drawing/2016/SVG/main" r:embed="rId2"/>
              </a:ext>
            </a:extLst>
          </a:blip>
          <a:srcRect/>
          <a:stretch>
            <a:fillRect/>
          </a:stretch>
        </p:blipFill>
        <p:spPr>
          <a:xfrm>
            <a:off x="4703445" y="4742180"/>
            <a:ext cx="339090" cy="339090"/>
          </a:xfrm>
          <a:prstGeom prst="rect">
            <a:avLst/>
          </a:prstGeom>
        </p:spPr>
      </p:pic>
      <p:sp>
        <p:nvSpPr>
          <p:cNvPr id="104" name="文本框 103"/>
          <p:cNvSpPr txBox="1"/>
          <p:nvPr/>
        </p:nvSpPr>
        <p:spPr>
          <a:xfrm>
            <a:off x="692150" y="2162810"/>
            <a:ext cx="5390515" cy="1568450"/>
          </a:xfrm>
          <a:prstGeom prst="rect">
            <a:avLst/>
          </a:prstGeom>
          <a:noFill/>
        </p:spPr>
        <p:txBody>
          <a:bodyPr wrap="square" rtlCol="0">
            <a:spAutoFit/>
          </a:bodyPr>
          <a:p>
            <a:pPr fontAlgn="auto">
              <a:lnSpc>
                <a:spcPct val="150000"/>
              </a:lnSpc>
            </a:pPr>
            <a:r>
              <a:rPr lang="zh-CN" altLang="en-US" sz="1600">
                <a:solidFill>
                  <a:schemeClr val="bg1"/>
                </a:solidFill>
                <a:latin typeface="+mj-ea"/>
                <a:ea typeface="+mj-ea"/>
              </a:rPr>
              <a:t>单击此处添加文本，本模版所有图形线条及其相应素材均可自由编辑、改色、替换，建议您在展示时字体选择微软雅黑等系统自带字体。如果需要特殊字体需要设置选项里面选择嵌入字体以方便演示。</a:t>
            </a:r>
            <a:endParaRPr lang="zh-CN" altLang="en-US" sz="1600">
              <a:solidFill>
                <a:schemeClr val="bg1"/>
              </a:solidFill>
              <a:latin typeface="+mj-ea"/>
              <a:ea typeface="+mj-ea"/>
            </a:endParaRPr>
          </a:p>
        </p:txBody>
      </p:sp>
      <p:sp>
        <p:nvSpPr>
          <p:cNvPr id="105" name="文本框 104"/>
          <p:cNvSpPr txBox="1"/>
          <p:nvPr/>
        </p:nvSpPr>
        <p:spPr>
          <a:xfrm>
            <a:off x="692150" y="1732915"/>
            <a:ext cx="2085340" cy="429895"/>
          </a:xfrm>
          <a:prstGeom prst="rect">
            <a:avLst/>
          </a:prstGeom>
          <a:noFill/>
        </p:spPr>
        <p:txBody>
          <a:bodyPr wrap="square" rtlCol="0">
            <a:spAutoFit/>
          </a:bodyPr>
          <a:p>
            <a:pPr algn="l"/>
            <a:r>
              <a:rPr lang="zh-CN" altLang="en-US" sz="2200" b="1" dirty="0" smtClean="0">
                <a:solidFill>
                  <a:schemeClr val="bg1"/>
                </a:solidFill>
                <a:latin typeface="+mj-ea"/>
                <a:ea typeface="+mj-ea"/>
                <a:cs typeface="+mn-ea"/>
                <a:sym typeface="+mn-lt"/>
              </a:rPr>
              <a:t>您的文字内容</a:t>
            </a:r>
            <a:endParaRPr lang="zh-CN" altLang="en-US" sz="2200" b="1" dirty="0" smtClean="0">
              <a:solidFill>
                <a:schemeClr val="bg1"/>
              </a:solidFill>
              <a:latin typeface="+mj-ea"/>
              <a:ea typeface="+mj-ea"/>
              <a:cs typeface="+mn-ea"/>
              <a:sym typeface="+mn-lt"/>
            </a:endParaRPr>
          </a:p>
        </p:txBody>
      </p:sp>
      <p:sp>
        <p:nvSpPr>
          <p:cNvPr id="2" name="文本框 1"/>
          <p:cNvSpPr txBox="1"/>
          <p:nvPr/>
        </p:nvSpPr>
        <p:spPr>
          <a:xfrm>
            <a:off x="197485" y="1055370"/>
            <a:ext cx="11732895" cy="3925570"/>
          </a:xfrm>
          <a:prstGeom prst="rect">
            <a:avLst/>
          </a:prstGeom>
          <a:noFill/>
        </p:spPr>
        <p:txBody>
          <a:bodyPr wrap="square" rtlCol="0" anchor="t">
            <a:spAutoFit/>
          </a:bodyPr>
          <a:p>
            <a:pPr>
              <a:lnSpc>
                <a:spcPct val="140000"/>
              </a:lnSpc>
            </a:pPr>
            <a:r>
              <a:rPr lang="en-US" altLang="zh-CN" sz="2000"/>
              <a:t> </a:t>
            </a:r>
            <a:r>
              <a:rPr lang="en-US" altLang="zh-CN" sz="2000">
                <a:solidFill>
                  <a:srgbClr val="FF0000"/>
                </a:solidFill>
              </a:rPr>
              <a:t>   1. </a:t>
            </a:r>
            <a:r>
              <a:rPr lang="zh-CN" altLang="en-US" sz="2000">
                <a:solidFill>
                  <a:srgbClr val="FF0000"/>
                </a:solidFill>
              </a:rPr>
              <a:t>应用实践类活动缺失</a:t>
            </a:r>
            <a:r>
              <a:rPr lang="en-US" altLang="zh-CN" sz="2000"/>
              <a:t> </a:t>
            </a:r>
            <a:endParaRPr lang="zh-CN" altLang="en-US" sz="2000"/>
          </a:p>
          <a:p>
            <a:pPr>
              <a:lnSpc>
                <a:spcPct val="140000"/>
              </a:lnSpc>
            </a:pPr>
            <a:r>
              <a:rPr lang="en-US" altLang="zh-CN" sz="2000"/>
              <a:t>    </a:t>
            </a:r>
            <a:r>
              <a:rPr lang="zh-CN" altLang="en-US" sz="2000"/>
              <a:t>应用实践类活动处于学习理解类和迁移创新类活动之间，此时学生已经获取了新的知识结构。有些教师认为，学生已经学会了知识并具备了语言运用能力，再用很多时间去实践和练习是浪费时间，于是就直接过渡到迁移创新环节，要求学生在新情境中运用语言开展超越语篇的迁移创新类活动。</a:t>
            </a:r>
            <a:endParaRPr lang="zh-CN" altLang="en-US" sz="2000"/>
          </a:p>
          <a:p>
            <a:pPr>
              <a:lnSpc>
                <a:spcPct val="140000"/>
              </a:lnSpc>
            </a:pPr>
            <a:r>
              <a:rPr lang="zh-CN" altLang="en-US" sz="2000"/>
              <a:t> </a:t>
            </a:r>
            <a:r>
              <a:rPr lang="en-US" altLang="zh-CN" sz="2000"/>
              <a:t>  </a:t>
            </a:r>
            <a:r>
              <a:rPr lang="en-US" altLang="zh-CN" sz="2000">
                <a:solidFill>
                  <a:srgbClr val="FF0000"/>
                </a:solidFill>
              </a:rPr>
              <a:t> 2.应用实践类活动与迁移创新类活动相混淆</a:t>
            </a:r>
            <a:endParaRPr lang="zh-CN" altLang="en-US" sz="2000">
              <a:solidFill>
                <a:srgbClr val="FF0000"/>
              </a:solidFill>
            </a:endParaRPr>
          </a:p>
          <a:p>
            <a:pPr>
              <a:lnSpc>
                <a:spcPct val="140000"/>
              </a:lnSpc>
            </a:pPr>
            <a:r>
              <a:rPr lang="en-US" altLang="zh-CN" sz="2000"/>
              <a:t>    </a:t>
            </a:r>
            <a:r>
              <a:rPr lang="zh-CN" altLang="en-US" sz="2000"/>
              <a:t>应用实践类活动与迁移创新类活动均要求学生运用新语言在情境中开展语言运用活动。但是这两类活动在情境、语言的内容、形式的运用上存在不同。许多教师并不了解学生在完成这两个层次的活动时所使用语言的区别，因此在设计应用实践类活动时会将其与迁移创新类活动混淆。</a:t>
            </a:r>
            <a:endParaRPr lang="zh-CN" altLang="en-US" sz="2000"/>
          </a:p>
          <a:p>
            <a:pPr>
              <a:lnSpc>
                <a:spcPct val="140000"/>
              </a:lnSpc>
            </a:pPr>
            <a:endParaRPr lang="zh-CN" altLang="en-US"/>
          </a:p>
        </p:txBody>
      </p:sp>
      <p:sp>
        <p:nvSpPr>
          <p:cNvPr id="3" name="圆角矩形 2"/>
          <p:cNvSpPr/>
          <p:nvPr/>
        </p:nvSpPr>
        <p:spPr>
          <a:xfrm>
            <a:off x="851535" y="1186815"/>
            <a:ext cx="9443085" cy="3894455"/>
          </a:xfrm>
          <a:prstGeom prst="roundRect">
            <a:avLst/>
          </a:prstGeom>
          <a:solidFill>
            <a:schemeClr val="bg1"/>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a:solidFill>
                  <a:schemeClr val="tx1"/>
                </a:solidFill>
                <a:sym typeface="+mn-ea"/>
              </a:rPr>
              <a:t>这个案例有什么问题吗？</a:t>
            </a:r>
            <a:endParaRPr lang="zh-CN" altLang="en-US" sz="2400">
              <a:solidFill>
                <a:schemeClr val="tx1"/>
              </a:solidFill>
            </a:endParaRPr>
          </a:p>
          <a:p>
            <a:pPr algn="ctr"/>
            <a:endParaRPr lang="zh-CN" altLang="en-US">
              <a:solidFill>
                <a:schemeClr val="tx1"/>
              </a:solidFill>
            </a:endParaRPr>
          </a:p>
          <a:p>
            <a:pPr algn="l"/>
            <a:r>
              <a:rPr lang="zh-CN" altLang="en-US" sz="2000">
                <a:solidFill>
                  <a:schemeClr val="tx1"/>
                </a:solidFill>
              </a:rPr>
              <a:t>本案例为一个有关旅行歌谣的教学设计，授课教师在学习理解类活动中已经通过播放歌谣、读歌词、唱歌谣等方式，引导学生获取了歌谣中的有关旅游景点、所做活动的信息，形成了有关旅行的结构化知识。接下来授课教师设计了如下活动，并定位为应用实践类活动：</a:t>
            </a:r>
            <a:endParaRPr lang="zh-CN" altLang="en-US" sz="2000">
              <a:solidFill>
                <a:schemeClr val="tx1"/>
              </a:solidFill>
            </a:endParaRPr>
          </a:p>
          <a:p>
            <a:pPr algn="l"/>
            <a:r>
              <a:rPr lang="zh-CN" altLang="en-US" sz="2000">
                <a:solidFill>
                  <a:schemeClr val="tx1"/>
                </a:solidFill>
              </a:rPr>
              <a:t>活动1：教师延续上一话题，拿出自己的旅行照片，并从Place、 Activities和Feeling三个角度介绍自己的旅行经历。</a:t>
            </a:r>
            <a:endParaRPr lang="zh-CN" altLang="en-US" sz="2000">
              <a:solidFill>
                <a:schemeClr val="tx1"/>
              </a:solidFill>
            </a:endParaRPr>
          </a:p>
          <a:p>
            <a:pPr algn="l"/>
            <a:r>
              <a:rPr lang="zh-CN" altLang="en-US" sz="2000">
                <a:solidFill>
                  <a:schemeClr val="tx1"/>
                </a:solidFill>
              </a:rPr>
              <a:t>活动2：学生拿出旅行照片，两人一组，从Place、 Activities和Feeling三个角度介绍自己的旅行经历。</a:t>
            </a:r>
            <a:endParaRPr lang="zh-CN" altLang="en-US" sz="2000">
              <a:solidFill>
                <a:schemeClr val="tx1"/>
              </a:solidFill>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ISCONTENTSTITLE" val="0"/>
  <p:tag name="KSO_WM_UNIT_ISNUMDGMTITLE" val="0"/>
  <p:tag name="KSO_WM_UNIT_PRESET_TEXT" val="单击输入您的封面副标题"/>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081_1*b*1"/>
  <p:tag name="KSO_WM_TEMPLATE_CATEGORY" val="custom"/>
  <p:tag name="KSO_WM_TEMPLATE_INDEX" val="20205081"/>
  <p:tag name="KSO_WM_UNIT_LAYERLEVEL" val="1"/>
  <p:tag name="KSO_WM_TAG_VERSION" val="1.0"/>
  <p:tag name="KSO_WM_BEAUTIFY_FLAG" val="#wm#"/>
</p:tagLst>
</file>

<file path=ppt/tags/tag64.xml><?xml version="1.0" encoding="utf-8"?>
<p:tagLst xmlns:p="http://schemas.openxmlformats.org/presentationml/2006/main">
  <p:tag name="KSO_WM_UNIT_ISCONTENTSTITLE" val="0"/>
  <p:tag name="KSO_WM_UNIT_ISNUMDGMTITLE" val="0"/>
  <p:tag name="KSO_WM_UNIT_PRESET_TEXT" val="单击输入您的封面副标题"/>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081_1*b*1"/>
  <p:tag name="KSO_WM_TEMPLATE_CATEGORY" val="custom"/>
  <p:tag name="KSO_WM_TEMPLATE_INDEX" val="20205081"/>
  <p:tag name="KSO_WM_UNIT_LAYERLEVEL" val="1"/>
  <p:tag name="KSO_WM_TAG_VERSION" val="1.0"/>
  <p:tag name="KSO_WM_BEAUTIFY_FLAG" val="#wm#"/>
</p:tagLst>
</file>

<file path=ppt/tags/tag6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66.xml><?xml version="1.0" encoding="utf-8"?>
<p:tagLst xmlns:p="http://schemas.openxmlformats.org/presentationml/2006/main">
  <p:tag name="KSO_WM_UNIT_ISCONTENTSTITLE" val="0"/>
  <p:tag name="KSO_WM_UNIT_ISNUMDGMTITLE" val="0"/>
  <p:tag name="KSO_WM_UNIT_PRESET_TEXT" val="单击输入您的封面副标题"/>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081_1*b*1"/>
  <p:tag name="KSO_WM_TEMPLATE_CATEGORY" val="custom"/>
  <p:tag name="KSO_WM_TEMPLATE_INDEX" val="20205081"/>
  <p:tag name="KSO_WM_UNIT_LAYERLEVEL" val="1"/>
  <p:tag name="KSO_WM_TAG_VERSION" val="1.0"/>
  <p:tag name="KSO_WM_BEAUTIFY_FLAG" val="#wm#"/>
</p:tagLst>
</file>

<file path=ppt/tags/tag6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6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6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71.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72.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73.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74.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75.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76.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77.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78.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79.xml><?xml version="1.0" encoding="utf-8"?>
<p:tagLst xmlns:p="http://schemas.openxmlformats.org/presentationml/2006/main">
  <p:tag name="KSO_WM_BEAUTIFY_FLAG" val="#wm#"/>
  <p:tag name="KSO_WM_TEMPLATE_CATEGORY" val="custom"/>
  <p:tag name="KSO_WM_TEMPLATE_INDEX" val="20205081"/>
  <p:tag name="KSO_WM_SPECIAL_SOURCE" val="bdnul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item1.xml><?xml version="1.0" encoding="utf-8"?>
<s:customData xmlns="http://www.wps.cn/officeDocument/2013/wpsCustomData" xmlns:s="http://www.wps.cn/officeDocument/2013/wpsCustomData">
  <extobjs>
    <extobj name="44B7C0F4-79DB-4F8B-9303-0E098D69D8BE-1">
      <extobjdata type="44B7C0F4-79DB-4F8B-9303-0E098D69D8BE" data="ewogICAiTGFzdFVybCIgOiAiaHR0cDovL3d3dy50b3BzY2FuLmNvbS93cHMvaW5kZXguaHRtbD90ZXh0PWh0dHBzJTNBJTJGJTJGd3d3LmRvY2VyLmNvbSUyRndvcmtzJTNGdXNlcmlkJTNENTM3OTkwOTU0JnRleHRUeXBlPXRleHQmcm91bmQ9MCZncmFkaWVudFdheT0wIiwKICAgIkxvZ28iIDogIiIsCiAgICJPcmlnaW5hbFVybCIgOiAiaHR0cDovL3d3dy50b3BzY2FuLmNvbS93cHMvaW5kZXguaHRtbCIKfQo="/>
    </extobj>
  </extobjs>
</s:customData>
</file>

<file path=customXml/itemProps80.xml><?xml version="1.0" encoding="utf-8"?>
<ds:datastoreItem xmlns:ds="http://schemas.openxmlformats.org/officeDocument/2006/customXml" ds:itemID="s:customData">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otalTime>0</TotalTime>
  <Words>4537</Words>
  <Application>WPS 文字</Application>
  <PresentationFormat>宽屏</PresentationFormat>
  <Paragraphs>141</Paragraphs>
  <Slides>14</Slides>
  <Notes>4</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14</vt:i4>
      </vt:variant>
    </vt:vector>
  </HeadingPairs>
  <TitlesOfParts>
    <vt:vector size="39" baseType="lpstr">
      <vt:lpstr>Arial</vt:lpstr>
      <vt:lpstr>宋体</vt:lpstr>
      <vt:lpstr>Wingdings</vt:lpstr>
      <vt:lpstr>微软雅黑</vt:lpstr>
      <vt:lpstr>汉仪旗黑</vt:lpstr>
      <vt:lpstr>Wingdings</vt:lpstr>
      <vt:lpstr>汉仪雅酷黑-65J</vt:lpstr>
      <vt:lpstr>汉仪中黑KW</vt:lpstr>
      <vt:lpstr>汉仪雅酷黑 95W</vt:lpstr>
      <vt:lpstr>Bebas</vt:lpstr>
      <vt:lpstr>苹方-简</vt:lpstr>
      <vt:lpstr>印品黑体</vt:lpstr>
      <vt:lpstr>Times New Roman</vt:lpstr>
      <vt:lpstr>宋体</vt:lpstr>
      <vt:lpstr>Arial Unicode MS</vt:lpstr>
      <vt:lpstr>Calibri</vt:lpstr>
      <vt:lpstr>Helvetica Neue</vt:lpstr>
      <vt:lpstr>汉仪书宋二KW</vt:lpstr>
      <vt:lpstr>汉仪雅酷黑-95J</vt:lpstr>
      <vt:lpstr>微软雅黑</vt:lpstr>
      <vt:lpstr>印品黑体</vt:lpstr>
      <vt:lpstr>汉仪雅酷黑 95W</vt:lpstr>
      <vt:lpstr>汉仪雅酷黑-65J</vt:lpstr>
      <vt:lpstr>汉仪雅酷黑-95J</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启智设计</dc:creator>
  <cp:lastModifiedBy>杭燕楠</cp:lastModifiedBy>
  <cp:revision>156</cp:revision>
  <dcterms:created xsi:type="dcterms:W3CDTF">2023-10-23T04:20:17Z</dcterms:created>
  <dcterms:modified xsi:type="dcterms:W3CDTF">2023-10-23T04:20:17Z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2052-6.2.2.8394</vt:lpwstr>
  </property>
  <property fmtid="{D5CDD505-2E9C-101B-9397-08002B2CF9AE}" pid="3" name="ICV">
    <vt:lpwstr>7C00B342430A46332DC1356594A6F651_41</vt:lpwstr>
  </property>
</Properties>
</file>