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29"/>
  </p:notesMasterIdLst>
  <p:sldIdLst>
    <p:sldId id="277" r:id="rId5"/>
    <p:sldId id="299" r:id="rId6"/>
    <p:sldId id="279" r:id="rId7"/>
    <p:sldId id="280" r:id="rId8"/>
    <p:sldId id="281" r:id="rId9"/>
    <p:sldId id="282" r:id="rId10"/>
    <p:sldId id="283" r:id="rId11"/>
    <p:sldId id="284" r:id="rId12"/>
    <p:sldId id="34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344" r:id="rId23"/>
    <p:sldId id="343" r:id="rId24"/>
    <p:sldId id="361" r:id="rId25"/>
    <p:sldId id="339" r:id="rId26"/>
    <p:sldId id="296" r:id="rId27"/>
    <p:sldId id="297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3" Type="http://schemas.openxmlformats.org/officeDocument/2006/relationships/tags" Target="tags/tag44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页眉占位符 30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日期占位符 307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4" name="幻灯片图像占位符 3075"/>
          <p:cNvSpPr>
            <a:spLocks noGrp="1" noRo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文本占位符 3076"/>
          <p:cNvSpPr>
            <a:spLocks noGrp="1" noRot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8" name="页脚占位符 307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灯片编号占位符 307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fontAlgn="base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未知"/>
          <p:cNvSpPr>
            <a:spLocks noChangeArrowheads="1"/>
          </p:cNvSpPr>
          <p:nvPr/>
        </p:nvSpPr>
        <p:spPr bwMode="auto">
          <a:xfrm>
            <a:off x="27517" y="12700"/>
            <a:ext cx="1186180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5" name="组合 2055"/>
          <p:cNvGrpSpPr/>
          <p:nvPr/>
        </p:nvGrpSpPr>
        <p:grpSpPr>
          <a:xfrm>
            <a:off x="260351" y="234950"/>
            <a:ext cx="5050367" cy="1778000"/>
            <a:chOff x="0" y="0"/>
            <a:chExt cx="2386" cy="1120"/>
          </a:xfrm>
        </p:grpSpPr>
        <p:sp>
          <p:nvSpPr>
            <p:cNvPr id="55" name="未知"/>
            <p:cNvSpPr>
              <a:spLocks noChangeArrowheads="1"/>
            </p:cNvSpPr>
            <p:nvPr/>
          </p:nvSpPr>
          <p:spPr bwMode="auto">
            <a:xfrm>
              <a:off x="54" y="29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未知"/>
            <p:cNvSpPr>
              <a:spLocks noChangeArrowheads="1"/>
            </p:cNvSpPr>
            <p:nvPr/>
          </p:nvSpPr>
          <p:spPr bwMode="auto">
            <a:xfrm>
              <a:off x="43" y="113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未知"/>
            <p:cNvSpPr>
              <a:spLocks noChangeArrowheads="1"/>
            </p:cNvSpPr>
            <p:nvPr/>
          </p:nvSpPr>
          <p:spPr bwMode="auto">
            <a:xfrm>
              <a:off x="351" y="196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79" name="组合 2059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59" name="未知"/>
              <p:cNvSpPr>
                <a:spLocks noChangeArrowheads="1"/>
              </p:cNvSpPr>
              <p:nvPr/>
            </p:nvSpPr>
            <p:spPr bwMode="auto">
              <a:xfrm>
                <a:off x="1882" y="786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未知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" name="未知"/>
              <p:cNvSpPr>
                <a:spLocks noChangeArrowheads="1"/>
              </p:cNvSpPr>
              <p:nvPr/>
            </p:nvSpPr>
            <p:spPr bwMode="auto">
              <a:xfrm>
                <a:off x="201" y="10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" name="未知"/>
              <p:cNvSpPr>
                <a:spLocks noChangeArrowheads="1"/>
              </p:cNvSpPr>
              <p:nvPr/>
            </p:nvSpPr>
            <p:spPr bwMode="auto">
              <a:xfrm>
                <a:off x="286" y="103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未知"/>
              <p:cNvSpPr>
                <a:spLocks noChangeArrowheads="1"/>
              </p:cNvSpPr>
              <p:nvPr/>
            </p:nvSpPr>
            <p:spPr bwMode="auto">
              <a:xfrm>
                <a:off x="723" y="388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085" name="组合 2065"/>
          <p:cNvGrpSpPr/>
          <p:nvPr/>
        </p:nvGrpSpPr>
        <p:grpSpPr>
          <a:xfrm>
            <a:off x="10553700" y="4368800"/>
            <a:ext cx="990600" cy="1058863"/>
            <a:chOff x="0" y="0"/>
            <a:chExt cx="468" cy="667"/>
          </a:xfrm>
        </p:grpSpPr>
        <p:sp>
          <p:nvSpPr>
            <p:cNvPr id="65" name="未知"/>
            <p:cNvSpPr>
              <a:spLocks noChangeArrowheads="1"/>
            </p:cNvSpPr>
            <p:nvPr/>
          </p:nvSpPr>
          <p:spPr bwMode="auto">
            <a:xfrm rot="7320404">
              <a:off x="-81" y="180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未知"/>
            <p:cNvSpPr>
              <a:spLocks noChangeArrowheads="1"/>
            </p:cNvSpPr>
            <p:nvPr/>
          </p:nvSpPr>
          <p:spPr bwMode="auto">
            <a:xfrm rot="7320404">
              <a:off x="-92" y="169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未知"/>
            <p:cNvSpPr>
              <a:spLocks noChangeArrowheads="1"/>
            </p:cNvSpPr>
            <p:nvPr/>
          </p:nvSpPr>
          <p:spPr bwMode="auto">
            <a:xfrm rot="7320404">
              <a:off x="10" y="157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89" name="组合 2069"/>
            <p:cNvGrpSpPr/>
            <p:nvPr userDrawn="1"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69" name="未知"/>
              <p:cNvSpPr>
                <a:spLocks noChangeArrowheads="1"/>
              </p:cNvSpPr>
              <p:nvPr/>
            </p:nvSpPr>
            <p:spPr bwMode="auto">
              <a:xfrm rot="7320404">
                <a:off x="1" y="434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未知"/>
              <p:cNvSpPr>
                <a:spLocks noChangeArrowheads="1"/>
              </p:cNvSpPr>
              <p:nvPr/>
            </p:nvSpPr>
            <p:spPr bwMode="auto">
              <a:xfrm rot="7320404">
                <a:off x="-103" y="178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未知"/>
              <p:cNvSpPr>
                <a:spLocks noChangeArrowheads="1"/>
              </p:cNvSpPr>
              <p:nvPr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未知"/>
              <p:cNvSpPr>
                <a:spLocks noChangeArrowheads="1"/>
              </p:cNvSpPr>
              <p:nvPr/>
            </p:nvSpPr>
            <p:spPr bwMode="auto">
              <a:xfrm rot="7320404">
                <a:off x="374" y="118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未知"/>
              <p:cNvSpPr>
                <a:spLocks noChangeArrowheads="1"/>
              </p:cNvSpPr>
              <p:nvPr/>
            </p:nvSpPr>
            <p:spPr bwMode="auto">
              <a:xfrm rot="7320404">
                <a:off x="147" y="244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4" name="未知"/>
          <p:cNvSpPr>
            <a:spLocks noChangeArrowheads="1"/>
          </p:cNvSpPr>
          <p:nvPr/>
        </p:nvSpPr>
        <p:spPr bwMode="auto">
          <a:xfrm>
            <a:off x="1202267" y="5054600"/>
            <a:ext cx="9076267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>
            <a:solidFill>
              <a:schemeClr val="folHlink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未知"/>
          <p:cNvSpPr>
            <a:spLocks noChangeArrowheads="1"/>
          </p:cNvSpPr>
          <p:nvPr/>
        </p:nvSpPr>
        <p:spPr bwMode="auto">
          <a:xfrm>
            <a:off x="5435600" y="1930400"/>
            <a:ext cx="1185333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>
            <a:solidFill>
              <a:schemeClr val="tx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1828800" y="1511300"/>
            <a:ext cx="8534400" cy="227330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2065867" y="4051300"/>
            <a:ext cx="8043333" cy="10033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6" name="日期占位符 2052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56540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547481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未知"/>
          <p:cNvSpPr>
            <a:spLocks noChangeArrowheads="1"/>
          </p:cNvSpPr>
          <p:nvPr/>
        </p:nvSpPr>
        <p:spPr bwMode="auto">
          <a:xfrm>
            <a:off x="27517" y="12700"/>
            <a:ext cx="1186180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099" name="组合 2055"/>
          <p:cNvGrpSpPr/>
          <p:nvPr/>
        </p:nvGrpSpPr>
        <p:grpSpPr>
          <a:xfrm>
            <a:off x="260351" y="234950"/>
            <a:ext cx="5050367" cy="1778000"/>
            <a:chOff x="0" y="0"/>
            <a:chExt cx="2386" cy="1120"/>
          </a:xfrm>
        </p:grpSpPr>
        <p:sp>
          <p:nvSpPr>
            <p:cNvPr id="55" name="未知"/>
            <p:cNvSpPr>
              <a:spLocks noChangeArrowheads="1"/>
            </p:cNvSpPr>
            <p:nvPr/>
          </p:nvSpPr>
          <p:spPr bwMode="auto">
            <a:xfrm>
              <a:off x="54" y="29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未知"/>
            <p:cNvSpPr>
              <a:spLocks noChangeArrowheads="1"/>
            </p:cNvSpPr>
            <p:nvPr/>
          </p:nvSpPr>
          <p:spPr bwMode="auto">
            <a:xfrm>
              <a:off x="43" y="113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未知"/>
            <p:cNvSpPr>
              <a:spLocks noChangeArrowheads="1"/>
            </p:cNvSpPr>
            <p:nvPr/>
          </p:nvSpPr>
          <p:spPr bwMode="auto">
            <a:xfrm>
              <a:off x="351" y="196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103" name="组合 2059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59" name="未知"/>
              <p:cNvSpPr>
                <a:spLocks noChangeArrowheads="1"/>
              </p:cNvSpPr>
              <p:nvPr/>
            </p:nvSpPr>
            <p:spPr bwMode="auto">
              <a:xfrm>
                <a:off x="1882" y="786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未知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" name="未知"/>
              <p:cNvSpPr>
                <a:spLocks noChangeArrowheads="1"/>
              </p:cNvSpPr>
              <p:nvPr/>
            </p:nvSpPr>
            <p:spPr bwMode="auto">
              <a:xfrm>
                <a:off x="201" y="10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" name="未知"/>
              <p:cNvSpPr>
                <a:spLocks noChangeArrowheads="1"/>
              </p:cNvSpPr>
              <p:nvPr/>
            </p:nvSpPr>
            <p:spPr bwMode="auto">
              <a:xfrm>
                <a:off x="286" y="103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未知"/>
              <p:cNvSpPr>
                <a:spLocks noChangeArrowheads="1"/>
              </p:cNvSpPr>
              <p:nvPr/>
            </p:nvSpPr>
            <p:spPr bwMode="auto">
              <a:xfrm>
                <a:off x="723" y="388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109" name="组合 2065"/>
          <p:cNvGrpSpPr/>
          <p:nvPr/>
        </p:nvGrpSpPr>
        <p:grpSpPr>
          <a:xfrm>
            <a:off x="10553700" y="4368800"/>
            <a:ext cx="990600" cy="1058863"/>
            <a:chOff x="0" y="0"/>
            <a:chExt cx="468" cy="667"/>
          </a:xfrm>
        </p:grpSpPr>
        <p:sp>
          <p:nvSpPr>
            <p:cNvPr id="65" name="未知"/>
            <p:cNvSpPr>
              <a:spLocks noChangeArrowheads="1"/>
            </p:cNvSpPr>
            <p:nvPr/>
          </p:nvSpPr>
          <p:spPr bwMode="auto">
            <a:xfrm rot="7320404">
              <a:off x="-81" y="180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未知"/>
            <p:cNvSpPr>
              <a:spLocks noChangeArrowheads="1"/>
            </p:cNvSpPr>
            <p:nvPr/>
          </p:nvSpPr>
          <p:spPr bwMode="auto">
            <a:xfrm rot="7320404">
              <a:off x="-92" y="169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未知"/>
            <p:cNvSpPr>
              <a:spLocks noChangeArrowheads="1"/>
            </p:cNvSpPr>
            <p:nvPr/>
          </p:nvSpPr>
          <p:spPr bwMode="auto">
            <a:xfrm rot="7320404">
              <a:off x="11" y="158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113" name="组合 2069"/>
            <p:cNvGrpSpPr/>
            <p:nvPr userDrawn="1"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69" name="未知"/>
              <p:cNvSpPr>
                <a:spLocks noChangeArrowheads="1"/>
              </p:cNvSpPr>
              <p:nvPr/>
            </p:nvSpPr>
            <p:spPr bwMode="auto">
              <a:xfrm rot="7320404">
                <a:off x="1" y="434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未知"/>
              <p:cNvSpPr>
                <a:spLocks noChangeArrowheads="1"/>
              </p:cNvSpPr>
              <p:nvPr/>
            </p:nvSpPr>
            <p:spPr bwMode="auto">
              <a:xfrm rot="7320404">
                <a:off x="-103" y="178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未知"/>
              <p:cNvSpPr>
                <a:spLocks noChangeArrowheads="1"/>
              </p:cNvSpPr>
              <p:nvPr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未知"/>
              <p:cNvSpPr>
                <a:spLocks noChangeArrowheads="1"/>
              </p:cNvSpPr>
              <p:nvPr/>
            </p:nvSpPr>
            <p:spPr bwMode="auto">
              <a:xfrm rot="7320404">
                <a:off x="375" y="119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未知"/>
              <p:cNvSpPr>
                <a:spLocks noChangeArrowheads="1"/>
              </p:cNvSpPr>
              <p:nvPr/>
            </p:nvSpPr>
            <p:spPr bwMode="auto">
              <a:xfrm rot="7320404">
                <a:off x="148" y="245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4" name="未知"/>
          <p:cNvSpPr>
            <a:spLocks noChangeArrowheads="1"/>
          </p:cNvSpPr>
          <p:nvPr/>
        </p:nvSpPr>
        <p:spPr bwMode="auto">
          <a:xfrm>
            <a:off x="1202267" y="5054600"/>
            <a:ext cx="9076267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>
            <a:solidFill>
              <a:schemeClr val="folHlink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未知"/>
          <p:cNvSpPr>
            <a:spLocks noChangeArrowheads="1"/>
          </p:cNvSpPr>
          <p:nvPr/>
        </p:nvSpPr>
        <p:spPr bwMode="auto">
          <a:xfrm>
            <a:off x="5435600" y="1930400"/>
            <a:ext cx="1185333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>
            <a:solidFill>
              <a:schemeClr val="tx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1828800" y="1511300"/>
            <a:ext cx="8534400" cy="227330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2065867" y="4051300"/>
            <a:ext cx="8043333" cy="10033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6" name="日期占位符 2052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47816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1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1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56540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547481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未知"/>
          <p:cNvSpPr>
            <a:spLocks noChangeArrowheads="1"/>
          </p:cNvSpPr>
          <p:nvPr/>
        </p:nvSpPr>
        <p:spPr bwMode="auto">
          <a:xfrm>
            <a:off x="27517" y="12700"/>
            <a:ext cx="1186180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5" name="组合 2055"/>
          <p:cNvGrpSpPr/>
          <p:nvPr/>
        </p:nvGrpSpPr>
        <p:grpSpPr>
          <a:xfrm>
            <a:off x="260351" y="234950"/>
            <a:ext cx="5050367" cy="1778000"/>
            <a:chOff x="0" y="0"/>
            <a:chExt cx="2386" cy="1120"/>
          </a:xfrm>
        </p:grpSpPr>
        <p:sp>
          <p:nvSpPr>
            <p:cNvPr id="55" name="未知"/>
            <p:cNvSpPr>
              <a:spLocks noChangeArrowheads="1"/>
            </p:cNvSpPr>
            <p:nvPr/>
          </p:nvSpPr>
          <p:spPr bwMode="auto">
            <a:xfrm>
              <a:off x="54" y="29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未知"/>
            <p:cNvSpPr>
              <a:spLocks noChangeArrowheads="1"/>
            </p:cNvSpPr>
            <p:nvPr/>
          </p:nvSpPr>
          <p:spPr bwMode="auto">
            <a:xfrm>
              <a:off x="43" y="113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未知"/>
            <p:cNvSpPr>
              <a:spLocks noChangeArrowheads="1"/>
            </p:cNvSpPr>
            <p:nvPr/>
          </p:nvSpPr>
          <p:spPr bwMode="auto">
            <a:xfrm>
              <a:off x="351" y="196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79" name="组合 2059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59" name="未知"/>
              <p:cNvSpPr>
                <a:spLocks noChangeArrowheads="1"/>
              </p:cNvSpPr>
              <p:nvPr/>
            </p:nvSpPr>
            <p:spPr bwMode="auto">
              <a:xfrm>
                <a:off x="1882" y="786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未知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" name="未知"/>
              <p:cNvSpPr>
                <a:spLocks noChangeArrowheads="1"/>
              </p:cNvSpPr>
              <p:nvPr/>
            </p:nvSpPr>
            <p:spPr bwMode="auto">
              <a:xfrm>
                <a:off x="201" y="10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" name="未知"/>
              <p:cNvSpPr>
                <a:spLocks noChangeArrowheads="1"/>
              </p:cNvSpPr>
              <p:nvPr/>
            </p:nvSpPr>
            <p:spPr bwMode="auto">
              <a:xfrm>
                <a:off x="286" y="103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未知"/>
              <p:cNvSpPr>
                <a:spLocks noChangeArrowheads="1"/>
              </p:cNvSpPr>
              <p:nvPr/>
            </p:nvSpPr>
            <p:spPr bwMode="auto">
              <a:xfrm>
                <a:off x="723" y="388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085" name="组合 2065"/>
          <p:cNvGrpSpPr/>
          <p:nvPr/>
        </p:nvGrpSpPr>
        <p:grpSpPr>
          <a:xfrm>
            <a:off x="10553700" y="4368800"/>
            <a:ext cx="990600" cy="1058863"/>
            <a:chOff x="0" y="0"/>
            <a:chExt cx="468" cy="667"/>
          </a:xfrm>
        </p:grpSpPr>
        <p:sp>
          <p:nvSpPr>
            <p:cNvPr id="65" name="未知"/>
            <p:cNvSpPr>
              <a:spLocks noChangeArrowheads="1"/>
            </p:cNvSpPr>
            <p:nvPr/>
          </p:nvSpPr>
          <p:spPr bwMode="auto">
            <a:xfrm rot="7320404">
              <a:off x="-81" y="180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未知"/>
            <p:cNvSpPr>
              <a:spLocks noChangeArrowheads="1"/>
            </p:cNvSpPr>
            <p:nvPr/>
          </p:nvSpPr>
          <p:spPr bwMode="auto">
            <a:xfrm rot="7320404">
              <a:off x="-92" y="169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未知"/>
            <p:cNvSpPr>
              <a:spLocks noChangeArrowheads="1"/>
            </p:cNvSpPr>
            <p:nvPr/>
          </p:nvSpPr>
          <p:spPr bwMode="auto">
            <a:xfrm rot="7320404">
              <a:off x="10" y="157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089" name="组合 2069"/>
            <p:cNvGrpSpPr/>
            <p:nvPr userDrawn="1"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69" name="未知"/>
              <p:cNvSpPr>
                <a:spLocks noChangeArrowheads="1"/>
              </p:cNvSpPr>
              <p:nvPr/>
            </p:nvSpPr>
            <p:spPr bwMode="auto">
              <a:xfrm rot="7320404">
                <a:off x="1" y="434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未知"/>
              <p:cNvSpPr>
                <a:spLocks noChangeArrowheads="1"/>
              </p:cNvSpPr>
              <p:nvPr/>
            </p:nvSpPr>
            <p:spPr bwMode="auto">
              <a:xfrm rot="7320404">
                <a:off x="-103" y="178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未知"/>
              <p:cNvSpPr>
                <a:spLocks noChangeArrowheads="1"/>
              </p:cNvSpPr>
              <p:nvPr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未知"/>
              <p:cNvSpPr>
                <a:spLocks noChangeArrowheads="1"/>
              </p:cNvSpPr>
              <p:nvPr/>
            </p:nvSpPr>
            <p:spPr bwMode="auto">
              <a:xfrm rot="7320404">
                <a:off x="374" y="118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未知"/>
              <p:cNvSpPr>
                <a:spLocks noChangeArrowheads="1"/>
              </p:cNvSpPr>
              <p:nvPr/>
            </p:nvSpPr>
            <p:spPr bwMode="auto">
              <a:xfrm rot="7320404">
                <a:off x="147" y="244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4" name="未知"/>
          <p:cNvSpPr>
            <a:spLocks noChangeArrowheads="1"/>
          </p:cNvSpPr>
          <p:nvPr/>
        </p:nvSpPr>
        <p:spPr bwMode="auto">
          <a:xfrm>
            <a:off x="1202267" y="5054600"/>
            <a:ext cx="9076267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>
            <a:solidFill>
              <a:schemeClr val="folHlink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未知"/>
          <p:cNvSpPr>
            <a:spLocks noChangeArrowheads="1"/>
          </p:cNvSpPr>
          <p:nvPr/>
        </p:nvSpPr>
        <p:spPr bwMode="auto">
          <a:xfrm>
            <a:off x="5435600" y="1930400"/>
            <a:ext cx="1185333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>
            <a:solidFill>
              <a:schemeClr val="tx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1828800" y="1511300"/>
            <a:ext cx="8534400" cy="227330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 lvl="0">
              <a:defRPr kern="120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2065867" y="4051300"/>
            <a:ext cx="8043333" cy="10033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1pPr>
            <a:lvl2pPr marL="457200" lvl="1" indent="-4572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2pPr>
            <a:lvl3pPr marL="914400" lvl="2" indent="-9144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3pPr>
            <a:lvl4pPr marL="1371600" lvl="3" indent="-13716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4pPr>
            <a:lvl5pPr marL="1828800" lvl="4" indent="-1828800" algn="ctr">
              <a:buNone/>
              <a:defRPr sz="2800" kern="1200">
                <a:effectLst>
                  <a:outerShdw blurRad="38100" dist="38100" dir="2700000">
                    <a:srgbClr val="FFFFFF"/>
                  </a:outerShdw>
                </a:effectLst>
              </a:defRPr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6" name="日期占位符 2052"/>
          <p:cNvSpPr>
            <a:spLocks noGrp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p>
            <a:pPr algn="r" fontAlgn="base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47816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/>
          <a:lstStyle>
            <a:lvl1pPr algn="l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1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1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56540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547481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47816" y="1828800"/>
            <a:ext cx="5028184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70222"/>
          </a:xfrm>
        </p:spPr>
        <p:txBody>
          <a:bodyPr/>
          <a:lstStyle>
            <a:lvl1pPr algn="ctr"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9724" y="1567346"/>
            <a:ext cx="4701840" cy="710095"/>
          </a:xfrm>
        </p:spPr>
        <p:txBody>
          <a:bodyPr anchor="ctr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259724" y="2338388"/>
            <a:ext cx="4701840" cy="37859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89616" y="1567346"/>
            <a:ext cx="4701841" cy="710095"/>
          </a:xfrm>
        </p:spPr>
        <p:txBody>
          <a:bodyPr rtlCol="0" anchor="ctr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89616" y="2357460"/>
            <a:ext cx="4701841" cy="376689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260851" cy="1600200"/>
          </a:xfrm>
        </p:spPr>
        <p:txBody>
          <a:bodyPr anchor="t">
            <a:normAutofit/>
          </a:bodyPr>
          <a:lstStyle>
            <a:lvl1pPr>
              <a:defRPr sz="3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84800" y="457201"/>
            <a:ext cx="5970588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0851" cy="381158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未知"/>
          <p:cNvSpPr>
            <a:spLocks noChangeArrowheads="1"/>
          </p:cNvSpPr>
          <p:nvPr/>
        </p:nvSpPr>
        <p:spPr bwMode="auto">
          <a:xfrm rot="-3172564">
            <a:off x="10369551" y="-14287"/>
            <a:ext cx="1549400" cy="2082800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标题 1026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文本占位符 1027"/>
          <p:cNvSpPr>
            <a:spLocks noGrp="1"/>
          </p:cNvSpPr>
          <p:nvPr>
            <p:ph type="body"/>
          </p:nvPr>
        </p:nvSpPr>
        <p:spPr>
          <a:xfrm>
            <a:off x="914400" y="1828800"/>
            <a:ext cx="10261600" cy="3657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18288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4741333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8957733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2" name="未知"/>
          <p:cNvSpPr>
            <a:spLocks noChangeArrowheads="1"/>
          </p:cNvSpPr>
          <p:nvPr/>
        </p:nvSpPr>
        <p:spPr bwMode="auto">
          <a:xfrm rot="-3172564">
            <a:off x="10484908" y="23019"/>
            <a:ext cx="1553633" cy="2097088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未知"/>
          <p:cNvSpPr>
            <a:spLocks noChangeArrowheads="1"/>
          </p:cNvSpPr>
          <p:nvPr/>
        </p:nvSpPr>
        <p:spPr bwMode="auto">
          <a:xfrm rot="-3172564">
            <a:off x="10441517" y="192088"/>
            <a:ext cx="1367367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34" name="组合 1033"/>
          <p:cNvGrpSpPr/>
          <p:nvPr/>
        </p:nvGrpSpPr>
        <p:grpSpPr>
          <a:xfrm>
            <a:off x="10584" y="5540375"/>
            <a:ext cx="2379133" cy="1246188"/>
            <a:chOff x="0" y="0"/>
            <a:chExt cx="1124" cy="785"/>
          </a:xfrm>
        </p:grpSpPr>
        <p:sp>
          <p:nvSpPr>
            <p:cNvPr id="1035" name="未知"/>
            <p:cNvSpPr>
              <a:spLocks noChangeArrowheads="1"/>
            </p:cNvSpPr>
            <p:nvPr/>
          </p:nvSpPr>
          <p:spPr bwMode="auto">
            <a:xfrm>
              <a:off x="19" y="1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6" name="未知"/>
            <p:cNvSpPr>
              <a:spLocks noChangeArrowheads="1"/>
            </p:cNvSpPr>
            <p:nvPr/>
          </p:nvSpPr>
          <p:spPr bwMode="auto">
            <a:xfrm>
              <a:off x="1017" y="9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7" name="未知"/>
            <p:cNvSpPr>
              <a:spLocks noChangeArrowheads="1"/>
            </p:cNvSpPr>
            <p:nvPr/>
          </p:nvSpPr>
          <p:spPr bwMode="auto">
            <a:xfrm>
              <a:off x="15" y="28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8" name="未知"/>
            <p:cNvSpPr>
              <a:spLocks noChangeArrowheads="1"/>
            </p:cNvSpPr>
            <p:nvPr/>
          </p:nvSpPr>
          <p:spPr bwMode="auto">
            <a:xfrm>
              <a:off x="124" y="31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9" name="未知"/>
            <p:cNvSpPr>
              <a:spLocks noChangeArrowheads="1"/>
            </p:cNvSpPr>
            <p:nvPr/>
          </p:nvSpPr>
          <p:spPr bwMode="auto">
            <a:xfrm>
              <a:off x="480" y="4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未知"/>
            <p:cNvSpPr>
              <a:spLocks noChangeArrowheads="1"/>
            </p:cNvSpPr>
            <p:nvPr/>
          </p:nvSpPr>
          <p:spPr bwMode="auto">
            <a:xfrm>
              <a:off x="636" y="67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1" name="未知"/>
            <p:cNvSpPr>
              <a:spLocks noChangeArrowheads="1"/>
            </p:cNvSpPr>
            <p:nvPr/>
          </p:nvSpPr>
          <p:spPr bwMode="auto">
            <a:xfrm>
              <a:off x="499" y="11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未知"/>
            <p:cNvSpPr>
              <a:spLocks noChangeArrowheads="1"/>
            </p:cNvSpPr>
            <p:nvPr/>
          </p:nvSpPr>
          <p:spPr bwMode="auto">
            <a:xfrm>
              <a:off x="663" y="10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未知"/>
            <p:cNvSpPr>
              <a:spLocks noChangeArrowheads="1"/>
            </p:cNvSpPr>
            <p:nvPr/>
          </p:nvSpPr>
          <p:spPr bwMode="auto">
            <a:xfrm>
              <a:off x="342" y="20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44" name="组合 1043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1045" name="组合 1044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>
                  <a:spLocks noChangeArrowheads="1"/>
                </p:cNvSpPr>
                <p:nvPr/>
              </p:nvSpPr>
              <p:spPr bwMode="auto"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7" name="未知"/>
                <p:cNvSpPr>
                  <a:spLocks noChangeArrowheads="1"/>
                </p:cNvSpPr>
                <p:nvPr/>
              </p:nvSpPr>
              <p:spPr bwMode="auto"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8" name="未知"/>
                <p:cNvSpPr>
                  <a:spLocks noChangeArrowheads="1"/>
                </p:cNvSpPr>
                <p:nvPr/>
              </p:nvSpPr>
              <p:spPr bwMode="auto"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049" name="未知"/>
              <p:cNvSpPr>
                <a:spLocks noChangeArrowheads="1"/>
              </p:cNvSpPr>
              <p:nvPr/>
            </p:nvSpPr>
            <p:spPr bwMode="auto">
              <a:xfrm>
                <a:off x="71" y="24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0" name="未知"/>
              <p:cNvSpPr>
                <a:spLocks noChangeArrowheads="1"/>
              </p:cNvSpPr>
              <p:nvPr/>
            </p:nvSpPr>
            <p:spPr bwMode="auto">
              <a:xfrm>
                <a:off x="255" y="39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1" name="未知"/>
              <p:cNvSpPr>
                <a:spLocks noChangeArrowheads="1"/>
              </p:cNvSpPr>
              <p:nvPr/>
            </p:nvSpPr>
            <p:spPr bwMode="auto">
              <a:xfrm>
                <a:off x="560" y="19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052" name="组合 1051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>
                  <a:spLocks noChangeArrowheads="1"/>
                </p:cNvSpPr>
                <p:nvPr/>
              </p:nvSpPr>
              <p:spPr bwMode="auto"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4" name="未知"/>
                <p:cNvSpPr>
                  <a:spLocks noChangeArrowheads="1"/>
                </p:cNvSpPr>
                <p:nvPr/>
              </p:nvSpPr>
              <p:spPr bwMode="auto"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5" name="未知"/>
                <p:cNvSpPr>
                  <a:spLocks noChangeArrowheads="1"/>
                </p:cNvSpPr>
                <p:nvPr/>
              </p:nvSpPr>
              <p:spPr bwMode="auto"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6" name="未知"/>
                <p:cNvSpPr>
                  <a:spLocks noChangeArrowheads="1"/>
                </p:cNvSpPr>
                <p:nvPr/>
              </p:nvSpPr>
              <p:spPr bwMode="auto"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7" name="未知"/>
                <p:cNvSpPr>
                  <a:spLocks noChangeArrowheads="1"/>
                </p:cNvSpPr>
                <p:nvPr/>
              </p:nvSpPr>
              <p:spPr bwMode="auto"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8" name="未知"/>
                <p:cNvSpPr>
                  <a:spLocks noChangeArrowheads="1"/>
                </p:cNvSpPr>
                <p:nvPr/>
              </p:nvSpPr>
              <p:spPr bwMode="auto"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9" name="未知"/>
                <p:cNvSpPr>
                  <a:spLocks noChangeArrowheads="1"/>
                </p:cNvSpPr>
                <p:nvPr/>
              </p:nvSpPr>
              <p:spPr bwMode="auto"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0" name="未知"/>
                <p:cNvSpPr>
                  <a:spLocks noChangeArrowheads="1"/>
                </p:cNvSpPr>
                <p:nvPr/>
              </p:nvSpPr>
              <p:spPr bwMode="auto"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061" name="组合 1060"/>
          <p:cNvGrpSpPr/>
          <p:nvPr/>
        </p:nvGrpSpPr>
        <p:grpSpPr>
          <a:xfrm>
            <a:off x="11573933" y="2116138"/>
            <a:ext cx="514351" cy="4308475"/>
            <a:chOff x="0" y="0"/>
            <a:chExt cx="243" cy="2714"/>
          </a:xfrm>
        </p:grpSpPr>
        <p:sp>
          <p:nvSpPr>
            <p:cNvPr id="1062" name="未知"/>
            <p:cNvSpPr>
              <a:spLocks noChangeArrowheads="1"/>
            </p:cNvSpPr>
            <p:nvPr/>
          </p:nvSpPr>
          <p:spPr bwMode="auto">
            <a:xfrm flipH="1">
              <a:off x="0" y="1287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3" name="未知"/>
            <p:cNvSpPr>
              <a:spLocks noChangeArrowheads="1"/>
            </p:cNvSpPr>
            <p:nvPr/>
          </p:nvSpPr>
          <p:spPr bwMode="auto">
            <a:xfrm flipH="1">
              <a:off x="38" y="0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64" name="组合 1063"/>
          <p:cNvGrpSpPr/>
          <p:nvPr/>
        </p:nvGrpSpPr>
        <p:grpSpPr>
          <a:xfrm>
            <a:off x="9757833" y="90488"/>
            <a:ext cx="2844800" cy="1911350"/>
            <a:chOff x="0" y="0"/>
            <a:chExt cx="1344" cy="1204"/>
          </a:xfrm>
        </p:grpSpPr>
        <p:grpSp>
          <p:nvGrpSpPr>
            <p:cNvPr id="1065" name="组合 1064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>
                <a:spLocks noChangeArrowheads="1"/>
              </p:cNvSpPr>
              <p:nvPr/>
            </p:nvSpPr>
            <p:spPr bwMode="auto">
              <a:xfrm rot="-3172564">
                <a:off x="820" y="1029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067" name="组合 1066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52" y="14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9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435" y="27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0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45" y="12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1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93" y="-76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2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84" y="83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3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40" y="74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4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71" y="149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5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35" y="8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1076" name="直接连接符 1075"/>
            <p:cNvSpPr>
              <a:spLocks noChangeShapeType="1"/>
            </p:cNvSpPr>
            <p:nvPr/>
          </p:nvSpPr>
          <p:spPr bwMode="auto">
            <a:xfrm>
              <a:off x="260" y="27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未知"/>
          <p:cNvSpPr>
            <a:spLocks noChangeArrowheads="1"/>
          </p:cNvSpPr>
          <p:nvPr/>
        </p:nvSpPr>
        <p:spPr bwMode="auto">
          <a:xfrm rot="-3172564">
            <a:off x="10369551" y="-14287"/>
            <a:ext cx="1549400" cy="2082800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标题 1026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2" name="文本占位符 1027"/>
          <p:cNvSpPr>
            <a:spLocks noGrp="1"/>
          </p:cNvSpPr>
          <p:nvPr>
            <p:ph type="body"/>
          </p:nvPr>
        </p:nvSpPr>
        <p:spPr>
          <a:xfrm>
            <a:off x="914400" y="1828800"/>
            <a:ext cx="10261600" cy="3657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18288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4741333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8957733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2" name="未知"/>
          <p:cNvSpPr>
            <a:spLocks noChangeArrowheads="1"/>
          </p:cNvSpPr>
          <p:nvPr/>
        </p:nvSpPr>
        <p:spPr bwMode="auto">
          <a:xfrm rot="-3172564">
            <a:off x="10484908" y="23019"/>
            <a:ext cx="1553633" cy="2097088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未知"/>
          <p:cNvSpPr>
            <a:spLocks noChangeArrowheads="1"/>
          </p:cNvSpPr>
          <p:nvPr/>
        </p:nvSpPr>
        <p:spPr bwMode="auto">
          <a:xfrm rot="-3172564">
            <a:off x="10441517" y="192088"/>
            <a:ext cx="1367367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58" name="组合 1033"/>
          <p:cNvGrpSpPr/>
          <p:nvPr/>
        </p:nvGrpSpPr>
        <p:grpSpPr>
          <a:xfrm>
            <a:off x="10584" y="5540375"/>
            <a:ext cx="2379133" cy="1246188"/>
            <a:chOff x="0" y="0"/>
            <a:chExt cx="1124" cy="785"/>
          </a:xfrm>
        </p:grpSpPr>
        <p:sp>
          <p:nvSpPr>
            <p:cNvPr id="1035" name="未知"/>
            <p:cNvSpPr>
              <a:spLocks noChangeArrowheads="1"/>
            </p:cNvSpPr>
            <p:nvPr/>
          </p:nvSpPr>
          <p:spPr bwMode="auto">
            <a:xfrm>
              <a:off x="19" y="1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6" name="未知"/>
            <p:cNvSpPr>
              <a:spLocks noChangeArrowheads="1"/>
            </p:cNvSpPr>
            <p:nvPr/>
          </p:nvSpPr>
          <p:spPr bwMode="auto">
            <a:xfrm>
              <a:off x="1017" y="9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7" name="未知"/>
            <p:cNvSpPr>
              <a:spLocks noChangeArrowheads="1"/>
            </p:cNvSpPr>
            <p:nvPr/>
          </p:nvSpPr>
          <p:spPr bwMode="auto">
            <a:xfrm>
              <a:off x="15" y="28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8" name="未知"/>
            <p:cNvSpPr>
              <a:spLocks noChangeArrowheads="1"/>
            </p:cNvSpPr>
            <p:nvPr/>
          </p:nvSpPr>
          <p:spPr bwMode="auto">
            <a:xfrm>
              <a:off x="124" y="31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9" name="未知"/>
            <p:cNvSpPr>
              <a:spLocks noChangeArrowheads="1"/>
            </p:cNvSpPr>
            <p:nvPr/>
          </p:nvSpPr>
          <p:spPr bwMode="auto">
            <a:xfrm>
              <a:off x="480" y="4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未知"/>
            <p:cNvSpPr>
              <a:spLocks noChangeArrowheads="1"/>
            </p:cNvSpPr>
            <p:nvPr/>
          </p:nvSpPr>
          <p:spPr bwMode="auto">
            <a:xfrm>
              <a:off x="636" y="67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1" name="未知"/>
            <p:cNvSpPr>
              <a:spLocks noChangeArrowheads="1"/>
            </p:cNvSpPr>
            <p:nvPr/>
          </p:nvSpPr>
          <p:spPr bwMode="auto">
            <a:xfrm>
              <a:off x="499" y="11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未知"/>
            <p:cNvSpPr>
              <a:spLocks noChangeArrowheads="1"/>
            </p:cNvSpPr>
            <p:nvPr/>
          </p:nvSpPr>
          <p:spPr bwMode="auto">
            <a:xfrm>
              <a:off x="663" y="10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未知"/>
            <p:cNvSpPr>
              <a:spLocks noChangeArrowheads="1"/>
            </p:cNvSpPr>
            <p:nvPr/>
          </p:nvSpPr>
          <p:spPr bwMode="auto">
            <a:xfrm>
              <a:off x="342" y="20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068" name="组合 1043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2069" name="组合 1044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>
                  <a:spLocks noChangeArrowheads="1"/>
                </p:cNvSpPr>
                <p:nvPr/>
              </p:nvSpPr>
              <p:spPr bwMode="auto"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7" name="未知"/>
                <p:cNvSpPr>
                  <a:spLocks noChangeArrowheads="1"/>
                </p:cNvSpPr>
                <p:nvPr/>
              </p:nvSpPr>
              <p:spPr bwMode="auto"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8" name="未知"/>
                <p:cNvSpPr>
                  <a:spLocks noChangeArrowheads="1"/>
                </p:cNvSpPr>
                <p:nvPr/>
              </p:nvSpPr>
              <p:spPr bwMode="auto"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049" name="未知"/>
              <p:cNvSpPr>
                <a:spLocks noChangeArrowheads="1"/>
              </p:cNvSpPr>
              <p:nvPr/>
            </p:nvSpPr>
            <p:spPr bwMode="auto">
              <a:xfrm>
                <a:off x="71" y="24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0" name="未知"/>
              <p:cNvSpPr>
                <a:spLocks noChangeArrowheads="1"/>
              </p:cNvSpPr>
              <p:nvPr/>
            </p:nvSpPr>
            <p:spPr bwMode="auto">
              <a:xfrm>
                <a:off x="255" y="39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1" name="未知"/>
              <p:cNvSpPr>
                <a:spLocks noChangeArrowheads="1"/>
              </p:cNvSpPr>
              <p:nvPr/>
            </p:nvSpPr>
            <p:spPr bwMode="auto">
              <a:xfrm>
                <a:off x="560" y="19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076" name="组合 1051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>
                  <a:spLocks noChangeArrowheads="1"/>
                </p:cNvSpPr>
                <p:nvPr/>
              </p:nvSpPr>
              <p:spPr bwMode="auto"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4" name="未知"/>
                <p:cNvSpPr>
                  <a:spLocks noChangeArrowheads="1"/>
                </p:cNvSpPr>
                <p:nvPr/>
              </p:nvSpPr>
              <p:spPr bwMode="auto"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5" name="未知"/>
                <p:cNvSpPr>
                  <a:spLocks noChangeArrowheads="1"/>
                </p:cNvSpPr>
                <p:nvPr/>
              </p:nvSpPr>
              <p:spPr bwMode="auto"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6" name="未知"/>
                <p:cNvSpPr>
                  <a:spLocks noChangeArrowheads="1"/>
                </p:cNvSpPr>
                <p:nvPr/>
              </p:nvSpPr>
              <p:spPr bwMode="auto"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7" name="未知"/>
                <p:cNvSpPr>
                  <a:spLocks noChangeArrowheads="1"/>
                </p:cNvSpPr>
                <p:nvPr/>
              </p:nvSpPr>
              <p:spPr bwMode="auto"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8" name="未知"/>
                <p:cNvSpPr>
                  <a:spLocks noChangeArrowheads="1"/>
                </p:cNvSpPr>
                <p:nvPr/>
              </p:nvSpPr>
              <p:spPr bwMode="auto"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9" name="未知"/>
                <p:cNvSpPr>
                  <a:spLocks noChangeArrowheads="1"/>
                </p:cNvSpPr>
                <p:nvPr/>
              </p:nvSpPr>
              <p:spPr bwMode="auto"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0" name="未知"/>
                <p:cNvSpPr>
                  <a:spLocks noChangeArrowheads="1"/>
                </p:cNvSpPr>
                <p:nvPr/>
              </p:nvSpPr>
              <p:spPr bwMode="auto"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085" name="组合 1060"/>
          <p:cNvGrpSpPr/>
          <p:nvPr/>
        </p:nvGrpSpPr>
        <p:grpSpPr>
          <a:xfrm>
            <a:off x="11573933" y="2116138"/>
            <a:ext cx="514351" cy="4308475"/>
            <a:chOff x="0" y="0"/>
            <a:chExt cx="243" cy="2714"/>
          </a:xfrm>
        </p:grpSpPr>
        <p:sp>
          <p:nvSpPr>
            <p:cNvPr id="1062" name="未知"/>
            <p:cNvSpPr>
              <a:spLocks noChangeArrowheads="1"/>
            </p:cNvSpPr>
            <p:nvPr/>
          </p:nvSpPr>
          <p:spPr bwMode="auto">
            <a:xfrm flipH="1">
              <a:off x="0" y="1287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3" name="未知"/>
            <p:cNvSpPr>
              <a:spLocks noChangeArrowheads="1"/>
            </p:cNvSpPr>
            <p:nvPr/>
          </p:nvSpPr>
          <p:spPr bwMode="auto">
            <a:xfrm flipH="1">
              <a:off x="38" y="0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88" name="组合 1063"/>
          <p:cNvGrpSpPr/>
          <p:nvPr/>
        </p:nvGrpSpPr>
        <p:grpSpPr>
          <a:xfrm>
            <a:off x="9757833" y="90488"/>
            <a:ext cx="2844800" cy="1911350"/>
            <a:chOff x="0" y="0"/>
            <a:chExt cx="1344" cy="1204"/>
          </a:xfrm>
        </p:grpSpPr>
        <p:grpSp>
          <p:nvGrpSpPr>
            <p:cNvPr id="2089" name="组合 1064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>
                <a:spLocks noChangeArrowheads="1"/>
              </p:cNvSpPr>
              <p:nvPr/>
            </p:nvSpPr>
            <p:spPr bwMode="auto">
              <a:xfrm rot="-3172564">
                <a:off x="820" y="1029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091" name="组合 1066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52" y="14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9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436" y="27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0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46" y="12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1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93" y="-76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2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85" y="83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3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41" y="74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4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71" y="149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5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36" y="8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1076" name="直接连接符 1075"/>
            <p:cNvSpPr>
              <a:spLocks noChangeShapeType="1"/>
            </p:cNvSpPr>
            <p:nvPr/>
          </p:nvSpPr>
          <p:spPr bwMode="auto">
            <a:xfrm>
              <a:off x="260" y="27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未知"/>
          <p:cNvSpPr>
            <a:spLocks noChangeArrowheads="1"/>
          </p:cNvSpPr>
          <p:nvPr/>
        </p:nvSpPr>
        <p:spPr bwMode="auto">
          <a:xfrm rot="-3172564">
            <a:off x="10369551" y="-14287"/>
            <a:ext cx="1549400" cy="2082800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标题 1026"/>
          <p:cNvSpPr>
            <a:spLocks noGrp="1"/>
          </p:cNvSpPr>
          <p:nvPr>
            <p:ph type="title"/>
          </p:nvPr>
        </p:nvSpPr>
        <p:spPr>
          <a:xfrm>
            <a:off x="914400" y="152400"/>
            <a:ext cx="9160933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文本占位符 1027"/>
          <p:cNvSpPr>
            <a:spLocks noGrp="1"/>
          </p:cNvSpPr>
          <p:nvPr>
            <p:ph type="body"/>
          </p:nvPr>
        </p:nvSpPr>
        <p:spPr>
          <a:xfrm>
            <a:off x="914400" y="1828800"/>
            <a:ext cx="10261600" cy="3657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1828800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4741333" y="6248400"/>
            <a:ext cx="3860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buClr>
                <a:srgbClr val="000000"/>
              </a:buClr>
              <a:defRPr sz="1400" noProof="1">
                <a:latin typeface="Comic Sans MS" panose="030F0702030302020204" pitchFamily="66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8957733" y="6248400"/>
            <a:ext cx="2540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2" name="未知"/>
          <p:cNvSpPr>
            <a:spLocks noChangeArrowheads="1"/>
          </p:cNvSpPr>
          <p:nvPr/>
        </p:nvSpPr>
        <p:spPr bwMode="auto">
          <a:xfrm rot="-3172564">
            <a:off x="10484908" y="23019"/>
            <a:ext cx="1553633" cy="2097088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未知"/>
          <p:cNvSpPr>
            <a:spLocks noChangeArrowheads="1"/>
          </p:cNvSpPr>
          <p:nvPr/>
        </p:nvSpPr>
        <p:spPr bwMode="auto">
          <a:xfrm rot="-3172564">
            <a:off x="10441517" y="192088"/>
            <a:ext cx="1367367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34" name="组合 1033"/>
          <p:cNvGrpSpPr/>
          <p:nvPr/>
        </p:nvGrpSpPr>
        <p:grpSpPr>
          <a:xfrm>
            <a:off x="10584" y="5540375"/>
            <a:ext cx="2379133" cy="1246188"/>
            <a:chOff x="0" y="0"/>
            <a:chExt cx="1124" cy="785"/>
          </a:xfrm>
        </p:grpSpPr>
        <p:sp>
          <p:nvSpPr>
            <p:cNvPr id="1035" name="未知"/>
            <p:cNvSpPr>
              <a:spLocks noChangeArrowheads="1"/>
            </p:cNvSpPr>
            <p:nvPr/>
          </p:nvSpPr>
          <p:spPr bwMode="auto">
            <a:xfrm>
              <a:off x="19" y="1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6" name="未知"/>
            <p:cNvSpPr>
              <a:spLocks noChangeArrowheads="1"/>
            </p:cNvSpPr>
            <p:nvPr/>
          </p:nvSpPr>
          <p:spPr bwMode="auto">
            <a:xfrm>
              <a:off x="1017" y="9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7" name="未知"/>
            <p:cNvSpPr>
              <a:spLocks noChangeArrowheads="1"/>
            </p:cNvSpPr>
            <p:nvPr/>
          </p:nvSpPr>
          <p:spPr bwMode="auto">
            <a:xfrm>
              <a:off x="15" y="28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8" name="未知"/>
            <p:cNvSpPr>
              <a:spLocks noChangeArrowheads="1"/>
            </p:cNvSpPr>
            <p:nvPr/>
          </p:nvSpPr>
          <p:spPr bwMode="auto">
            <a:xfrm>
              <a:off x="124" y="31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9" name="未知"/>
            <p:cNvSpPr>
              <a:spLocks noChangeArrowheads="1"/>
            </p:cNvSpPr>
            <p:nvPr/>
          </p:nvSpPr>
          <p:spPr bwMode="auto">
            <a:xfrm>
              <a:off x="480" y="4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0" name="未知"/>
            <p:cNvSpPr>
              <a:spLocks noChangeArrowheads="1"/>
            </p:cNvSpPr>
            <p:nvPr/>
          </p:nvSpPr>
          <p:spPr bwMode="auto">
            <a:xfrm>
              <a:off x="636" y="67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1" name="未知"/>
            <p:cNvSpPr>
              <a:spLocks noChangeArrowheads="1"/>
            </p:cNvSpPr>
            <p:nvPr/>
          </p:nvSpPr>
          <p:spPr bwMode="auto">
            <a:xfrm>
              <a:off x="499" y="11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2" name="未知"/>
            <p:cNvSpPr>
              <a:spLocks noChangeArrowheads="1"/>
            </p:cNvSpPr>
            <p:nvPr/>
          </p:nvSpPr>
          <p:spPr bwMode="auto">
            <a:xfrm>
              <a:off x="663" y="10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3" name="未知"/>
            <p:cNvSpPr>
              <a:spLocks noChangeArrowheads="1"/>
            </p:cNvSpPr>
            <p:nvPr/>
          </p:nvSpPr>
          <p:spPr bwMode="auto">
            <a:xfrm>
              <a:off x="342" y="20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44" name="组合 1043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1045" name="组合 1044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>
                  <a:spLocks noChangeArrowheads="1"/>
                </p:cNvSpPr>
                <p:nvPr/>
              </p:nvSpPr>
              <p:spPr bwMode="auto"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7" name="未知"/>
                <p:cNvSpPr>
                  <a:spLocks noChangeArrowheads="1"/>
                </p:cNvSpPr>
                <p:nvPr/>
              </p:nvSpPr>
              <p:spPr bwMode="auto"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48" name="未知"/>
                <p:cNvSpPr>
                  <a:spLocks noChangeArrowheads="1"/>
                </p:cNvSpPr>
                <p:nvPr/>
              </p:nvSpPr>
              <p:spPr bwMode="auto"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049" name="未知"/>
              <p:cNvSpPr>
                <a:spLocks noChangeArrowheads="1"/>
              </p:cNvSpPr>
              <p:nvPr/>
            </p:nvSpPr>
            <p:spPr bwMode="auto">
              <a:xfrm>
                <a:off x="71" y="24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0" name="未知"/>
              <p:cNvSpPr>
                <a:spLocks noChangeArrowheads="1"/>
              </p:cNvSpPr>
              <p:nvPr/>
            </p:nvSpPr>
            <p:spPr bwMode="auto">
              <a:xfrm>
                <a:off x="255" y="39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51" name="未知"/>
              <p:cNvSpPr>
                <a:spLocks noChangeArrowheads="1"/>
              </p:cNvSpPr>
              <p:nvPr/>
            </p:nvSpPr>
            <p:spPr bwMode="auto">
              <a:xfrm>
                <a:off x="560" y="19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052" name="组合 1051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>
                  <a:spLocks noChangeArrowheads="1"/>
                </p:cNvSpPr>
                <p:nvPr/>
              </p:nvSpPr>
              <p:spPr bwMode="auto"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4" name="未知"/>
                <p:cNvSpPr>
                  <a:spLocks noChangeArrowheads="1"/>
                </p:cNvSpPr>
                <p:nvPr/>
              </p:nvSpPr>
              <p:spPr bwMode="auto"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5" name="未知"/>
                <p:cNvSpPr>
                  <a:spLocks noChangeArrowheads="1"/>
                </p:cNvSpPr>
                <p:nvPr/>
              </p:nvSpPr>
              <p:spPr bwMode="auto"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6" name="未知"/>
                <p:cNvSpPr>
                  <a:spLocks noChangeArrowheads="1"/>
                </p:cNvSpPr>
                <p:nvPr/>
              </p:nvSpPr>
              <p:spPr bwMode="auto"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7" name="未知"/>
                <p:cNvSpPr>
                  <a:spLocks noChangeArrowheads="1"/>
                </p:cNvSpPr>
                <p:nvPr/>
              </p:nvSpPr>
              <p:spPr bwMode="auto"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8" name="未知"/>
                <p:cNvSpPr>
                  <a:spLocks noChangeArrowheads="1"/>
                </p:cNvSpPr>
                <p:nvPr/>
              </p:nvSpPr>
              <p:spPr bwMode="auto"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59" name="未知"/>
                <p:cNvSpPr>
                  <a:spLocks noChangeArrowheads="1"/>
                </p:cNvSpPr>
                <p:nvPr/>
              </p:nvSpPr>
              <p:spPr bwMode="auto"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0" name="未知"/>
                <p:cNvSpPr>
                  <a:spLocks noChangeArrowheads="1"/>
                </p:cNvSpPr>
                <p:nvPr/>
              </p:nvSpPr>
              <p:spPr bwMode="auto"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061" name="组合 1060"/>
          <p:cNvGrpSpPr/>
          <p:nvPr/>
        </p:nvGrpSpPr>
        <p:grpSpPr>
          <a:xfrm>
            <a:off x="11573933" y="2116138"/>
            <a:ext cx="514351" cy="4308475"/>
            <a:chOff x="0" y="0"/>
            <a:chExt cx="243" cy="2714"/>
          </a:xfrm>
        </p:grpSpPr>
        <p:sp>
          <p:nvSpPr>
            <p:cNvPr id="1062" name="未知"/>
            <p:cNvSpPr>
              <a:spLocks noChangeArrowheads="1"/>
            </p:cNvSpPr>
            <p:nvPr/>
          </p:nvSpPr>
          <p:spPr bwMode="auto">
            <a:xfrm flipH="1">
              <a:off x="0" y="1287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3" name="未知"/>
            <p:cNvSpPr>
              <a:spLocks noChangeArrowheads="1"/>
            </p:cNvSpPr>
            <p:nvPr/>
          </p:nvSpPr>
          <p:spPr bwMode="auto">
            <a:xfrm flipH="1">
              <a:off x="38" y="0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64" name="组合 1063"/>
          <p:cNvGrpSpPr/>
          <p:nvPr/>
        </p:nvGrpSpPr>
        <p:grpSpPr>
          <a:xfrm>
            <a:off x="9757833" y="90488"/>
            <a:ext cx="2844800" cy="1911350"/>
            <a:chOff x="0" y="0"/>
            <a:chExt cx="1344" cy="1204"/>
          </a:xfrm>
        </p:grpSpPr>
        <p:grpSp>
          <p:nvGrpSpPr>
            <p:cNvPr id="1065" name="组合 1064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>
                <a:spLocks noChangeArrowheads="1"/>
              </p:cNvSpPr>
              <p:nvPr/>
            </p:nvSpPr>
            <p:spPr bwMode="auto">
              <a:xfrm rot="-3172564">
                <a:off x="820" y="1029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067" name="组合 1066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52" y="14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69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435" y="27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0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45" y="12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1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293" y="-76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2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84" y="83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3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640" y="74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4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71" y="149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75" name="未知"/>
                <p:cNvSpPr>
                  <a:spLocks noChangeArrowheads="1"/>
                </p:cNvSpPr>
                <p:nvPr/>
              </p:nvSpPr>
              <p:spPr bwMode="auto">
                <a:xfrm rot="-3172564">
                  <a:off x="335" y="8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 typeface="Arial" panose="020B0604020202020204" pitchFamily="34" charset="0"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1076" name="直接连接符 1075"/>
            <p:cNvSpPr>
              <a:spLocks noChangeShapeType="1"/>
            </p:cNvSpPr>
            <p:nvPr/>
          </p:nvSpPr>
          <p:spPr bwMode="auto">
            <a:xfrm>
              <a:off x="260" y="27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17.xml"/><Relationship Id="rId3" Type="http://schemas.openxmlformats.org/officeDocument/2006/relationships/slide" Target="slide16.xml"/><Relationship Id="rId2" Type="http://schemas.openxmlformats.org/officeDocument/2006/relationships/image" Target="../media/image18.GIF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15.xml"/><Relationship Id="rId2" Type="http://schemas.openxmlformats.org/officeDocument/2006/relationships/image" Target="../media/image19.png"/><Relationship Id="rId1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2.wav"/><Relationship Id="rId6" Type="http://schemas.openxmlformats.org/officeDocument/2006/relationships/audio" Target="../media/audio1.wav"/><Relationship Id="rId5" Type="http://schemas.openxmlformats.org/officeDocument/2006/relationships/slide" Target="slide15.xml"/><Relationship Id="rId4" Type="http://schemas.openxmlformats.org/officeDocument/2006/relationships/image" Target="../media/image19.png"/><Relationship Id="rId3" Type="http://schemas.openxmlformats.org/officeDocument/2006/relationships/image" Target="../media/image22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21.GIF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24.GIF"/><Relationship Id="rId14" Type="http://schemas.openxmlformats.org/officeDocument/2006/relationships/slideLayout" Target="../slideLayouts/slideLayout29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24.GIF"/><Relationship Id="rId14" Type="http://schemas.openxmlformats.org/officeDocument/2006/relationships/slideLayout" Target="../slideLayouts/slideLayout29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image" Target="../media/image24.GIF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GIF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3.xml"/><Relationship Id="rId3" Type="http://schemas.openxmlformats.org/officeDocument/2006/relationships/image" Target="../media/image27.GIF"/><Relationship Id="rId2" Type="http://schemas.openxmlformats.org/officeDocument/2006/relationships/hyperlink" Target="file:///C:\Documents%20and%20Settings\Administrator\&#26700;&#38754;\&#35838;&#20214;\33.swf" TargetMode="External"/><Relationship Id="rId1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.xml"/><Relationship Id="rId4" Type="http://schemas.openxmlformats.org/officeDocument/2006/relationships/image" Target="../media/image6.GIF"/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hyperlink" Target="../Local%20Settings/Temp/Rar$DI00.828/&#24179;&#34892;&#32447;.gs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1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GIF"/><Relationship Id="rId1" Type="http://schemas.openxmlformats.org/officeDocument/2006/relationships/hyperlink" Target="../../&#39640;&#20013;&#25968;&#23398;&#35838;&#20214;/&#39640;&#19968;/&#39640;&#19968;&#19978;&#65288;&#31532;&#20108;&#31456;&#20989;&#25968;&#65289;/&#20989;&#25968;&#30340;&#21333;&#35843;&#24615;/&#36873;&#29992;/&#25506;&#31350;&#19968;&#27425;&#20108;&#27425;.gs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../Local%20Settings/Temp/Rar$DI00.828/&#24179;&#34892;&#32447;.gsp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12.png"/><Relationship Id="rId2" Type="http://schemas.openxmlformats.org/officeDocument/2006/relationships/tags" Target="../tags/tag3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00" name="矩形 4099"/>
          <p:cNvSpPr/>
          <p:nvPr/>
        </p:nvSpPr>
        <p:spPr>
          <a:xfrm>
            <a:off x="2135188" y="2605088"/>
            <a:ext cx="7772400" cy="1111250"/>
          </a:xfrm>
          <a:prstGeom prst="rect">
            <a:avLst/>
          </a:prstGeom>
          <a:noFill/>
          <a:ln w="9525">
            <a:noFill/>
            <a:miter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marL="0" lvl="0" indent="0" algn="ctr" defTabSz="91440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7.2 </a:t>
            </a:r>
            <a:r>
              <a:rPr kumimoji="0" lang="zh-CN" altLang="en-US" sz="4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探索平行线的性质</a:t>
            </a:r>
            <a:endParaRPr kumimoji="0" lang="zh-CN" altLang="en-US" sz="4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14337"/>
          <p:cNvSpPr txBox="1"/>
          <p:nvPr/>
        </p:nvSpPr>
        <p:spPr>
          <a:xfrm>
            <a:off x="1752600" y="1752600"/>
            <a:ext cx="822960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sz="28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39" name="横卷形 14338"/>
          <p:cNvSpPr/>
          <p:nvPr/>
        </p:nvSpPr>
        <p:spPr>
          <a:xfrm>
            <a:off x="1849438" y="3602990"/>
            <a:ext cx="7343775" cy="3068638"/>
          </a:xfrm>
          <a:prstGeom prst="horizontalScroll">
            <a:avLst>
              <a:gd name="adj" fmla="val 11338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文本框 14339"/>
          <p:cNvSpPr txBox="1"/>
          <p:nvPr/>
        </p:nvSpPr>
        <p:spPr>
          <a:xfrm>
            <a:off x="4295775" y="4149725"/>
            <a:ext cx="511333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两直线平行，内错角相等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文本框 14340"/>
          <p:cNvSpPr txBox="1"/>
          <p:nvPr/>
        </p:nvSpPr>
        <p:spPr>
          <a:xfrm>
            <a:off x="2979738" y="4221163"/>
            <a:ext cx="309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2" name="文本框 14341"/>
          <p:cNvSpPr txBox="1"/>
          <p:nvPr/>
        </p:nvSpPr>
        <p:spPr>
          <a:xfrm>
            <a:off x="2434590" y="1688148"/>
            <a:ext cx="377190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平行线的性质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2</a:t>
            </a:r>
            <a:endParaRPr kumimoji="0" lang="en-US" altLang="zh-CN" sz="36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3" name="流程图: 顺序访问存储器 14342"/>
          <p:cNvSpPr/>
          <p:nvPr/>
        </p:nvSpPr>
        <p:spPr>
          <a:xfrm>
            <a:off x="554355" y="1627505"/>
            <a:ext cx="1871663" cy="720725"/>
          </a:xfrm>
          <a:prstGeom prst="flowChartMagneticTape">
            <a:avLst/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  <a:cs typeface="+mn-cs"/>
              </a:rPr>
              <a:t>结论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14344" name="矩形 14343"/>
          <p:cNvSpPr/>
          <p:nvPr/>
        </p:nvSpPr>
        <p:spPr>
          <a:xfrm>
            <a:off x="1055370" y="2530475"/>
            <a:ext cx="8278813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两条平行线被第三条直线所截，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内错角相等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92" name="组合 14344"/>
          <p:cNvGrpSpPr/>
          <p:nvPr/>
        </p:nvGrpSpPr>
        <p:grpSpPr>
          <a:xfrm>
            <a:off x="551498" y="199390"/>
            <a:ext cx="3311525" cy="1125538"/>
            <a:chOff x="0" y="0"/>
            <a:chExt cx="2208" cy="1052"/>
          </a:xfrm>
        </p:grpSpPr>
        <p:sp>
          <p:nvSpPr>
            <p:cNvPr id="16393" name="未知"/>
            <p:cNvSpPr/>
            <p:nvPr/>
          </p:nvSpPr>
          <p:spPr>
            <a:xfrm>
              <a:off x="0" y="528"/>
              <a:ext cx="2208" cy="384"/>
            </a:xfrm>
            <a:custGeom>
              <a:avLst/>
              <a:gdLst/>
              <a:ahLst/>
              <a:cxnLst>
                <a:cxn ang="0">
                  <a:pos x="432" y="384"/>
                </a:cxn>
                <a:cxn ang="0">
                  <a:pos x="2208" y="384"/>
                </a:cxn>
                <a:cxn ang="0">
                  <a:pos x="1776" y="0"/>
                </a:cxn>
                <a:cxn ang="0">
                  <a:pos x="0" y="0"/>
                </a:cxn>
                <a:cxn ang="0">
                  <a:pos x="432" y="384"/>
                </a:cxn>
              </a:cxnLst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  <a:tileRect/>
            </a:gradFill>
            <a:ln w="9525">
              <a:noFill/>
            </a:ln>
            <a:effectLst>
              <a:prstShdw prst="shdw15" dir="16200000">
                <a:schemeClr val="bg2"/>
              </a:prstShdw>
            </a:effectLst>
          </p:spPr>
          <p:txBody>
            <a:bodyPr/>
            <a:p>
              <a:endParaRPr lang="zh-CN" altLang="en-US"/>
            </a:p>
          </p:txBody>
        </p:sp>
        <p:grpSp>
          <p:nvGrpSpPr>
            <p:cNvPr id="16394" name="组合 14346"/>
            <p:cNvGrpSpPr/>
            <p:nvPr/>
          </p:nvGrpSpPr>
          <p:grpSpPr>
            <a:xfrm>
              <a:off x="0" y="0"/>
              <a:ext cx="2112" cy="1052"/>
              <a:chOff x="0" y="0"/>
              <a:chExt cx="2112" cy="1052"/>
            </a:xfrm>
          </p:grpSpPr>
          <p:sp>
            <p:nvSpPr>
              <p:cNvPr id="16395" name="未知"/>
              <p:cNvSpPr/>
              <p:nvPr/>
            </p:nvSpPr>
            <p:spPr>
              <a:xfrm rot="158589">
                <a:off x="96" y="97"/>
                <a:ext cx="576" cy="720"/>
              </a:xfrm>
              <a:custGeom>
                <a:avLst/>
                <a:gdLst/>
                <a:ahLst/>
                <a:cxnLst>
                  <a:cxn ang="0">
                    <a:pos x="48" y="768"/>
                  </a:cxn>
                  <a:cxn ang="0">
                    <a:pos x="192" y="816"/>
                  </a:cxn>
                  <a:cxn ang="0">
                    <a:pos x="576" y="96"/>
                  </a:cxn>
                  <a:cxn ang="0">
                    <a:pos x="384" y="0"/>
                  </a:cxn>
                  <a:cxn ang="0">
                    <a:pos x="0" y="720"/>
                  </a:cxn>
                </a:cxnLst>
                <a:pathLst>
                  <a:path w="576" h="816">
                    <a:moveTo>
                      <a:pt x="48" y="768"/>
                    </a:moveTo>
                    <a:lnTo>
                      <a:pt x="192" y="816"/>
                    </a:lnTo>
                    <a:lnTo>
                      <a:pt x="576" y="96"/>
                    </a:lnTo>
                    <a:lnTo>
                      <a:pt x="384" y="0"/>
                    </a:lnTo>
                    <a:lnTo>
                      <a:pt x="0" y="720"/>
                    </a:lnTo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100000">
                    <a:schemeClr val="accent2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4348" name="未知"/>
              <p:cNvSpPr>
                <a:spLocks noChangeArrowheads="1"/>
              </p:cNvSpPr>
              <p:nvPr/>
            </p:nvSpPr>
            <p:spPr bwMode="auto">
              <a:xfrm>
                <a:off x="288" y="145"/>
                <a:ext cx="576" cy="672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96" y="624"/>
                  </a:cxn>
                  <a:cxn ang="0">
                    <a:pos x="432" y="0"/>
                  </a:cxn>
                  <a:cxn ang="0">
                    <a:pos x="288" y="48"/>
                  </a:cxn>
                  <a:cxn ang="0">
                    <a:pos x="0" y="624"/>
                  </a:cxn>
                </a:cxnLst>
                <a:rect l="0" t="0" r="r" b="b"/>
                <a:pathLst>
                  <a:path w="432" h="624">
                    <a:moveTo>
                      <a:pt x="0" y="624"/>
                    </a:moveTo>
                    <a:lnTo>
                      <a:pt x="96" y="624"/>
                    </a:lnTo>
                    <a:lnTo>
                      <a:pt x="432" y="0"/>
                    </a:lnTo>
                    <a:lnTo>
                      <a:pt x="288" y="48"/>
                    </a:lnTo>
                    <a:lnTo>
                      <a:pt x="0" y="6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rgbClr val="CC3300"/>
                  </a:gs>
                  <a:gs pos="100000">
                    <a:schemeClr val="accent2"/>
                  </a:gs>
                </a:gsLst>
                <a:lin ang="2700000" scaled="1"/>
              </a:gradFill>
              <a:ln w="38100">
                <a:solidFill>
                  <a:srgbClr val="CC33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49" name="未知"/>
              <p:cNvSpPr>
                <a:spLocks noChangeArrowheads="1"/>
              </p:cNvSpPr>
              <p:nvPr/>
            </p:nvSpPr>
            <p:spPr bwMode="auto">
              <a:xfrm rot="961415">
                <a:off x="96" y="0"/>
                <a:ext cx="288" cy="768"/>
              </a:xfrm>
              <a:custGeom>
                <a:avLst/>
                <a:gdLst/>
                <a:ahLst/>
                <a:cxnLst>
                  <a:cxn ang="0">
                    <a:pos x="480" y="96"/>
                  </a:cxn>
                  <a:cxn ang="0">
                    <a:pos x="192" y="672"/>
                  </a:cxn>
                  <a:cxn ang="0">
                    <a:pos x="144" y="720"/>
                  </a:cxn>
                  <a:cxn ang="0">
                    <a:pos x="0" y="624"/>
                  </a:cxn>
                  <a:cxn ang="0">
                    <a:pos x="144" y="336"/>
                  </a:cxn>
                  <a:cxn ang="0">
                    <a:pos x="336" y="0"/>
                  </a:cxn>
                  <a:cxn ang="0">
                    <a:pos x="480" y="96"/>
                  </a:cxn>
                </a:cxnLst>
                <a:rect l="0" t="0" r="r" b="b"/>
                <a:pathLst>
                  <a:path w="480" h="720">
                    <a:moveTo>
                      <a:pt x="480" y="96"/>
                    </a:moveTo>
                    <a:lnTo>
                      <a:pt x="192" y="672"/>
                    </a:lnTo>
                    <a:lnTo>
                      <a:pt x="144" y="720"/>
                    </a:lnTo>
                    <a:lnTo>
                      <a:pt x="0" y="624"/>
                    </a:lnTo>
                    <a:lnTo>
                      <a:pt x="144" y="336"/>
                    </a:lnTo>
                    <a:lnTo>
                      <a:pt x="336" y="0"/>
                    </a:lnTo>
                    <a:lnTo>
                      <a:pt x="480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CC66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rgbClr val="FFCC66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398" name="未知"/>
              <p:cNvSpPr/>
              <p:nvPr/>
            </p:nvSpPr>
            <p:spPr>
              <a:xfrm>
                <a:off x="384" y="1"/>
                <a:ext cx="480" cy="192"/>
              </a:xfrm>
              <a:custGeom>
                <a:avLst/>
                <a:gdLst/>
                <a:ahLst/>
                <a:cxnLst>
                  <a:cxn ang="0">
                    <a:pos x="192" y="240"/>
                  </a:cxn>
                  <a:cxn ang="0">
                    <a:pos x="48" y="144"/>
                  </a:cxn>
                  <a:cxn ang="0">
                    <a:pos x="0" y="48"/>
                  </a:cxn>
                  <a:cxn ang="0">
                    <a:pos x="144" y="0"/>
                  </a:cxn>
                  <a:cxn ang="0">
                    <a:pos x="288" y="48"/>
                  </a:cxn>
                  <a:cxn ang="0">
                    <a:pos x="336" y="192"/>
                  </a:cxn>
                  <a:cxn ang="0">
                    <a:pos x="192" y="240"/>
                  </a:cxn>
                </a:cxnLst>
                <a:pathLst>
                  <a:path w="336" h="240">
                    <a:moveTo>
                      <a:pt x="192" y="240"/>
                    </a:moveTo>
                    <a:lnTo>
                      <a:pt x="48" y="144"/>
                    </a:lnTo>
                    <a:lnTo>
                      <a:pt x="0" y="48"/>
                    </a:lnTo>
                    <a:lnTo>
                      <a:pt x="144" y="0"/>
                    </a:lnTo>
                    <a:lnTo>
                      <a:pt x="288" y="48"/>
                    </a:lnTo>
                    <a:lnTo>
                      <a:pt x="336" y="192"/>
                    </a:lnTo>
                    <a:lnTo>
                      <a:pt x="192" y="24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50000">
                    <a:srgbClr val="FF9933"/>
                  </a:gs>
                  <a:gs pos="100000">
                    <a:srgbClr val="FFCC66"/>
                  </a:gs>
                </a:gsLst>
                <a:lin ang="18900000" scaled="1"/>
                <a:tileRect/>
              </a:gradFill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4351" name="未知"/>
              <p:cNvSpPr>
                <a:spLocks noChangeArrowheads="1"/>
              </p:cNvSpPr>
              <p:nvPr/>
            </p:nvSpPr>
            <p:spPr bwMode="auto">
              <a:xfrm>
                <a:off x="48" y="577"/>
                <a:ext cx="384" cy="432"/>
              </a:xfrm>
              <a:custGeom>
                <a:avLst/>
                <a:gdLst/>
                <a:ahLst/>
                <a:cxnLst>
                  <a:cxn ang="0">
                    <a:pos x="192" y="192"/>
                  </a:cxn>
                  <a:cxn ang="0">
                    <a:pos x="96" y="144"/>
                  </a:cxn>
                  <a:cxn ang="0">
                    <a:pos x="48" y="96"/>
                  </a:cxn>
                  <a:cxn ang="0">
                    <a:pos x="0" y="0"/>
                  </a:cxn>
                  <a:cxn ang="0">
                    <a:pos x="0" y="384"/>
                  </a:cxn>
                  <a:cxn ang="0">
                    <a:pos x="384" y="192"/>
                  </a:cxn>
                  <a:cxn ang="0">
                    <a:pos x="192" y="192"/>
                  </a:cxn>
                </a:cxnLst>
                <a:rect l="0" t="0" r="r" b="b"/>
                <a:pathLst>
                  <a:path w="384" h="384">
                    <a:moveTo>
                      <a:pt x="192" y="192"/>
                    </a:moveTo>
                    <a:lnTo>
                      <a:pt x="96" y="144"/>
                    </a:lnTo>
                    <a:lnTo>
                      <a:pt x="48" y="96"/>
                    </a:lnTo>
                    <a:lnTo>
                      <a:pt x="0" y="0"/>
                    </a:lnTo>
                    <a:lnTo>
                      <a:pt x="0" y="384"/>
                    </a:lnTo>
                    <a:lnTo>
                      <a:pt x="384" y="192"/>
                    </a:lnTo>
                    <a:lnTo>
                      <a:pt x="192" y="19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9900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chemeClr val="accent2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52" name="未知"/>
              <p:cNvSpPr>
                <a:spLocks noChangeArrowheads="1"/>
              </p:cNvSpPr>
              <p:nvPr/>
            </p:nvSpPr>
            <p:spPr bwMode="auto">
              <a:xfrm rot="1629174">
                <a:off x="0" y="876"/>
                <a:ext cx="147" cy="1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0"/>
                  </a:cxn>
                  <a:cxn ang="0">
                    <a:pos x="48" y="96"/>
                  </a:cxn>
                  <a:cxn ang="0">
                    <a:pos x="0" y="0"/>
                  </a:cxn>
                </a:cxnLst>
                <a:rect l="0" t="0" r="r" b="b"/>
                <a:pathLst>
                  <a:path w="96" h="96">
                    <a:moveTo>
                      <a:pt x="0" y="0"/>
                    </a:moveTo>
                    <a:lnTo>
                      <a:pt x="96" y="0"/>
                    </a:lnTo>
                    <a:lnTo>
                      <a:pt x="48" y="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969696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401" name="椭圆 14353"/>
              <p:cNvSpPr/>
              <p:nvPr/>
            </p:nvSpPr>
            <p:spPr>
              <a:xfrm>
                <a:off x="576" y="49"/>
                <a:ext cx="144" cy="48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355" name="文本框 14354"/>
              <p:cNvSpPr txBox="1"/>
              <p:nvPr/>
            </p:nvSpPr>
            <p:spPr>
              <a:xfrm>
                <a:off x="816" y="47"/>
                <a:ext cx="1296" cy="54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 eaLnBrk="0" hangingPunct="0"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3200" b="1" kern="1200" cap="none" spc="0" normalizeH="0" baseline="0" noProof="1">
                    <a:solidFill>
                      <a:srgbClr val="FF0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 panose="02020603050405020304" pitchFamily="18" charset="0"/>
                    <a:ea typeface="黑体" panose="02010609060101010101" pitchFamily="49" charset="-122"/>
                    <a:cs typeface="+mn-ea"/>
                  </a:rPr>
                  <a:t>性质发现</a:t>
                </a:r>
                <a:endParaRPr kumimoji="0" lang="zh-CN" altLang="en-US" sz="3200" b="1" kern="1200" cap="none" spc="0" normalizeH="0" baseline="0" noProof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4356" name="文本框 14355"/>
          <p:cNvSpPr txBox="1"/>
          <p:nvPr/>
        </p:nvSpPr>
        <p:spPr>
          <a:xfrm>
            <a:off x="5087938" y="5516563"/>
            <a:ext cx="2408238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  <a:buFont typeface="Arial" panose="020B0604020202020204" pitchFamily="34" charset="0"/>
            </a:pPr>
            <a:r>
              <a:rPr lang="en-US" altLang="en-US" sz="3600" b="1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∴</a:t>
            </a:r>
            <a:r>
              <a:rPr lang="en-US" altLang="en-US" sz="3600" b="1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∠2=∠3.</a:t>
            </a:r>
            <a:endParaRPr lang="en-US" altLang="en-US" sz="3600" b="1" noProof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4357" name="文本框 14356"/>
          <p:cNvSpPr txBox="1"/>
          <p:nvPr/>
        </p:nvSpPr>
        <p:spPr>
          <a:xfrm>
            <a:off x="5087938" y="4724400"/>
            <a:ext cx="22860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</a:t>
            </a: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a∥b,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58" name="文本框 14357"/>
          <p:cNvSpPr txBox="1"/>
          <p:nvPr/>
        </p:nvSpPr>
        <p:spPr>
          <a:xfrm>
            <a:off x="1989138" y="4652963"/>
            <a:ext cx="3602037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符号语言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406" name="图片 14358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02813" y="0"/>
            <a:ext cx="865187" cy="865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60" name="文本框 14359"/>
          <p:cNvSpPr txBox="1"/>
          <p:nvPr/>
        </p:nvSpPr>
        <p:spPr>
          <a:xfrm>
            <a:off x="2711450" y="4102100"/>
            <a:ext cx="20161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简写为：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408" name="组合 14360"/>
          <p:cNvGrpSpPr/>
          <p:nvPr/>
        </p:nvGrpSpPr>
        <p:grpSpPr>
          <a:xfrm>
            <a:off x="7319963" y="404813"/>
            <a:ext cx="3529012" cy="3027362"/>
            <a:chOff x="0" y="0"/>
            <a:chExt cx="2223" cy="1907"/>
          </a:xfrm>
        </p:grpSpPr>
        <p:grpSp>
          <p:nvGrpSpPr>
            <p:cNvPr id="16409" name="组合 14361"/>
            <p:cNvGrpSpPr/>
            <p:nvPr/>
          </p:nvGrpSpPr>
          <p:grpSpPr>
            <a:xfrm>
              <a:off x="0" y="0"/>
              <a:ext cx="2223" cy="1907"/>
              <a:chOff x="0" y="0"/>
              <a:chExt cx="2223" cy="1907"/>
            </a:xfrm>
          </p:grpSpPr>
          <p:sp>
            <p:nvSpPr>
              <p:cNvPr id="16410" name="文本框 14362"/>
              <p:cNvSpPr txBox="1"/>
              <p:nvPr/>
            </p:nvSpPr>
            <p:spPr>
              <a:xfrm>
                <a:off x="0" y="952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b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1" name="直接连接符 14363"/>
              <p:cNvSpPr/>
              <p:nvPr/>
            </p:nvSpPr>
            <p:spPr>
              <a:xfrm>
                <a:off x="273" y="680"/>
                <a:ext cx="195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412" name="直接连接符 14364"/>
              <p:cNvSpPr/>
              <p:nvPr/>
            </p:nvSpPr>
            <p:spPr>
              <a:xfrm>
                <a:off x="46" y="1224"/>
                <a:ext cx="2041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413" name="直接连接符 14365"/>
              <p:cNvSpPr/>
              <p:nvPr/>
            </p:nvSpPr>
            <p:spPr>
              <a:xfrm flipH="1">
                <a:off x="590" y="0"/>
                <a:ext cx="816" cy="186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6414" name="任意多边形 14366"/>
              <p:cNvSpPr/>
              <p:nvPr/>
            </p:nvSpPr>
            <p:spPr>
              <a:xfrm flipH="1">
                <a:off x="1180" y="453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15" name="文本框 14367"/>
              <p:cNvSpPr txBox="1"/>
              <p:nvPr/>
            </p:nvSpPr>
            <p:spPr>
              <a:xfrm>
                <a:off x="1270" y="301"/>
                <a:ext cx="230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6" name="文本框 14368"/>
              <p:cNvSpPr txBox="1"/>
              <p:nvPr/>
            </p:nvSpPr>
            <p:spPr>
              <a:xfrm>
                <a:off x="1085" y="907"/>
                <a:ext cx="23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7" name="文本框 14369"/>
              <p:cNvSpPr txBox="1"/>
              <p:nvPr/>
            </p:nvSpPr>
            <p:spPr>
              <a:xfrm>
                <a:off x="91" y="40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a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8" name="文本框 14370"/>
              <p:cNvSpPr txBox="1"/>
              <p:nvPr/>
            </p:nvSpPr>
            <p:spPr>
              <a:xfrm>
                <a:off x="681" y="157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c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19" name="任意多边形 14371"/>
              <p:cNvSpPr/>
              <p:nvPr/>
            </p:nvSpPr>
            <p:spPr>
              <a:xfrm flipH="1">
                <a:off x="953" y="998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6420" name="任意多边形 14372"/>
            <p:cNvSpPr/>
            <p:nvPr/>
          </p:nvSpPr>
          <p:spPr>
            <a:xfrm rot="1499792">
              <a:off x="886" y="702"/>
              <a:ext cx="203" cy="160"/>
            </a:xfrm>
            <a:custGeom>
              <a:avLst/>
              <a:gdLst/>
              <a:ahLst/>
              <a:cxnLst>
                <a:cxn ang="0">
                  <a:pos x="15505" y="20735"/>
                </a:cxn>
                <a:cxn ang="0">
                  <a:pos x="0" y="1417"/>
                </a:cxn>
                <a:cxn ang="0">
                  <a:pos x="0" y="1412"/>
                </a:cxn>
                <a:cxn ang="0">
                  <a:pos x="-343" y="1412"/>
                </a:cxn>
                <a:cxn ang="0">
                  <a:pos x="15505" y="20735"/>
                </a:cxn>
              </a:cxnLst>
              <a:pathLst>
                <a:path w="21554" h="20736" fill="none">
                  <a:moveTo>
                    <a:pt x="15505" y="20735"/>
                  </a:moveTo>
                  <a:cubicBezTo>
                    <a:pt x="6949" y="18245"/>
                    <a:pt x="594" y="10613"/>
                    <a:pt x="0" y="1417"/>
                  </a:cubicBezTo>
                </a:path>
                <a:path w="21554" h="20736" stroke="0">
                  <a:moveTo>
                    <a:pt x="0" y="1412"/>
                  </a:moveTo>
                  <a:cubicBezTo>
                    <a:pt x="-114" y="1412"/>
                    <a:pt x="-229" y="1412"/>
                    <a:pt x="-343" y="1412"/>
                  </a:cubicBezTo>
                  <a:lnTo>
                    <a:pt x="15505" y="2073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1" name="文本框 14373"/>
            <p:cNvSpPr txBox="1"/>
            <p:nvPr/>
          </p:nvSpPr>
          <p:spPr>
            <a:xfrm>
              <a:off x="715" y="710"/>
              <a:ext cx="19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4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4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nimBg="1"/>
      <p:bldP spid="14340" grpId="0"/>
      <p:bldP spid="14342" grpId="0"/>
      <p:bldP spid="14344" grpId="0" build="allAtOnce"/>
      <p:bldP spid="14356" grpId="0"/>
      <p:bldP spid="14357" grpId="0"/>
      <p:bldP spid="14358" grpId="0"/>
      <p:bldP spid="143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矩形 15362"/>
          <p:cNvSpPr/>
          <p:nvPr/>
        </p:nvSpPr>
        <p:spPr>
          <a:xfrm>
            <a:off x="5808345" y="3305175"/>
            <a:ext cx="5323840" cy="2230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/>
            <a:r>
              <a:rPr lang="zh-CN" altLang="en-US" sz="3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解：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∵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a//b （已知）,</a:t>
            </a:r>
            <a:b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</a:b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17411" name="矩形 15363"/>
          <p:cNvSpPr/>
          <p:nvPr/>
        </p:nvSpPr>
        <p:spPr>
          <a:xfrm>
            <a:off x="705485" y="2060575"/>
            <a:ext cx="529209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+mn-ea"/>
                <a:ea typeface="+mn-ea"/>
                <a:cs typeface="+mn-ea"/>
              </a:rPr>
              <a:t>问题</a:t>
            </a:r>
            <a:r>
              <a:rPr lang="en-US" altLang="zh-CN" sz="3200" b="1" dirty="0">
                <a:latin typeface="+mn-ea"/>
                <a:ea typeface="+mn-ea"/>
                <a:cs typeface="+mn-ea"/>
              </a:rPr>
              <a:t>4</a:t>
            </a:r>
            <a:r>
              <a:rPr lang="zh-CN" altLang="en-US" sz="3200" b="1" dirty="0">
                <a:latin typeface="+mn-ea"/>
                <a:ea typeface="+mn-ea"/>
                <a:cs typeface="+mn-ea"/>
              </a:rPr>
              <a:t>：</a:t>
            </a:r>
            <a:r>
              <a:rPr lang="zh-CN" altLang="en-US" sz="3200" dirty="0">
                <a:latin typeface="+mn-ea"/>
                <a:ea typeface="+mn-ea"/>
                <a:cs typeface="+mn-ea"/>
              </a:rPr>
              <a:t>如图</a:t>
            </a:r>
            <a:r>
              <a:rPr lang="en-US" altLang="zh-CN" sz="3200" dirty="0">
                <a:latin typeface="+mn-ea"/>
                <a:ea typeface="+mn-ea"/>
                <a:cs typeface="+mn-ea"/>
              </a:rPr>
              <a:t>,</a:t>
            </a:r>
            <a:r>
              <a:rPr lang="zh-CN" altLang="en-US" sz="3200" dirty="0">
                <a:latin typeface="+mn-ea"/>
                <a:ea typeface="+mn-ea"/>
                <a:cs typeface="+mn-ea"/>
              </a:rPr>
              <a:t>已知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a//b</a:t>
            </a:r>
            <a:r>
              <a:rPr lang="en-US" altLang="zh-CN" sz="3200" dirty="0">
                <a:latin typeface="+mn-ea"/>
                <a:ea typeface="+mn-ea"/>
                <a:cs typeface="+mn-ea"/>
              </a:rPr>
              <a:t>,</a:t>
            </a:r>
            <a:r>
              <a:rPr lang="zh-CN" altLang="en-US" sz="3200" dirty="0">
                <a:latin typeface="+mn-ea"/>
                <a:ea typeface="+mn-ea"/>
                <a:cs typeface="+mn-ea"/>
              </a:rPr>
              <a:t>那么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Symbol" panose="05050102010706020507" pitchFamily="18" charset="2"/>
              </a:rPr>
              <a:t>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20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与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Symbol" panose="05050102010706020507" pitchFamily="18" charset="2"/>
              </a:rPr>
              <a:t>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4</a:t>
            </a:r>
            <a:r>
              <a:rPr lang="zh-CN" altLang="en-US" sz="3200" dirty="0">
                <a:latin typeface="+mn-ea"/>
                <a:ea typeface="+mn-ea"/>
                <a:cs typeface="+mn-ea"/>
              </a:rPr>
              <a:t>有什么关系呢？为什么</a:t>
            </a:r>
            <a:r>
              <a:rPr lang="en-US" altLang="zh-CN" sz="3200" dirty="0">
                <a:latin typeface="+mn-ea"/>
                <a:ea typeface="+mn-ea"/>
                <a:cs typeface="+mn-ea"/>
              </a:rPr>
              <a:t>?</a:t>
            </a:r>
            <a:endParaRPr lang="en-US" altLang="zh-CN" sz="3200" dirty="0">
              <a:latin typeface="+mn-ea"/>
              <a:ea typeface="+mn-ea"/>
              <a:cs typeface="+mn-ea"/>
            </a:endParaRPr>
          </a:p>
        </p:txBody>
      </p:sp>
      <p:grpSp>
        <p:nvGrpSpPr>
          <p:cNvPr id="17412" name="组合 15364"/>
          <p:cNvGrpSpPr/>
          <p:nvPr/>
        </p:nvGrpSpPr>
        <p:grpSpPr>
          <a:xfrm>
            <a:off x="732155" y="404495"/>
            <a:ext cx="3635375" cy="1268413"/>
            <a:chOff x="0" y="0"/>
            <a:chExt cx="2290" cy="799"/>
          </a:xfrm>
        </p:grpSpPr>
        <p:pic>
          <p:nvPicPr>
            <p:cNvPr id="17413" name="图片 15365" descr="BAN_05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290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15366"/>
            <p:cNvSpPr txBox="1"/>
            <p:nvPr/>
          </p:nvSpPr>
          <p:spPr>
            <a:xfrm>
              <a:off x="113" y="136"/>
              <a:ext cx="2103" cy="44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kern="1200" cap="none" spc="0" normalizeH="0" baseline="0" noProof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新魏" panose="02010800040101010101" pitchFamily="2" charset="-122"/>
                  <a:cs typeface="+mn-cs"/>
                </a:rPr>
                <a:t>合作交流三</a:t>
              </a:r>
              <a:endParaRPr kumimoji="0" lang="zh-CN" altLang="en-US" sz="40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endParaRPr>
            </a:p>
          </p:txBody>
        </p:sp>
      </p:grpSp>
      <p:grpSp>
        <p:nvGrpSpPr>
          <p:cNvPr id="17415" name="组合 15367"/>
          <p:cNvGrpSpPr/>
          <p:nvPr/>
        </p:nvGrpSpPr>
        <p:grpSpPr>
          <a:xfrm>
            <a:off x="1918653" y="3213735"/>
            <a:ext cx="3529012" cy="3027363"/>
            <a:chOff x="0" y="0"/>
            <a:chExt cx="2223" cy="1907"/>
          </a:xfrm>
        </p:grpSpPr>
        <p:grpSp>
          <p:nvGrpSpPr>
            <p:cNvPr id="17416" name="组合 15368"/>
            <p:cNvGrpSpPr/>
            <p:nvPr/>
          </p:nvGrpSpPr>
          <p:grpSpPr>
            <a:xfrm>
              <a:off x="0" y="0"/>
              <a:ext cx="2223" cy="1907"/>
              <a:chOff x="0" y="0"/>
              <a:chExt cx="2223" cy="1907"/>
            </a:xfrm>
          </p:grpSpPr>
          <p:sp>
            <p:nvSpPr>
              <p:cNvPr id="17417" name="文本框 15369"/>
              <p:cNvSpPr txBox="1"/>
              <p:nvPr/>
            </p:nvSpPr>
            <p:spPr>
              <a:xfrm>
                <a:off x="0" y="952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b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18" name="直接连接符 15370"/>
              <p:cNvSpPr/>
              <p:nvPr/>
            </p:nvSpPr>
            <p:spPr>
              <a:xfrm>
                <a:off x="273" y="680"/>
                <a:ext cx="195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7419" name="直接连接符 15371"/>
              <p:cNvSpPr/>
              <p:nvPr/>
            </p:nvSpPr>
            <p:spPr>
              <a:xfrm>
                <a:off x="46" y="1224"/>
                <a:ext cx="2041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7420" name="直接连接符 15372"/>
              <p:cNvSpPr/>
              <p:nvPr/>
            </p:nvSpPr>
            <p:spPr>
              <a:xfrm flipH="1">
                <a:off x="590" y="0"/>
                <a:ext cx="816" cy="186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7421" name="任意多边形 15373"/>
              <p:cNvSpPr/>
              <p:nvPr/>
            </p:nvSpPr>
            <p:spPr>
              <a:xfrm flipH="1">
                <a:off x="1180" y="453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7422" name="文本框 15374"/>
              <p:cNvSpPr txBox="1"/>
              <p:nvPr/>
            </p:nvSpPr>
            <p:spPr>
              <a:xfrm>
                <a:off x="1270" y="301"/>
                <a:ext cx="230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23" name="文本框 15375"/>
              <p:cNvSpPr txBox="1"/>
              <p:nvPr/>
            </p:nvSpPr>
            <p:spPr>
              <a:xfrm>
                <a:off x="1085" y="907"/>
                <a:ext cx="23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24" name="文本框 15376"/>
              <p:cNvSpPr txBox="1"/>
              <p:nvPr/>
            </p:nvSpPr>
            <p:spPr>
              <a:xfrm>
                <a:off x="91" y="40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a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25" name="文本框 15377"/>
              <p:cNvSpPr txBox="1"/>
              <p:nvPr/>
            </p:nvSpPr>
            <p:spPr>
              <a:xfrm>
                <a:off x="681" y="157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c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26" name="任意多边形 15378"/>
              <p:cNvSpPr/>
              <p:nvPr/>
            </p:nvSpPr>
            <p:spPr>
              <a:xfrm flipH="1">
                <a:off x="953" y="998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7427" name="组合 15379"/>
            <p:cNvGrpSpPr/>
            <p:nvPr/>
          </p:nvGrpSpPr>
          <p:grpSpPr>
            <a:xfrm>
              <a:off x="907" y="589"/>
              <a:ext cx="551" cy="426"/>
              <a:chOff x="0" y="0"/>
              <a:chExt cx="551" cy="426"/>
            </a:xfrm>
          </p:grpSpPr>
          <p:sp>
            <p:nvSpPr>
              <p:cNvPr id="17428" name="文本框 15380"/>
              <p:cNvSpPr txBox="1"/>
              <p:nvPr/>
            </p:nvSpPr>
            <p:spPr>
              <a:xfrm>
                <a:off x="188" y="136"/>
                <a:ext cx="363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4</a:t>
                </a:r>
                <a:endPara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7429" name="任意多边形 15381"/>
              <p:cNvSpPr/>
              <p:nvPr/>
            </p:nvSpPr>
            <p:spPr>
              <a:xfrm rot="2186558">
                <a:off x="0" y="0"/>
                <a:ext cx="279" cy="198"/>
              </a:xfrm>
              <a:custGeom>
                <a:avLst/>
                <a:gdLst/>
                <a:ahLst/>
                <a:cxnLst>
                  <a:cxn ang="0">
                    <a:pos x="19440" y="0"/>
                  </a:cxn>
                  <a:cxn ang="0">
                    <a:pos x="21600" y="9415"/>
                  </a:cxn>
                  <a:cxn ang="0">
                    <a:pos x="14089" y="25788"/>
                  </a:cxn>
                  <a:cxn ang="0">
                    <a:pos x="14088" y="25787"/>
                  </a:cxn>
                  <a:cxn ang="0">
                    <a:pos x="14095" y="27503"/>
                  </a:cxn>
                  <a:cxn ang="0">
                    <a:pos x="14094" y="28213"/>
                  </a:cxn>
                  <a:cxn ang="0">
                    <a:pos x="19440" y="0"/>
                  </a:cxn>
                </a:cxnLst>
                <a:pathLst>
                  <a:path w="21600" h="25788" fill="none">
                    <a:moveTo>
                      <a:pt x="19440" y="0"/>
                    </a:moveTo>
                    <a:cubicBezTo>
                      <a:pt x="20825" y="2843"/>
                      <a:pt x="21600" y="6038"/>
                      <a:pt x="21600" y="9415"/>
                    </a:cubicBezTo>
                    <a:cubicBezTo>
                      <a:pt x="21600" y="15961"/>
                      <a:pt x="18688" y="21827"/>
                      <a:pt x="14089" y="25788"/>
                    </a:cubicBezTo>
                  </a:path>
                  <a:path w="21600" h="25788" stroke="0">
                    <a:moveTo>
                      <a:pt x="14088" y="25787"/>
                    </a:moveTo>
                    <a:cubicBezTo>
                      <a:pt x="14093" y="26350"/>
                      <a:pt x="14095" y="26923"/>
                      <a:pt x="14095" y="27503"/>
                    </a:cubicBezTo>
                    <a:cubicBezTo>
                      <a:pt x="14095" y="27742"/>
                      <a:pt x="14095" y="27979"/>
                      <a:pt x="14094" y="28213"/>
                    </a:cubicBezTo>
                    <a:lnTo>
                      <a:pt x="19440" y="0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4" name="矩形 15382"/>
          <p:cNvSpPr/>
          <p:nvPr/>
        </p:nvSpPr>
        <p:spPr>
          <a:xfrm>
            <a:off x="6206490" y="3919855"/>
            <a:ext cx="477139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1= 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2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（两直线平行，</a:t>
            </a:r>
            <a:b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同位角相等）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  </a:t>
            </a:r>
            <a:b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15383"/>
          <p:cNvSpPr/>
          <p:nvPr/>
        </p:nvSpPr>
        <p:spPr>
          <a:xfrm>
            <a:off x="5735955" y="4672330"/>
            <a:ext cx="442404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1+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4=180°</a:t>
            </a:r>
            <a:b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（邻补角定义）,</a:t>
            </a:r>
            <a:b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85" name="矩形 15384"/>
          <p:cNvSpPr/>
          <p:nvPr/>
        </p:nvSpPr>
        <p:spPr>
          <a:xfrm>
            <a:off x="6240463" y="5535613"/>
            <a:ext cx="3481387" cy="9531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∴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Symbol" panose="05050102010706020507" pitchFamily="18" charset="2"/>
              </a:rPr>
              <a:t>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 2+ 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Symbol" panose="05050102010706020507" pitchFamily="18" charset="2"/>
              </a:rPr>
              <a:t>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 4=180°</a:t>
            </a:r>
            <a:b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（等量代换）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4" grpId="0"/>
      <p:bldP spid="5" grpId="0"/>
      <p:bldP spid="153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文本框 16385"/>
          <p:cNvSpPr txBox="1"/>
          <p:nvPr/>
        </p:nvSpPr>
        <p:spPr>
          <a:xfrm>
            <a:off x="1752600" y="1752600"/>
            <a:ext cx="822960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sz="28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7" name="横卷形 16386"/>
          <p:cNvSpPr/>
          <p:nvPr/>
        </p:nvSpPr>
        <p:spPr>
          <a:xfrm>
            <a:off x="1919605" y="3573145"/>
            <a:ext cx="7614920" cy="3168650"/>
          </a:xfrm>
          <a:prstGeom prst="horizontalScroll">
            <a:avLst>
              <a:gd name="adj" fmla="val 11338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文本框 16387"/>
          <p:cNvSpPr txBox="1"/>
          <p:nvPr/>
        </p:nvSpPr>
        <p:spPr>
          <a:xfrm>
            <a:off x="4295775" y="4144963"/>
            <a:ext cx="511333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两直线平行，同旁内角互补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6" name="文本框 16388"/>
          <p:cNvSpPr txBox="1"/>
          <p:nvPr/>
        </p:nvSpPr>
        <p:spPr>
          <a:xfrm>
            <a:off x="2979738" y="4221163"/>
            <a:ext cx="309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0" name="文本框 16389"/>
          <p:cNvSpPr txBox="1"/>
          <p:nvPr/>
        </p:nvSpPr>
        <p:spPr>
          <a:xfrm>
            <a:off x="2423478" y="1688783"/>
            <a:ext cx="377190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平行线的性质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3</a:t>
            </a:r>
            <a:endParaRPr kumimoji="0" lang="en-US" altLang="zh-CN" sz="36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1" name="流程图: 顺序访问存储器 16390"/>
          <p:cNvSpPr/>
          <p:nvPr/>
        </p:nvSpPr>
        <p:spPr>
          <a:xfrm>
            <a:off x="623888" y="1572260"/>
            <a:ext cx="1873250" cy="720725"/>
          </a:xfrm>
          <a:prstGeom prst="flowChartMagneticTape">
            <a:avLst/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  <a:cs typeface="+mn-cs"/>
              </a:rPr>
              <a:t>结论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16392" name="矩形 16391"/>
          <p:cNvSpPr/>
          <p:nvPr/>
        </p:nvSpPr>
        <p:spPr>
          <a:xfrm>
            <a:off x="914718" y="2564448"/>
            <a:ext cx="8278812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两条平行线被第三条直线所截，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同旁内角互补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440" name="组合 16392"/>
          <p:cNvGrpSpPr/>
          <p:nvPr/>
        </p:nvGrpSpPr>
        <p:grpSpPr>
          <a:xfrm>
            <a:off x="749618" y="188595"/>
            <a:ext cx="3311525" cy="1125538"/>
            <a:chOff x="0" y="0"/>
            <a:chExt cx="2208" cy="1052"/>
          </a:xfrm>
        </p:grpSpPr>
        <p:sp>
          <p:nvSpPr>
            <p:cNvPr id="18441" name="未知"/>
            <p:cNvSpPr/>
            <p:nvPr/>
          </p:nvSpPr>
          <p:spPr>
            <a:xfrm>
              <a:off x="0" y="528"/>
              <a:ext cx="2208" cy="384"/>
            </a:xfrm>
            <a:custGeom>
              <a:avLst/>
              <a:gdLst/>
              <a:ahLst/>
              <a:cxnLst>
                <a:cxn ang="0">
                  <a:pos x="432" y="384"/>
                </a:cxn>
                <a:cxn ang="0">
                  <a:pos x="2208" y="384"/>
                </a:cxn>
                <a:cxn ang="0">
                  <a:pos x="1776" y="0"/>
                </a:cxn>
                <a:cxn ang="0">
                  <a:pos x="0" y="0"/>
                </a:cxn>
                <a:cxn ang="0">
                  <a:pos x="432" y="384"/>
                </a:cxn>
              </a:cxnLst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  <a:tileRect/>
            </a:gradFill>
            <a:ln w="9525">
              <a:noFill/>
            </a:ln>
            <a:effectLst>
              <a:prstShdw prst="shdw15" dir="16200000">
                <a:schemeClr val="bg2"/>
              </a:prstShdw>
            </a:effectLst>
          </p:spPr>
          <p:txBody>
            <a:bodyPr/>
            <a:p>
              <a:endParaRPr lang="zh-CN" altLang="en-US"/>
            </a:p>
          </p:txBody>
        </p:sp>
        <p:grpSp>
          <p:nvGrpSpPr>
            <p:cNvPr id="18442" name="组合 16394"/>
            <p:cNvGrpSpPr/>
            <p:nvPr/>
          </p:nvGrpSpPr>
          <p:grpSpPr>
            <a:xfrm>
              <a:off x="0" y="0"/>
              <a:ext cx="2112" cy="1052"/>
              <a:chOff x="0" y="0"/>
              <a:chExt cx="2112" cy="1052"/>
            </a:xfrm>
          </p:grpSpPr>
          <p:sp>
            <p:nvSpPr>
              <p:cNvPr id="18443" name="未知"/>
              <p:cNvSpPr/>
              <p:nvPr/>
            </p:nvSpPr>
            <p:spPr>
              <a:xfrm rot="158589">
                <a:off x="96" y="97"/>
                <a:ext cx="576" cy="720"/>
              </a:xfrm>
              <a:custGeom>
                <a:avLst/>
                <a:gdLst/>
                <a:ahLst/>
                <a:cxnLst>
                  <a:cxn ang="0">
                    <a:pos x="48" y="768"/>
                  </a:cxn>
                  <a:cxn ang="0">
                    <a:pos x="192" y="816"/>
                  </a:cxn>
                  <a:cxn ang="0">
                    <a:pos x="576" y="96"/>
                  </a:cxn>
                  <a:cxn ang="0">
                    <a:pos x="384" y="0"/>
                  </a:cxn>
                  <a:cxn ang="0">
                    <a:pos x="0" y="720"/>
                  </a:cxn>
                </a:cxnLst>
                <a:pathLst>
                  <a:path w="576" h="816">
                    <a:moveTo>
                      <a:pt x="48" y="768"/>
                    </a:moveTo>
                    <a:lnTo>
                      <a:pt x="192" y="816"/>
                    </a:lnTo>
                    <a:lnTo>
                      <a:pt x="576" y="96"/>
                    </a:lnTo>
                    <a:lnTo>
                      <a:pt x="384" y="0"/>
                    </a:lnTo>
                    <a:lnTo>
                      <a:pt x="0" y="720"/>
                    </a:lnTo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100000">
                    <a:schemeClr val="accent2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6" name="未知"/>
              <p:cNvSpPr>
                <a:spLocks noChangeArrowheads="1"/>
              </p:cNvSpPr>
              <p:nvPr/>
            </p:nvSpPr>
            <p:spPr bwMode="auto">
              <a:xfrm>
                <a:off x="288" y="145"/>
                <a:ext cx="576" cy="672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96" y="624"/>
                  </a:cxn>
                  <a:cxn ang="0">
                    <a:pos x="432" y="0"/>
                  </a:cxn>
                  <a:cxn ang="0">
                    <a:pos x="288" y="48"/>
                  </a:cxn>
                  <a:cxn ang="0">
                    <a:pos x="0" y="624"/>
                  </a:cxn>
                </a:cxnLst>
                <a:rect l="0" t="0" r="r" b="b"/>
                <a:pathLst>
                  <a:path w="432" h="624">
                    <a:moveTo>
                      <a:pt x="0" y="624"/>
                    </a:moveTo>
                    <a:lnTo>
                      <a:pt x="96" y="624"/>
                    </a:lnTo>
                    <a:lnTo>
                      <a:pt x="432" y="0"/>
                    </a:lnTo>
                    <a:lnTo>
                      <a:pt x="288" y="48"/>
                    </a:lnTo>
                    <a:lnTo>
                      <a:pt x="0" y="6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rgbClr val="CC3300"/>
                  </a:gs>
                  <a:gs pos="100000">
                    <a:schemeClr val="accent2"/>
                  </a:gs>
                </a:gsLst>
                <a:lin ang="2700000" scaled="1"/>
              </a:gradFill>
              <a:ln w="38100">
                <a:solidFill>
                  <a:srgbClr val="CC33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397" name="未知"/>
              <p:cNvSpPr>
                <a:spLocks noChangeArrowheads="1"/>
              </p:cNvSpPr>
              <p:nvPr/>
            </p:nvSpPr>
            <p:spPr bwMode="auto">
              <a:xfrm rot="961415">
                <a:off x="96" y="0"/>
                <a:ext cx="288" cy="768"/>
              </a:xfrm>
              <a:custGeom>
                <a:avLst/>
                <a:gdLst/>
                <a:ahLst/>
                <a:cxnLst>
                  <a:cxn ang="0">
                    <a:pos x="480" y="96"/>
                  </a:cxn>
                  <a:cxn ang="0">
                    <a:pos x="192" y="672"/>
                  </a:cxn>
                  <a:cxn ang="0">
                    <a:pos x="144" y="720"/>
                  </a:cxn>
                  <a:cxn ang="0">
                    <a:pos x="0" y="624"/>
                  </a:cxn>
                  <a:cxn ang="0">
                    <a:pos x="144" y="336"/>
                  </a:cxn>
                  <a:cxn ang="0">
                    <a:pos x="336" y="0"/>
                  </a:cxn>
                  <a:cxn ang="0">
                    <a:pos x="480" y="96"/>
                  </a:cxn>
                </a:cxnLst>
                <a:rect l="0" t="0" r="r" b="b"/>
                <a:pathLst>
                  <a:path w="480" h="720">
                    <a:moveTo>
                      <a:pt x="480" y="96"/>
                    </a:moveTo>
                    <a:lnTo>
                      <a:pt x="192" y="672"/>
                    </a:lnTo>
                    <a:lnTo>
                      <a:pt x="144" y="720"/>
                    </a:lnTo>
                    <a:lnTo>
                      <a:pt x="0" y="624"/>
                    </a:lnTo>
                    <a:lnTo>
                      <a:pt x="144" y="336"/>
                    </a:lnTo>
                    <a:lnTo>
                      <a:pt x="336" y="0"/>
                    </a:lnTo>
                    <a:lnTo>
                      <a:pt x="480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CC66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rgbClr val="FFCC66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446" name="未知"/>
              <p:cNvSpPr/>
              <p:nvPr/>
            </p:nvSpPr>
            <p:spPr>
              <a:xfrm>
                <a:off x="384" y="1"/>
                <a:ext cx="480" cy="192"/>
              </a:xfrm>
              <a:custGeom>
                <a:avLst/>
                <a:gdLst/>
                <a:ahLst/>
                <a:cxnLst>
                  <a:cxn ang="0">
                    <a:pos x="192" y="240"/>
                  </a:cxn>
                  <a:cxn ang="0">
                    <a:pos x="48" y="144"/>
                  </a:cxn>
                  <a:cxn ang="0">
                    <a:pos x="0" y="48"/>
                  </a:cxn>
                  <a:cxn ang="0">
                    <a:pos x="144" y="0"/>
                  </a:cxn>
                  <a:cxn ang="0">
                    <a:pos x="288" y="48"/>
                  </a:cxn>
                  <a:cxn ang="0">
                    <a:pos x="336" y="192"/>
                  </a:cxn>
                  <a:cxn ang="0">
                    <a:pos x="192" y="240"/>
                  </a:cxn>
                </a:cxnLst>
                <a:pathLst>
                  <a:path w="336" h="240">
                    <a:moveTo>
                      <a:pt x="192" y="240"/>
                    </a:moveTo>
                    <a:lnTo>
                      <a:pt x="48" y="144"/>
                    </a:lnTo>
                    <a:lnTo>
                      <a:pt x="0" y="48"/>
                    </a:lnTo>
                    <a:lnTo>
                      <a:pt x="144" y="0"/>
                    </a:lnTo>
                    <a:lnTo>
                      <a:pt x="288" y="48"/>
                    </a:lnTo>
                    <a:lnTo>
                      <a:pt x="336" y="192"/>
                    </a:lnTo>
                    <a:lnTo>
                      <a:pt x="192" y="24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50000">
                    <a:srgbClr val="FF9933"/>
                  </a:gs>
                  <a:gs pos="100000">
                    <a:srgbClr val="FFCC66"/>
                  </a:gs>
                </a:gsLst>
                <a:lin ang="18900000" scaled="1"/>
                <a:tileRect/>
              </a:gradFill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399" name="未知"/>
              <p:cNvSpPr>
                <a:spLocks noChangeArrowheads="1"/>
              </p:cNvSpPr>
              <p:nvPr/>
            </p:nvSpPr>
            <p:spPr bwMode="auto">
              <a:xfrm>
                <a:off x="48" y="577"/>
                <a:ext cx="384" cy="432"/>
              </a:xfrm>
              <a:custGeom>
                <a:avLst/>
                <a:gdLst/>
                <a:ahLst/>
                <a:cxnLst>
                  <a:cxn ang="0">
                    <a:pos x="192" y="192"/>
                  </a:cxn>
                  <a:cxn ang="0">
                    <a:pos x="96" y="144"/>
                  </a:cxn>
                  <a:cxn ang="0">
                    <a:pos x="48" y="96"/>
                  </a:cxn>
                  <a:cxn ang="0">
                    <a:pos x="0" y="0"/>
                  </a:cxn>
                  <a:cxn ang="0">
                    <a:pos x="0" y="384"/>
                  </a:cxn>
                  <a:cxn ang="0">
                    <a:pos x="384" y="192"/>
                  </a:cxn>
                  <a:cxn ang="0">
                    <a:pos x="192" y="192"/>
                  </a:cxn>
                </a:cxnLst>
                <a:rect l="0" t="0" r="r" b="b"/>
                <a:pathLst>
                  <a:path w="384" h="384">
                    <a:moveTo>
                      <a:pt x="192" y="192"/>
                    </a:moveTo>
                    <a:lnTo>
                      <a:pt x="96" y="144"/>
                    </a:lnTo>
                    <a:lnTo>
                      <a:pt x="48" y="96"/>
                    </a:lnTo>
                    <a:lnTo>
                      <a:pt x="0" y="0"/>
                    </a:lnTo>
                    <a:lnTo>
                      <a:pt x="0" y="384"/>
                    </a:lnTo>
                    <a:lnTo>
                      <a:pt x="384" y="192"/>
                    </a:lnTo>
                    <a:lnTo>
                      <a:pt x="192" y="19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9900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chemeClr val="accent2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400" name="未知"/>
              <p:cNvSpPr>
                <a:spLocks noChangeArrowheads="1"/>
              </p:cNvSpPr>
              <p:nvPr/>
            </p:nvSpPr>
            <p:spPr bwMode="auto">
              <a:xfrm rot="1629174">
                <a:off x="0" y="876"/>
                <a:ext cx="147" cy="1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0"/>
                  </a:cxn>
                  <a:cxn ang="0">
                    <a:pos x="48" y="96"/>
                  </a:cxn>
                  <a:cxn ang="0">
                    <a:pos x="0" y="0"/>
                  </a:cxn>
                </a:cxnLst>
                <a:rect l="0" t="0" r="r" b="b"/>
                <a:pathLst>
                  <a:path w="96" h="96">
                    <a:moveTo>
                      <a:pt x="0" y="0"/>
                    </a:moveTo>
                    <a:lnTo>
                      <a:pt x="96" y="0"/>
                    </a:lnTo>
                    <a:lnTo>
                      <a:pt x="48" y="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969696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449" name="椭圆 16401"/>
              <p:cNvSpPr/>
              <p:nvPr/>
            </p:nvSpPr>
            <p:spPr>
              <a:xfrm>
                <a:off x="576" y="49"/>
                <a:ext cx="144" cy="48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403" name="文本框 16402"/>
              <p:cNvSpPr txBox="1"/>
              <p:nvPr/>
            </p:nvSpPr>
            <p:spPr>
              <a:xfrm>
                <a:off x="816" y="47"/>
                <a:ext cx="1296" cy="54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 eaLnBrk="0" hangingPunct="0"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3200" b="1" kern="1200" cap="none" spc="0" normalizeH="0" baseline="0" noProof="1">
                    <a:solidFill>
                      <a:srgbClr val="FF0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 panose="02020603050405020304" pitchFamily="18" charset="0"/>
                    <a:ea typeface="黑体" panose="02010609060101010101" pitchFamily="49" charset="-122"/>
                    <a:cs typeface="+mn-ea"/>
                  </a:rPr>
                  <a:t>性质发现</a:t>
                </a:r>
                <a:endParaRPr kumimoji="0" lang="zh-CN" altLang="en-US" sz="3200" b="1" kern="1200" cap="none" spc="0" normalizeH="0" baseline="0" noProof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6404" name="文本框 16403"/>
          <p:cNvSpPr txBox="1"/>
          <p:nvPr/>
        </p:nvSpPr>
        <p:spPr>
          <a:xfrm>
            <a:off x="4800600" y="5516563"/>
            <a:ext cx="4537075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∴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Symbol" panose="05050102010706020507" pitchFamily="18" charset="2"/>
              </a:rPr>
              <a:t>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2+ 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Symbol" panose="05050102010706020507" pitchFamily="18" charset="2"/>
              </a:rPr>
              <a:t></a:t>
            </a: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4=180°.</a:t>
            </a:r>
            <a:endParaRPr kumimoji="0" lang="zh-CN" altLang="en-US" sz="3600" b="1" kern="1200" cap="none" spc="0" normalizeH="0" baseline="0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405" name="文本框 16404"/>
          <p:cNvSpPr txBox="1"/>
          <p:nvPr/>
        </p:nvSpPr>
        <p:spPr>
          <a:xfrm>
            <a:off x="5033963" y="4652963"/>
            <a:ext cx="22860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</a:t>
            </a: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a∥b,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8453" name="图片 16405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02813" y="-26987"/>
            <a:ext cx="865187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7" name="文本框 16406"/>
          <p:cNvSpPr txBox="1"/>
          <p:nvPr/>
        </p:nvSpPr>
        <p:spPr>
          <a:xfrm>
            <a:off x="1989138" y="4652963"/>
            <a:ext cx="3602037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符号语言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8" name="文本框 16407"/>
          <p:cNvSpPr txBox="1"/>
          <p:nvPr/>
        </p:nvSpPr>
        <p:spPr>
          <a:xfrm>
            <a:off x="2711450" y="4102100"/>
            <a:ext cx="20161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简写为：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8456" name="组合 16408"/>
          <p:cNvGrpSpPr/>
          <p:nvPr/>
        </p:nvGrpSpPr>
        <p:grpSpPr>
          <a:xfrm>
            <a:off x="7031038" y="837248"/>
            <a:ext cx="3529012" cy="3027362"/>
            <a:chOff x="0" y="0"/>
            <a:chExt cx="2223" cy="1907"/>
          </a:xfrm>
        </p:grpSpPr>
        <p:grpSp>
          <p:nvGrpSpPr>
            <p:cNvPr id="18457" name="组合 16409"/>
            <p:cNvGrpSpPr/>
            <p:nvPr/>
          </p:nvGrpSpPr>
          <p:grpSpPr>
            <a:xfrm>
              <a:off x="0" y="0"/>
              <a:ext cx="2223" cy="1907"/>
              <a:chOff x="0" y="0"/>
              <a:chExt cx="2223" cy="1907"/>
            </a:xfrm>
          </p:grpSpPr>
          <p:sp>
            <p:nvSpPr>
              <p:cNvPr id="18458" name="文本框 16410"/>
              <p:cNvSpPr txBox="1"/>
              <p:nvPr/>
            </p:nvSpPr>
            <p:spPr>
              <a:xfrm>
                <a:off x="0" y="952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b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59" name="直接连接符 16411"/>
              <p:cNvSpPr/>
              <p:nvPr/>
            </p:nvSpPr>
            <p:spPr>
              <a:xfrm>
                <a:off x="273" y="680"/>
                <a:ext cx="195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8460" name="直接连接符 16412"/>
              <p:cNvSpPr/>
              <p:nvPr/>
            </p:nvSpPr>
            <p:spPr>
              <a:xfrm>
                <a:off x="46" y="1224"/>
                <a:ext cx="2041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8461" name="直接连接符 16413"/>
              <p:cNvSpPr/>
              <p:nvPr/>
            </p:nvSpPr>
            <p:spPr>
              <a:xfrm flipH="1">
                <a:off x="590" y="0"/>
                <a:ext cx="816" cy="186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8462" name="任意多边形 16414"/>
              <p:cNvSpPr/>
              <p:nvPr/>
            </p:nvSpPr>
            <p:spPr>
              <a:xfrm flipH="1">
                <a:off x="1180" y="453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63" name="文本框 16415"/>
              <p:cNvSpPr txBox="1"/>
              <p:nvPr/>
            </p:nvSpPr>
            <p:spPr>
              <a:xfrm>
                <a:off x="1270" y="301"/>
                <a:ext cx="230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64" name="文本框 16416"/>
              <p:cNvSpPr txBox="1"/>
              <p:nvPr/>
            </p:nvSpPr>
            <p:spPr>
              <a:xfrm>
                <a:off x="1085" y="907"/>
                <a:ext cx="23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65" name="文本框 16417"/>
              <p:cNvSpPr txBox="1"/>
              <p:nvPr/>
            </p:nvSpPr>
            <p:spPr>
              <a:xfrm>
                <a:off x="91" y="40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a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66" name="文本框 16418"/>
              <p:cNvSpPr txBox="1"/>
              <p:nvPr/>
            </p:nvSpPr>
            <p:spPr>
              <a:xfrm>
                <a:off x="681" y="157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c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67" name="任意多边形 16419"/>
              <p:cNvSpPr/>
              <p:nvPr/>
            </p:nvSpPr>
            <p:spPr>
              <a:xfrm flipH="1">
                <a:off x="953" y="998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8468" name="组合 16420"/>
            <p:cNvGrpSpPr/>
            <p:nvPr/>
          </p:nvGrpSpPr>
          <p:grpSpPr>
            <a:xfrm>
              <a:off x="907" y="589"/>
              <a:ext cx="551" cy="426"/>
              <a:chOff x="0" y="0"/>
              <a:chExt cx="551" cy="426"/>
            </a:xfrm>
          </p:grpSpPr>
          <p:sp>
            <p:nvSpPr>
              <p:cNvPr id="18469" name="文本框 16421"/>
              <p:cNvSpPr txBox="1"/>
              <p:nvPr/>
            </p:nvSpPr>
            <p:spPr>
              <a:xfrm>
                <a:off x="188" y="136"/>
                <a:ext cx="363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400" b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4</a:t>
                </a:r>
                <a:endPara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470" name="任意多边形 16422"/>
              <p:cNvSpPr/>
              <p:nvPr/>
            </p:nvSpPr>
            <p:spPr>
              <a:xfrm rot="2186558">
                <a:off x="0" y="0"/>
                <a:ext cx="279" cy="198"/>
              </a:xfrm>
              <a:custGeom>
                <a:avLst/>
                <a:gdLst/>
                <a:ahLst/>
                <a:cxnLst>
                  <a:cxn ang="0">
                    <a:pos x="19440" y="0"/>
                  </a:cxn>
                  <a:cxn ang="0">
                    <a:pos x="21600" y="9415"/>
                  </a:cxn>
                  <a:cxn ang="0">
                    <a:pos x="14089" y="25788"/>
                  </a:cxn>
                  <a:cxn ang="0">
                    <a:pos x="14088" y="25787"/>
                  </a:cxn>
                  <a:cxn ang="0">
                    <a:pos x="14095" y="27503"/>
                  </a:cxn>
                  <a:cxn ang="0">
                    <a:pos x="14094" y="28213"/>
                  </a:cxn>
                  <a:cxn ang="0">
                    <a:pos x="19440" y="0"/>
                  </a:cxn>
                </a:cxnLst>
                <a:pathLst>
                  <a:path w="21600" h="25788" fill="none">
                    <a:moveTo>
                      <a:pt x="19440" y="0"/>
                    </a:moveTo>
                    <a:cubicBezTo>
                      <a:pt x="20825" y="2843"/>
                      <a:pt x="21600" y="6038"/>
                      <a:pt x="21600" y="9415"/>
                    </a:cubicBezTo>
                    <a:cubicBezTo>
                      <a:pt x="21600" y="15961"/>
                      <a:pt x="18688" y="21827"/>
                      <a:pt x="14089" y="25788"/>
                    </a:cubicBezTo>
                  </a:path>
                  <a:path w="21600" h="25788" stroke="0">
                    <a:moveTo>
                      <a:pt x="14088" y="25787"/>
                    </a:moveTo>
                    <a:cubicBezTo>
                      <a:pt x="14093" y="26350"/>
                      <a:pt x="14095" y="26923"/>
                      <a:pt x="14095" y="27503"/>
                    </a:cubicBezTo>
                    <a:cubicBezTo>
                      <a:pt x="14095" y="27742"/>
                      <a:pt x="14095" y="27979"/>
                      <a:pt x="14094" y="28213"/>
                    </a:cubicBezTo>
                    <a:lnTo>
                      <a:pt x="19440" y="0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charRg st="1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>
                                            <p:txEl>
                                              <p:charRg st="1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>
                                            <p:txEl>
                                              <p:charRg st="1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 animBg="1"/>
      <p:bldP spid="16388" grpId="0"/>
      <p:bldP spid="16390" grpId="0"/>
      <p:bldP spid="16392" grpId="0" build="allAtOnce"/>
      <p:bldP spid="16404" grpId="0"/>
      <p:bldP spid="16405" grpId="0"/>
      <p:bldP spid="16407" grpId="0"/>
      <p:bldP spid="164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17409"/>
          <p:cNvSpPr txBox="1"/>
          <p:nvPr/>
        </p:nvSpPr>
        <p:spPr>
          <a:xfrm>
            <a:off x="623570" y="260985"/>
            <a:ext cx="6067425" cy="70675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50000">
                <a:srgbClr val="CCFF33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wrap="square"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三、师生互动</a:t>
            </a:r>
            <a:r>
              <a:rPr kumimoji="0" lang="en-US" altLang="zh-CN" sz="4000" b="1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,</a:t>
            </a:r>
            <a:r>
              <a:rPr kumimoji="0" lang="zh-CN" altLang="en-US" sz="4000" b="1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典例示范</a:t>
            </a:r>
            <a:endParaRPr kumimoji="0" lang="zh-CN" altLang="en-US" sz="4000" b="1" kern="1200" cap="none" spc="0" normalizeH="0" baseline="0" noProof="1">
              <a:solidFill>
                <a:schemeClr val="tx1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19458" name="文本框 17410"/>
          <p:cNvSpPr txBox="1"/>
          <p:nvPr/>
        </p:nvSpPr>
        <p:spPr>
          <a:xfrm>
            <a:off x="1190625" y="1125855"/>
            <a:ext cx="5679440" cy="11372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如图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已知直线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a∥b,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∠1 = 50</a:t>
            </a:r>
            <a:r>
              <a:rPr lang="en-US" altLang="zh-CN" sz="32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∠2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的度数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59" name="文本框 17411"/>
          <p:cNvSpPr txBox="1"/>
          <p:nvPr/>
        </p:nvSpPr>
        <p:spPr>
          <a:xfrm>
            <a:off x="9840913" y="2343150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0" name="文本框 17412"/>
          <p:cNvSpPr txBox="1"/>
          <p:nvPr/>
        </p:nvSpPr>
        <p:spPr>
          <a:xfrm>
            <a:off x="9912350" y="3306763"/>
            <a:ext cx="38036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1" name="直接连接符 17413"/>
          <p:cNvSpPr/>
          <p:nvPr/>
        </p:nvSpPr>
        <p:spPr>
          <a:xfrm>
            <a:off x="7261225" y="2851150"/>
            <a:ext cx="254317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62" name="直接连接符 17414"/>
          <p:cNvSpPr/>
          <p:nvPr/>
        </p:nvSpPr>
        <p:spPr>
          <a:xfrm>
            <a:off x="7373938" y="3727450"/>
            <a:ext cx="2544762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63" name="直接连接符 17415"/>
          <p:cNvSpPr/>
          <p:nvPr/>
        </p:nvSpPr>
        <p:spPr>
          <a:xfrm flipH="1">
            <a:off x="7786688" y="2043113"/>
            <a:ext cx="1512887" cy="2465387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64" name="文本框 17416"/>
          <p:cNvSpPr txBox="1"/>
          <p:nvPr/>
        </p:nvSpPr>
        <p:spPr>
          <a:xfrm>
            <a:off x="9209088" y="1519238"/>
            <a:ext cx="3409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5" name="文本框 17417"/>
          <p:cNvSpPr txBox="1"/>
          <p:nvPr/>
        </p:nvSpPr>
        <p:spPr>
          <a:xfrm>
            <a:off x="8545513" y="3290888"/>
            <a:ext cx="465137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19" name="文本框 17418"/>
          <p:cNvSpPr txBox="1"/>
          <p:nvPr/>
        </p:nvSpPr>
        <p:spPr>
          <a:xfrm>
            <a:off x="8035925" y="28114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467" name="任意多边形 17419"/>
          <p:cNvSpPr/>
          <p:nvPr/>
        </p:nvSpPr>
        <p:spPr>
          <a:xfrm rot="4582656">
            <a:off x="8326438" y="3578225"/>
            <a:ext cx="187325" cy="104775"/>
          </a:xfrm>
          <a:custGeom>
            <a:avLst/>
            <a:gdLst/>
            <a:ahLst/>
            <a:cxnLst>
              <a:cxn ang="0">
                <a:pos x="1367" y="29164"/>
              </a:cxn>
              <a:cxn ang="0">
                <a:pos x="-1" y="21600"/>
              </a:cxn>
              <a:cxn ang="0">
                <a:pos x="21599" y="0"/>
              </a:cxn>
              <a:cxn ang="0">
                <a:pos x="42636" y="16678"/>
              </a:cxn>
              <a:cxn ang="0">
                <a:pos x="42634" y="16689"/>
              </a:cxn>
              <a:cxn ang="0">
                <a:pos x="28633" y="10066"/>
              </a:cxn>
              <a:cxn ang="0">
                <a:pos x="49549" y="3048"/>
              </a:cxn>
              <a:cxn ang="0">
                <a:pos x="70465" y="10066"/>
              </a:cxn>
              <a:cxn ang="0">
                <a:pos x="53792" y="16940"/>
              </a:cxn>
              <a:cxn ang="0">
                <a:pos x="1367" y="29164"/>
              </a:cxn>
            </a:cxnLst>
            <a:pathLst>
              <a:path w="42634" h="29164" fill="none">
                <a:moveTo>
                  <a:pt x="1367" y="29164"/>
                </a:moveTo>
                <a:cubicBezTo>
                  <a:pt x="481" y="26813"/>
                  <a:pt x="-1" y="24263"/>
                  <a:pt x="-1" y="21600"/>
                </a:cubicBezTo>
                <a:cubicBezTo>
                  <a:pt x="-1" y="9671"/>
                  <a:pt x="9670" y="0"/>
                  <a:pt x="21599" y="0"/>
                </a:cubicBezTo>
                <a:cubicBezTo>
                  <a:pt x="31837" y="0"/>
                  <a:pt x="40412" y="7123"/>
                  <a:pt x="42636" y="16678"/>
                </a:cubicBezTo>
              </a:path>
              <a:path w="42634" h="29164" stroke="0">
                <a:moveTo>
                  <a:pt x="42634" y="16689"/>
                </a:moveTo>
                <a:cubicBezTo>
                  <a:pt x="34476" y="15732"/>
                  <a:pt x="28633" y="13128"/>
                  <a:pt x="28633" y="10066"/>
                </a:cubicBezTo>
                <a:cubicBezTo>
                  <a:pt x="28633" y="6190"/>
                  <a:pt x="37997" y="3048"/>
                  <a:pt x="49549" y="3048"/>
                </a:cubicBezTo>
                <a:cubicBezTo>
                  <a:pt x="61101" y="3048"/>
                  <a:pt x="70465" y="6190"/>
                  <a:pt x="70465" y="10066"/>
                </a:cubicBezTo>
                <a:cubicBezTo>
                  <a:pt x="70465" y="13455"/>
                  <a:pt x="63306" y="16283"/>
                  <a:pt x="53792" y="16940"/>
                </a:cubicBezTo>
                <a:lnTo>
                  <a:pt x="1367" y="29164"/>
                </a:lnTo>
                <a:close/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1" name="任意多边形 17420"/>
          <p:cNvSpPr/>
          <p:nvPr/>
        </p:nvSpPr>
        <p:spPr>
          <a:xfrm rot="1499792">
            <a:off x="8472488" y="2886075"/>
            <a:ext cx="322262" cy="254000"/>
          </a:xfrm>
          <a:custGeom>
            <a:avLst/>
            <a:gdLst/>
            <a:ahLst/>
            <a:cxnLst>
              <a:cxn ang="0">
                <a:pos x="15505" y="20735"/>
              </a:cxn>
              <a:cxn ang="0">
                <a:pos x="0" y="1417"/>
              </a:cxn>
              <a:cxn ang="0">
                <a:pos x="0" y="1412"/>
              </a:cxn>
              <a:cxn ang="0">
                <a:pos x="-343" y="1412"/>
              </a:cxn>
              <a:cxn ang="0">
                <a:pos x="15505" y="20735"/>
              </a:cxn>
            </a:cxnLst>
            <a:pathLst>
              <a:path w="21554" h="20736" fill="none">
                <a:moveTo>
                  <a:pt x="15505" y="20735"/>
                </a:moveTo>
                <a:cubicBezTo>
                  <a:pt x="6949" y="18245"/>
                  <a:pt x="594" y="10613"/>
                  <a:pt x="0" y="1417"/>
                </a:cubicBezTo>
              </a:path>
              <a:path w="21554" h="20736" stroke="0">
                <a:moveTo>
                  <a:pt x="0" y="1412"/>
                </a:moveTo>
                <a:cubicBezTo>
                  <a:pt x="-114" y="1412"/>
                  <a:pt x="-229" y="1412"/>
                  <a:pt x="-343" y="1412"/>
                </a:cubicBezTo>
                <a:lnTo>
                  <a:pt x="15505" y="20735"/>
                </a:lnTo>
                <a:close/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2" name="文本框 17421"/>
          <p:cNvSpPr txBox="1"/>
          <p:nvPr/>
        </p:nvSpPr>
        <p:spPr>
          <a:xfrm>
            <a:off x="3071813" y="4781550"/>
            <a:ext cx="4392612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∴∠ 2= 50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等量代换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423" name="文本框 17422"/>
          <p:cNvSpPr txBox="1"/>
          <p:nvPr/>
        </p:nvSpPr>
        <p:spPr>
          <a:xfrm>
            <a:off x="2135188" y="2770188"/>
            <a:ext cx="3455988" cy="43053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lstStyle/>
          <a:p>
            <a:pPr marR="0" algn="just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解：</a:t>
            </a: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∵ a∥b(</a:t>
            </a:r>
            <a:r>
              <a:rPr kumimoji="0" lang="zh-CN" altLang="en-US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已知</a:t>
            </a: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),</a:t>
            </a:r>
            <a:endParaRPr kumimoji="0" lang="en-US" altLang="zh-CN" sz="28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4" name="文本框 17423"/>
          <p:cNvSpPr txBox="1"/>
          <p:nvPr/>
        </p:nvSpPr>
        <p:spPr>
          <a:xfrm>
            <a:off x="2855913" y="3268663"/>
            <a:ext cx="4968875" cy="86169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p>
            <a:pPr algn="just">
              <a:buClr>
                <a:srgbClr val="000000"/>
              </a:buClr>
              <a:buFont typeface="Arial" panose="020B0604020202020204" pitchFamily="34" charset="0"/>
            </a:pPr>
            <a:r>
              <a:rPr lang="en-US" altLang="zh-CN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∴∠ 1= ∠ 2</a:t>
            </a:r>
            <a:endParaRPr lang="en-US" altLang="zh-CN" sz="2800" b="1" noProof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just">
              <a:buClr>
                <a:srgbClr val="000000"/>
              </a:buClr>
              <a:buFont typeface="Arial" panose="020B0604020202020204" pitchFamily="34" charset="0"/>
            </a:pPr>
            <a:r>
              <a:rPr lang="en-US" altLang="zh-CN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(</a:t>
            </a:r>
            <a:r>
              <a:rPr lang="en-US" altLang="en-US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两直线平行</a:t>
            </a:r>
            <a:r>
              <a:rPr lang="en-US" altLang="zh-CN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,</a:t>
            </a:r>
            <a:r>
              <a:rPr lang="en-US" altLang="en-US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内错角相等</a:t>
            </a:r>
            <a:r>
              <a:rPr lang="en-US" altLang="zh-CN" sz="2800" b="1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).</a:t>
            </a:r>
            <a:endParaRPr lang="en-US" altLang="zh-CN" sz="2800" b="1" noProof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25" name="文本框 17424"/>
          <p:cNvSpPr txBox="1"/>
          <p:nvPr/>
        </p:nvSpPr>
        <p:spPr>
          <a:xfrm>
            <a:off x="2782888" y="4276725"/>
            <a:ext cx="3889375" cy="43053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lstStyle/>
          <a:p>
            <a:pPr marR="0" algn="just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又</a:t>
            </a: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∵∠ 1 = 50</a:t>
            </a:r>
            <a:r>
              <a:rPr kumimoji="0" lang="en-US" altLang="zh-CN" sz="2800" b="1" kern="1200" cap="none" spc="0" normalizeH="0" baseline="3000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0</a:t>
            </a: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 (</a:t>
            </a:r>
            <a:r>
              <a:rPr kumimoji="0" lang="zh-CN" altLang="en-US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已知</a:t>
            </a: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),</a:t>
            </a:r>
            <a:endParaRPr kumimoji="0" lang="en-US" altLang="zh-CN" sz="28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6" name="矩形 17425"/>
          <p:cNvSpPr/>
          <p:nvPr/>
        </p:nvSpPr>
        <p:spPr>
          <a:xfrm>
            <a:off x="1992313" y="5443062"/>
            <a:ext cx="8452485" cy="583565"/>
          </a:xfrm>
          <a:prstGeom prst="rect">
            <a:avLst/>
          </a:prstGeom>
          <a:solidFill>
            <a:srgbClr val="99FF66"/>
          </a:solidFill>
          <a:ln w="9525">
            <a:noFill/>
            <a:miter/>
          </a:ln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变式１：已知条件不变，求</a:t>
            </a: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∠3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，</a:t>
            </a: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∠4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的度数？</a:t>
            </a: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 </a:t>
            </a:r>
            <a:endParaRPr kumimoji="0" lang="zh-CN" altLang="en-US" sz="1800" b="1" i="0" u="none" strike="noStrike" kern="1200" cap="none" spc="0" normalizeH="0" baseline="0" noProof="1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" name="组合 17426"/>
          <p:cNvGrpSpPr/>
          <p:nvPr/>
        </p:nvGrpSpPr>
        <p:grpSpPr>
          <a:xfrm>
            <a:off x="8977313" y="2276475"/>
            <a:ext cx="719137" cy="584201"/>
            <a:chOff x="0" y="0"/>
            <a:chExt cx="453" cy="368"/>
          </a:xfrm>
        </p:grpSpPr>
        <p:sp>
          <p:nvSpPr>
            <p:cNvPr id="19475" name="未知"/>
            <p:cNvSpPr/>
            <p:nvPr/>
          </p:nvSpPr>
          <p:spPr>
            <a:xfrm>
              <a:off x="0" y="181"/>
              <a:ext cx="113" cy="1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6" y="45"/>
                </a:cxn>
                <a:cxn ang="0">
                  <a:pos x="136" y="136"/>
                </a:cxn>
              </a:cxnLst>
              <a:pathLst>
                <a:path w="159" h="136">
                  <a:moveTo>
                    <a:pt x="0" y="0"/>
                  </a:moveTo>
                  <a:cubicBezTo>
                    <a:pt x="56" y="11"/>
                    <a:pt x="113" y="22"/>
                    <a:pt x="136" y="45"/>
                  </a:cubicBezTo>
                  <a:cubicBezTo>
                    <a:pt x="159" y="68"/>
                    <a:pt x="136" y="121"/>
                    <a:pt x="136" y="136"/>
                  </a:cubicBezTo>
                </a:path>
              </a:pathLst>
            </a:custGeom>
            <a:noFill/>
            <a:ln w="34925" cap="flat" cmpd="sng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文本框 17428"/>
            <p:cNvSpPr txBox="1"/>
            <p:nvPr/>
          </p:nvSpPr>
          <p:spPr>
            <a:xfrm>
              <a:off x="90" y="0"/>
              <a:ext cx="363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9477" name="图片 17429" descr="maplin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6524625"/>
            <a:ext cx="9144000" cy="4905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组合 17431"/>
          <p:cNvGrpSpPr/>
          <p:nvPr/>
        </p:nvGrpSpPr>
        <p:grpSpPr>
          <a:xfrm>
            <a:off x="8534400" y="2708275"/>
            <a:ext cx="874713" cy="800101"/>
            <a:chOff x="0" y="0"/>
            <a:chExt cx="551" cy="504"/>
          </a:xfrm>
        </p:grpSpPr>
        <p:sp>
          <p:nvSpPr>
            <p:cNvPr id="19480" name="文本框 17432"/>
            <p:cNvSpPr txBox="1"/>
            <p:nvPr/>
          </p:nvSpPr>
          <p:spPr>
            <a:xfrm>
              <a:off x="188" y="136"/>
              <a:ext cx="363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3200" b="1" dirty="0"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1" name="任意多边形 17433"/>
            <p:cNvSpPr/>
            <p:nvPr/>
          </p:nvSpPr>
          <p:spPr>
            <a:xfrm rot="2186558">
              <a:off x="0" y="0"/>
              <a:ext cx="279" cy="198"/>
            </a:xfrm>
            <a:custGeom>
              <a:avLst/>
              <a:gdLst/>
              <a:ahLst/>
              <a:cxnLst>
                <a:cxn ang="0">
                  <a:pos x="19440" y="0"/>
                </a:cxn>
                <a:cxn ang="0">
                  <a:pos x="21600" y="9415"/>
                </a:cxn>
                <a:cxn ang="0">
                  <a:pos x="14089" y="25788"/>
                </a:cxn>
                <a:cxn ang="0">
                  <a:pos x="14088" y="25787"/>
                </a:cxn>
                <a:cxn ang="0">
                  <a:pos x="14095" y="27503"/>
                </a:cxn>
                <a:cxn ang="0">
                  <a:pos x="14094" y="28213"/>
                </a:cxn>
                <a:cxn ang="0">
                  <a:pos x="19440" y="0"/>
                </a:cxn>
              </a:cxnLst>
              <a:pathLst>
                <a:path w="21600" h="25788" fill="none">
                  <a:moveTo>
                    <a:pt x="19440" y="0"/>
                  </a:moveTo>
                  <a:cubicBezTo>
                    <a:pt x="20825" y="2843"/>
                    <a:pt x="21600" y="6038"/>
                    <a:pt x="21600" y="9415"/>
                  </a:cubicBezTo>
                  <a:cubicBezTo>
                    <a:pt x="21600" y="15961"/>
                    <a:pt x="18688" y="21827"/>
                    <a:pt x="14089" y="25788"/>
                  </a:cubicBezTo>
                </a:path>
                <a:path w="21600" h="25788" stroke="0">
                  <a:moveTo>
                    <a:pt x="14088" y="25787"/>
                  </a:moveTo>
                  <a:cubicBezTo>
                    <a:pt x="14093" y="26350"/>
                    <a:pt x="14095" y="26923"/>
                    <a:pt x="14095" y="27503"/>
                  </a:cubicBezTo>
                  <a:cubicBezTo>
                    <a:pt x="14095" y="27742"/>
                    <a:pt x="14095" y="27979"/>
                    <a:pt x="14094" y="28213"/>
                  </a:cubicBezTo>
                  <a:lnTo>
                    <a:pt x="19440" y="0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  <p:bldP spid="17422" grpId="0"/>
      <p:bldP spid="17423" grpId="0"/>
      <p:bldP spid="17424" grpId="0"/>
      <p:bldP spid="17425" grpId="0"/>
      <p:bldP spid="1742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18433"/>
          <p:cNvSpPr/>
          <p:nvPr/>
        </p:nvSpPr>
        <p:spPr>
          <a:xfrm>
            <a:off x="623570" y="525145"/>
            <a:ext cx="9622155" cy="645160"/>
          </a:xfrm>
          <a:prstGeom prst="rect">
            <a:avLst/>
          </a:prstGeom>
          <a:solidFill>
            <a:srgbClr val="FFFF00"/>
          </a:solidFill>
          <a:ln w="9525">
            <a:noFill/>
            <a:miter/>
          </a:ln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变式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2: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已知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∠3 =∠4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，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∠1=47°,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求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∠2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的度数？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2" name="文本框 18434"/>
          <p:cNvSpPr txBox="1"/>
          <p:nvPr/>
        </p:nvSpPr>
        <p:spPr>
          <a:xfrm>
            <a:off x="2566988" y="4040823"/>
            <a:ext cx="5184775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∴∠ 2= 47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（   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2351088" y="1773238"/>
            <a:ext cx="4321175" cy="43053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p>
            <a:pPr algn="just">
              <a:buClr>
                <a:srgbClr val="000000"/>
              </a:buClr>
              <a:buFont typeface="Arial" panose="020B0604020202020204" pitchFamily="34" charset="0"/>
            </a:pPr>
            <a:r>
              <a:rPr lang="en-US" altLang="en-US" sz="2800" b="1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解：</a:t>
            </a:r>
            <a:r>
              <a:rPr lang="en-US" altLang="zh-CN" sz="2800" b="1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∵ </a:t>
            </a:r>
            <a:r>
              <a:rPr lang="en-US" altLang="zh-CN" sz="2800" b="1" noProof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∠3 =∠4(</a:t>
            </a:r>
            <a:r>
              <a:rPr lang="en-US" altLang="zh-CN" b="1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</a:t>
            </a:r>
            <a:r>
              <a:rPr lang="en-US" altLang="zh-CN" sz="2800" b="1" noProof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endParaRPr lang="en-US" altLang="zh-CN" sz="2800" b="1" noProof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1703388" y="2435225"/>
            <a:ext cx="6370638" cy="86169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lstStyle/>
          <a:p>
            <a:pPr marL="914400" marR="0" lvl="2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∴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a∥b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(                                       )</a:t>
            </a:r>
            <a:endParaRPr kumimoji="0" lang="en-US" altLang="zh-CN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algn="just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en-US" altLang="zh-CN" sz="28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8" name="文本框 18437"/>
          <p:cNvSpPr txBox="1"/>
          <p:nvPr/>
        </p:nvSpPr>
        <p:spPr>
          <a:xfrm>
            <a:off x="2520315" y="3525203"/>
            <a:ext cx="4033838" cy="43053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0" tIns="0" rIns="0" bIns="0">
            <a:spAutoFit/>
          </a:bodyPr>
          <a:lstStyle/>
          <a:p>
            <a:pPr marR="0" algn="just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又</a:t>
            </a:r>
            <a:r>
              <a:rPr kumimoji="0" lang="en-US" altLang="zh-CN" sz="2800" b="1" kern="1200" cap="none" spc="0" normalizeH="0" baseline="0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∵∠ 1 = 47</a:t>
            </a:r>
            <a:r>
              <a:rPr kumimoji="0" lang="en-US" altLang="zh-CN" sz="2800" b="1" kern="1200" cap="none" spc="0" normalizeH="0" baseline="30000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0</a:t>
            </a:r>
            <a:r>
              <a:rPr kumimoji="0" lang="en-US" altLang="zh-CN" sz="2800" b="1" kern="1200" cap="none" spc="0" normalizeH="0" baseline="0" noProof="1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  (            )</a:t>
            </a:r>
            <a:endParaRPr kumimoji="0" lang="en-US" altLang="zh-CN" sz="28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486" name="图片 18438" descr="27_4200_7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4613" y="6381750"/>
            <a:ext cx="9791700" cy="620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直接连接符 18439"/>
          <p:cNvSpPr/>
          <p:nvPr/>
        </p:nvSpPr>
        <p:spPr>
          <a:xfrm>
            <a:off x="7104063" y="3140075"/>
            <a:ext cx="3168650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88" name="直接连接符 18440"/>
          <p:cNvSpPr/>
          <p:nvPr/>
        </p:nvSpPr>
        <p:spPr>
          <a:xfrm flipV="1">
            <a:off x="7216775" y="4005263"/>
            <a:ext cx="3055938" cy="111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89" name="直接连接符 18441"/>
          <p:cNvSpPr/>
          <p:nvPr/>
        </p:nvSpPr>
        <p:spPr>
          <a:xfrm flipH="1">
            <a:off x="8328025" y="2332038"/>
            <a:ext cx="1801813" cy="29686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90" name="文本框 18442"/>
          <p:cNvSpPr txBox="1"/>
          <p:nvPr/>
        </p:nvSpPr>
        <p:spPr>
          <a:xfrm>
            <a:off x="10039350" y="1808163"/>
            <a:ext cx="34099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1" name="文本框 18443"/>
          <p:cNvSpPr txBox="1"/>
          <p:nvPr/>
        </p:nvSpPr>
        <p:spPr>
          <a:xfrm>
            <a:off x="9480550" y="3500438"/>
            <a:ext cx="465138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2" name="文本框 18444"/>
          <p:cNvSpPr txBox="1"/>
          <p:nvPr/>
        </p:nvSpPr>
        <p:spPr>
          <a:xfrm>
            <a:off x="9983788" y="2565400"/>
            <a:ext cx="3365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3" name="任意多边形 18445"/>
          <p:cNvSpPr/>
          <p:nvPr/>
        </p:nvSpPr>
        <p:spPr>
          <a:xfrm rot="4582656">
            <a:off x="9156700" y="3867150"/>
            <a:ext cx="187325" cy="104775"/>
          </a:xfrm>
          <a:custGeom>
            <a:avLst/>
            <a:gdLst/>
            <a:ahLst/>
            <a:cxnLst>
              <a:cxn ang="0">
                <a:pos x="1367" y="29164"/>
              </a:cxn>
              <a:cxn ang="0">
                <a:pos x="-1" y="21600"/>
              </a:cxn>
              <a:cxn ang="0">
                <a:pos x="21599" y="0"/>
              </a:cxn>
              <a:cxn ang="0">
                <a:pos x="42636" y="16678"/>
              </a:cxn>
              <a:cxn ang="0">
                <a:pos x="42634" y="16689"/>
              </a:cxn>
              <a:cxn ang="0">
                <a:pos x="28633" y="10066"/>
              </a:cxn>
              <a:cxn ang="0">
                <a:pos x="49549" y="3048"/>
              </a:cxn>
              <a:cxn ang="0">
                <a:pos x="70465" y="10066"/>
              </a:cxn>
              <a:cxn ang="0">
                <a:pos x="53792" y="16940"/>
              </a:cxn>
              <a:cxn ang="0">
                <a:pos x="1367" y="29164"/>
              </a:cxn>
            </a:cxnLst>
            <a:pathLst>
              <a:path w="42634" h="29164" fill="none">
                <a:moveTo>
                  <a:pt x="1367" y="29164"/>
                </a:moveTo>
                <a:cubicBezTo>
                  <a:pt x="481" y="26813"/>
                  <a:pt x="-1" y="24263"/>
                  <a:pt x="-1" y="21600"/>
                </a:cubicBezTo>
                <a:cubicBezTo>
                  <a:pt x="-1" y="9671"/>
                  <a:pt x="9670" y="0"/>
                  <a:pt x="21599" y="0"/>
                </a:cubicBezTo>
                <a:cubicBezTo>
                  <a:pt x="31837" y="0"/>
                  <a:pt x="40412" y="7123"/>
                  <a:pt x="42636" y="16678"/>
                </a:cubicBezTo>
              </a:path>
              <a:path w="42634" h="29164" stroke="0">
                <a:moveTo>
                  <a:pt x="42634" y="16689"/>
                </a:moveTo>
                <a:cubicBezTo>
                  <a:pt x="34476" y="15732"/>
                  <a:pt x="28633" y="13128"/>
                  <a:pt x="28633" y="10066"/>
                </a:cubicBezTo>
                <a:cubicBezTo>
                  <a:pt x="28633" y="6190"/>
                  <a:pt x="37997" y="3048"/>
                  <a:pt x="49549" y="3048"/>
                </a:cubicBezTo>
                <a:cubicBezTo>
                  <a:pt x="61101" y="3048"/>
                  <a:pt x="70465" y="6190"/>
                  <a:pt x="70465" y="10066"/>
                </a:cubicBezTo>
                <a:cubicBezTo>
                  <a:pt x="70465" y="13455"/>
                  <a:pt x="63306" y="16283"/>
                  <a:pt x="53792" y="16940"/>
                </a:cubicBezTo>
                <a:lnTo>
                  <a:pt x="1367" y="29164"/>
                </a:lnTo>
                <a:close/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4" name="未知"/>
          <p:cNvSpPr/>
          <p:nvPr/>
        </p:nvSpPr>
        <p:spPr>
          <a:xfrm>
            <a:off x="9767888" y="2849563"/>
            <a:ext cx="179387" cy="288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45"/>
              </a:cxn>
              <a:cxn ang="0">
                <a:pos x="136" y="136"/>
              </a:cxn>
            </a:cxnLst>
            <a:pathLst>
              <a:path w="159" h="136">
                <a:moveTo>
                  <a:pt x="0" y="0"/>
                </a:moveTo>
                <a:cubicBezTo>
                  <a:pt x="56" y="11"/>
                  <a:pt x="113" y="22"/>
                  <a:pt x="136" y="45"/>
                </a:cubicBezTo>
                <a:cubicBezTo>
                  <a:pt x="159" y="68"/>
                  <a:pt x="136" y="121"/>
                  <a:pt x="136" y="136"/>
                </a:cubicBezTo>
              </a:path>
            </a:pathLst>
          </a:custGeom>
          <a:noFill/>
          <a:ln w="349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5" name="直接连接符 18447"/>
          <p:cNvSpPr/>
          <p:nvPr/>
        </p:nvSpPr>
        <p:spPr>
          <a:xfrm flipH="1">
            <a:off x="7823200" y="1916113"/>
            <a:ext cx="433388" cy="31861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96" name="未知"/>
          <p:cNvSpPr/>
          <p:nvPr/>
        </p:nvSpPr>
        <p:spPr>
          <a:xfrm>
            <a:off x="8112125" y="2852738"/>
            <a:ext cx="179388" cy="288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45"/>
              </a:cxn>
              <a:cxn ang="0">
                <a:pos x="136" y="136"/>
              </a:cxn>
            </a:cxnLst>
            <a:pathLst>
              <a:path w="159" h="136">
                <a:moveTo>
                  <a:pt x="0" y="0"/>
                </a:moveTo>
                <a:cubicBezTo>
                  <a:pt x="56" y="11"/>
                  <a:pt x="113" y="22"/>
                  <a:pt x="136" y="45"/>
                </a:cubicBezTo>
                <a:cubicBezTo>
                  <a:pt x="159" y="68"/>
                  <a:pt x="136" y="121"/>
                  <a:pt x="136" y="136"/>
                </a:cubicBezTo>
              </a:path>
            </a:pathLst>
          </a:custGeom>
          <a:noFill/>
          <a:ln w="349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7" name="未知"/>
          <p:cNvSpPr/>
          <p:nvPr/>
        </p:nvSpPr>
        <p:spPr>
          <a:xfrm>
            <a:off x="7967663" y="3716338"/>
            <a:ext cx="179387" cy="288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45"/>
              </a:cxn>
              <a:cxn ang="0">
                <a:pos x="136" y="136"/>
              </a:cxn>
            </a:cxnLst>
            <a:pathLst>
              <a:path w="159" h="136">
                <a:moveTo>
                  <a:pt x="0" y="0"/>
                </a:moveTo>
                <a:cubicBezTo>
                  <a:pt x="56" y="11"/>
                  <a:pt x="113" y="22"/>
                  <a:pt x="136" y="45"/>
                </a:cubicBezTo>
                <a:cubicBezTo>
                  <a:pt x="159" y="68"/>
                  <a:pt x="136" y="121"/>
                  <a:pt x="136" y="136"/>
                </a:cubicBezTo>
              </a:path>
            </a:pathLst>
          </a:custGeom>
          <a:noFill/>
          <a:ln w="349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8" name="文本框 18450"/>
          <p:cNvSpPr txBox="1"/>
          <p:nvPr/>
        </p:nvSpPr>
        <p:spPr>
          <a:xfrm>
            <a:off x="8328025" y="2636838"/>
            <a:ext cx="3365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9" name="文本框 18451"/>
          <p:cNvSpPr txBox="1"/>
          <p:nvPr/>
        </p:nvSpPr>
        <p:spPr>
          <a:xfrm>
            <a:off x="8135938" y="3476625"/>
            <a:ext cx="3365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00" name="文本框 18452"/>
          <p:cNvSpPr txBox="1"/>
          <p:nvPr/>
        </p:nvSpPr>
        <p:spPr>
          <a:xfrm>
            <a:off x="7104063" y="2622550"/>
            <a:ext cx="36068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01" name="文本框 18453"/>
          <p:cNvSpPr txBox="1"/>
          <p:nvPr/>
        </p:nvSpPr>
        <p:spPr>
          <a:xfrm>
            <a:off x="7175500" y="3529013"/>
            <a:ext cx="38036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502" name="文本框 18454"/>
          <p:cNvSpPr txBox="1"/>
          <p:nvPr/>
        </p:nvSpPr>
        <p:spPr>
          <a:xfrm>
            <a:off x="8255000" y="1628775"/>
            <a:ext cx="38036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56" name="矩形 18455"/>
          <p:cNvSpPr>
            <a:spLocks noTextEdit="1"/>
          </p:cNvSpPr>
          <p:nvPr/>
        </p:nvSpPr>
        <p:spPr>
          <a:xfrm>
            <a:off x="3216275" y="5309870"/>
            <a:ext cx="2952750" cy="4333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 fontScale="60000"/>
          </a:bodyPr>
          <a:p>
            <a:pPr algn="ctr"/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57" name="矩形 18456"/>
          <p:cNvSpPr>
            <a:spLocks noTextEdit="1"/>
          </p:cNvSpPr>
          <p:nvPr/>
        </p:nvSpPr>
        <p:spPr>
          <a:xfrm>
            <a:off x="4079558" y="2420938"/>
            <a:ext cx="2952750" cy="431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同位角相等,两直线平行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58" name="矩形 18457"/>
          <p:cNvSpPr>
            <a:spLocks noTextEdit="1"/>
          </p:cNvSpPr>
          <p:nvPr/>
        </p:nvSpPr>
        <p:spPr>
          <a:xfrm>
            <a:off x="5159375" y="1773238"/>
            <a:ext cx="720725" cy="43338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9"/>
              </a:avLst>
            </a:prstTxWarp>
            <a:normAutofit fontScale="60000"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59" name="矩形 18458"/>
          <p:cNvSpPr>
            <a:spLocks noTextEdit="1"/>
          </p:cNvSpPr>
          <p:nvPr/>
        </p:nvSpPr>
        <p:spPr>
          <a:xfrm>
            <a:off x="5088255" y="3567113"/>
            <a:ext cx="720725" cy="381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9"/>
              </a:avLst>
            </a:prstTxWarp>
            <a:normAutofit fontScale="50000"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6185" y="2952750"/>
            <a:ext cx="6647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+mn-ea"/>
                <a:sym typeface="+mn-ea"/>
              </a:rPr>
              <a:t>∴</a:t>
            </a:r>
            <a:r>
              <a:rPr lang="en-US" altLang="zh-CN" sz="2800" b="1">
                <a:latin typeface="Times New Roman" panose="02020603050405020304" pitchFamily="18" charset="0"/>
                <a:cs typeface="+mn-ea"/>
                <a:sym typeface="+mn-ea"/>
              </a:rPr>
              <a:t>∠ 1 = </a:t>
            </a:r>
            <a:r>
              <a:rPr lang="en-US" altLang="zh-CN" sz="2800" b="1" dirty="0">
                <a:latin typeface="Times New Roman" panose="02020603050405020304" pitchFamily="18" charset="0"/>
                <a:sym typeface="+mn-ea"/>
              </a:rPr>
              <a:t>∠ 2(                                    )</a:t>
            </a:r>
            <a:endParaRPr lang="en-US" altLang="zh-CN" sz="2800"/>
          </a:p>
        </p:txBody>
      </p:sp>
      <p:sp>
        <p:nvSpPr>
          <p:cNvPr id="4" name="文本框 3"/>
          <p:cNvSpPr txBox="1"/>
          <p:nvPr/>
        </p:nvSpPr>
        <p:spPr>
          <a:xfrm>
            <a:off x="4799965" y="2997200"/>
            <a:ext cx="39096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ln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两直线平行，同位角相等</a:t>
            </a:r>
            <a:endParaRPr lang="zh-CN" altLang="en-US" sz="2400"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56455" y="4077335"/>
            <a:ext cx="1751330" cy="3143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等量代换</a:t>
            </a:r>
            <a:r>
              <a:rPr lang="zh-CN" altLang="en-US" sz="2800" b="1" dirty="0">
                <a:sym typeface="+mn-ea"/>
              </a:rPr>
              <a:t>   </a:t>
            </a:r>
            <a:endParaRPr lang="zh-CN" altLang="en-US" sz="2800" b="1"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3" grpId="0"/>
      <p:bldP spid="18438" grpId="0"/>
      <p:bldP spid="20482" grpId="0"/>
      <p:bldP spid="18436" grpId="1"/>
      <p:bldP spid="18437" grpId="1"/>
      <p:bldP spid="3" grpId="1"/>
      <p:bldP spid="18438" grpId="1"/>
      <p:bldP spid="20482" grpId="1"/>
      <p:bldP spid="18458" grpId="0"/>
      <p:bldP spid="18458" grpId="1"/>
      <p:bldP spid="18457" grpId="0"/>
      <p:bldP spid="18457" grpId="1"/>
      <p:bldP spid="4" grpId="0"/>
      <p:bldP spid="4" grpId="1"/>
      <p:bldP spid="18459" grpId="0"/>
      <p:bldP spid="18459" grpId="1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19457" descr="2008815145539463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1738" y="-241300"/>
            <a:ext cx="9752012" cy="7313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19458" descr="gif5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243995">
            <a:off x="7756525" y="4662488"/>
            <a:ext cx="3019425" cy="1636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19459" descr="gif5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80595">
            <a:off x="2714625" y="2492375"/>
            <a:ext cx="2460625" cy="1982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图片 19460" descr="gif5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264203">
            <a:off x="5099050" y="3573463"/>
            <a:ext cx="3251200" cy="176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矩形 19461"/>
          <p:cNvSpPr>
            <a:spLocks noTextEdit="1"/>
          </p:cNvSpPr>
          <p:nvPr/>
        </p:nvSpPr>
        <p:spPr>
          <a:xfrm>
            <a:off x="4151313" y="676275"/>
            <a:ext cx="5257800" cy="1312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CCFF33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知识大冲浪</a:t>
            </a:r>
            <a:endParaRPr lang="zh-CN" altLang="en-US" sz="3600" b="1">
              <a:ln w="127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CCFF33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0" name="文本框 19462"/>
          <p:cNvSpPr txBox="1"/>
          <p:nvPr/>
        </p:nvSpPr>
        <p:spPr>
          <a:xfrm>
            <a:off x="1626235" y="71755"/>
            <a:ext cx="798195" cy="6536055"/>
          </a:xfrm>
          <a:prstGeom prst="rect">
            <a:avLst/>
          </a:prstGeom>
          <a:gradFill rotWithShape="1">
            <a:gsLst>
              <a:gs pos="0">
                <a:srgbClr val="6600FF"/>
              </a:gs>
              <a:gs pos="50000">
                <a:srgbClr val="FFFF66"/>
              </a:gs>
              <a:gs pos="100000">
                <a:srgbClr val="6600FF"/>
              </a:gs>
            </a:gsLst>
            <a:lin ang="0" scaled="1"/>
            <a:tileRect/>
          </a:gra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4D009A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四、巩固提升</a:t>
            </a:r>
            <a:endParaRPr lang="zh-CN" altLang="en-US" sz="4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512" name="矩形 19464">
            <a:hlinkClick r:id="rId3" action="ppaction://hlinksldjump"/>
          </p:cNvPr>
          <p:cNvSpPr>
            <a:spLocks noTextEdit="1"/>
          </p:cNvSpPr>
          <p:nvPr/>
        </p:nvSpPr>
        <p:spPr>
          <a:xfrm>
            <a:off x="3143250" y="2420938"/>
            <a:ext cx="1728788" cy="1390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8481"/>
              </a:avLst>
            </a:prstTxWarp>
            <a:normAutofit/>
          </a:bodyPr>
          <a:p>
            <a:pPr algn="ctr"/>
            <a:r>
              <a:rPr lang="zh-CN" altLang="en-US" sz="3600">
                <a:ln w="38100" cap="flat" cmpd="sng">
                  <a:solidFill>
                    <a:srgbClr val="990099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超越号</a:t>
            </a:r>
            <a:endParaRPr lang="zh-CN" altLang="en-US" sz="3600">
              <a:ln w="38100" cap="flat" cmpd="sng">
                <a:solidFill>
                  <a:srgbClr val="990099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3" name="矩形 19465">
            <a:hlinkClick r:id="rId4" action="ppaction://hlinksldjump"/>
          </p:cNvPr>
          <p:cNvSpPr>
            <a:spLocks noTextEdit="1"/>
          </p:cNvSpPr>
          <p:nvPr/>
        </p:nvSpPr>
        <p:spPr>
          <a:xfrm>
            <a:off x="5880100" y="3357563"/>
            <a:ext cx="1800225" cy="11731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8481"/>
              </a:avLst>
            </a:prstTxWarp>
            <a:normAutofit/>
          </a:bodyPr>
          <a:p>
            <a:pPr algn="ctr"/>
            <a:r>
              <a:rPr lang="zh-CN" altLang="en-US" sz="3600">
                <a:ln w="381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创新号</a:t>
            </a:r>
            <a:endParaRPr lang="zh-CN" altLang="en-US" sz="3600">
              <a:ln w="381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4" name="矩形 19466">
            <a:hlinkClick r:id="rId5" action="ppaction://hlinksldjump"/>
          </p:cNvPr>
          <p:cNvSpPr>
            <a:spLocks noTextEdit="1"/>
          </p:cNvSpPr>
          <p:nvPr/>
        </p:nvSpPr>
        <p:spPr>
          <a:xfrm>
            <a:off x="8412798" y="4292600"/>
            <a:ext cx="1800225" cy="12477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8481"/>
              </a:avLst>
            </a:prstTxWarp>
            <a:normAutofit/>
          </a:bodyPr>
          <a:p>
            <a:pPr algn="ctr"/>
            <a:r>
              <a:rPr lang="zh-CN" altLang="en-US" sz="3600">
                <a:ln w="38100" cap="flat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挑战号</a:t>
            </a:r>
            <a:endParaRPr lang="zh-CN" altLang="en-US" sz="3600">
              <a:ln w="381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5" name="下箭头 19467">
            <a:hlinkClick r:id="" action="ppaction://noaction"/>
          </p:cNvPr>
          <p:cNvSpPr/>
          <p:nvPr/>
        </p:nvSpPr>
        <p:spPr>
          <a:xfrm>
            <a:off x="2063750" y="6021388"/>
            <a:ext cx="503238" cy="647700"/>
          </a:xfrm>
          <a:prstGeom prst="downArrow">
            <a:avLst>
              <a:gd name="adj1" fmla="val 50000"/>
              <a:gd name="adj2" fmla="val 32158"/>
            </a:avLst>
          </a:prstGeom>
          <a:solidFill>
            <a:srgbClr val="CCFF33"/>
          </a:solidFill>
          <a:ln w="349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文本框 20481"/>
          <p:cNvSpPr txBox="1"/>
          <p:nvPr/>
        </p:nvSpPr>
        <p:spPr>
          <a:xfrm>
            <a:off x="1154430" y="981075"/>
            <a:ext cx="882967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如图在四边形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ABCD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中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已知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AB∥CD,∠B = 60</a:t>
            </a:r>
            <a:r>
              <a:rPr lang="en-US" altLang="zh-CN" sz="32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①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求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∠C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的度数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;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②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由已知条件能否求得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∠A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的度数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0" name="直接连接符 20482"/>
          <p:cNvSpPr/>
          <p:nvPr/>
        </p:nvSpPr>
        <p:spPr>
          <a:xfrm rot="-3600000">
            <a:off x="6678613" y="4995863"/>
            <a:ext cx="121285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1" name="直接连接符 20483"/>
          <p:cNvSpPr/>
          <p:nvPr/>
        </p:nvSpPr>
        <p:spPr>
          <a:xfrm>
            <a:off x="6959600" y="5524500"/>
            <a:ext cx="1897063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2" name="直接连接符 20484"/>
          <p:cNvSpPr/>
          <p:nvPr/>
        </p:nvSpPr>
        <p:spPr>
          <a:xfrm rot="-3600000">
            <a:off x="8291513" y="4592638"/>
            <a:ext cx="2238375" cy="95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3" name="直接连接符 20485"/>
          <p:cNvSpPr/>
          <p:nvPr/>
        </p:nvSpPr>
        <p:spPr>
          <a:xfrm flipV="1">
            <a:off x="7539038" y="3644900"/>
            <a:ext cx="2414587" cy="8604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534" name="文本框 20486"/>
          <p:cNvSpPr txBox="1"/>
          <p:nvPr/>
        </p:nvSpPr>
        <p:spPr>
          <a:xfrm>
            <a:off x="7248525" y="3929063"/>
            <a:ext cx="4762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5" name="文本框 20487"/>
          <p:cNvSpPr txBox="1"/>
          <p:nvPr/>
        </p:nvSpPr>
        <p:spPr>
          <a:xfrm>
            <a:off x="6672263" y="5418138"/>
            <a:ext cx="45402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6" name="文本框 20488"/>
          <p:cNvSpPr txBox="1"/>
          <p:nvPr/>
        </p:nvSpPr>
        <p:spPr>
          <a:xfrm>
            <a:off x="8759825" y="5441950"/>
            <a:ext cx="4762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7" name="文本框 20489"/>
          <p:cNvSpPr txBox="1"/>
          <p:nvPr/>
        </p:nvSpPr>
        <p:spPr>
          <a:xfrm>
            <a:off x="10010775" y="3209925"/>
            <a:ext cx="47625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1" name="文本框 20490"/>
          <p:cNvSpPr txBox="1"/>
          <p:nvPr/>
        </p:nvSpPr>
        <p:spPr>
          <a:xfrm>
            <a:off x="1558925" y="2997200"/>
            <a:ext cx="7705725" cy="18148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① ∵ AB∥CD(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已知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),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∴ ∠B + ∠C= 180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两直线平行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同旁内角互补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).</a:t>
            </a:r>
            <a:endParaRPr lang="en-US" altLang="zh-CN" sz="2800" b="1" baseline="30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∵ ∠B = 60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已知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),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∴∠C = 120</a:t>
            </a:r>
            <a:r>
              <a: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等式的性质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492" name="文本框 20491"/>
          <p:cNvSpPr txBox="1"/>
          <p:nvPr/>
        </p:nvSpPr>
        <p:spPr>
          <a:xfrm>
            <a:off x="2154873" y="4868863"/>
            <a:ext cx="3646805" cy="86169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0" tIns="0" rIns="0" bIns="0"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②</a:t>
            </a:r>
            <a:r>
              <a:rPr kumimoji="0" lang="zh-CN" altLang="en-US" sz="2800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根据题目的已知条件</a:t>
            </a:r>
            <a:r>
              <a:rPr kumimoji="0" lang="en-US" altLang="zh-CN" sz="2800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,</a:t>
            </a:r>
            <a:endParaRPr kumimoji="0" lang="en-US" altLang="zh-CN" sz="2800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R="0" algn="ju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无法求出</a:t>
            </a:r>
            <a:r>
              <a:rPr kumimoji="0" lang="en-US" altLang="zh-CN" sz="2800" kern="1200" cap="none" spc="0" normalizeH="0" baseline="0" noProof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∠A</a:t>
            </a:r>
            <a:r>
              <a:rPr kumimoji="0" lang="zh-CN" altLang="en-US" sz="2800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的度数</a:t>
            </a:r>
            <a:r>
              <a:rPr kumimoji="0" lang="en-US" altLang="zh-CN" sz="2800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.</a:t>
            </a:r>
            <a:endParaRPr kumimoji="0" lang="en-US" altLang="zh-CN" sz="2800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2540" name="图片 20492" descr="pic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5200" y="125413"/>
            <a:ext cx="4535488" cy="927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41" name="矩形 20493"/>
          <p:cNvSpPr>
            <a:spLocks noTextEdit="1"/>
          </p:cNvSpPr>
          <p:nvPr/>
        </p:nvSpPr>
        <p:spPr>
          <a:xfrm>
            <a:off x="4872038" y="111125"/>
            <a:ext cx="3529012" cy="72548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>
                      <a:alpha val="6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施展你的才能</a:t>
            </a:r>
            <a:endParaRPr lang="zh-CN" altLang="en-US" sz="3600">
              <a:ln w="127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>
                    <a:alpha val="68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42" name="上箭头 20494">
            <a:hlinkClick r:id="rId2" action="ppaction://hlinksldjump"/>
          </p:cNvPr>
          <p:cNvSpPr/>
          <p:nvPr/>
        </p:nvSpPr>
        <p:spPr>
          <a:xfrm>
            <a:off x="9480550" y="6021388"/>
            <a:ext cx="504825" cy="647700"/>
          </a:xfrm>
          <a:prstGeom prst="upArrow">
            <a:avLst>
              <a:gd name="adj1" fmla="val 50000"/>
              <a:gd name="adj2" fmla="val 32057"/>
            </a:avLst>
          </a:prstGeom>
          <a:solidFill>
            <a:srgbClr val="FF0066"/>
          </a:solidFill>
          <a:ln w="349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下箭头 20495">
            <a:hlinkClick r:id="" action="ppaction://noaction"/>
          </p:cNvPr>
          <p:cNvSpPr/>
          <p:nvPr/>
        </p:nvSpPr>
        <p:spPr>
          <a:xfrm>
            <a:off x="10020300" y="6021388"/>
            <a:ext cx="503238" cy="647700"/>
          </a:xfrm>
          <a:prstGeom prst="downArrow">
            <a:avLst>
              <a:gd name="adj1" fmla="val 50000"/>
              <a:gd name="adj2" fmla="val 32158"/>
            </a:avLst>
          </a:prstGeom>
          <a:solidFill>
            <a:srgbClr val="CCFF33"/>
          </a:solidFill>
          <a:ln w="349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91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charRg st="18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491">
                                            <p:txEl>
                                              <p:charRg st="18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91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1">
                                            <p:txEl>
                                              <p:charRg st="49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charRg st="68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0491">
                                            <p:txEl>
                                              <p:charRg st="68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21505"/>
          <p:cNvSpPr txBox="1"/>
          <p:nvPr/>
        </p:nvSpPr>
        <p:spPr>
          <a:xfrm>
            <a:off x="1127760" y="965200"/>
            <a:ext cx="914336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如图，在汶川大地震当中，一辆抗震救灾汽车经过一条公路两次拐弯后，和原来的方向相同，也就是拐弯前后的两条路互相平行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第一次拐的角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∠B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等于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142</a:t>
            </a:r>
            <a:r>
              <a:rPr lang="en-US" altLang="zh-CN" sz="3200" b="1" baseline="30000" dirty="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，第二次拐的角</a:t>
            </a:r>
            <a:r>
              <a:rPr lang="en-US" altLang="zh-CN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∠C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是多少度？为什么？</a:t>
            </a:r>
            <a:endParaRPr lang="zh-CN" altLang="en-US" sz="32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54" name="组合 21506"/>
          <p:cNvGrpSpPr/>
          <p:nvPr/>
        </p:nvGrpSpPr>
        <p:grpSpPr>
          <a:xfrm>
            <a:off x="5808663" y="2852738"/>
            <a:ext cx="4608512" cy="2522537"/>
            <a:chOff x="0" y="0"/>
            <a:chExt cx="1401" cy="824"/>
          </a:xfrm>
        </p:grpSpPr>
        <p:grpSp>
          <p:nvGrpSpPr>
            <p:cNvPr id="23555" name="组合 21507"/>
            <p:cNvGrpSpPr/>
            <p:nvPr/>
          </p:nvGrpSpPr>
          <p:grpSpPr>
            <a:xfrm>
              <a:off x="9" y="0"/>
              <a:ext cx="1392" cy="432"/>
              <a:chOff x="0" y="0"/>
              <a:chExt cx="1392" cy="432"/>
            </a:xfrm>
          </p:grpSpPr>
          <p:sp>
            <p:nvSpPr>
              <p:cNvPr id="23556" name="直接连接符 21508"/>
              <p:cNvSpPr/>
              <p:nvPr/>
            </p:nvSpPr>
            <p:spPr>
              <a:xfrm>
                <a:off x="0" y="432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57" name="直接连接符 21509"/>
              <p:cNvSpPr/>
              <p:nvPr/>
            </p:nvSpPr>
            <p:spPr>
              <a:xfrm flipV="1">
                <a:off x="384" y="0"/>
                <a:ext cx="624" cy="432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58" name="直接连接符 21510"/>
              <p:cNvSpPr/>
              <p:nvPr/>
            </p:nvSpPr>
            <p:spPr>
              <a:xfrm>
                <a:off x="1008" y="0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23559" name="组合 21511"/>
            <p:cNvGrpSpPr/>
            <p:nvPr/>
          </p:nvGrpSpPr>
          <p:grpSpPr>
            <a:xfrm>
              <a:off x="0" y="392"/>
              <a:ext cx="1392" cy="432"/>
              <a:chOff x="0" y="0"/>
              <a:chExt cx="1392" cy="432"/>
            </a:xfrm>
          </p:grpSpPr>
          <p:sp>
            <p:nvSpPr>
              <p:cNvPr id="23560" name="直接连接符 21512"/>
              <p:cNvSpPr/>
              <p:nvPr/>
            </p:nvSpPr>
            <p:spPr>
              <a:xfrm>
                <a:off x="0" y="432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61" name="直接连接符 21513"/>
              <p:cNvSpPr/>
              <p:nvPr/>
            </p:nvSpPr>
            <p:spPr>
              <a:xfrm flipV="1">
                <a:off x="384" y="0"/>
                <a:ext cx="624" cy="432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62" name="直接连接符 21514"/>
              <p:cNvSpPr/>
              <p:nvPr/>
            </p:nvSpPr>
            <p:spPr>
              <a:xfrm>
                <a:off x="1008" y="0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00CC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23563" name="文本框 21515"/>
          <p:cNvSpPr txBox="1"/>
          <p:nvPr/>
        </p:nvSpPr>
        <p:spPr>
          <a:xfrm>
            <a:off x="6280150" y="4260850"/>
            <a:ext cx="6858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8" name="组合 21516"/>
          <p:cNvGrpSpPr/>
          <p:nvPr/>
        </p:nvGrpSpPr>
        <p:grpSpPr>
          <a:xfrm>
            <a:off x="6478588" y="4076700"/>
            <a:ext cx="914400" cy="846138"/>
            <a:chOff x="0" y="0"/>
            <a:chExt cx="576" cy="533"/>
          </a:xfrm>
        </p:grpSpPr>
        <p:sp>
          <p:nvSpPr>
            <p:cNvPr id="23565" name="文本框 21517"/>
            <p:cNvSpPr txBox="1"/>
            <p:nvPr/>
          </p:nvSpPr>
          <p:spPr>
            <a:xfrm>
              <a:off x="0" y="0"/>
              <a:ext cx="576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142</a:t>
              </a:r>
              <a:r>
                <a:rPr lang="en-US" altLang="zh-CN" sz="28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0</a:t>
              </a:r>
              <a:endParaRPr lang="en-US" altLang="zh-CN" sz="28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66" name="任意多边形 21518"/>
            <p:cNvSpPr/>
            <p:nvPr/>
          </p:nvSpPr>
          <p:spPr>
            <a:xfrm rot="-3475272">
              <a:off x="254" y="228"/>
              <a:ext cx="324" cy="2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00" y="21600"/>
                </a:cxn>
                <a:cxn ang="0">
                  <a:pos x="21600" y="21600"/>
                </a:cxn>
                <a:cxn ang="0">
                  <a:pos x="32400" y="0"/>
                </a:cxn>
                <a:cxn ang="0">
                  <a:pos x="43200" y="21600"/>
                </a:cxn>
                <a:cxn ang="0">
                  <a:pos x="42648" y="28436"/>
                </a:cxn>
                <a:cxn ang="0">
                  <a:pos x="0" y="0"/>
                </a:cxn>
              </a:cxnLst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21600" y="21600"/>
                  </a:moveTo>
                  <a:cubicBezTo>
                    <a:pt x="21600" y="9671"/>
                    <a:pt x="26435" y="0"/>
                    <a:pt x="32400" y="0"/>
                  </a:cubicBezTo>
                  <a:cubicBezTo>
                    <a:pt x="38365" y="0"/>
                    <a:pt x="43200" y="9671"/>
                    <a:pt x="43200" y="21600"/>
                  </a:cubicBezTo>
                  <a:cubicBezTo>
                    <a:pt x="43200" y="23991"/>
                    <a:pt x="43006" y="26290"/>
                    <a:pt x="42648" y="284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76200" cap="flat" cmpd="sng">
              <a:solidFill>
                <a:srgbClr val="BB77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3567" name="组合 21519"/>
          <p:cNvGrpSpPr/>
          <p:nvPr/>
        </p:nvGrpSpPr>
        <p:grpSpPr>
          <a:xfrm>
            <a:off x="5686425" y="2852738"/>
            <a:ext cx="5594350" cy="2528888"/>
            <a:chOff x="0" y="0"/>
            <a:chExt cx="3524" cy="1593"/>
          </a:xfrm>
        </p:grpSpPr>
        <p:grpSp>
          <p:nvGrpSpPr>
            <p:cNvPr id="23568" name="组合 21520"/>
            <p:cNvGrpSpPr/>
            <p:nvPr/>
          </p:nvGrpSpPr>
          <p:grpSpPr>
            <a:xfrm>
              <a:off x="71" y="363"/>
              <a:ext cx="2903" cy="862"/>
              <a:chOff x="0" y="0"/>
              <a:chExt cx="1392" cy="432"/>
            </a:xfrm>
          </p:grpSpPr>
          <p:sp>
            <p:nvSpPr>
              <p:cNvPr id="23569" name="直接连接符 21521"/>
              <p:cNvSpPr/>
              <p:nvPr/>
            </p:nvSpPr>
            <p:spPr>
              <a:xfrm>
                <a:off x="0" y="432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70" name="直接连接符 21522"/>
              <p:cNvSpPr/>
              <p:nvPr/>
            </p:nvSpPr>
            <p:spPr>
              <a:xfrm flipV="1">
                <a:off x="384" y="0"/>
                <a:ext cx="624" cy="432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71" name="直接连接符 21523"/>
              <p:cNvSpPr/>
              <p:nvPr/>
            </p:nvSpPr>
            <p:spPr>
              <a:xfrm>
                <a:off x="1008" y="0"/>
                <a:ext cx="384" cy="0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3572" name="文本框 21524"/>
            <p:cNvSpPr txBox="1"/>
            <p:nvPr/>
          </p:nvSpPr>
          <p:spPr>
            <a:xfrm>
              <a:off x="752" y="1223"/>
              <a:ext cx="428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73" name="文本框 21525"/>
            <p:cNvSpPr txBox="1"/>
            <p:nvPr/>
          </p:nvSpPr>
          <p:spPr>
            <a:xfrm>
              <a:off x="2022" y="0"/>
              <a:ext cx="499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74" name="文本框 21526"/>
            <p:cNvSpPr txBox="1"/>
            <p:nvPr/>
          </p:nvSpPr>
          <p:spPr>
            <a:xfrm>
              <a:off x="0" y="1225"/>
              <a:ext cx="570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3575" name="文本框 21527"/>
            <p:cNvSpPr txBox="1"/>
            <p:nvPr/>
          </p:nvSpPr>
          <p:spPr>
            <a:xfrm>
              <a:off x="2883" y="0"/>
              <a:ext cx="641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  <a:endPara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21528"/>
          <p:cNvGrpSpPr/>
          <p:nvPr/>
        </p:nvGrpSpPr>
        <p:grpSpPr>
          <a:xfrm>
            <a:off x="8977313" y="3222626"/>
            <a:ext cx="1150938" cy="858837"/>
            <a:chOff x="1" y="-5"/>
            <a:chExt cx="725" cy="541"/>
          </a:xfrm>
        </p:grpSpPr>
        <p:sp>
          <p:nvSpPr>
            <p:cNvPr id="23577" name="任意多边形 21529"/>
            <p:cNvSpPr/>
            <p:nvPr/>
          </p:nvSpPr>
          <p:spPr>
            <a:xfrm rot="-3475272" flipH="1" flipV="1">
              <a:off x="-19" y="15"/>
              <a:ext cx="324" cy="2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00" y="21600"/>
                </a:cxn>
                <a:cxn ang="0">
                  <a:pos x="21600" y="21600"/>
                </a:cxn>
                <a:cxn ang="0">
                  <a:pos x="32400" y="0"/>
                </a:cxn>
                <a:cxn ang="0">
                  <a:pos x="43200" y="21600"/>
                </a:cxn>
                <a:cxn ang="0">
                  <a:pos x="42648" y="28436"/>
                </a:cxn>
                <a:cxn ang="0">
                  <a:pos x="0" y="0"/>
                </a:cxn>
              </a:cxnLst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21600" y="21600"/>
                  </a:moveTo>
                  <a:cubicBezTo>
                    <a:pt x="21600" y="9671"/>
                    <a:pt x="26435" y="0"/>
                    <a:pt x="32400" y="0"/>
                  </a:cubicBezTo>
                  <a:cubicBezTo>
                    <a:pt x="38365" y="0"/>
                    <a:pt x="43200" y="9671"/>
                    <a:pt x="43200" y="21600"/>
                  </a:cubicBezTo>
                  <a:cubicBezTo>
                    <a:pt x="43200" y="23991"/>
                    <a:pt x="43006" y="26290"/>
                    <a:pt x="42648" y="284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76200" cap="flat" cmpd="sng">
              <a:solidFill>
                <a:srgbClr val="BB77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8" name="文本框 21530"/>
            <p:cNvSpPr txBox="1"/>
            <p:nvPr/>
          </p:nvSpPr>
          <p:spPr>
            <a:xfrm>
              <a:off x="246" y="91"/>
              <a:ext cx="480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just"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？</a:t>
              </a:r>
              <a:endPara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" name="图片 21531" descr="t0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9525" y="4270375"/>
            <a:ext cx="720725" cy="598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1532"/>
          <p:cNvSpPr txBox="1"/>
          <p:nvPr/>
        </p:nvSpPr>
        <p:spPr>
          <a:xfrm>
            <a:off x="1992313" y="3357563"/>
            <a:ext cx="1042987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解：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文本框 21533"/>
          <p:cNvSpPr txBox="1"/>
          <p:nvPr/>
        </p:nvSpPr>
        <p:spPr>
          <a:xfrm>
            <a:off x="2640013" y="3476625"/>
            <a:ext cx="33845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∵AB∥CD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（已知）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21534"/>
          <p:cNvSpPr txBox="1"/>
          <p:nvPr/>
        </p:nvSpPr>
        <p:spPr>
          <a:xfrm>
            <a:off x="2601913" y="4005263"/>
            <a:ext cx="2198687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∴∠B=∠C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21535"/>
          <p:cNvSpPr txBox="1"/>
          <p:nvPr/>
        </p:nvSpPr>
        <p:spPr>
          <a:xfrm>
            <a:off x="2927350" y="4437063"/>
            <a:ext cx="2374900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两直线平行，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内错角相等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).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21536"/>
          <p:cNvSpPr txBox="1"/>
          <p:nvPr/>
        </p:nvSpPr>
        <p:spPr>
          <a:xfrm>
            <a:off x="2351088" y="5445125"/>
            <a:ext cx="396081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∵∠B=142°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（已知）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21537"/>
          <p:cNvSpPr txBox="1"/>
          <p:nvPr/>
        </p:nvSpPr>
        <p:spPr>
          <a:xfrm>
            <a:off x="2640013" y="5949950"/>
            <a:ext cx="2735262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∴∠B=∠C=142°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21538"/>
          <p:cNvSpPr txBox="1"/>
          <p:nvPr/>
        </p:nvSpPr>
        <p:spPr>
          <a:xfrm>
            <a:off x="5016500" y="5949950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（等量代换）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3587" name="图片 21539" descr="pic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50" y="81915"/>
            <a:ext cx="5111750" cy="927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88" name="矩形 21540"/>
          <p:cNvSpPr>
            <a:spLocks noTextEdit="1"/>
          </p:cNvSpPr>
          <p:nvPr/>
        </p:nvSpPr>
        <p:spPr>
          <a:xfrm>
            <a:off x="4367530" y="82550"/>
            <a:ext cx="3286125" cy="72644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>
                      <a:alpha val="6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展示你的才华</a:t>
            </a:r>
            <a:endParaRPr lang="zh-CN" altLang="en-US" sz="3600">
              <a:ln w="127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>
                    <a:alpha val="68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89" name="上箭头 21541">
            <a:hlinkClick r:id="rId3" action="ppaction://hlinksldjump"/>
          </p:cNvPr>
          <p:cNvSpPr/>
          <p:nvPr/>
        </p:nvSpPr>
        <p:spPr>
          <a:xfrm>
            <a:off x="1597025" y="6021388"/>
            <a:ext cx="504825" cy="647700"/>
          </a:xfrm>
          <a:prstGeom prst="upArrow">
            <a:avLst>
              <a:gd name="adj1" fmla="val 50000"/>
              <a:gd name="adj2" fmla="val 32057"/>
            </a:avLst>
          </a:prstGeom>
          <a:solidFill>
            <a:srgbClr val="FF0066"/>
          </a:solidFill>
          <a:ln w="349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90" name="下箭头 21542">
            <a:hlinkClick r:id="" action="ppaction://noaction"/>
          </p:cNvPr>
          <p:cNvSpPr/>
          <p:nvPr/>
        </p:nvSpPr>
        <p:spPr>
          <a:xfrm>
            <a:off x="2136775" y="6021388"/>
            <a:ext cx="503238" cy="647700"/>
          </a:xfrm>
          <a:prstGeom prst="downArrow">
            <a:avLst>
              <a:gd name="adj1" fmla="val 50000"/>
              <a:gd name="adj2" fmla="val 32158"/>
            </a:avLst>
          </a:prstGeom>
          <a:solidFill>
            <a:srgbClr val="CCFF33"/>
          </a:solidFill>
          <a:ln w="349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C 0.04809 -0.00579 0.09601 0.00278 0.14375 0.00278 L 0.37709 -0.20833 L 0.51875 -0.20556 " pathEditMode="relative" ptsTypes="fAAA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矩形 22530"/>
          <p:cNvSpPr/>
          <p:nvPr/>
        </p:nvSpPr>
        <p:spPr>
          <a:xfrm>
            <a:off x="3000375" y="2524125"/>
            <a:ext cx="6408738" cy="4103688"/>
          </a:xfrm>
          <a:prstGeom prst="rect">
            <a:avLst/>
          </a:prstGeom>
          <a:solidFill>
            <a:srgbClr val="CCFF33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文本框 22531"/>
          <p:cNvSpPr txBox="1"/>
          <p:nvPr/>
        </p:nvSpPr>
        <p:spPr>
          <a:xfrm>
            <a:off x="4367213" y="2522538"/>
            <a:ext cx="503237" cy="3987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2532"/>
          <p:cNvGrpSpPr/>
          <p:nvPr/>
        </p:nvGrpSpPr>
        <p:grpSpPr>
          <a:xfrm>
            <a:off x="4943475" y="5114925"/>
            <a:ext cx="1943100" cy="469901"/>
            <a:chOff x="0" y="0"/>
            <a:chExt cx="1224" cy="296"/>
          </a:xfrm>
        </p:grpSpPr>
        <p:sp>
          <p:nvSpPr>
            <p:cNvPr id="24581" name="文本框 22533"/>
            <p:cNvSpPr txBox="1"/>
            <p:nvPr/>
          </p:nvSpPr>
          <p:spPr>
            <a:xfrm>
              <a:off x="0" y="0"/>
              <a:ext cx="317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C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582" name="文本框 22534"/>
            <p:cNvSpPr txBox="1"/>
            <p:nvPr/>
          </p:nvSpPr>
          <p:spPr>
            <a:xfrm>
              <a:off x="907" y="45"/>
              <a:ext cx="317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E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583" name="文本框 22535"/>
          <p:cNvSpPr txBox="1"/>
          <p:nvPr/>
        </p:nvSpPr>
        <p:spPr>
          <a:xfrm>
            <a:off x="8039100" y="2451100"/>
            <a:ext cx="503238" cy="3987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F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4" name="未知"/>
          <p:cNvSpPr/>
          <p:nvPr/>
        </p:nvSpPr>
        <p:spPr>
          <a:xfrm>
            <a:off x="4800600" y="2741613"/>
            <a:ext cx="3095625" cy="3673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9" y="1769"/>
              </a:cxn>
              <a:cxn ang="0">
                <a:pos x="2132" y="0"/>
              </a:cxn>
            </a:cxnLst>
            <a:pathLst>
              <a:path w="2132" h="1769">
                <a:moveTo>
                  <a:pt x="0" y="0"/>
                </a:moveTo>
                <a:lnTo>
                  <a:pt x="499" y="1769"/>
                </a:lnTo>
                <a:lnTo>
                  <a:pt x="2132" y="0"/>
                </a:lnTo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585" name="文本框 22537"/>
          <p:cNvSpPr txBox="1"/>
          <p:nvPr/>
        </p:nvSpPr>
        <p:spPr>
          <a:xfrm>
            <a:off x="5159375" y="6196013"/>
            <a:ext cx="792163" cy="3987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sz="2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" name="组合 22538"/>
          <p:cNvGrpSpPr/>
          <p:nvPr/>
        </p:nvGrpSpPr>
        <p:grpSpPr>
          <a:xfrm>
            <a:off x="2927350" y="5187950"/>
            <a:ext cx="6481763" cy="1554163"/>
            <a:chOff x="0" y="0"/>
            <a:chExt cx="4083" cy="979"/>
          </a:xfrm>
        </p:grpSpPr>
        <p:grpSp>
          <p:nvGrpSpPr>
            <p:cNvPr id="24587" name="组合 22539"/>
            <p:cNvGrpSpPr/>
            <p:nvPr/>
          </p:nvGrpSpPr>
          <p:grpSpPr>
            <a:xfrm>
              <a:off x="0" y="0"/>
              <a:ext cx="4083" cy="979"/>
              <a:chOff x="0" y="0"/>
              <a:chExt cx="2449" cy="979"/>
            </a:xfrm>
          </p:grpSpPr>
          <p:grpSp>
            <p:nvGrpSpPr>
              <p:cNvPr id="24588" name="组合 22540"/>
              <p:cNvGrpSpPr/>
              <p:nvPr/>
            </p:nvGrpSpPr>
            <p:grpSpPr>
              <a:xfrm>
                <a:off x="0" y="0"/>
                <a:ext cx="2449" cy="979"/>
                <a:chOff x="0" y="0"/>
                <a:chExt cx="2541" cy="979"/>
              </a:xfrm>
            </p:grpSpPr>
            <p:sp>
              <p:nvSpPr>
                <p:cNvPr id="24589" name="未知"/>
                <p:cNvSpPr/>
                <p:nvPr/>
              </p:nvSpPr>
              <p:spPr>
                <a:xfrm>
                  <a:off x="46" y="0"/>
                  <a:ext cx="2449" cy="933"/>
                </a:xfrm>
                <a:custGeom>
                  <a:avLst/>
                  <a:gdLst/>
                  <a:ahLst/>
                  <a:cxnLst>
                    <a:cxn ang="0">
                      <a:pos x="0" y="116"/>
                    </a:cxn>
                    <a:cxn ang="0">
                      <a:pos x="155" y="71"/>
                    </a:cxn>
                    <a:cxn ang="0">
                      <a:pos x="359" y="110"/>
                    </a:cxn>
                    <a:cxn ang="0">
                      <a:pos x="590" y="135"/>
                    </a:cxn>
                    <a:cxn ang="0">
                      <a:pos x="846" y="148"/>
                    </a:cxn>
                    <a:cxn ang="0">
                      <a:pos x="1115" y="289"/>
                    </a:cxn>
                    <a:cxn ang="0">
                      <a:pos x="1281" y="212"/>
                    </a:cxn>
                    <a:cxn ang="0">
                      <a:pos x="1588" y="174"/>
                    </a:cxn>
                    <a:cxn ang="0">
                      <a:pos x="1729" y="110"/>
                    </a:cxn>
                    <a:cxn ang="0">
                      <a:pos x="1883" y="135"/>
                    </a:cxn>
                    <a:cxn ang="0">
                      <a:pos x="2036" y="33"/>
                    </a:cxn>
                    <a:cxn ang="0">
                      <a:pos x="2062" y="7"/>
                    </a:cxn>
                    <a:cxn ang="0">
                      <a:pos x="2228" y="7"/>
                    </a:cxn>
                    <a:cxn ang="0">
                      <a:pos x="2343" y="71"/>
                    </a:cxn>
                    <a:cxn ang="0">
                      <a:pos x="2446" y="46"/>
                    </a:cxn>
                    <a:cxn ang="0">
                      <a:pos x="2449" y="933"/>
                    </a:cxn>
                    <a:cxn ang="0">
                      <a:pos x="0" y="933"/>
                    </a:cxn>
                    <a:cxn ang="0">
                      <a:pos x="0" y="116"/>
                    </a:cxn>
                  </a:cxnLst>
                  <a:pathLst>
                    <a:path w="2449" h="933">
                      <a:moveTo>
                        <a:pt x="0" y="116"/>
                      </a:moveTo>
                      <a:cubicBezTo>
                        <a:pt x="50" y="92"/>
                        <a:pt x="102" y="89"/>
                        <a:pt x="155" y="71"/>
                      </a:cubicBezTo>
                      <a:cubicBezTo>
                        <a:pt x="292" y="88"/>
                        <a:pt x="224" y="76"/>
                        <a:pt x="359" y="110"/>
                      </a:cubicBezTo>
                      <a:cubicBezTo>
                        <a:pt x="362" y="111"/>
                        <a:pt x="583" y="133"/>
                        <a:pt x="590" y="135"/>
                      </a:cubicBezTo>
                      <a:cubicBezTo>
                        <a:pt x="669" y="150"/>
                        <a:pt x="731" y="135"/>
                        <a:pt x="846" y="148"/>
                      </a:cubicBezTo>
                      <a:cubicBezTo>
                        <a:pt x="933" y="174"/>
                        <a:pt x="1043" y="278"/>
                        <a:pt x="1115" y="289"/>
                      </a:cubicBezTo>
                      <a:cubicBezTo>
                        <a:pt x="1187" y="300"/>
                        <a:pt x="1202" y="231"/>
                        <a:pt x="1281" y="212"/>
                      </a:cubicBezTo>
                      <a:cubicBezTo>
                        <a:pt x="1405" y="205"/>
                        <a:pt x="1513" y="191"/>
                        <a:pt x="1588" y="174"/>
                      </a:cubicBezTo>
                      <a:cubicBezTo>
                        <a:pt x="1663" y="157"/>
                        <a:pt x="1680" y="116"/>
                        <a:pt x="1729" y="110"/>
                      </a:cubicBezTo>
                      <a:cubicBezTo>
                        <a:pt x="1778" y="104"/>
                        <a:pt x="1832" y="148"/>
                        <a:pt x="1883" y="135"/>
                      </a:cubicBezTo>
                      <a:cubicBezTo>
                        <a:pt x="1893" y="123"/>
                        <a:pt x="2024" y="43"/>
                        <a:pt x="2036" y="33"/>
                      </a:cubicBezTo>
                      <a:cubicBezTo>
                        <a:pt x="2075" y="0"/>
                        <a:pt x="2015" y="14"/>
                        <a:pt x="2062" y="7"/>
                      </a:cubicBezTo>
                      <a:cubicBezTo>
                        <a:pt x="2101" y="17"/>
                        <a:pt x="2173" y="7"/>
                        <a:pt x="2228" y="7"/>
                      </a:cubicBezTo>
                      <a:cubicBezTo>
                        <a:pt x="2275" y="18"/>
                        <a:pt x="2307" y="65"/>
                        <a:pt x="2343" y="71"/>
                      </a:cubicBezTo>
                      <a:cubicBezTo>
                        <a:pt x="2386" y="100"/>
                        <a:pt x="2422" y="22"/>
                        <a:pt x="2446" y="46"/>
                      </a:cubicBezTo>
                      <a:lnTo>
                        <a:pt x="2449" y="933"/>
                      </a:lnTo>
                      <a:lnTo>
                        <a:pt x="0" y="933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4590" name="未知"/>
                <p:cNvSpPr/>
                <p:nvPr/>
              </p:nvSpPr>
              <p:spPr>
                <a:xfrm>
                  <a:off x="0" y="46"/>
                  <a:ext cx="2541" cy="933"/>
                </a:xfrm>
                <a:custGeom>
                  <a:avLst/>
                  <a:gdLst/>
                  <a:ahLst/>
                  <a:cxnLst>
                    <a:cxn ang="0">
                      <a:pos x="0" y="116"/>
                    </a:cxn>
                    <a:cxn ang="0">
                      <a:pos x="155" y="71"/>
                    </a:cxn>
                    <a:cxn ang="0">
                      <a:pos x="359" y="110"/>
                    </a:cxn>
                    <a:cxn ang="0">
                      <a:pos x="590" y="135"/>
                    </a:cxn>
                    <a:cxn ang="0">
                      <a:pos x="846" y="148"/>
                    </a:cxn>
                    <a:cxn ang="0">
                      <a:pos x="1115" y="289"/>
                    </a:cxn>
                    <a:cxn ang="0">
                      <a:pos x="1281" y="212"/>
                    </a:cxn>
                    <a:cxn ang="0">
                      <a:pos x="1588" y="174"/>
                    </a:cxn>
                    <a:cxn ang="0">
                      <a:pos x="1729" y="110"/>
                    </a:cxn>
                    <a:cxn ang="0">
                      <a:pos x="1883" y="135"/>
                    </a:cxn>
                    <a:cxn ang="0">
                      <a:pos x="2036" y="33"/>
                    </a:cxn>
                    <a:cxn ang="0">
                      <a:pos x="2062" y="7"/>
                    </a:cxn>
                    <a:cxn ang="0">
                      <a:pos x="2228" y="7"/>
                    </a:cxn>
                    <a:cxn ang="0">
                      <a:pos x="2343" y="71"/>
                    </a:cxn>
                    <a:cxn ang="0">
                      <a:pos x="2446" y="46"/>
                    </a:cxn>
                    <a:cxn ang="0">
                      <a:pos x="2449" y="933"/>
                    </a:cxn>
                    <a:cxn ang="0">
                      <a:pos x="0" y="933"/>
                    </a:cxn>
                    <a:cxn ang="0">
                      <a:pos x="0" y="116"/>
                    </a:cxn>
                  </a:cxnLst>
                  <a:pathLst>
                    <a:path w="2449" h="933">
                      <a:moveTo>
                        <a:pt x="0" y="116"/>
                      </a:moveTo>
                      <a:cubicBezTo>
                        <a:pt x="50" y="92"/>
                        <a:pt x="102" y="89"/>
                        <a:pt x="155" y="71"/>
                      </a:cubicBezTo>
                      <a:cubicBezTo>
                        <a:pt x="292" y="88"/>
                        <a:pt x="224" y="76"/>
                        <a:pt x="359" y="110"/>
                      </a:cubicBezTo>
                      <a:cubicBezTo>
                        <a:pt x="362" y="111"/>
                        <a:pt x="583" y="133"/>
                        <a:pt x="590" y="135"/>
                      </a:cubicBezTo>
                      <a:cubicBezTo>
                        <a:pt x="669" y="150"/>
                        <a:pt x="731" y="135"/>
                        <a:pt x="846" y="148"/>
                      </a:cubicBezTo>
                      <a:cubicBezTo>
                        <a:pt x="933" y="174"/>
                        <a:pt x="1043" y="278"/>
                        <a:pt x="1115" y="289"/>
                      </a:cubicBezTo>
                      <a:cubicBezTo>
                        <a:pt x="1187" y="300"/>
                        <a:pt x="1202" y="231"/>
                        <a:pt x="1281" y="212"/>
                      </a:cubicBezTo>
                      <a:cubicBezTo>
                        <a:pt x="1405" y="205"/>
                        <a:pt x="1513" y="191"/>
                        <a:pt x="1588" y="174"/>
                      </a:cubicBezTo>
                      <a:cubicBezTo>
                        <a:pt x="1663" y="157"/>
                        <a:pt x="1680" y="116"/>
                        <a:pt x="1729" y="110"/>
                      </a:cubicBezTo>
                      <a:cubicBezTo>
                        <a:pt x="1778" y="104"/>
                        <a:pt x="1832" y="148"/>
                        <a:pt x="1883" y="135"/>
                      </a:cubicBezTo>
                      <a:cubicBezTo>
                        <a:pt x="1893" y="123"/>
                        <a:pt x="2024" y="43"/>
                        <a:pt x="2036" y="33"/>
                      </a:cubicBezTo>
                      <a:cubicBezTo>
                        <a:pt x="2075" y="0"/>
                        <a:pt x="2015" y="14"/>
                        <a:pt x="2062" y="7"/>
                      </a:cubicBezTo>
                      <a:cubicBezTo>
                        <a:pt x="2101" y="17"/>
                        <a:pt x="2173" y="7"/>
                        <a:pt x="2228" y="7"/>
                      </a:cubicBezTo>
                      <a:cubicBezTo>
                        <a:pt x="2275" y="18"/>
                        <a:pt x="2307" y="65"/>
                        <a:pt x="2343" y="71"/>
                      </a:cubicBezTo>
                      <a:cubicBezTo>
                        <a:pt x="2386" y="100"/>
                        <a:pt x="2422" y="22"/>
                        <a:pt x="2446" y="46"/>
                      </a:cubicBezTo>
                      <a:lnTo>
                        <a:pt x="2449" y="933"/>
                      </a:lnTo>
                      <a:lnTo>
                        <a:pt x="0" y="933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4591" name="直接连接符 22543"/>
              <p:cNvSpPr/>
              <p:nvPr/>
            </p:nvSpPr>
            <p:spPr>
              <a:xfrm flipH="1">
                <a:off x="2404" y="90"/>
                <a:ext cx="4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4592" name="直接连接符 22544"/>
            <p:cNvSpPr/>
            <p:nvPr/>
          </p:nvSpPr>
          <p:spPr>
            <a:xfrm flipH="1">
              <a:off x="46" y="91"/>
              <a:ext cx="90" cy="1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3" name="组合 22545"/>
          <p:cNvGrpSpPr/>
          <p:nvPr/>
        </p:nvGrpSpPr>
        <p:grpSpPr>
          <a:xfrm>
            <a:off x="5159375" y="4540250"/>
            <a:ext cx="1584325" cy="2198688"/>
            <a:chOff x="0" y="0"/>
            <a:chExt cx="998" cy="1385"/>
          </a:xfrm>
        </p:grpSpPr>
        <p:sp>
          <p:nvSpPr>
            <p:cNvPr id="24594" name="文本框 22546"/>
            <p:cNvSpPr txBox="1"/>
            <p:nvPr/>
          </p:nvSpPr>
          <p:spPr>
            <a:xfrm>
              <a:off x="136" y="1134"/>
              <a:ext cx="499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A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4595" name="组合 22547"/>
            <p:cNvGrpSpPr/>
            <p:nvPr/>
          </p:nvGrpSpPr>
          <p:grpSpPr>
            <a:xfrm>
              <a:off x="0" y="0"/>
              <a:ext cx="998" cy="1179"/>
              <a:chOff x="0" y="0"/>
              <a:chExt cx="998" cy="1179"/>
            </a:xfrm>
          </p:grpSpPr>
          <p:sp>
            <p:nvSpPr>
              <p:cNvPr id="24596" name="未知"/>
              <p:cNvSpPr/>
              <p:nvPr/>
            </p:nvSpPr>
            <p:spPr>
              <a:xfrm>
                <a:off x="0" y="0"/>
                <a:ext cx="998" cy="11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9" y="1769"/>
                  </a:cxn>
                  <a:cxn ang="0">
                    <a:pos x="2132" y="0"/>
                  </a:cxn>
                </a:cxnLst>
                <a:pathLst>
                  <a:path w="2132" h="1769">
                    <a:moveTo>
                      <a:pt x="0" y="0"/>
                    </a:moveTo>
                    <a:lnTo>
                      <a:pt x="499" y="1769"/>
                    </a:lnTo>
                    <a:lnTo>
                      <a:pt x="2132" y="0"/>
                    </a:lnTo>
                  </a:path>
                </a:pathLst>
              </a:custGeom>
              <a:noFill/>
              <a:ln w="57150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7" name="椭圆 22549"/>
              <p:cNvSpPr/>
              <p:nvPr/>
            </p:nvSpPr>
            <p:spPr>
              <a:xfrm>
                <a:off x="227" y="1134"/>
                <a:ext cx="45" cy="45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5" name="组合 22550"/>
          <p:cNvGrpSpPr/>
          <p:nvPr/>
        </p:nvGrpSpPr>
        <p:grpSpPr>
          <a:xfrm>
            <a:off x="5375275" y="2668588"/>
            <a:ext cx="2089150" cy="2808287"/>
            <a:chOff x="0" y="0"/>
            <a:chExt cx="1316" cy="1769"/>
          </a:xfrm>
        </p:grpSpPr>
        <p:sp>
          <p:nvSpPr>
            <p:cNvPr id="24599" name="直接连接符 22551"/>
            <p:cNvSpPr/>
            <p:nvPr/>
          </p:nvSpPr>
          <p:spPr>
            <a:xfrm flipV="1">
              <a:off x="0" y="182"/>
              <a:ext cx="1043" cy="1587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4600" name="文本框 22552"/>
            <p:cNvSpPr txBox="1"/>
            <p:nvPr/>
          </p:nvSpPr>
          <p:spPr>
            <a:xfrm>
              <a:off x="1044" y="0"/>
              <a:ext cx="272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G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6" name="组合 22553"/>
          <p:cNvGrpSpPr/>
          <p:nvPr/>
        </p:nvGrpSpPr>
        <p:grpSpPr>
          <a:xfrm rot="-2624062">
            <a:off x="4819650" y="2644775"/>
            <a:ext cx="2012950" cy="2663825"/>
            <a:chOff x="0" y="0"/>
            <a:chExt cx="1313" cy="1770"/>
          </a:xfrm>
        </p:grpSpPr>
        <p:sp>
          <p:nvSpPr>
            <p:cNvPr id="24602" name="直接连接符 22554"/>
            <p:cNvSpPr/>
            <p:nvPr/>
          </p:nvSpPr>
          <p:spPr>
            <a:xfrm flipV="1">
              <a:off x="0" y="183"/>
              <a:ext cx="1043" cy="1587"/>
            </a:xfrm>
            <a:prstGeom prst="line">
              <a:avLst/>
            </a:prstGeom>
            <a:ln w="57150" cap="flat" cmpd="sng">
              <a:solidFill>
                <a:srgbClr val="FF3300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4603" name="文本框 22555"/>
            <p:cNvSpPr txBox="1"/>
            <p:nvPr/>
          </p:nvSpPr>
          <p:spPr>
            <a:xfrm>
              <a:off x="1041" y="0"/>
              <a:ext cx="272" cy="2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G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2557" name="图片 22556" descr="x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2400" y="5400675"/>
            <a:ext cx="219075" cy="2190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组合 22557"/>
          <p:cNvGrpSpPr/>
          <p:nvPr/>
        </p:nvGrpSpPr>
        <p:grpSpPr>
          <a:xfrm>
            <a:off x="5303838" y="4756150"/>
            <a:ext cx="431800" cy="685800"/>
            <a:chOff x="0" y="0"/>
            <a:chExt cx="272" cy="432"/>
          </a:xfrm>
        </p:grpSpPr>
        <p:sp>
          <p:nvSpPr>
            <p:cNvPr id="24606" name="任意多边形 22558"/>
            <p:cNvSpPr/>
            <p:nvPr/>
          </p:nvSpPr>
          <p:spPr>
            <a:xfrm>
              <a:off x="0" y="250"/>
              <a:ext cx="161" cy="182"/>
            </a:xfrm>
            <a:custGeom>
              <a:avLst/>
              <a:gdLst/>
              <a:ahLst/>
              <a:cxnLst>
                <a:cxn ang="0">
                  <a:pos x="0" y="1098"/>
                </a:cxn>
                <a:cxn ang="0">
                  <a:pos x="6800" y="0"/>
                </a:cxn>
                <a:cxn ang="0">
                  <a:pos x="23558" y="7970"/>
                </a:cxn>
                <a:cxn ang="0">
                  <a:pos x="23557" y="7971"/>
                </a:cxn>
                <a:cxn ang="0">
                  <a:pos x="19288" y="-7076"/>
                </a:cxn>
                <a:cxn ang="0">
                  <a:pos x="33488" y="-28127"/>
                </a:cxn>
                <a:cxn ang="0">
                  <a:pos x="47688" y="-7076"/>
                </a:cxn>
                <a:cxn ang="0">
                  <a:pos x="46113" y="2568"/>
                </a:cxn>
                <a:cxn ang="0">
                  <a:pos x="0" y="1098"/>
                </a:cxn>
              </a:cxnLst>
              <a:pathLst>
                <a:path w="23558" h="21600" fill="none">
                  <a:moveTo>
                    <a:pt x="0" y="1098"/>
                  </a:moveTo>
                  <a:cubicBezTo>
                    <a:pt x="2134" y="384"/>
                    <a:pt x="4422" y="0"/>
                    <a:pt x="6800" y="0"/>
                  </a:cubicBezTo>
                  <a:cubicBezTo>
                    <a:pt x="13561" y="0"/>
                    <a:pt x="19597" y="3107"/>
                    <a:pt x="23558" y="7970"/>
                  </a:cubicBezTo>
                </a:path>
                <a:path w="23558" h="21600" stroke="0">
                  <a:moveTo>
                    <a:pt x="23557" y="7971"/>
                  </a:moveTo>
                  <a:cubicBezTo>
                    <a:pt x="20923" y="4150"/>
                    <a:pt x="19288" y="-1180"/>
                    <a:pt x="19288" y="-7076"/>
                  </a:cubicBezTo>
                  <a:cubicBezTo>
                    <a:pt x="19288" y="-18702"/>
                    <a:pt x="25646" y="-28127"/>
                    <a:pt x="33488" y="-28127"/>
                  </a:cubicBezTo>
                  <a:cubicBezTo>
                    <a:pt x="41330" y="-28127"/>
                    <a:pt x="47688" y="-18702"/>
                    <a:pt x="47688" y="-7076"/>
                  </a:cubicBezTo>
                  <a:cubicBezTo>
                    <a:pt x="47688" y="-3599"/>
                    <a:pt x="47120" y="-320"/>
                    <a:pt x="46113" y="2568"/>
                  </a:cubicBezTo>
                  <a:lnTo>
                    <a:pt x="0" y="1098"/>
                  </a:lnTo>
                  <a:close/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07" name="文本框 22559"/>
            <p:cNvSpPr txBox="1"/>
            <p:nvPr/>
          </p:nvSpPr>
          <p:spPr>
            <a:xfrm>
              <a:off x="0" y="0"/>
              <a:ext cx="272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22560"/>
          <p:cNvGrpSpPr/>
          <p:nvPr/>
        </p:nvGrpSpPr>
        <p:grpSpPr>
          <a:xfrm>
            <a:off x="5951538" y="4791075"/>
            <a:ext cx="503237" cy="612775"/>
            <a:chOff x="0" y="0"/>
            <a:chExt cx="317" cy="386"/>
          </a:xfrm>
        </p:grpSpPr>
        <p:sp>
          <p:nvSpPr>
            <p:cNvPr id="24609" name="任意多边形 22561"/>
            <p:cNvSpPr/>
            <p:nvPr/>
          </p:nvSpPr>
          <p:spPr>
            <a:xfrm flipH="1">
              <a:off x="0" y="240"/>
              <a:ext cx="184" cy="146"/>
            </a:xfrm>
            <a:custGeom>
              <a:avLst/>
              <a:gdLst/>
              <a:ahLst/>
              <a:cxnLst>
                <a:cxn ang="0">
                  <a:pos x="0" y="10924"/>
                </a:cxn>
                <a:cxn ang="0">
                  <a:pos x="18777" y="0"/>
                </a:cxn>
                <a:cxn ang="0">
                  <a:pos x="33513" y="5807"/>
                </a:cxn>
                <a:cxn ang="0">
                  <a:pos x="33514" y="5807"/>
                </a:cxn>
                <a:cxn ang="0">
                  <a:pos x="22370" y="-8621"/>
                </a:cxn>
                <a:cxn ang="0">
                  <a:pos x="42559" y="-24759"/>
                </a:cxn>
                <a:cxn ang="0">
                  <a:pos x="62748" y="-8621"/>
                </a:cxn>
                <a:cxn ang="0">
                  <a:pos x="53910" y="4727"/>
                </a:cxn>
                <a:cxn ang="0">
                  <a:pos x="0" y="10924"/>
                </a:cxn>
              </a:cxnLst>
              <a:pathLst>
                <a:path w="33514" h="21600" fill="none">
                  <a:moveTo>
                    <a:pt x="0" y="10924"/>
                  </a:moveTo>
                  <a:cubicBezTo>
                    <a:pt x="3715" y="4398"/>
                    <a:pt x="10732" y="0"/>
                    <a:pt x="18777" y="0"/>
                  </a:cubicBezTo>
                  <a:cubicBezTo>
                    <a:pt x="24473" y="0"/>
                    <a:pt x="29654" y="2205"/>
                    <a:pt x="33513" y="5807"/>
                  </a:cubicBezTo>
                </a:path>
                <a:path w="33514" h="21600" stroke="0">
                  <a:moveTo>
                    <a:pt x="33514" y="5807"/>
                  </a:moveTo>
                  <a:cubicBezTo>
                    <a:pt x="26903" y="3156"/>
                    <a:pt x="22370" y="-2309"/>
                    <a:pt x="22370" y="-8621"/>
                  </a:cubicBezTo>
                  <a:cubicBezTo>
                    <a:pt x="22370" y="-17534"/>
                    <a:pt x="31409" y="-24759"/>
                    <a:pt x="42559" y="-24759"/>
                  </a:cubicBezTo>
                  <a:cubicBezTo>
                    <a:pt x="53709" y="-24759"/>
                    <a:pt x="62748" y="-17534"/>
                    <a:pt x="62748" y="-8621"/>
                  </a:cubicBezTo>
                  <a:cubicBezTo>
                    <a:pt x="62748" y="-3072"/>
                    <a:pt x="59245" y="1823"/>
                    <a:pt x="53910" y="4727"/>
                  </a:cubicBezTo>
                  <a:lnTo>
                    <a:pt x="0" y="10924"/>
                  </a:lnTo>
                  <a:close/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610" name="文本框 22562"/>
            <p:cNvSpPr txBox="1"/>
            <p:nvPr/>
          </p:nvSpPr>
          <p:spPr>
            <a:xfrm>
              <a:off x="45" y="0"/>
              <a:ext cx="272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dirty="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2564" name="图片 22563" descr="x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80100" y="5548313"/>
            <a:ext cx="219075" cy="219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12" name="文本框 22564"/>
          <p:cNvSpPr txBox="1"/>
          <p:nvPr/>
        </p:nvSpPr>
        <p:spPr>
          <a:xfrm>
            <a:off x="862965" y="947420"/>
            <a:ext cx="986091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小明在纸上画了一个角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∠A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，准备用量角器测量它的度数时，因不小心将纸片撕破，只剩下如图的一部分，如果不能延长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DC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FE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的话，你能帮他设计出多少种方法可以测出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∠A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的度数？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24613" name="对象 22565"/>
          <p:cNvGraphicFramePr>
            <a:graphicFrameLocks noChangeAspect="1"/>
          </p:cNvGraphicFramePr>
          <p:nvPr/>
        </p:nvGraphicFramePr>
        <p:xfrm>
          <a:off x="1344613" y="6113463"/>
          <a:ext cx="1582737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952500" imgH="809625" progId="MSPhotoEd.3">
                  <p:embed/>
                </p:oleObj>
              </mc:Choice>
              <mc:Fallback>
                <p:oleObj name="" r:id="rId2" imgW="952500" imgH="809625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344613" y="6113463"/>
                        <a:ext cx="1582737" cy="1060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614" name="图片 22566" descr="pic-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468" y="44133"/>
            <a:ext cx="4535487" cy="9255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15" name="矩形 22567"/>
          <p:cNvSpPr>
            <a:spLocks noTextEdit="1"/>
          </p:cNvSpPr>
          <p:nvPr/>
        </p:nvSpPr>
        <p:spPr>
          <a:xfrm>
            <a:off x="4368483" y="103188"/>
            <a:ext cx="3529012" cy="7239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FF3300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>
                      <a:alpha val="68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挑战无处不在</a:t>
            </a:r>
            <a:endParaRPr lang="zh-CN" altLang="en-US" sz="3600">
              <a:ln w="12700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>
                    <a:alpha val="68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616" name="上箭头 22568">
            <a:hlinkClick r:id="rId5" action="ppaction://hlinksldjump"/>
          </p:cNvPr>
          <p:cNvSpPr/>
          <p:nvPr/>
        </p:nvSpPr>
        <p:spPr>
          <a:xfrm>
            <a:off x="9590088" y="6165850"/>
            <a:ext cx="504825" cy="647700"/>
          </a:xfrm>
          <a:prstGeom prst="upArrow">
            <a:avLst>
              <a:gd name="adj1" fmla="val 50000"/>
              <a:gd name="adj2" fmla="val 32057"/>
            </a:avLst>
          </a:prstGeom>
          <a:solidFill>
            <a:srgbClr val="FF0066"/>
          </a:solidFill>
          <a:ln w="34925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7" name="下箭头 22569">
            <a:hlinkClick r:id="" action="ppaction://noaction"/>
          </p:cNvPr>
          <p:cNvSpPr/>
          <p:nvPr/>
        </p:nvSpPr>
        <p:spPr>
          <a:xfrm>
            <a:off x="10129838" y="6165850"/>
            <a:ext cx="503237" cy="647700"/>
          </a:xfrm>
          <a:prstGeom prst="downArrow">
            <a:avLst>
              <a:gd name="adj1" fmla="val 50000"/>
              <a:gd name="adj2" fmla="val 32158"/>
            </a:avLst>
          </a:prstGeom>
          <a:solidFill>
            <a:srgbClr val="CCFF33"/>
          </a:solidFill>
          <a:ln w="349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12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68" name="图片 25620" descr="pic264_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613" y="5541963"/>
            <a:ext cx="2081212" cy="141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9" name="图片 25621" descr="line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638" y="6669088"/>
            <a:ext cx="2190750" cy="307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Text Box 4"/>
          <p:cNvSpPr/>
          <p:nvPr>
            <p:custDataLst>
              <p:tags r:id="rId3"/>
            </p:custDataLst>
          </p:nvPr>
        </p:nvSpPr>
        <p:spPr>
          <a:xfrm>
            <a:off x="1005840" y="764540"/>
            <a:ext cx="8950325" cy="222504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square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随堂练习</a:t>
            </a: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如图</a:t>
            </a: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:</a:t>
            </a:r>
            <a:r>
              <a: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已知</a:t>
            </a: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AD∥BC,</a:t>
            </a:r>
            <a:r>
              <a: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求∠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B</a:t>
            </a: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A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C</a:t>
            </a: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+∠B+∠C</a:t>
            </a:r>
            <a:r>
              <a: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的度数</a:t>
            </a:r>
            <a:r>
              <a:rPr lang="en-US" altLang="zh-CN"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.</a:t>
            </a:r>
            <a:endParaRPr kumimoji="1" lang="zh-CN" altLang="en-US" sz="32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133350"/>
            <a:endParaRPr kumimoji="1" lang="en-US" altLang="zh-CN" sz="3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5363" name="组合 41"/>
          <p:cNvGrpSpPr/>
          <p:nvPr/>
        </p:nvGrpSpPr>
        <p:grpSpPr>
          <a:xfrm>
            <a:off x="5746115" y="2578100"/>
            <a:ext cx="3740785" cy="3120073"/>
            <a:chOff x="785786" y="2500306"/>
            <a:chExt cx="3741171" cy="3119308"/>
          </a:xfrm>
        </p:grpSpPr>
        <p:sp>
          <p:nvSpPr>
            <p:cNvPr id="15365" name="Text Box 3"/>
            <p:cNvSpPr/>
            <p:nvPr>
              <p:custDataLst>
                <p:tags r:id="rId4"/>
              </p:custDataLst>
            </p:nvPr>
          </p:nvSpPr>
          <p:spPr>
            <a:xfrm>
              <a:off x="1023938" y="3808413"/>
              <a:ext cx="309912" cy="5218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lvl="0" indent="0" eaLnBrk="1" hangingPunct="1"/>
              <a:endParaRPr lang="zh-CN" altLang="zh-CN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5366" name="Line 19"/>
            <p:cNvCxnSpPr/>
            <p:nvPr>
              <p:custDataLst>
                <p:tags r:id="rId5"/>
              </p:custDataLst>
            </p:nvPr>
          </p:nvCxnSpPr>
          <p:spPr>
            <a:xfrm flipV="1">
              <a:off x="1000100" y="5269243"/>
              <a:ext cx="2714644" cy="457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5367" name="Line 21"/>
            <p:cNvCxnSpPr/>
            <p:nvPr>
              <p:custDataLst>
                <p:tags r:id="rId6"/>
              </p:custDataLst>
            </p:nvPr>
          </p:nvCxnSpPr>
          <p:spPr>
            <a:xfrm flipH="1" flipV="1">
              <a:off x="2071670" y="3857628"/>
              <a:ext cx="1643074" cy="14287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5368" name="Line 22"/>
            <p:cNvCxnSpPr/>
            <p:nvPr>
              <p:custDataLst>
                <p:tags r:id="rId7"/>
              </p:custDataLst>
            </p:nvPr>
          </p:nvCxnSpPr>
          <p:spPr>
            <a:xfrm flipH="1">
              <a:off x="1000100" y="2857496"/>
              <a:ext cx="1785950" cy="24685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sp>
          <p:nvSpPr>
            <p:cNvPr id="15369" name="Rectangle 2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715026" y="5142846"/>
              <a:ext cx="264822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C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0" name="Rectangle 2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85786" y="5142846"/>
              <a:ext cx="269268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B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1" name="Rectangle 29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786014" y="3500186"/>
              <a:ext cx="295941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A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2" name="Rectangle 3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215140" y="3571606"/>
              <a:ext cx="311817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D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cxnSp>
          <p:nvCxnSpPr>
            <p:cNvPr id="15373" name="直接连接符 34"/>
            <p:cNvCxnSpPr>
              <a:endCxn id="15372" idx="1"/>
            </p:cNvCxnSpPr>
            <p:nvPr>
              <p:custDataLst>
                <p:tags r:id="rId12"/>
              </p:custDataLst>
            </p:nvPr>
          </p:nvCxnSpPr>
          <p:spPr>
            <a:xfrm flipV="1">
              <a:off x="2071794" y="3810308"/>
              <a:ext cx="2143346" cy="47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sp>
          <p:nvSpPr>
            <p:cNvPr id="15374" name="Rectangle 3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857688" y="2500306"/>
              <a:ext cx="500114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E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6145" descr="NewsMedia_13444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9075" y="0"/>
            <a:ext cx="6407150" cy="688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直接连接符 6146"/>
          <p:cNvSpPr/>
          <p:nvPr/>
        </p:nvSpPr>
        <p:spPr>
          <a:xfrm>
            <a:off x="2711450" y="6092825"/>
            <a:ext cx="4932363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8" name="直接连接符 6147"/>
          <p:cNvSpPr/>
          <p:nvPr/>
        </p:nvSpPr>
        <p:spPr>
          <a:xfrm flipH="1">
            <a:off x="6221413" y="1844675"/>
            <a:ext cx="666750" cy="42068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直接连接符 6148"/>
          <p:cNvSpPr/>
          <p:nvPr/>
        </p:nvSpPr>
        <p:spPr>
          <a:xfrm flipH="1">
            <a:off x="4097338" y="1628775"/>
            <a:ext cx="703262" cy="44354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" name="组合 6149"/>
          <p:cNvGrpSpPr/>
          <p:nvPr/>
        </p:nvGrpSpPr>
        <p:grpSpPr>
          <a:xfrm>
            <a:off x="1038225" y="1125538"/>
            <a:ext cx="3544888" cy="3224212"/>
            <a:chOff x="0" y="0"/>
            <a:chExt cx="2234" cy="2031"/>
          </a:xfrm>
        </p:grpSpPr>
        <p:grpSp>
          <p:nvGrpSpPr>
            <p:cNvPr id="8198" name="组合 6150"/>
            <p:cNvGrpSpPr/>
            <p:nvPr/>
          </p:nvGrpSpPr>
          <p:grpSpPr>
            <a:xfrm rot="1553045">
              <a:off x="65" y="0"/>
              <a:ext cx="1904" cy="2031"/>
              <a:chOff x="0" y="0"/>
              <a:chExt cx="1633" cy="1071"/>
            </a:xfrm>
          </p:grpSpPr>
          <p:sp>
            <p:nvSpPr>
              <p:cNvPr id="6152" name="云形标注 6151"/>
              <p:cNvSpPr/>
              <p:nvPr/>
            </p:nvSpPr>
            <p:spPr>
              <a:xfrm flipH="1">
                <a:off x="0" y="0"/>
                <a:ext cx="1633" cy="1071"/>
              </a:xfrm>
              <a:prstGeom prst="cloudCallout">
                <a:avLst>
                  <a:gd name="adj1" fmla="val -63472"/>
                  <a:gd name="adj2" fmla="val 59986"/>
                </a:avLst>
              </a:prstGeom>
              <a:solidFill>
                <a:srgbClr val="99FF66"/>
              </a:solidFill>
              <a:ln w="127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32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6153" name="文本框 6152"/>
              <p:cNvSpPr txBox="1"/>
              <p:nvPr/>
            </p:nvSpPr>
            <p:spPr>
              <a:xfrm>
                <a:off x="447" y="295"/>
                <a:ext cx="816" cy="23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>
                  <a:spcBef>
                    <a:spcPct val="50000"/>
                  </a:spcBef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4000" b="1" kern="1200" cap="none" spc="0" normalizeH="0" baseline="0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文本框 6153"/>
              <p:cNvSpPr txBox="1"/>
              <p:nvPr/>
            </p:nvSpPr>
            <p:spPr>
              <a:xfrm>
                <a:off x="862" y="295"/>
                <a:ext cx="227" cy="13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>
                  <a:spcBef>
                    <a:spcPct val="50000"/>
                  </a:spcBef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2000" b="1" kern="1200" cap="none" spc="0" normalizeH="0" baseline="0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202" name="矩形 6154"/>
            <p:cNvSpPr/>
            <p:nvPr/>
          </p:nvSpPr>
          <p:spPr>
            <a:xfrm rot="-120612">
              <a:off x="0" y="353"/>
              <a:ext cx="2234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它与地面所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成的较大的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角是多少度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6156" name="图片 6155" descr="bang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4221163"/>
            <a:ext cx="1474788" cy="1474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4" name="十字星 6156"/>
          <p:cNvSpPr/>
          <p:nvPr/>
        </p:nvSpPr>
        <p:spPr>
          <a:xfrm>
            <a:off x="9694863" y="188913"/>
            <a:ext cx="827087" cy="17526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CC66FF"/>
              </a:gs>
              <a:gs pos="100000">
                <a:srgbClr val="66FFCC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5" name="十字星 6157"/>
          <p:cNvSpPr/>
          <p:nvPr/>
        </p:nvSpPr>
        <p:spPr>
          <a:xfrm>
            <a:off x="9191625" y="260350"/>
            <a:ext cx="792163" cy="1628775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3333CC"/>
              </a:gs>
              <a:gs pos="100000">
                <a:srgbClr val="CC00FF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6" name="云形标注 6158"/>
          <p:cNvSpPr/>
          <p:nvPr/>
        </p:nvSpPr>
        <p:spPr>
          <a:xfrm rot="-6979827" flipH="1">
            <a:off x="7378700" y="1111250"/>
            <a:ext cx="3016250" cy="3590925"/>
          </a:xfrm>
          <a:prstGeom prst="cloudCallout">
            <a:avLst>
              <a:gd name="adj1" fmla="val 58083"/>
              <a:gd name="adj2" fmla="val -76639"/>
            </a:avLst>
          </a:prstGeom>
          <a:solidFill>
            <a:srgbClr val="CCFF33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eaVert" anchor="t" anchorCtr="0"/>
          <a:p>
            <a:pPr algn="ctr"/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0" name="矩形 6159"/>
          <p:cNvSpPr/>
          <p:nvPr/>
        </p:nvSpPr>
        <p:spPr>
          <a:xfrm>
            <a:off x="7464425" y="1931988"/>
            <a:ext cx="2771775" cy="23069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目前，它与地面所成的较小的角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为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∠1=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85º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6161" name="任意多边形 6160"/>
          <p:cNvSpPr/>
          <p:nvPr/>
        </p:nvSpPr>
        <p:spPr>
          <a:xfrm flipH="1">
            <a:off x="3792538" y="5711825"/>
            <a:ext cx="360362" cy="358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7" name="组合 6161"/>
          <p:cNvGrpSpPr/>
          <p:nvPr/>
        </p:nvGrpSpPr>
        <p:grpSpPr>
          <a:xfrm>
            <a:off x="6303963" y="5157788"/>
            <a:ext cx="800100" cy="917575"/>
            <a:chOff x="0" y="0"/>
            <a:chExt cx="504" cy="578"/>
          </a:xfrm>
        </p:grpSpPr>
        <p:sp>
          <p:nvSpPr>
            <p:cNvPr id="8210" name="任意多边形 6162"/>
            <p:cNvSpPr/>
            <p:nvPr/>
          </p:nvSpPr>
          <p:spPr>
            <a:xfrm>
              <a:off x="0" y="397"/>
              <a:ext cx="181" cy="1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00" y="21600"/>
                </a:cxn>
                <a:cxn ang="0">
                  <a:pos x="21600" y="21600"/>
                </a:cxn>
                <a:cxn ang="0">
                  <a:pos x="32400" y="0"/>
                </a:cxn>
                <a:cxn ang="0">
                  <a:pos x="43200" y="21600"/>
                </a:cxn>
                <a:cxn ang="0">
                  <a:pos x="42648" y="28436"/>
                </a:cxn>
                <a:cxn ang="0">
                  <a:pos x="0" y="0"/>
                </a:cxn>
              </a:cxnLst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21600" y="21600"/>
                  </a:moveTo>
                  <a:cubicBezTo>
                    <a:pt x="21600" y="9671"/>
                    <a:pt x="26435" y="0"/>
                    <a:pt x="32400" y="0"/>
                  </a:cubicBezTo>
                  <a:cubicBezTo>
                    <a:pt x="38365" y="0"/>
                    <a:pt x="43200" y="9671"/>
                    <a:pt x="43200" y="21600"/>
                  </a:cubicBezTo>
                  <a:cubicBezTo>
                    <a:pt x="43200" y="23991"/>
                    <a:pt x="43006" y="26290"/>
                    <a:pt x="42648" y="284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1" name="文本框 6163"/>
            <p:cNvSpPr txBox="1"/>
            <p:nvPr/>
          </p:nvSpPr>
          <p:spPr>
            <a:xfrm>
              <a:off x="96" y="0"/>
              <a:ext cx="408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FFFF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6165" name="任意多边形 6164"/>
          <p:cNvSpPr/>
          <p:nvPr/>
        </p:nvSpPr>
        <p:spPr>
          <a:xfrm rot="-2623784">
            <a:off x="4008438" y="5824538"/>
            <a:ext cx="363537" cy="341312"/>
          </a:xfrm>
          <a:custGeom>
            <a:avLst/>
            <a:gdLst/>
            <a:ahLst/>
            <a:cxnLst>
              <a:cxn ang="0">
                <a:pos x="18218" y="0"/>
              </a:cxn>
              <a:cxn ang="0">
                <a:pos x="21599" y="11603"/>
              </a:cxn>
              <a:cxn ang="0">
                <a:pos x="14088" y="27976"/>
              </a:cxn>
              <a:cxn ang="0">
                <a:pos x="14088" y="27975"/>
              </a:cxn>
              <a:cxn ang="0">
                <a:pos x="14121" y="31216"/>
              </a:cxn>
              <a:cxn ang="0">
                <a:pos x="14117" y="32298"/>
              </a:cxn>
              <a:cxn ang="0">
                <a:pos x="18218" y="0"/>
              </a:cxn>
            </a:cxnLst>
            <a:pathLst>
              <a:path w="21600" h="27976" fill="none">
                <a:moveTo>
                  <a:pt x="18218" y="0"/>
                </a:moveTo>
                <a:cubicBezTo>
                  <a:pt x="20359" y="3350"/>
                  <a:pt x="21599" y="7332"/>
                  <a:pt x="21599" y="11603"/>
                </a:cubicBezTo>
                <a:cubicBezTo>
                  <a:pt x="21599" y="18149"/>
                  <a:pt x="18687" y="24015"/>
                  <a:pt x="14088" y="27976"/>
                </a:cubicBezTo>
              </a:path>
              <a:path w="21600" h="27976" stroke="0">
                <a:moveTo>
                  <a:pt x="14088" y="27975"/>
                </a:moveTo>
                <a:cubicBezTo>
                  <a:pt x="14110" y="29021"/>
                  <a:pt x="14121" y="30106"/>
                  <a:pt x="14121" y="31216"/>
                </a:cubicBezTo>
                <a:cubicBezTo>
                  <a:pt x="14121" y="31581"/>
                  <a:pt x="14120" y="31943"/>
                  <a:pt x="14117" y="32298"/>
                </a:cubicBezTo>
                <a:lnTo>
                  <a:pt x="18218" y="0"/>
                </a:lnTo>
                <a:close/>
              </a:path>
            </a:pathLst>
          </a:custGeom>
          <a:noFill/>
          <a:ln w="571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6" name="文本框 6165"/>
          <p:cNvSpPr txBox="1"/>
          <p:nvPr/>
        </p:nvSpPr>
        <p:spPr>
          <a:xfrm>
            <a:off x="4440238" y="5445125"/>
            <a:ext cx="6477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 b="1" dirty="0">
              <a:solidFill>
                <a:srgbClr val="FFFF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167" name="文本框 6166"/>
          <p:cNvSpPr txBox="1"/>
          <p:nvPr/>
        </p:nvSpPr>
        <p:spPr>
          <a:xfrm>
            <a:off x="3648075" y="5092700"/>
            <a:ext cx="6477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4000" b="1" dirty="0">
              <a:solidFill>
                <a:srgbClr val="FF33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6" grpId="0"/>
      <p:bldP spid="61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68" name="图片 25620" descr="pic264_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613" y="5541963"/>
            <a:ext cx="2081212" cy="141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9" name="图片 25621" descr="line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638" y="6669088"/>
            <a:ext cx="2190750" cy="307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Text Box 4"/>
          <p:cNvSpPr/>
          <p:nvPr>
            <p:custDataLst>
              <p:tags r:id="rId3"/>
            </p:custDataLst>
          </p:nvPr>
        </p:nvSpPr>
        <p:spPr>
          <a:xfrm>
            <a:off x="1127760" y="764540"/>
            <a:ext cx="8632190" cy="3046095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squar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变式：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已知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EAB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是直线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,AD∥BC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AD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平分∠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EAC ,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试判定∠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与∠</a:t>
            </a:r>
            <a:r>
              <a:rPr kumimoji="1" lang="en-US" altLang="zh-CN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</a:t>
            </a:r>
            <a:r>
              <a:rPr kumimoji="1" sz="32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的大小关系，并说明理由。</a:t>
            </a:r>
            <a:endParaRPr kumimoji="1" lang="zh-CN" altLang="en-US" sz="3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133350"/>
            <a:endParaRPr kumimoji="1" lang="en-US" altLang="zh-CN" sz="3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5363" name="组合 41"/>
          <p:cNvGrpSpPr/>
          <p:nvPr/>
        </p:nvGrpSpPr>
        <p:grpSpPr>
          <a:xfrm>
            <a:off x="5746115" y="2578100"/>
            <a:ext cx="3740785" cy="3120073"/>
            <a:chOff x="785786" y="2500306"/>
            <a:chExt cx="3741171" cy="3119308"/>
          </a:xfrm>
        </p:grpSpPr>
        <p:sp>
          <p:nvSpPr>
            <p:cNvPr id="15365" name="Text Box 3"/>
            <p:cNvSpPr/>
            <p:nvPr>
              <p:custDataLst>
                <p:tags r:id="rId4"/>
              </p:custDataLst>
            </p:nvPr>
          </p:nvSpPr>
          <p:spPr>
            <a:xfrm>
              <a:off x="1023938" y="3808413"/>
              <a:ext cx="309912" cy="5218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lvl="0" indent="0" eaLnBrk="1" hangingPunct="1"/>
              <a:endParaRPr lang="zh-CN" altLang="zh-CN" sz="28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15366" name="Line 19"/>
            <p:cNvCxnSpPr/>
            <p:nvPr>
              <p:custDataLst>
                <p:tags r:id="rId5"/>
              </p:custDataLst>
            </p:nvPr>
          </p:nvCxnSpPr>
          <p:spPr>
            <a:xfrm flipV="1">
              <a:off x="1000100" y="5269243"/>
              <a:ext cx="2714644" cy="457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5367" name="Line 21"/>
            <p:cNvCxnSpPr/>
            <p:nvPr>
              <p:custDataLst>
                <p:tags r:id="rId6"/>
              </p:custDataLst>
            </p:nvPr>
          </p:nvCxnSpPr>
          <p:spPr>
            <a:xfrm flipH="1" flipV="1">
              <a:off x="2071670" y="3857628"/>
              <a:ext cx="1643074" cy="14287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cxnSp>
          <p:nvCxnSpPr>
            <p:cNvPr id="15368" name="Line 22"/>
            <p:cNvCxnSpPr/>
            <p:nvPr>
              <p:custDataLst>
                <p:tags r:id="rId7"/>
              </p:custDataLst>
            </p:nvPr>
          </p:nvCxnSpPr>
          <p:spPr>
            <a:xfrm flipH="1">
              <a:off x="1000100" y="2857496"/>
              <a:ext cx="1785950" cy="24685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sp>
          <p:nvSpPr>
            <p:cNvPr id="15369" name="Rectangle 2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715026" y="5142846"/>
              <a:ext cx="264822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C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0" name="Rectangle 2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785786" y="5142846"/>
              <a:ext cx="269268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B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1" name="Rectangle 29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786014" y="3500186"/>
              <a:ext cx="295941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A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sp>
          <p:nvSpPr>
            <p:cNvPr id="15372" name="Rectangle 3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215140" y="3571606"/>
              <a:ext cx="311817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D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  <p:cxnSp>
          <p:nvCxnSpPr>
            <p:cNvPr id="15373" name="直接连接符 34"/>
            <p:cNvCxnSpPr>
              <a:endCxn id="15372" idx="1"/>
            </p:cNvCxnSpPr>
            <p:nvPr>
              <p:custDataLst>
                <p:tags r:id="rId12"/>
              </p:custDataLst>
            </p:nvPr>
          </p:nvCxnSpPr>
          <p:spPr>
            <a:xfrm flipV="1">
              <a:off x="2071794" y="3810308"/>
              <a:ext cx="2143346" cy="476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</a:ln>
          </p:spPr>
        </p:cxnSp>
        <p:sp>
          <p:nvSpPr>
            <p:cNvPr id="15374" name="Rectangle 3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857688" y="2500306"/>
              <a:ext cx="500114" cy="4767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微软雅黑" panose="020B0503020204020204" charset="-122"/>
                </a:defRPr>
              </a:lvl5pPr>
            </a:lstStyle>
            <a:p>
              <a:pPr marL="0" marR="0" lvl="0" indent="0" eaLnBrk="1" hangingPunct="1"/>
              <a:r>
                <a:rPr lang="en-US" altLang="zh-CN" sz="3100" b="1" spc="0">
                  <a:latin typeface="微软雅黑" panose="020B0503020204020204" charset="-122"/>
                </a:rPr>
                <a:t>E</a:t>
              </a:r>
              <a:endParaRPr lang="en-US" altLang="zh-CN" b="1">
                <a:latin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68" name="图片 25620" descr="pic264_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613" y="5541963"/>
            <a:ext cx="2081212" cy="141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9" name="图片 25621" descr="line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638" y="6669088"/>
            <a:ext cx="2190750" cy="307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Text Box 4"/>
          <p:cNvSpPr/>
          <p:nvPr>
            <p:custDataLst>
              <p:tags r:id="rId3"/>
            </p:custDataLst>
          </p:nvPr>
        </p:nvSpPr>
        <p:spPr>
          <a:xfrm>
            <a:off x="1005840" y="764540"/>
            <a:ext cx="8950325" cy="2225040"/>
          </a:xfrm>
          <a:prstGeom prst="rect">
            <a:avLst/>
          </a:prstGeom>
          <a:noFill/>
          <a:ln>
            <a:noFill/>
            <a:miter lim="800000"/>
          </a:ln>
          <a:effectLst/>
        </p:spPr>
        <p:txBody>
          <a:bodyPr wrap="square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微软雅黑" panose="020B0503020204020204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随堂练习</a:t>
            </a: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r>
              <a:rPr sz="3200" b="1">
                <a:latin typeface="+mn-ea"/>
                <a:ea typeface="+mn-ea"/>
                <a:cs typeface="+mn-ea"/>
                <a:sym typeface="+mn-ea"/>
              </a:rPr>
              <a:t>如图，AB∥CD, ∠A=∠D，判断AF与ED的位置关系，并说明理由。</a:t>
            </a:r>
            <a:endParaRPr lang="zh-CN" altLang="en-US" sz="3200">
              <a:ea typeface="宋体" panose="02010600030101010101" pitchFamily="2" charset="-122"/>
            </a:endParaRPr>
          </a:p>
          <a:p>
            <a:pPr marL="0" lvl="0" indent="133350"/>
            <a:endParaRPr kumimoji="1" lang="en-US" altLang="zh-CN" sz="32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50000"/>
              </a:spcBef>
            </a:pP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81" name="图片 20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15" y="2780665"/>
            <a:ext cx="4014470" cy="25006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6145" descr="NewsMedia_13444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9075" y="0"/>
            <a:ext cx="6407150" cy="688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直接连接符 6146"/>
          <p:cNvSpPr/>
          <p:nvPr/>
        </p:nvSpPr>
        <p:spPr>
          <a:xfrm>
            <a:off x="2711450" y="6092825"/>
            <a:ext cx="4932363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8" name="直接连接符 6147"/>
          <p:cNvSpPr/>
          <p:nvPr/>
        </p:nvSpPr>
        <p:spPr>
          <a:xfrm flipH="1">
            <a:off x="6221413" y="1844675"/>
            <a:ext cx="666750" cy="42068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直接连接符 6148"/>
          <p:cNvSpPr/>
          <p:nvPr/>
        </p:nvSpPr>
        <p:spPr>
          <a:xfrm flipH="1">
            <a:off x="4097338" y="1628775"/>
            <a:ext cx="703262" cy="443547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" name="组合 6149"/>
          <p:cNvGrpSpPr/>
          <p:nvPr/>
        </p:nvGrpSpPr>
        <p:grpSpPr>
          <a:xfrm>
            <a:off x="1038225" y="1125538"/>
            <a:ext cx="3544888" cy="3224212"/>
            <a:chOff x="0" y="0"/>
            <a:chExt cx="2234" cy="2031"/>
          </a:xfrm>
        </p:grpSpPr>
        <p:grpSp>
          <p:nvGrpSpPr>
            <p:cNvPr id="25606" name="组合 6150"/>
            <p:cNvGrpSpPr/>
            <p:nvPr/>
          </p:nvGrpSpPr>
          <p:grpSpPr>
            <a:xfrm rot="1553045">
              <a:off x="65" y="0"/>
              <a:ext cx="1904" cy="2031"/>
              <a:chOff x="0" y="0"/>
              <a:chExt cx="1633" cy="1071"/>
            </a:xfrm>
          </p:grpSpPr>
          <p:sp>
            <p:nvSpPr>
              <p:cNvPr id="6152" name="云形标注 6151"/>
              <p:cNvSpPr/>
              <p:nvPr/>
            </p:nvSpPr>
            <p:spPr>
              <a:xfrm flipH="1">
                <a:off x="0" y="0"/>
                <a:ext cx="1633" cy="1071"/>
              </a:xfrm>
              <a:prstGeom prst="cloudCallout">
                <a:avLst>
                  <a:gd name="adj1" fmla="val -63472"/>
                  <a:gd name="adj2" fmla="val 59986"/>
                </a:avLst>
              </a:prstGeom>
              <a:solidFill>
                <a:srgbClr val="99FF66"/>
              </a:solidFill>
              <a:ln w="12700" cap="sq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32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6153" name="文本框 6152"/>
              <p:cNvSpPr txBox="1"/>
              <p:nvPr/>
            </p:nvSpPr>
            <p:spPr>
              <a:xfrm>
                <a:off x="447" y="295"/>
                <a:ext cx="816" cy="23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>
                  <a:spcBef>
                    <a:spcPct val="50000"/>
                  </a:spcBef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4000" b="1" kern="1200" cap="none" spc="0" normalizeH="0" baseline="0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" name="文本框 6153"/>
              <p:cNvSpPr txBox="1"/>
              <p:nvPr/>
            </p:nvSpPr>
            <p:spPr>
              <a:xfrm>
                <a:off x="862" y="295"/>
                <a:ext cx="227" cy="13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>
                  <a:spcBef>
                    <a:spcPct val="50000"/>
                  </a:spcBef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endParaRPr kumimoji="0" sz="2000" b="1" kern="1200" cap="none" spc="0" normalizeH="0" baseline="0" noProof="1">
                  <a:effectLst>
                    <a:outerShdw blurRad="38100" dist="38100" dir="2700000">
                      <a:srgbClr val="FFFFFF"/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5610" name="矩形 6154"/>
            <p:cNvSpPr/>
            <p:nvPr/>
          </p:nvSpPr>
          <p:spPr>
            <a:xfrm rot="-120612">
              <a:off x="0" y="353"/>
              <a:ext cx="2234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它与地面所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成的较大的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  <a:p>
              <a:pPr algn="ctr"/>
              <a:r>
                <a:rPr lang="zh-CN" altLang="en-US" sz="3600" b="1" dirty="0">
                  <a:solidFill>
                    <a:srgbClr val="FF0000"/>
                  </a:solidFill>
                  <a:latin typeface="Arial" panose="020B0604020202020204" pitchFamily="34" charset="0"/>
                  <a:ea typeface="华文行楷" panose="02010800040101010101" pitchFamily="2" charset="-122"/>
                </a:rPr>
                <a:t>角是多少度</a:t>
              </a:r>
              <a:endPara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6156" name="图片 6155" descr="bang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750" y="4221163"/>
            <a:ext cx="1474788" cy="1474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2" name="十字星 6156"/>
          <p:cNvSpPr/>
          <p:nvPr/>
        </p:nvSpPr>
        <p:spPr>
          <a:xfrm>
            <a:off x="9694863" y="188913"/>
            <a:ext cx="827087" cy="1752600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CC66FF"/>
              </a:gs>
              <a:gs pos="100000">
                <a:srgbClr val="66FFCC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3" name="十字星 6157"/>
          <p:cNvSpPr/>
          <p:nvPr/>
        </p:nvSpPr>
        <p:spPr>
          <a:xfrm>
            <a:off x="9191625" y="260350"/>
            <a:ext cx="792163" cy="1628775"/>
          </a:xfrm>
          <a:prstGeom prst="star4">
            <a:avLst>
              <a:gd name="adj" fmla="val 12500"/>
            </a:avLst>
          </a:prstGeom>
          <a:gradFill rotWithShape="0">
            <a:gsLst>
              <a:gs pos="0">
                <a:srgbClr val="3333CC"/>
              </a:gs>
              <a:gs pos="100000">
                <a:srgbClr val="CC00FF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4" name="云形标注 6158"/>
          <p:cNvSpPr/>
          <p:nvPr/>
        </p:nvSpPr>
        <p:spPr>
          <a:xfrm rot="-6979827" flipH="1">
            <a:off x="7378700" y="1111250"/>
            <a:ext cx="3016250" cy="3590925"/>
          </a:xfrm>
          <a:prstGeom prst="cloudCallout">
            <a:avLst>
              <a:gd name="adj1" fmla="val 58083"/>
              <a:gd name="adj2" fmla="val -76639"/>
            </a:avLst>
          </a:prstGeom>
          <a:solidFill>
            <a:srgbClr val="CCFF33"/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eaVert" anchor="t" anchorCtr="0"/>
          <a:p>
            <a:pPr algn="ctr"/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0" name="矩形 6159"/>
          <p:cNvSpPr/>
          <p:nvPr/>
        </p:nvSpPr>
        <p:spPr>
          <a:xfrm>
            <a:off x="7464425" y="1931988"/>
            <a:ext cx="2771775" cy="23069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目前，它与地面所成的较小的角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为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∠1=</a:t>
            </a: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85º</a:t>
            </a:r>
            <a:endParaRPr kumimoji="0" lang="en-US" altLang="zh-CN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6161" name="任意多边形 6160"/>
          <p:cNvSpPr/>
          <p:nvPr/>
        </p:nvSpPr>
        <p:spPr>
          <a:xfrm flipH="1">
            <a:off x="3792538" y="5711825"/>
            <a:ext cx="360362" cy="358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7" name="组合 6161"/>
          <p:cNvGrpSpPr/>
          <p:nvPr/>
        </p:nvGrpSpPr>
        <p:grpSpPr>
          <a:xfrm>
            <a:off x="6303963" y="5157788"/>
            <a:ext cx="800100" cy="917575"/>
            <a:chOff x="0" y="0"/>
            <a:chExt cx="504" cy="578"/>
          </a:xfrm>
        </p:grpSpPr>
        <p:sp>
          <p:nvSpPr>
            <p:cNvPr id="25618" name="任意多边形 6162"/>
            <p:cNvSpPr/>
            <p:nvPr/>
          </p:nvSpPr>
          <p:spPr>
            <a:xfrm>
              <a:off x="0" y="397"/>
              <a:ext cx="181" cy="1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00" y="21600"/>
                </a:cxn>
                <a:cxn ang="0">
                  <a:pos x="21600" y="21600"/>
                </a:cxn>
                <a:cxn ang="0">
                  <a:pos x="32400" y="0"/>
                </a:cxn>
                <a:cxn ang="0">
                  <a:pos x="43200" y="21600"/>
                </a:cxn>
                <a:cxn ang="0">
                  <a:pos x="42648" y="28436"/>
                </a:cxn>
                <a:cxn ang="0">
                  <a:pos x="0" y="0"/>
                </a:cxn>
              </a:cxnLst>
              <a:pathLst>
                <a:path w="21600" h="21600" fill="none">
                  <a:moveTo>
                    <a:pt x="0" y="0"/>
                  </a:moveTo>
                  <a:cubicBezTo>
                    <a:pt x="11929" y="0"/>
                    <a:pt x="21600" y="9671"/>
                    <a:pt x="21600" y="21600"/>
                  </a:cubicBezTo>
                </a:path>
                <a:path w="21600" h="21600" stroke="0">
                  <a:moveTo>
                    <a:pt x="21600" y="21600"/>
                  </a:moveTo>
                  <a:cubicBezTo>
                    <a:pt x="21600" y="9671"/>
                    <a:pt x="26435" y="0"/>
                    <a:pt x="32400" y="0"/>
                  </a:cubicBezTo>
                  <a:cubicBezTo>
                    <a:pt x="38365" y="0"/>
                    <a:pt x="43200" y="9671"/>
                    <a:pt x="43200" y="21600"/>
                  </a:cubicBezTo>
                  <a:cubicBezTo>
                    <a:pt x="43200" y="23991"/>
                    <a:pt x="43006" y="26290"/>
                    <a:pt x="42648" y="28436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57150" cap="flat" cmpd="sng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5619" name="文本框 6163"/>
            <p:cNvSpPr txBox="1"/>
            <p:nvPr/>
          </p:nvSpPr>
          <p:spPr>
            <a:xfrm>
              <a:off x="96" y="0"/>
              <a:ext cx="408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4000" b="1" dirty="0">
                  <a:solidFill>
                    <a:srgbClr val="FFFF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6165" name="任意多边形 6164"/>
          <p:cNvSpPr/>
          <p:nvPr/>
        </p:nvSpPr>
        <p:spPr>
          <a:xfrm rot="-2623784">
            <a:off x="4008438" y="5824538"/>
            <a:ext cx="363537" cy="341312"/>
          </a:xfrm>
          <a:custGeom>
            <a:avLst/>
            <a:gdLst/>
            <a:ahLst/>
            <a:cxnLst>
              <a:cxn ang="0">
                <a:pos x="18218" y="0"/>
              </a:cxn>
              <a:cxn ang="0">
                <a:pos x="21599" y="11603"/>
              </a:cxn>
              <a:cxn ang="0">
                <a:pos x="14088" y="27976"/>
              </a:cxn>
              <a:cxn ang="0">
                <a:pos x="14088" y="27975"/>
              </a:cxn>
              <a:cxn ang="0">
                <a:pos x="14121" y="31216"/>
              </a:cxn>
              <a:cxn ang="0">
                <a:pos x="14117" y="32298"/>
              </a:cxn>
              <a:cxn ang="0">
                <a:pos x="18218" y="0"/>
              </a:cxn>
            </a:cxnLst>
            <a:pathLst>
              <a:path w="21600" h="27976" fill="none">
                <a:moveTo>
                  <a:pt x="18218" y="0"/>
                </a:moveTo>
                <a:cubicBezTo>
                  <a:pt x="20359" y="3350"/>
                  <a:pt x="21599" y="7332"/>
                  <a:pt x="21599" y="11603"/>
                </a:cubicBezTo>
                <a:cubicBezTo>
                  <a:pt x="21599" y="18149"/>
                  <a:pt x="18687" y="24015"/>
                  <a:pt x="14088" y="27976"/>
                </a:cubicBezTo>
              </a:path>
              <a:path w="21600" h="27976" stroke="0">
                <a:moveTo>
                  <a:pt x="14088" y="27975"/>
                </a:moveTo>
                <a:cubicBezTo>
                  <a:pt x="14110" y="29021"/>
                  <a:pt x="14121" y="30106"/>
                  <a:pt x="14121" y="31216"/>
                </a:cubicBezTo>
                <a:cubicBezTo>
                  <a:pt x="14121" y="31581"/>
                  <a:pt x="14120" y="31943"/>
                  <a:pt x="14117" y="32298"/>
                </a:cubicBezTo>
                <a:lnTo>
                  <a:pt x="18218" y="0"/>
                </a:lnTo>
                <a:close/>
              </a:path>
            </a:pathLst>
          </a:custGeom>
          <a:noFill/>
          <a:ln w="5715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6" name="文本框 6165"/>
          <p:cNvSpPr txBox="1"/>
          <p:nvPr/>
        </p:nvSpPr>
        <p:spPr>
          <a:xfrm>
            <a:off x="4440238" y="5445125"/>
            <a:ext cx="6477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 b="1" dirty="0">
              <a:solidFill>
                <a:srgbClr val="FFFF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167" name="文本框 6166"/>
          <p:cNvSpPr txBox="1"/>
          <p:nvPr/>
        </p:nvSpPr>
        <p:spPr>
          <a:xfrm>
            <a:off x="3648075" y="5092700"/>
            <a:ext cx="6477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4000" b="1" dirty="0">
              <a:solidFill>
                <a:srgbClr val="FF33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6" grpId="0"/>
      <p:bldP spid="61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5" name="图片 24577" descr="MCj0343345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763" y="333375"/>
            <a:ext cx="2735262" cy="2708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云形标注 24580"/>
          <p:cNvSpPr/>
          <p:nvPr/>
        </p:nvSpPr>
        <p:spPr>
          <a:xfrm>
            <a:off x="2568575" y="3357563"/>
            <a:ext cx="6264275" cy="2879725"/>
          </a:xfrm>
          <a:prstGeom prst="cloudCallout">
            <a:avLst>
              <a:gd name="adj1" fmla="val 60569"/>
              <a:gd name="adj2" fmla="val -109426"/>
            </a:avLst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zh-CN" sz="2400" b="1" dirty="0">
              <a:solidFill>
                <a:srgbClr val="FF505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4582" name="矩形 24581"/>
          <p:cNvSpPr>
            <a:spLocks noTextEdit="1"/>
          </p:cNvSpPr>
          <p:nvPr/>
        </p:nvSpPr>
        <p:spPr>
          <a:xfrm>
            <a:off x="3719513" y="4076700"/>
            <a:ext cx="38877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今天你有什么收获?</a:t>
            </a:r>
            <a:endParaRPr lang="zh-CN" altLang="en-US" sz="3600" b="1">
              <a:ln w="1905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583" name="图片 24582" descr="4">
            <a:hlinkClick r:id="rId2" action="ppaction://program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16050" y="4797425"/>
            <a:ext cx="2735263" cy="273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8194"/>
          <p:cNvSpPr txBox="1"/>
          <p:nvPr>
            <p:custDataLst>
              <p:tags r:id="rId4"/>
            </p:custDataLst>
          </p:nvPr>
        </p:nvSpPr>
        <p:spPr>
          <a:xfrm>
            <a:off x="695325" y="620395"/>
            <a:ext cx="3359785" cy="70675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wrap="square">
            <a:spAutoFit/>
          </a:bodyPr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五、课堂</a:t>
            </a: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小结</a:t>
            </a:r>
            <a:endParaRPr kumimoji="0" lang="zh-CN" altLang="en-US" sz="40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25601" descr="ban_s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7924800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25602"/>
          <p:cNvSpPr txBox="1"/>
          <p:nvPr/>
        </p:nvSpPr>
        <p:spPr>
          <a:xfrm>
            <a:off x="1928813" y="3357563"/>
            <a:ext cx="2447925" cy="583565"/>
          </a:xfrm>
          <a:prstGeom prst="rect">
            <a:avLst/>
          </a:prstGeom>
          <a:solidFill>
            <a:srgbClr val="E2F680"/>
          </a:solidFill>
          <a:ln w="25400" cap="flat" cmpd="sng">
            <a:solidFill>
              <a:srgbClr val="99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两直线平行</a:t>
            </a:r>
            <a:endParaRPr kumimoji="0" lang="zh-CN" altLang="en-US" sz="32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604" name="文本框 25603"/>
          <p:cNvSpPr txBox="1"/>
          <p:nvPr/>
        </p:nvSpPr>
        <p:spPr>
          <a:xfrm>
            <a:off x="6245225" y="2565400"/>
            <a:ext cx="2308225" cy="583565"/>
          </a:xfrm>
          <a:prstGeom prst="rect">
            <a:avLst/>
          </a:prstGeom>
          <a:solidFill>
            <a:srgbClr val="66FFFF"/>
          </a:solidFill>
          <a:ln w="254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同位角相等</a:t>
            </a:r>
            <a:endParaRPr kumimoji="0" lang="zh-CN" altLang="en-US" sz="32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6249988" y="3346450"/>
            <a:ext cx="2308225" cy="583565"/>
          </a:xfrm>
          <a:prstGeom prst="rect">
            <a:avLst/>
          </a:prstGeom>
          <a:solidFill>
            <a:srgbClr val="66FFFF"/>
          </a:solidFill>
          <a:ln w="254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内错角相等</a:t>
            </a:r>
            <a:endParaRPr kumimoji="0" lang="zh-CN" altLang="en-US" sz="32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606" name="文本框 25605"/>
          <p:cNvSpPr txBox="1"/>
          <p:nvPr/>
        </p:nvSpPr>
        <p:spPr>
          <a:xfrm>
            <a:off x="6176963" y="4067175"/>
            <a:ext cx="2727325" cy="583565"/>
          </a:xfrm>
          <a:prstGeom prst="rect">
            <a:avLst/>
          </a:prstGeom>
          <a:solidFill>
            <a:srgbClr val="66FFFF"/>
          </a:solidFill>
          <a:ln w="25400" cap="flat" cmpd="sng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ea"/>
              </a:rPr>
              <a:t>同旁内角互补</a:t>
            </a:r>
            <a:endParaRPr kumimoji="0" lang="zh-CN" altLang="en-US" sz="32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607" name="直接连接符 25606"/>
          <p:cNvSpPr/>
          <p:nvPr/>
        </p:nvSpPr>
        <p:spPr>
          <a:xfrm flipV="1">
            <a:off x="4521200" y="2709863"/>
            <a:ext cx="1584325" cy="576262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25608" name="直接连接符 25607"/>
          <p:cNvSpPr/>
          <p:nvPr/>
        </p:nvSpPr>
        <p:spPr>
          <a:xfrm>
            <a:off x="4521200" y="3573463"/>
            <a:ext cx="1728788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25609" name="直接连接符 25608"/>
          <p:cNvSpPr/>
          <p:nvPr/>
        </p:nvSpPr>
        <p:spPr>
          <a:xfrm>
            <a:off x="4592638" y="3862388"/>
            <a:ext cx="1574800" cy="503237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25610" name="直接连接符 25609"/>
          <p:cNvSpPr/>
          <p:nvPr/>
        </p:nvSpPr>
        <p:spPr>
          <a:xfrm flipH="1">
            <a:off x="4521200" y="2854325"/>
            <a:ext cx="1584325" cy="57785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25611" name="文本框 25610"/>
          <p:cNvSpPr txBox="1"/>
          <p:nvPr/>
        </p:nvSpPr>
        <p:spPr>
          <a:xfrm>
            <a:off x="2208213" y="4762500"/>
            <a:ext cx="2214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线的关系</a:t>
            </a:r>
            <a:endParaRPr lang="zh-CN" altLang="en-US" sz="4000" b="1" dirty="0">
              <a:solidFill>
                <a:srgbClr val="FF33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25612" name="文本框 25611"/>
          <p:cNvSpPr txBox="1"/>
          <p:nvPr/>
        </p:nvSpPr>
        <p:spPr>
          <a:xfrm>
            <a:off x="6684963" y="4868863"/>
            <a:ext cx="22148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  <a:ea typeface="华文行楷" panose="02010800040101010101" pitchFamily="2" charset="-122"/>
              </a:rPr>
              <a:t>角的关系</a:t>
            </a:r>
            <a:endParaRPr lang="zh-CN" altLang="en-US" sz="4000" b="1" dirty="0"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25613" name="直接连接符 25612"/>
          <p:cNvSpPr/>
          <p:nvPr/>
        </p:nvSpPr>
        <p:spPr>
          <a:xfrm flipH="1">
            <a:off x="4592638" y="5229225"/>
            <a:ext cx="19558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5614" name="文本框 25613"/>
          <p:cNvSpPr txBox="1"/>
          <p:nvPr/>
        </p:nvSpPr>
        <p:spPr>
          <a:xfrm>
            <a:off x="4953000" y="5249863"/>
            <a:ext cx="1025525" cy="5835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姚体" panose="02010601030101010101" pitchFamily="2" charset="-122"/>
                <a:cs typeface="+mn-cs"/>
              </a:rPr>
              <a:t>判定</a:t>
            </a:r>
            <a:endParaRPr kumimoji="0" lang="zh-CN" altLang="en-US" sz="3200" b="1" kern="1200" cap="none" spc="0" normalizeH="0" baseline="0" noProof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方正姚体" panose="02010601030101010101" pitchFamily="2" charset="-122"/>
              <a:cs typeface="+mn-cs"/>
            </a:endParaRPr>
          </a:p>
        </p:txBody>
      </p:sp>
      <p:sp>
        <p:nvSpPr>
          <p:cNvPr id="25615" name="直接连接符 25614"/>
          <p:cNvSpPr/>
          <p:nvPr/>
        </p:nvSpPr>
        <p:spPr>
          <a:xfrm>
            <a:off x="4594225" y="5086350"/>
            <a:ext cx="2016125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5616" name="文本框 25615"/>
          <p:cNvSpPr txBox="1"/>
          <p:nvPr/>
        </p:nvSpPr>
        <p:spPr>
          <a:xfrm>
            <a:off x="4953000" y="4527550"/>
            <a:ext cx="10255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方正姚体" panose="02010601030101010101" pitchFamily="2" charset="-122"/>
              </a:rPr>
              <a:t>性质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方正姚体" panose="02010601030101010101" pitchFamily="2" charset="-122"/>
            </a:endParaRPr>
          </a:p>
        </p:txBody>
      </p:sp>
      <p:sp>
        <p:nvSpPr>
          <p:cNvPr id="25617" name="文本框 25616"/>
          <p:cNvSpPr txBox="1"/>
          <p:nvPr/>
        </p:nvSpPr>
        <p:spPr>
          <a:xfrm>
            <a:off x="9565640" y="188913"/>
            <a:ext cx="984885" cy="652462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50000">
                <a:srgbClr val="FFFF00"/>
              </a:gs>
              <a:gs pos="100000">
                <a:srgbClr val="FF0000"/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vert="eaVert" lIns="0" tIns="0" rIns="0" bIns="0">
            <a:spAutoFit/>
          </a:bodyPr>
          <a:lstStyle/>
          <a:p>
            <a:pPr marR="0" algn="ju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kern="1200" cap="none" spc="0" normalizeH="0" baseline="0" noProof="0" smtClean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平行线的性质和平行线的判定方法的      </a:t>
            </a:r>
            <a:r>
              <a:rPr kumimoji="0" lang="zh-CN" altLang="en-US" sz="3200" b="1" kern="1200" cap="none" spc="0" normalizeH="0" baseline="0" noProof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区   别    </a:t>
            </a:r>
            <a:r>
              <a:rPr kumimoji="0" lang="zh-CN" altLang="en-US" sz="3200" b="1" kern="1200" cap="none" spc="0" normalizeH="0" baseline="0" noProof="0" smtClean="0">
                <a:effectLst>
                  <a:outerShdw blurRad="38100" dist="38100" dir="2700000" algn="tl">
                    <a:srgbClr val="FFFFFF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与</a:t>
            </a:r>
            <a:r>
              <a:rPr kumimoji="0" lang="zh-CN" altLang="en-US" sz="3200" b="1" kern="1200" cap="none" spc="0" normalizeH="0" baseline="0" noProof="0" smtClean="0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32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联   系</a:t>
            </a:r>
            <a:endParaRPr kumimoji="0" lang="zh-CN" altLang="en-US" sz="3200" b="1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5618" name="横卷形 25617"/>
          <p:cNvSpPr/>
          <p:nvPr/>
        </p:nvSpPr>
        <p:spPr>
          <a:xfrm>
            <a:off x="3792538" y="1054100"/>
            <a:ext cx="3744913" cy="935038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FFEDED"/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  </a:t>
            </a:r>
            <a:r>
              <a:rPr kumimoji="0" lang="zh-CN" altLang="en-US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小结</a:t>
            </a:r>
            <a:endParaRPr kumimoji="0" lang="zh-CN" altLang="en-US" sz="6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imes New Roman" panose="02020603050405020304" pitchFamily="18" charset="0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25619" name="直接连接符 25618"/>
          <p:cNvSpPr/>
          <p:nvPr/>
        </p:nvSpPr>
        <p:spPr>
          <a:xfrm flipH="1">
            <a:off x="4449763" y="3717925"/>
            <a:ext cx="1800225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</p:sp>
      <p:sp>
        <p:nvSpPr>
          <p:cNvPr id="25620" name="直接连接符 25619"/>
          <p:cNvSpPr/>
          <p:nvPr/>
        </p:nvSpPr>
        <p:spPr>
          <a:xfrm flipH="1" flipV="1">
            <a:off x="4449763" y="3935413"/>
            <a:ext cx="1655762" cy="5746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</p:sp>
      <p:pic>
        <p:nvPicPr>
          <p:cNvPr id="27668" name="图片 25620" descr="pic264_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613" y="5541963"/>
            <a:ext cx="2081212" cy="141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69" name="图片 25621" descr="line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638" y="6669088"/>
            <a:ext cx="2190750" cy="307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nimBg="1"/>
      <p:bldP spid="25604" grpId="0" bldLvl="0" animBg="1"/>
      <p:bldP spid="25605" grpId="0" bldLvl="0" animBg="1"/>
      <p:bldP spid="25606" grpId="0" bldLvl="0" animBg="1"/>
      <p:bldP spid="25611" grpId="0"/>
      <p:bldP spid="25612" grpId="0"/>
      <p:bldP spid="25614" grpId="0"/>
      <p:bldP spid="256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9" name="图片 7171" descr="Hein007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3513" y="333375"/>
            <a:ext cx="1146175" cy="1146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7172" descr="wenha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750" y="5157788"/>
            <a:ext cx="606425" cy="104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图片 7173" descr="GIF0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638" y="3309938"/>
            <a:ext cx="1008062" cy="7556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7174"/>
          <p:cNvGrpSpPr/>
          <p:nvPr/>
        </p:nvGrpSpPr>
        <p:grpSpPr>
          <a:xfrm>
            <a:off x="6816725" y="2708275"/>
            <a:ext cx="3527425" cy="2306638"/>
            <a:chOff x="0" y="0"/>
            <a:chExt cx="2222" cy="1407"/>
          </a:xfrm>
        </p:grpSpPr>
        <p:grpSp>
          <p:nvGrpSpPr>
            <p:cNvPr id="9223" name="组合 7175"/>
            <p:cNvGrpSpPr/>
            <p:nvPr/>
          </p:nvGrpSpPr>
          <p:grpSpPr>
            <a:xfrm>
              <a:off x="0" y="0"/>
              <a:ext cx="2222" cy="1407"/>
              <a:chOff x="0" y="0"/>
              <a:chExt cx="2177" cy="1452"/>
            </a:xfrm>
          </p:grpSpPr>
          <p:sp>
            <p:nvSpPr>
              <p:cNvPr id="9224" name="椭圆 7176"/>
              <p:cNvSpPr/>
              <p:nvPr/>
            </p:nvSpPr>
            <p:spPr>
              <a:xfrm>
                <a:off x="45" y="318"/>
                <a:ext cx="1905" cy="624"/>
              </a:xfrm>
              <a:prstGeom prst="ellipse">
                <a:avLst/>
              </a:prstGeom>
              <a:noFill/>
              <a:ln w="9525">
                <a:noFill/>
              </a:ln>
            </p:spPr>
            <p:txBody>
              <a:bodyPr wrap="none" anchor="ctr" anchorCtr="0"/>
              <a:p>
                <a:pPr algn="ctr"/>
                <a:endParaRPr lang="zh-CN" altLang="zh-CN" sz="4000" b="1" dirty="0">
                  <a:solidFill>
                    <a:srgbClr val="CC3300"/>
                  </a:solidFill>
                  <a:latin typeface="Times New Roman" panose="02020603050405020304" pitchFamily="18" charset="0"/>
                  <a:ea typeface="隶书" panose="02010509060101010101" pitchFamily="1" charset="-122"/>
                </a:endParaRPr>
              </a:p>
            </p:txBody>
          </p:sp>
          <p:sp>
            <p:nvSpPr>
              <p:cNvPr id="9225" name="流程图: 可选过程 7177"/>
              <p:cNvSpPr/>
              <p:nvPr/>
            </p:nvSpPr>
            <p:spPr>
              <a:xfrm>
                <a:off x="0" y="0"/>
                <a:ext cx="2177" cy="1452"/>
              </a:xfrm>
              <a:prstGeom prst="flowChartAlternateProcess">
                <a:avLst/>
              </a:prstGeom>
              <a:noFill/>
              <a:ln w="38100" cap="flat" cmpd="sng">
                <a:solidFill>
                  <a:srgbClr val="CC3300"/>
                </a:solidFill>
                <a:prstDash val="lgDash"/>
                <a:miter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226" name="矩形 7178"/>
            <p:cNvSpPr/>
            <p:nvPr/>
          </p:nvSpPr>
          <p:spPr>
            <a:xfrm>
              <a:off x="181" y="376"/>
              <a:ext cx="1880" cy="4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pPr algn="ctr"/>
              <a:r>
                <a:rPr lang="zh-CN" altLang="en-US" sz="4000" b="1" dirty="0">
                  <a:solidFill>
                    <a:srgbClr val="CC3300"/>
                  </a:solidFill>
                  <a:latin typeface="Arial" panose="020B0604020202020204" pitchFamily="34" charset="0"/>
                  <a:ea typeface="隶书" panose="02010509060101010101" pitchFamily="1" charset="-122"/>
                </a:rPr>
                <a:t>两直线平行</a:t>
              </a:r>
              <a:endParaRPr lang="zh-CN" altLang="en-US" sz="4000" b="1" dirty="0">
                <a:solidFill>
                  <a:srgbClr val="CC3300"/>
                </a:solidFill>
                <a:latin typeface="Arial" panose="020B0604020202020204" pitchFamily="34" charset="0"/>
                <a:ea typeface="隶书" panose="02010509060101010101" pitchFamily="1" charset="-122"/>
              </a:endParaRPr>
            </a:p>
          </p:txBody>
        </p:sp>
      </p:grpSp>
      <p:grpSp>
        <p:nvGrpSpPr>
          <p:cNvPr id="6" name="组合 7179"/>
          <p:cNvGrpSpPr/>
          <p:nvPr/>
        </p:nvGrpSpPr>
        <p:grpSpPr>
          <a:xfrm>
            <a:off x="1273175" y="2708275"/>
            <a:ext cx="4570413" cy="2160588"/>
            <a:chOff x="0" y="0"/>
            <a:chExt cx="2880" cy="1361"/>
          </a:xfrm>
        </p:grpSpPr>
        <p:grpSp>
          <p:nvGrpSpPr>
            <p:cNvPr id="9228" name="组合 7180"/>
            <p:cNvGrpSpPr/>
            <p:nvPr/>
          </p:nvGrpSpPr>
          <p:grpSpPr>
            <a:xfrm>
              <a:off x="228" y="0"/>
              <a:ext cx="2584" cy="1361"/>
              <a:chOff x="0" y="0"/>
              <a:chExt cx="2517" cy="1452"/>
            </a:xfrm>
          </p:grpSpPr>
          <p:sp>
            <p:nvSpPr>
              <p:cNvPr id="7182" name="矩形 7181"/>
              <p:cNvSpPr/>
              <p:nvPr/>
            </p:nvSpPr>
            <p:spPr>
              <a:xfrm>
                <a:off x="0" y="182"/>
                <a:ext cx="2517" cy="998"/>
              </a:xfrm>
              <a:prstGeom prst="rect">
                <a:avLst/>
              </a:prstGeom>
              <a:noFill/>
              <a:ln w="9525" cap="rnd" cmpd="sng">
                <a:solidFill>
                  <a:schemeClr val="bg1"/>
                </a:solidFill>
                <a:prstDash val="sysDot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en-US" altLang="zh-CN" sz="32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rPr>
                  <a:t>      </a:t>
                </a:r>
                <a:endParaRPr kumimoji="0" lang="en-US" altLang="zh-CN" sz="32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endParaRPr>
              </a:p>
            </p:txBody>
          </p:sp>
          <p:sp>
            <p:nvSpPr>
              <p:cNvPr id="9230" name="流程图: 可选过程 7182"/>
              <p:cNvSpPr/>
              <p:nvPr/>
            </p:nvSpPr>
            <p:spPr>
              <a:xfrm>
                <a:off x="158" y="0"/>
                <a:ext cx="2359" cy="1452"/>
              </a:xfrm>
              <a:prstGeom prst="flowChartAlternateProcess">
                <a:avLst/>
              </a:prstGeom>
              <a:noFill/>
              <a:ln w="38100" cap="flat" cmpd="sng">
                <a:solidFill>
                  <a:schemeClr val="folHlink"/>
                </a:solidFill>
                <a:prstDash val="lgDash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zh-CN" b="1" dirty="0">
                  <a:solidFill>
                    <a:srgbClr val="0000CC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" name="矩形 7183"/>
            <p:cNvSpPr/>
            <p:nvPr/>
          </p:nvSpPr>
          <p:spPr>
            <a:xfrm>
              <a:off x="0" y="91"/>
              <a:ext cx="2880" cy="11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1</a:t>
              </a:r>
              <a:r>
                <a:rPr kumimoji="0" lang="zh-CN" altLang="en-US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、同位角相等</a:t>
              </a:r>
              <a:endPara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1" charset="-122"/>
                <a:ea typeface="隶书" panose="02010509060101010101" pitchFamily="1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2</a:t>
              </a:r>
              <a:r>
                <a:rPr kumimoji="0" lang="zh-CN" altLang="en-US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、内错角相等</a:t>
              </a:r>
              <a:endPara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1" charset="-122"/>
                <a:ea typeface="隶书" panose="02010509060101010101" pitchFamily="1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  </a:t>
              </a:r>
              <a:r>
                <a:rPr kumimoji="0" lang="en-US" altLang="zh-CN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3</a:t>
              </a:r>
              <a:r>
                <a:rPr kumimoji="0" lang="zh-CN" altLang="en-US" sz="3600" b="1" i="0" u="none" strike="noStrike" kern="1200" cap="none" spc="0" normalizeH="0" baseline="0" noProof="0" smtClean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隶书" panose="02010509060101010101" pitchFamily="1" charset="-122"/>
                  <a:ea typeface="隶书" panose="02010509060101010101" pitchFamily="1" charset="-122"/>
                  <a:cs typeface="+mn-cs"/>
                </a:rPr>
                <a:t>、同旁内角互补</a:t>
              </a:r>
              <a:endPara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隶书" panose="02010509060101010101" pitchFamily="1" charset="-122"/>
                <a:ea typeface="隶书" panose="02010509060101010101" pitchFamily="1" charset="-122"/>
                <a:cs typeface="+mn-cs"/>
              </a:endParaRPr>
            </a:p>
          </p:txBody>
        </p:sp>
      </p:grpSp>
      <p:sp>
        <p:nvSpPr>
          <p:cNvPr id="9232" name="矩形 7184"/>
          <p:cNvSpPr/>
          <p:nvPr/>
        </p:nvSpPr>
        <p:spPr>
          <a:xfrm>
            <a:off x="1343343" y="1628775"/>
            <a:ext cx="7848600" cy="720725"/>
          </a:xfrm>
          <a:prstGeom prst="rect">
            <a:avLst/>
          </a:prstGeom>
          <a:noFill/>
          <a:ln w="9525" cap="rnd" cmpd="sng">
            <a:solidFill>
              <a:schemeClr val="bg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：平行线的判定方法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有哪些？</a:t>
            </a:r>
            <a:endParaRPr lang="zh-CN" altLang="en-US" sz="3600" b="1" dirty="0">
              <a:solidFill>
                <a:srgbClr val="FF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4" name="矩形 7185"/>
          <p:cNvSpPr/>
          <p:nvPr/>
        </p:nvSpPr>
        <p:spPr>
          <a:xfrm>
            <a:off x="1343660" y="5026660"/>
            <a:ext cx="9582785" cy="1198880"/>
          </a:xfrm>
          <a:prstGeom prst="rect">
            <a:avLst/>
          </a:prstGeom>
          <a:solidFill>
            <a:srgbClr val="99FF66"/>
          </a:solidFill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问题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：反过来,如果两条平行线被第三条直线所截,截得的同位角有什么关系呢?</a:t>
            </a:r>
            <a:endParaRPr lang="zh-CN" altLang="en-US" sz="3600" b="1" dirty="0">
              <a:solidFill>
                <a:srgbClr val="FF0000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8195" name="文本框 8194"/>
          <p:cNvSpPr txBox="1"/>
          <p:nvPr>
            <p:custDataLst>
              <p:tags r:id="rId5"/>
            </p:custDataLst>
          </p:nvPr>
        </p:nvSpPr>
        <p:spPr>
          <a:xfrm>
            <a:off x="767715" y="333375"/>
            <a:ext cx="4734560" cy="70675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wrap="square">
            <a:spAutoFit/>
          </a:bodyPr>
          <a:p>
            <a:pPr marR="0" algn="l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一</a:t>
            </a:r>
            <a:r>
              <a:rPr kumimoji="0" lang="en-US" altLang="zh-CN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.</a:t>
            </a: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复习回顾</a:t>
            </a:r>
            <a:endParaRPr kumimoji="0" lang="zh-CN" altLang="en-US" sz="40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文本框 8194"/>
          <p:cNvSpPr txBox="1"/>
          <p:nvPr/>
        </p:nvSpPr>
        <p:spPr>
          <a:xfrm>
            <a:off x="696595" y="395605"/>
            <a:ext cx="5781040" cy="706755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  <a:miter/>
          </a:ln>
        </p:spPr>
        <p:txBody>
          <a:bodyPr wrap="square"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二、交流合作</a:t>
            </a:r>
            <a:r>
              <a:rPr kumimoji="0" lang="en-US" altLang="zh-CN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,</a:t>
            </a:r>
            <a:r>
              <a:rPr kumimoji="0" lang="zh-CN" altLang="en-US" sz="4000" b="1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探索发现</a:t>
            </a:r>
            <a:endParaRPr kumimoji="0" lang="zh-CN" altLang="en-US" sz="40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0243" name="组合 8195"/>
          <p:cNvGrpSpPr/>
          <p:nvPr/>
        </p:nvGrpSpPr>
        <p:grpSpPr>
          <a:xfrm>
            <a:off x="3335973" y="5507673"/>
            <a:ext cx="5111750" cy="1308100"/>
            <a:chOff x="0" y="0"/>
            <a:chExt cx="2832" cy="834"/>
          </a:xfrm>
        </p:grpSpPr>
        <p:grpSp>
          <p:nvGrpSpPr>
            <p:cNvPr id="10244" name="组合 8196"/>
            <p:cNvGrpSpPr/>
            <p:nvPr/>
          </p:nvGrpSpPr>
          <p:grpSpPr>
            <a:xfrm>
              <a:off x="0" y="0"/>
              <a:ext cx="2783" cy="834"/>
              <a:chOff x="0" y="0"/>
              <a:chExt cx="4175" cy="528"/>
            </a:xfrm>
          </p:grpSpPr>
          <p:sp>
            <p:nvSpPr>
              <p:cNvPr id="10245" name="横卷形 8197"/>
              <p:cNvSpPr/>
              <p:nvPr/>
            </p:nvSpPr>
            <p:spPr>
              <a:xfrm>
                <a:off x="0" y="0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  <a:tileRect/>
              </a:gradFill>
              <a:ln w="9525" cap="flat" cmpd="sng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" name="文本框 8198"/>
              <p:cNvSpPr txBox="1"/>
              <p:nvPr/>
            </p:nvSpPr>
            <p:spPr>
              <a:xfrm>
                <a:off x="46" y="2"/>
                <a:ext cx="4129" cy="2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anchor="ctr">
                <a:spAutoFit/>
              </a:bodyPr>
              <a:lstStyle/>
              <a:p>
                <a:pPr marR="0" algn="ctr" defTabSz="914400" eaLnBrk="0" hangingPunct="0"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3200" b="1" kern="1200" cap="none" spc="0" normalizeH="0" baseline="0" noProof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幼圆" panose="02010509060101010101" pitchFamily="1" charset="-122"/>
                  <a:cs typeface="+mn-cs"/>
                </a:endParaRPr>
              </a:p>
            </p:txBody>
          </p:sp>
        </p:grpSp>
        <p:pic>
          <p:nvPicPr>
            <p:cNvPr id="10247" name="图片 8199" descr="慢跑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68" y="144"/>
              <a:ext cx="720" cy="5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48" name="图片 8200" descr="跳动的心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6" y="288"/>
              <a:ext cx="288" cy="2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9" name="文本框 8201"/>
            <p:cNvSpPr txBox="1"/>
            <p:nvPr/>
          </p:nvSpPr>
          <p:spPr>
            <a:xfrm>
              <a:off x="96" y="220"/>
              <a:ext cx="2736" cy="41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eaLnBrk="0" hangingPunct="0"/>
              <a:r>
                <a:rPr lang="zh-CN" altLang="en-US" sz="3600" dirty="0">
                  <a:solidFill>
                    <a:srgbClr val="FF0000"/>
                  </a:solidFill>
                  <a:latin typeface="Times New Roman" panose="02020603050405020304" pitchFamily="18" charset="0"/>
                  <a:ea typeface="隶书" panose="02010509060101010101" pitchFamily="1" charset="-122"/>
                </a:rPr>
                <a:t>心动        不如行动</a:t>
              </a:r>
              <a:endPara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1" charset="-122"/>
              </a:endParaRPr>
            </a:p>
          </p:txBody>
        </p:sp>
      </p:grpSp>
      <p:sp>
        <p:nvSpPr>
          <p:cNvPr id="8204" name="文本框 8203"/>
          <p:cNvSpPr txBox="1"/>
          <p:nvPr/>
        </p:nvSpPr>
        <p:spPr>
          <a:xfrm>
            <a:off x="2495550" y="1503363"/>
            <a:ext cx="6624638" cy="7067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kern="1200" cap="none" spc="0" normalizeH="0" baseline="0" noProof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猜一猜</a:t>
            </a:r>
            <a:r>
              <a:rPr kumimoji="0" lang="en-US" altLang="zh-CN" sz="40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∠1</a:t>
            </a:r>
            <a:r>
              <a:rPr kumimoji="0" lang="zh-CN" altLang="en-US" sz="40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和</a:t>
            </a:r>
            <a:r>
              <a:rPr kumimoji="0" lang="en-US" altLang="zh-CN" sz="40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∠2</a:t>
            </a:r>
            <a:r>
              <a:rPr kumimoji="0" lang="zh-CN" altLang="en-US" sz="40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相等吗？</a:t>
            </a:r>
            <a:endParaRPr kumimoji="0" lang="zh-CN" altLang="en-US" sz="4000" b="1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grpSp>
        <p:nvGrpSpPr>
          <p:cNvPr id="10252" name="组合 8204"/>
          <p:cNvGrpSpPr/>
          <p:nvPr/>
        </p:nvGrpSpPr>
        <p:grpSpPr>
          <a:xfrm>
            <a:off x="4151313" y="2133600"/>
            <a:ext cx="3529012" cy="3027363"/>
            <a:chOff x="0" y="0"/>
            <a:chExt cx="2223" cy="1907"/>
          </a:xfrm>
        </p:grpSpPr>
        <p:sp>
          <p:nvSpPr>
            <p:cNvPr id="10253" name="文本框 8205"/>
            <p:cNvSpPr txBox="1"/>
            <p:nvPr/>
          </p:nvSpPr>
          <p:spPr>
            <a:xfrm>
              <a:off x="0" y="952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b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0254" name="直接连接符 8206"/>
            <p:cNvSpPr/>
            <p:nvPr/>
          </p:nvSpPr>
          <p:spPr>
            <a:xfrm>
              <a:off x="273" y="680"/>
              <a:ext cx="195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255" name="直接连接符 8207"/>
            <p:cNvSpPr/>
            <p:nvPr/>
          </p:nvSpPr>
          <p:spPr>
            <a:xfrm>
              <a:off x="46" y="1224"/>
              <a:ext cx="2041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256" name="直接连接符 8208"/>
            <p:cNvSpPr/>
            <p:nvPr/>
          </p:nvSpPr>
          <p:spPr>
            <a:xfrm flipH="1">
              <a:off x="590" y="0"/>
              <a:ext cx="816" cy="18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257" name="任意多边形 8209"/>
            <p:cNvSpPr/>
            <p:nvPr/>
          </p:nvSpPr>
          <p:spPr>
            <a:xfrm flipH="1">
              <a:off x="1180" y="453"/>
              <a:ext cx="95" cy="226"/>
            </a:xfrm>
            <a:custGeom>
              <a:avLst/>
              <a:gdLst/>
              <a:ahLst/>
              <a:cxnLst>
                <a:cxn ang="0">
                  <a:pos x="5314" y="35305"/>
                </a:cxn>
                <a:cxn ang="0">
                  <a:pos x="0" y="21116"/>
                </a:cxn>
                <a:cxn ang="0">
                  <a:pos x="17040" y="-2"/>
                </a:cxn>
                <a:cxn ang="0">
                  <a:pos x="17051" y="0"/>
                </a:cxn>
                <a:cxn ang="0">
                  <a:pos x="16367" y="2"/>
                </a:cxn>
                <a:cxn ang="0">
                  <a:pos x="-2576" y="-3703"/>
                </a:cxn>
                <a:cxn ang="0">
                  <a:pos x="16367" y="-7408"/>
                </a:cxn>
                <a:cxn ang="0">
                  <a:pos x="35310" y="-3703"/>
                </a:cxn>
                <a:cxn ang="0">
                  <a:pos x="18634" y="-24"/>
                </a:cxn>
                <a:cxn ang="0">
                  <a:pos x="5314" y="35305"/>
                </a:cxn>
              </a:cxnLst>
              <a:pathLst>
                <a:path w="21600" h="35305" fill="none">
                  <a:moveTo>
                    <a:pt x="5314" y="35305"/>
                  </a:moveTo>
                  <a:cubicBezTo>
                    <a:pt x="2004" y="31510"/>
                    <a:pt x="0" y="26547"/>
                    <a:pt x="0" y="21116"/>
                  </a:cubicBezTo>
                  <a:cubicBezTo>
                    <a:pt x="0" y="10749"/>
                    <a:pt x="7304" y="2087"/>
                    <a:pt x="17040" y="-2"/>
                  </a:cubicBezTo>
                </a:path>
                <a:path w="21600" h="35305" stroke="0">
                  <a:moveTo>
                    <a:pt x="17051" y="0"/>
                  </a:moveTo>
                  <a:cubicBezTo>
                    <a:pt x="16824" y="1"/>
                    <a:pt x="16596" y="2"/>
                    <a:pt x="16367" y="2"/>
                  </a:cubicBezTo>
                  <a:cubicBezTo>
                    <a:pt x="5905" y="2"/>
                    <a:pt x="-2576" y="-1657"/>
                    <a:pt x="-2576" y="-3703"/>
                  </a:cubicBezTo>
                  <a:cubicBezTo>
                    <a:pt x="-2576" y="-5749"/>
                    <a:pt x="5905" y="-7408"/>
                    <a:pt x="16367" y="-7408"/>
                  </a:cubicBezTo>
                  <a:cubicBezTo>
                    <a:pt x="26829" y="-7408"/>
                    <a:pt x="35310" y="-5749"/>
                    <a:pt x="35310" y="-3703"/>
                  </a:cubicBezTo>
                  <a:cubicBezTo>
                    <a:pt x="35310" y="-1806"/>
                    <a:pt x="28024" y="-243"/>
                    <a:pt x="18634" y="-24"/>
                  </a:cubicBezTo>
                  <a:lnTo>
                    <a:pt x="5314" y="353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8" name="文本框 8210"/>
            <p:cNvSpPr txBox="1"/>
            <p:nvPr/>
          </p:nvSpPr>
          <p:spPr>
            <a:xfrm>
              <a:off x="1270" y="301"/>
              <a:ext cx="230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259" name="文本框 8211"/>
            <p:cNvSpPr txBox="1"/>
            <p:nvPr/>
          </p:nvSpPr>
          <p:spPr>
            <a:xfrm>
              <a:off x="1085" y="907"/>
              <a:ext cx="231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260" name="文本框 8212"/>
            <p:cNvSpPr txBox="1"/>
            <p:nvPr/>
          </p:nvSpPr>
          <p:spPr>
            <a:xfrm>
              <a:off x="91" y="408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a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0261" name="文本框 8213"/>
            <p:cNvSpPr txBox="1"/>
            <p:nvPr/>
          </p:nvSpPr>
          <p:spPr>
            <a:xfrm>
              <a:off x="681" y="1578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c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0262" name="任意多边形 8214"/>
            <p:cNvSpPr/>
            <p:nvPr/>
          </p:nvSpPr>
          <p:spPr>
            <a:xfrm flipH="1">
              <a:off x="953" y="998"/>
              <a:ext cx="95" cy="226"/>
            </a:xfrm>
            <a:custGeom>
              <a:avLst/>
              <a:gdLst/>
              <a:ahLst/>
              <a:cxnLst>
                <a:cxn ang="0">
                  <a:pos x="5314" y="35305"/>
                </a:cxn>
                <a:cxn ang="0">
                  <a:pos x="0" y="21116"/>
                </a:cxn>
                <a:cxn ang="0">
                  <a:pos x="17040" y="-2"/>
                </a:cxn>
                <a:cxn ang="0">
                  <a:pos x="17051" y="0"/>
                </a:cxn>
                <a:cxn ang="0">
                  <a:pos x="16367" y="2"/>
                </a:cxn>
                <a:cxn ang="0">
                  <a:pos x="-2576" y="-3703"/>
                </a:cxn>
                <a:cxn ang="0">
                  <a:pos x="16367" y="-7408"/>
                </a:cxn>
                <a:cxn ang="0">
                  <a:pos x="35310" y="-3703"/>
                </a:cxn>
                <a:cxn ang="0">
                  <a:pos x="18634" y="-24"/>
                </a:cxn>
                <a:cxn ang="0">
                  <a:pos x="5314" y="35305"/>
                </a:cxn>
              </a:cxnLst>
              <a:pathLst>
                <a:path w="21600" h="35305" fill="none">
                  <a:moveTo>
                    <a:pt x="5314" y="35305"/>
                  </a:moveTo>
                  <a:cubicBezTo>
                    <a:pt x="2004" y="31510"/>
                    <a:pt x="0" y="26547"/>
                    <a:pt x="0" y="21116"/>
                  </a:cubicBezTo>
                  <a:cubicBezTo>
                    <a:pt x="0" y="10749"/>
                    <a:pt x="7304" y="2087"/>
                    <a:pt x="17040" y="-2"/>
                  </a:cubicBezTo>
                </a:path>
                <a:path w="21600" h="35305" stroke="0">
                  <a:moveTo>
                    <a:pt x="17051" y="0"/>
                  </a:moveTo>
                  <a:cubicBezTo>
                    <a:pt x="16824" y="1"/>
                    <a:pt x="16596" y="2"/>
                    <a:pt x="16367" y="2"/>
                  </a:cubicBezTo>
                  <a:cubicBezTo>
                    <a:pt x="5905" y="2"/>
                    <a:pt x="-2576" y="-1657"/>
                    <a:pt x="-2576" y="-3703"/>
                  </a:cubicBezTo>
                  <a:cubicBezTo>
                    <a:pt x="-2576" y="-5749"/>
                    <a:pt x="5905" y="-7408"/>
                    <a:pt x="16367" y="-7408"/>
                  </a:cubicBezTo>
                  <a:cubicBezTo>
                    <a:pt x="26829" y="-7408"/>
                    <a:pt x="35310" y="-5749"/>
                    <a:pt x="35310" y="-3703"/>
                  </a:cubicBezTo>
                  <a:cubicBezTo>
                    <a:pt x="35310" y="-1806"/>
                    <a:pt x="28024" y="-243"/>
                    <a:pt x="18634" y="-24"/>
                  </a:cubicBezTo>
                  <a:lnTo>
                    <a:pt x="5314" y="353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图片 9217" descr="量角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2249488"/>
            <a:ext cx="3600450" cy="1760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圆角矩形标注 9218"/>
          <p:cNvSpPr/>
          <p:nvPr/>
        </p:nvSpPr>
        <p:spPr>
          <a:xfrm>
            <a:off x="3935413" y="2133600"/>
            <a:ext cx="990600" cy="457200"/>
          </a:xfrm>
          <a:prstGeom prst="wedgeRoundRectCallout">
            <a:avLst>
              <a:gd name="adj1" fmla="val 129167"/>
              <a:gd name="adj2" fmla="val 292014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65°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0" name="圆角矩形标注 9219"/>
          <p:cNvSpPr/>
          <p:nvPr/>
        </p:nvSpPr>
        <p:spPr>
          <a:xfrm>
            <a:off x="4865688" y="5011738"/>
            <a:ext cx="865187" cy="457200"/>
          </a:xfrm>
          <a:prstGeom prst="wedgeRoundRectCallout">
            <a:avLst>
              <a:gd name="adj1" fmla="val 114588"/>
              <a:gd name="adj2" fmla="val -125694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algn="ctr"/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65°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1" name="文本框 9220"/>
          <p:cNvSpPr txBox="1"/>
          <p:nvPr/>
        </p:nvSpPr>
        <p:spPr>
          <a:xfrm>
            <a:off x="5035550" y="1914525"/>
            <a:ext cx="5334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2" name="直接连接符 9221"/>
          <p:cNvSpPr/>
          <p:nvPr/>
        </p:nvSpPr>
        <p:spPr>
          <a:xfrm>
            <a:off x="4349750" y="3819525"/>
            <a:ext cx="4191000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3" name="直接连接符 9222"/>
          <p:cNvSpPr/>
          <p:nvPr/>
        </p:nvSpPr>
        <p:spPr>
          <a:xfrm>
            <a:off x="4425950" y="4733925"/>
            <a:ext cx="41148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4" name="直接连接符 9223"/>
          <p:cNvSpPr/>
          <p:nvPr/>
        </p:nvSpPr>
        <p:spPr>
          <a:xfrm>
            <a:off x="5111750" y="2371725"/>
            <a:ext cx="1905000" cy="35052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5" name="文本框 9224"/>
          <p:cNvSpPr txBox="1"/>
          <p:nvPr/>
        </p:nvSpPr>
        <p:spPr>
          <a:xfrm>
            <a:off x="8159750" y="3362325"/>
            <a:ext cx="5334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6" name="文本框 9225"/>
          <p:cNvSpPr txBox="1"/>
          <p:nvPr/>
        </p:nvSpPr>
        <p:spPr>
          <a:xfrm>
            <a:off x="8159750" y="4276725"/>
            <a:ext cx="609600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7" name="任意多边形 9226"/>
          <p:cNvSpPr/>
          <p:nvPr/>
        </p:nvSpPr>
        <p:spPr>
          <a:xfrm flipH="1">
            <a:off x="6178550" y="4505325"/>
            <a:ext cx="762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8" name="文本框 9227"/>
          <p:cNvSpPr txBox="1"/>
          <p:nvPr/>
        </p:nvSpPr>
        <p:spPr>
          <a:xfrm>
            <a:off x="5368925" y="3438525"/>
            <a:ext cx="3048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9" name="文本框 9228"/>
          <p:cNvSpPr txBox="1"/>
          <p:nvPr/>
        </p:nvSpPr>
        <p:spPr>
          <a:xfrm>
            <a:off x="5807075" y="4292600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30" name="任意多边形 9229"/>
          <p:cNvSpPr/>
          <p:nvPr/>
        </p:nvSpPr>
        <p:spPr>
          <a:xfrm flipH="1">
            <a:off x="5645150" y="3590925"/>
            <a:ext cx="1524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9231" name="图片 9230" descr="00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075" y="3787775"/>
            <a:ext cx="1146175" cy="22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2" name="图片 9231" descr="00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075" y="4579938"/>
            <a:ext cx="1146175" cy="22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3" name="图片 9232" descr="x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6588" y="3659188"/>
            <a:ext cx="146050" cy="14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4" name="图片 9233" descr="x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675" y="4551363"/>
            <a:ext cx="146050" cy="146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2" name="云形标注 9234"/>
          <p:cNvSpPr/>
          <p:nvPr/>
        </p:nvSpPr>
        <p:spPr>
          <a:xfrm rot="-628909">
            <a:off x="5016500" y="404813"/>
            <a:ext cx="3527425" cy="1223962"/>
          </a:xfrm>
          <a:prstGeom prst="cloudCallout">
            <a:avLst>
              <a:gd name="adj1" fmla="val 101338"/>
              <a:gd name="adj2" fmla="val -5986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283" name="组合 9235"/>
          <p:cNvGrpSpPr/>
          <p:nvPr/>
        </p:nvGrpSpPr>
        <p:grpSpPr>
          <a:xfrm>
            <a:off x="551815" y="44450"/>
            <a:ext cx="3633788" cy="1268413"/>
            <a:chOff x="0" y="0"/>
            <a:chExt cx="2290" cy="799"/>
          </a:xfrm>
        </p:grpSpPr>
        <p:pic>
          <p:nvPicPr>
            <p:cNvPr id="11284" name="图片 9236" descr="BAN_05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2290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9237"/>
            <p:cNvSpPr txBox="1"/>
            <p:nvPr/>
          </p:nvSpPr>
          <p:spPr>
            <a:xfrm>
              <a:off x="113" y="136"/>
              <a:ext cx="2103" cy="44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kern="1200" cap="none" spc="0" normalizeH="0" baseline="0" noProof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新魏" panose="02010800040101010101" pitchFamily="2" charset="-122"/>
                  <a:cs typeface="+mn-cs"/>
                </a:rPr>
                <a:t>合作交流一</a:t>
              </a:r>
              <a:endParaRPr kumimoji="0" lang="zh-CN" altLang="en-US" sz="40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endParaRPr>
            </a:p>
          </p:txBody>
        </p:sp>
      </p:grpSp>
      <p:sp>
        <p:nvSpPr>
          <p:cNvPr id="11286" name="矩形 9238"/>
          <p:cNvSpPr>
            <a:spLocks noTextEdit="1"/>
          </p:cNvSpPr>
          <p:nvPr/>
        </p:nvSpPr>
        <p:spPr>
          <a:xfrm>
            <a:off x="5664200" y="720725"/>
            <a:ext cx="1512888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度量</a:t>
            </a:r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法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L 0.05295 0.131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 animBg="1"/>
      <p:bldP spid="9220" grpId="0" bldLvl="0" animBg="1"/>
      <p:bldP spid="9221" grpId="0"/>
      <p:bldP spid="9225" grpId="0"/>
      <p:bldP spid="9226" grpId="0"/>
      <p:bldP spid="9228" grpId="0"/>
      <p:bldP spid="92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90" name="组合 10242"/>
          <p:cNvGrpSpPr/>
          <p:nvPr/>
        </p:nvGrpSpPr>
        <p:grpSpPr>
          <a:xfrm>
            <a:off x="5159375" y="3933825"/>
            <a:ext cx="3268663" cy="681547"/>
            <a:chOff x="0" y="0"/>
            <a:chExt cx="1488" cy="325"/>
          </a:xfrm>
        </p:grpSpPr>
        <p:sp>
          <p:nvSpPr>
            <p:cNvPr id="12291" name="文本框 10243"/>
            <p:cNvSpPr txBox="1"/>
            <p:nvPr/>
          </p:nvSpPr>
          <p:spPr>
            <a:xfrm>
              <a:off x="1104" y="0"/>
              <a:ext cx="384" cy="2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2292" name="文本框 10244"/>
            <p:cNvSpPr txBox="1"/>
            <p:nvPr/>
          </p:nvSpPr>
          <p:spPr>
            <a:xfrm>
              <a:off x="0" y="47"/>
              <a:ext cx="288" cy="27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293" name="直接连接符 10245"/>
          <p:cNvSpPr/>
          <p:nvPr/>
        </p:nvSpPr>
        <p:spPr>
          <a:xfrm>
            <a:off x="3216275" y="3308350"/>
            <a:ext cx="4745038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4" name="直接连接符 10246"/>
          <p:cNvSpPr/>
          <p:nvPr/>
        </p:nvSpPr>
        <p:spPr>
          <a:xfrm>
            <a:off x="3321050" y="4513263"/>
            <a:ext cx="4745038" cy="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5" name="直接连接符 10247"/>
          <p:cNvSpPr/>
          <p:nvPr/>
        </p:nvSpPr>
        <p:spPr>
          <a:xfrm>
            <a:off x="4270375" y="1398588"/>
            <a:ext cx="2636838" cy="4622800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6" name="文本框 10248"/>
          <p:cNvSpPr txBox="1"/>
          <p:nvPr/>
        </p:nvSpPr>
        <p:spPr>
          <a:xfrm>
            <a:off x="7535863" y="2705100"/>
            <a:ext cx="7381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7" name="文本框 10249"/>
          <p:cNvSpPr txBox="1"/>
          <p:nvPr/>
        </p:nvSpPr>
        <p:spPr>
          <a:xfrm>
            <a:off x="4376738" y="1196975"/>
            <a:ext cx="7381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8" name="任意多边形 10250"/>
          <p:cNvSpPr/>
          <p:nvPr/>
        </p:nvSpPr>
        <p:spPr>
          <a:xfrm flipH="1">
            <a:off x="5008563" y="3006725"/>
            <a:ext cx="211137" cy="301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9" name="任意多边形 10251"/>
          <p:cNvSpPr/>
          <p:nvPr/>
        </p:nvSpPr>
        <p:spPr>
          <a:xfrm flipH="1">
            <a:off x="5746750" y="4211638"/>
            <a:ext cx="106363" cy="301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600" y="21600"/>
              </a:cxn>
              <a:cxn ang="0">
                <a:pos x="21600" y="21600"/>
              </a:cxn>
              <a:cxn ang="0">
                <a:pos x="32400" y="0"/>
              </a:cxn>
              <a:cxn ang="0">
                <a:pos x="43200" y="21600"/>
              </a:cxn>
              <a:cxn ang="0">
                <a:pos x="42648" y="28436"/>
              </a:cxn>
              <a:cxn ang="0">
                <a:pos x="0" y="0"/>
              </a:cxn>
            </a:cxnLst>
            <a:pathLst>
              <a:path w="21600" h="21600" fill="none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</a:path>
              <a:path w="21600" h="21600" stroke="0">
                <a:moveTo>
                  <a:pt x="21600" y="21600"/>
                </a:moveTo>
                <a:cubicBezTo>
                  <a:pt x="21600" y="9671"/>
                  <a:pt x="26435" y="0"/>
                  <a:pt x="32400" y="0"/>
                </a:cubicBezTo>
                <a:cubicBezTo>
                  <a:pt x="38365" y="0"/>
                  <a:pt x="43200" y="9671"/>
                  <a:pt x="43200" y="21600"/>
                </a:cubicBezTo>
                <a:cubicBezTo>
                  <a:pt x="43200" y="23991"/>
                  <a:pt x="43006" y="26290"/>
                  <a:pt x="42648" y="28436"/>
                </a:cubicBez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300" name="文本框 10252"/>
          <p:cNvSpPr txBox="1"/>
          <p:nvPr/>
        </p:nvSpPr>
        <p:spPr>
          <a:xfrm>
            <a:off x="4583113" y="2636838"/>
            <a:ext cx="304800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302" name="云形标注 10254"/>
          <p:cNvSpPr/>
          <p:nvPr/>
        </p:nvSpPr>
        <p:spPr>
          <a:xfrm>
            <a:off x="4511675" y="65088"/>
            <a:ext cx="3600450" cy="1419225"/>
          </a:xfrm>
          <a:prstGeom prst="cloudCallout">
            <a:avLst>
              <a:gd name="adj1" fmla="val 113667"/>
              <a:gd name="adj2" fmla="val -47764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ctr"/>
            <a:endParaRPr lang="zh-CN" altLang="zh-CN" sz="2800" b="1" dirty="0">
              <a:solidFill>
                <a:srgbClr val="FF0000"/>
              </a:solidFill>
              <a:latin typeface="Gill Sans Ultra Bold" pitchFamily="2" charset="0"/>
              <a:ea typeface="宋体" panose="02010600030101010101" pitchFamily="2" charset="-122"/>
            </a:endParaRPr>
          </a:p>
        </p:txBody>
      </p:sp>
      <p:pic>
        <p:nvPicPr>
          <p:cNvPr id="12303" name="图片 10255" descr="法律动画leaf">
            <a:hlinkClick r:id="rId1" tooltip="链接几何画板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6401">
            <a:off x="9444038" y="3644900"/>
            <a:ext cx="1223962" cy="1054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4" name="图片 10256" descr="法律动画leaf">
            <a:hlinkClick r:id="rId1" tooltip="链接几何画板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2463179">
            <a:off x="9731375" y="5013325"/>
            <a:ext cx="936625" cy="806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5" name="图片 10257" descr="法律动画leaf">
            <a:hlinkClick r:id="rId1" tooltip="链接几何画板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727723">
            <a:off x="9263063" y="6021388"/>
            <a:ext cx="936625" cy="806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6" name="矩形 10258"/>
          <p:cNvSpPr>
            <a:spLocks noTextEdit="1"/>
          </p:cNvSpPr>
          <p:nvPr/>
        </p:nvSpPr>
        <p:spPr>
          <a:xfrm>
            <a:off x="5519738" y="333375"/>
            <a:ext cx="1871662" cy="742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叠合</a:t>
            </a:r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法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10259"/>
          <p:cNvSpPr txBox="1"/>
          <p:nvPr/>
        </p:nvSpPr>
        <p:spPr>
          <a:xfrm>
            <a:off x="6743700" y="5297488"/>
            <a:ext cx="2305050" cy="5835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∠1=∠2</a:t>
            </a:r>
            <a:endParaRPr kumimoji="0" lang="en-US" altLang="zh-CN" sz="32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矩形 11266"/>
          <p:cNvSpPr/>
          <p:nvPr/>
        </p:nvSpPr>
        <p:spPr>
          <a:xfrm>
            <a:off x="1748155" y="1700848"/>
            <a:ext cx="88931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en-US" altLang="zh-CN" sz="32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36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追问：是不是任意一条直线去截平行线</a:t>
            </a:r>
            <a:r>
              <a:rPr lang="en-US" altLang="zh-CN" sz="36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a</a:t>
            </a:r>
            <a:r>
              <a:rPr lang="zh-CN" altLang="en-US" sz="36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b</a:t>
            </a:r>
            <a:r>
              <a:rPr lang="zh-CN" altLang="en-US" sz="3600" b="1" dirty="0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，所得的同位角都相等呢？</a:t>
            </a:r>
            <a:endParaRPr lang="zh-CN" altLang="en-US" sz="3600" b="1" dirty="0">
              <a:solidFill>
                <a:srgbClr val="0000C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8" name="矩形 11267">
            <a:hlinkClick r:id="rId1"/>
          </p:cNvPr>
          <p:cNvSpPr>
            <a:spLocks noTextEdit="1"/>
          </p:cNvSpPr>
          <p:nvPr/>
        </p:nvSpPr>
        <p:spPr>
          <a:xfrm>
            <a:off x="3863975" y="4077335"/>
            <a:ext cx="4307205" cy="69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动手画一画，</a:t>
            </a:r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量一量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12289"/>
          <p:cNvSpPr txBox="1"/>
          <p:nvPr/>
        </p:nvSpPr>
        <p:spPr>
          <a:xfrm>
            <a:off x="1752600" y="1752600"/>
            <a:ext cx="822960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endParaRPr kumimoji="0" sz="2800" b="1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1" name="横卷形 12290"/>
          <p:cNvSpPr/>
          <p:nvPr/>
        </p:nvSpPr>
        <p:spPr>
          <a:xfrm>
            <a:off x="1752283" y="3376613"/>
            <a:ext cx="7559675" cy="3168650"/>
          </a:xfrm>
          <a:prstGeom prst="horizontalScroll">
            <a:avLst>
              <a:gd name="adj" fmla="val 11338"/>
            </a:avLst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文本框 12291"/>
          <p:cNvSpPr txBox="1"/>
          <p:nvPr/>
        </p:nvSpPr>
        <p:spPr>
          <a:xfrm>
            <a:off x="4295775" y="4144963"/>
            <a:ext cx="5113338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两直线平行，同位角相等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0" name="文本框 12292"/>
          <p:cNvSpPr txBox="1"/>
          <p:nvPr/>
        </p:nvSpPr>
        <p:spPr>
          <a:xfrm>
            <a:off x="2979738" y="4221163"/>
            <a:ext cx="309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2377758" y="1637665"/>
            <a:ext cx="3771900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buClr>
                <a:srgbClr val="000000"/>
              </a:buClr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平行线的性质</a:t>
            </a:r>
            <a:r>
              <a:rPr kumimoji="0" lang="en-US" altLang="zh-CN" sz="36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1</a:t>
            </a:r>
            <a:endParaRPr kumimoji="0" lang="en-US" altLang="zh-CN" sz="36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5" name="流程图: 顺序访问存储器 12294"/>
          <p:cNvSpPr/>
          <p:nvPr/>
        </p:nvSpPr>
        <p:spPr>
          <a:xfrm>
            <a:off x="433388" y="1484313"/>
            <a:ext cx="1944688" cy="792163"/>
          </a:xfrm>
          <a:prstGeom prst="flowChartMagneticTape">
            <a:avLst/>
          </a:prstGeom>
          <a:solidFill>
            <a:srgbClr val="CCFF3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  <a:cs typeface="+mn-cs"/>
              </a:rPr>
              <a:t>结论</a:t>
            </a:r>
            <a:endParaRPr kumimoji="0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anose="02020603050405020304" pitchFamily="18" charset="0"/>
              <a:ea typeface="华文隶书" panose="02010800040101010101" pitchFamily="2" charset="-122"/>
              <a:cs typeface="+mn-cs"/>
            </a:endParaRPr>
          </a:p>
        </p:txBody>
      </p:sp>
      <p:sp>
        <p:nvSpPr>
          <p:cNvPr id="12296" name="矩形 12295"/>
          <p:cNvSpPr/>
          <p:nvPr/>
        </p:nvSpPr>
        <p:spPr>
          <a:xfrm>
            <a:off x="1344613" y="2324100"/>
            <a:ext cx="8351837" cy="1076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l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两条平行线被第三条直线所截，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同位角相等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344" name="组合 12296"/>
          <p:cNvGrpSpPr/>
          <p:nvPr/>
        </p:nvGrpSpPr>
        <p:grpSpPr>
          <a:xfrm>
            <a:off x="597218" y="177800"/>
            <a:ext cx="3311525" cy="1125538"/>
            <a:chOff x="0" y="0"/>
            <a:chExt cx="2208" cy="1052"/>
          </a:xfrm>
        </p:grpSpPr>
        <p:sp>
          <p:nvSpPr>
            <p:cNvPr id="14345" name="未知"/>
            <p:cNvSpPr/>
            <p:nvPr/>
          </p:nvSpPr>
          <p:spPr>
            <a:xfrm>
              <a:off x="0" y="528"/>
              <a:ext cx="2208" cy="384"/>
            </a:xfrm>
            <a:custGeom>
              <a:avLst/>
              <a:gdLst/>
              <a:ahLst/>
              <a:cxnLst>
                <a:cxn ang="0">
                  <a:pos x="432" y="384"/>
                </a:cxn>
                <a:cxn ang="0">
                  <a:pos x="2208" y="384"/>
                </a:cxn>
                <a:cxn ang="0">
                  <a:pos x="1776" y="0"/>
                </a:cxn>
                <a:cxn ang="0">
                  <a:pos x="0" y="0"/>
                </a:cxn>
                <a:cxn ang="0">
                  <a:pos x="432" y="384"/>
                </a:cxn>
              </a:cxnLst>
              <a:pathLst>
                <a:path w="2208" h="384">
                  <a:moveTo>
                    <a:pt x="432" y="384"/>
                  </a:moveTo>
                  <a:lnTo>
                    <a:pt x="2208" y="384"/>
                  </a:lnTo>
                  <a:lnTo>
                    <a:pt x="1776" y="0"/>
                  </a:lnTo>
                  <a:lnTo>
                    <a:pt x="0" y="0"/>
                  </a:lnTo>
                  <a:lnTo>
                    <a:pt x="432" y="384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99CC00"/>
                </a:gs>
              </a:gsLst>
              <a:lin ang="5400000" scaled="1"/>
              <a:tileRect/>
            </a:gradFill>
            <a:ln w="9525">
              <a:noFill/>
            </a:ln>
            <a:effectLst>
              <a:prstShdw prst="shdw15" dir="16200000">
                <a:schemeClr val="bg2"/>
              </a:prstShdw>
            </a:effectLst>
          </p:spPr>
          <p:txBody>
            <a:bodyPr/>
            <a:p>
              <a:endParaRPr lang="zh-CN" altLang="en-US"/>
            </a:p>
          </p:txBody>
        </p:sp>
        <p:grpSp>
          <p:nvGrpSpPr>
            <p:cNvPr id="14346" name="组合 12298"/>
            <p:cNvGrpSpPr/>
            <p:nvPr/>
          </p:nvGrpSpPr>
          <p:grpSpPr>
            <a:xfrm>
              <a:off x="0" y="0"/>
              <a:ext cx="2112" cy="1052"/>
              <a:chOff x="0" y="0"/>
              <a:chExt cx="2112" cy="1052"/>
            </a:xfrm>
          </p:grpSpPr>
          <p:sp>
            <p:nvSpPr>
              <p:cNvPr id="14347" name="未知"/>
              <p:cNvSpPr/>
              <p:nvPr/>
            </p:nvSpPr>
            <p:spPr>
              <a:xfrm rot="158589">
                <a:off x="96" y="97"/>
                <a:ext cx="576" cy="720"/>
              </a:xfrm>
              <a:custGeom>
                <a:avLst/>
                <a:gdLst/>
                <a:ahLst/>
                <a:cxnLst>
                  <a:cxn ang="0">
                    <a:pos x="48" y="768"/>
                  </a:cxn>
                  <a:cxn ang="0">
                    <a:pos x="192" y="816"/>
                  </a:cxn>
                  <a:cxn ang="0">
                    <a:pos x="576" y="96"/>
                  </a:cxn>
                  <a:cxn ang="0">
                    <a:pos x="384" y="0"/>
                  </a:cxn>
                  <a:cxn ang="0">
                    <a:pos x="0" y="720"/>
                  </a:cxn>
                </a:cxnLst>
                <a:pathLst>
                  <a:path w="576" h="816">
                    <a:moveTo>
                      <a:pt x="48" y="768"/>
                    </a:moveTo>
                    <a:lnTo>
                      <a:pt x="192" y="816"/>
                    </a:lnTo>
                    <a:lnTo>
                      <a:pt x="576" y="96"/>
                    </a:lnTo>
                    <a:lnTo>
                      <a:pt x="384" y="0"/>
                    </a:lnTo>
                    <a:lnTo>
                      <a:pt x="0" y="720"/>
                    </a:lnTo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100000">
                    <a:schemeClr val="accent2"/>
                  </a:gs>
                </a:gsLst>
                <a:lin ang="1890000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0" name="未知"/>
              <p:cNvSpPr>
                <a:spLocks noChangeArrowheads="1"/>
              </p:cNvSpPr>
              <p:nvPr/>
            </p:nvSpPr>
            <p:spPr bwMode="auto">
              <a:xfrm>
                <a:off x="288" y="145"/>
                <a:ext cx="576" cy="672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96" y="624"/>
                  </a:cxn>
                  <a:cxn ang="0">
                    <a:pos x="432" y="0"/>
                  </a:cxn>
                  <a:cxn ang="0">
                    <a:pos x="288" y="48"/>
                  </a:cxn>
                  <a:cxn ang="0">
                    <a:pos x="0" y="624"/>
                  </a:cxn>
                </a:cxnLst>
                <a:rect l="0" t="0" r="r" b="b"/>
                <a:pathLst>
                  <a:path w="432" h="624">
                    <a:moveTo>
                      <a:pt x="0" y="624"/>
                    </a:moveTo>
                    <a:lnTo>
                      <a:pt x="96" y="624"/>
                    </a:lnTo>
                    <a:lnTo>
                      <a:pt x="432" y="0"/>
                    </a:lnTo>
                    <a:lnTo>
                      <a:pt x="288" y="48"/>
                    </a:lnTo>
                    <a:lnTo>
                      <a:pt x="0" y="6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rgbClr val="CC3300"/>
                  </a:gs>
                  <a:gs pos="100000">
                    <a:schemeClr val="accent2"/>
                  </a:gs>
                </a:gsLst>
                <a:lin ang="2700000" scaled="1"/>
              </a:gradFill>
              <a:ln w="38100">
                <a:solidFill>
                  <a:srgbClr val="CC33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301" name="未知"/>
              <p:cNvSpPr>
                <a:spLocks noChangeArrowheads="1"/>
              </p:cNvSpPr>
              <p:nvPr/>
            </p:nvSpPr>
            <p:spPr bwMode="auto">
              <a:xfrm rot="961415">
                <a:off x="96" y="0"/>
                <a:ext cx="288" cy="768"/>
              </a:xfrm>
              <a:custGeom>
                <a:avLst/>
                <a:gdLst/>
                <a:ahLst/>
                <a:cxnLst>
                  <a:cxn ang="0">
                    <a:pos x="480" y="96"/>
                  </a:cxn>
                  <a:cxn ang="0">
                    <a:pos x="192" y="672"/>
                  </a:cxn>
                  <a:cxn ang="0">
                    <a:pos x="144" y="720"/>
                  </a:cxn>
                  <a:cxn ang="0">
                    <a:pos x="0" y="624"/>
                  </a:cxn>
                  <a:cxn ang="0">
                    <a:pos x="144" y="336"/>
                  </a:cxn>
                  <a:cxn ang="0">
                    <a:pos x="336" y="0"/>
                  </a:cxn>
                  <a:cxn ang="0">
                    <a:pos x="480" y="96"/>
                  </a:cxn>
                </a:cxnLst>
                <a:rect l="0" t="0" r="r" b="b"/>
                <a:pathLst>
                  <a:path w="480" h="720">
                    <a:moveTo>
                      <a:pt x="480" y="96"/>
                    </a:moveTo>
                    <a:lnTo>
                      <a:pt x="192" y="672"/>
                    </a:lnTo>
                    <a:lnTo>
                      <a:pt x="144" y="720"/>
                    </a:lnTo>
                    <a:lnTo>
                      <a:pt x="0" y="624"/>
                    </a:lnTo>
                    <a:lnTo>
                      <a:pt x="144" y="336"/>
                    </a:lnTo>
                    <a:lnTo>
                      <a:pt x="336" y="0"/>
                    </a:lnTo>
                    <a:lnTo>
                      <a:pt x="480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CC66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rgbClr val="FFCC66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50" name="未知"/>
              <p:cNvSpPr/>
              <p:nvPr/>
            </p:nvSpPr>
            <p:spPr>
              <a:xfrm>
                <a:off x="384" y="1"/>
                <a:ext cx="480" cy="192"/>
              </a:xfrm>
              <a:custGeom>
                <a:avLst/>
                <a:gdLst/>
                <a:ahLst/>
                <a:cxnLst>
                  <a:cxn ang="0">
                    <a:pos x="192" y="240"/>
                  </a:cxn>
                  <a:cxn ang="0">
                    <a:pos x="48" y="144"/>
                  </a:cxn>
                  <a:cxn ang="0">
                    <a:pos x="0" y="48"/>
                  </a:cxn>
                  <a:cxn ang="0">
                    <a:pos x="144" y="0"/>
                  </a:cxn>
                  <a:cxn ang="0">
                    <a:pos x="288" y="48"/>
                  </a:cxn>
                  <a:cxn ang="0">
                    <a:pos x="336" y="192"/>
                  </a:cxn>
                  <a:cxn ang="0">
                    <a:pos x="192" y="240"/>
                  </a:cxn>
                </a:cxnLst>
                <a:pathLst>
                  <a:path w="336" h="240">
                    <a:moveTo>
                      <a:pt x="192" y="240"/>
                    </a:moveTo>
                    <a:lnTo>
                      <a:pt x="48" y="144"/>
                    </a:lnTo>
                    <a:lnTo>
                      <a:pt x="0" y="48"/>
                    </a:lnTo>
                    <a:lnTo>
                      <a:pt x="144" y="0"/>
                    </a:lnTo>
                    <a:lnTo>
                      <a:pt x="288" y="48"/>
                    </a:lnTo>
                    <a:lnTo>
                      <a:pt x="336" y="192"/>
                    </a:lnTo>
                    <a:lnTo>
                      <a:pt x="192" y="24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66"/>
                  </a:gs>
                  <a:gs pos="50000">
                    <a:srgbClr val="FF9933"/>
                  </a:gs>
                  <a:gs pos="100000">
                    <a:srgbClr val="FFCC66"/>
                  </a:gs>
                </a:gsLst>
                <a:lin ang="18900000" scaled="1"/>
                <a:tileRect/>
              </a:gradFill>
              <a:ln w="19050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2303" name="未知"/>
              <p:cNvSpPr>
                <a:spLocks noChangeArrowheads="1"/>
              </p:cNvSpPr>
              <p:nvPr/>
            </p:nvSpPr>
            <p:spPr bwMode="auto">
              <a:xfrm>
                <a:off x="48" y="577"/>
                <a:ext cx="384" cy="432"/>
              </a:xfrm>
              <a:custGeom>
                <a:avLst/>
                <a:gdLst/>
                <a:ahLst/>
                <a:cxnLst>
                  <a:cxn ang="0">
                    <a:pos x="192" y="192"/>
                  </a:cxn>
                  <a:cxn ang="0">
                    <a:pos x="96" y="144"/>
                  </a:cxn>
                  <a:cxn ang="0">
                    <a:pos x="48" y="96"/>
                  </a:cxn>
                  <a:cxn ang="0">
                    <a:pos x="0" y="0"/>
                  </a:cxn>
                  <a:cxn ang="0">
                    <a:pos x="0" y="384"/>
                  </a:cxn>
                  <a:cxn ang="0">
                    <a:pos x="384" y="192"/>
                  </a:cxn>
                  <a:cxn ang="0">
                    <a:pos x="192" y="192"/>
                  </a:cxn>
                </a:cxnLst>
                <a:rect l="0" t="0" r="r" b="b"/>
                <a:pathLst>
                  <a:path w="384" h="384">
                    <a:moveTo>
                      <a:pt x="192" y="192"/>
                    </a:moveTo>
                    <a:lnTo>
                      <a:pt x="96" y="144"/>
                    </a:lnTo>
                    <a:lnTo>
                      <a:pt x="48" y="96"/>
                    </a:lnTo>
                    <a:lnTo>
                      <a:pt x="0" y="0"/>
                    </a:lnTo>
                    <a:lnTo>
                      <a:pt x="0" y="384"/>
                    </a:lnTo>
                    <a:lnTo>
                      <a:pt x="384" y="192"/>
                    </a:lnTo>
                    <a:lnTo>
                      <a:pt x="192" y="19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50000">
                    <a:srgbClr val="FF9900"/>
                  </a:gs>
                  <a:gs pos="100000">
                    <a:schemeClr val="hlink"/>
                  </a:gs>
                </a:gsLst>
                <a:lin ang="2700000" scaled="1"/>
              </a:gradFill>
              <a:ln w="19050">
                <a:solidFill>
                  <a:schemeClr val="accent2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304" name="未知"/>
              <p:cNvSpPr>
                <a:spLocks noChangeArrowheads="1"/>
              </p:cNvSpPr>
              <p:nvPr/>
            </p:nvSpPr>
            <p:spPr bwMode="auto">
              <a:xfrm rot="1629174">
                <a:off x="0" y="876"/>
                <a:ext cx="147" cy="1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0"/>
                  </a:cxn>
                  <a:cxn ang="0">
                    <a:pos x="48" y="96"/>
                  </a:cxn>
                  <a:cxn ang="0">
                    <a:pos x="0" y="0"/>
                  </a:cxn>
                </a:cxnLst>
                <a:rect l="0" t="0" r="r" b="b"/>
                <a:pathLst>
                  <a:path w="96" h="96">
                    <a:moveTo>
                      <a:pt x="0" y="0"/>
                    </a:moveTo>
                    <a:lnTo>
                      <a:pt x="96" y="0"/>
                    </a:lnTo>
                    <a:lnTo>
                      <a:pt x="48" y="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969696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353" name="椭圆 12305"/>
              <p:cNvSpPr/>
              <p:nvPr/>
            </p:nvSpPr>
            <p:spPr>
              <a:xfrm>
                <a:off x="576" y="49"/>
                <a:ext cx="144" cy="48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07" name="文本框 12306"/>
              <p:cNvSpPr txBox="1"/>
              <p:nvPr/>
            </p:nvSpPr>
            <p:spPr>
              <a:xfrm>
                <a:off x="816" y="47"/>
                <a:ext cx="1296" cy="54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lstStyle/>
              <a:p>
                <a:pPr marR="0" defTabSz="914400" eaLnBrk="0" hangingPunct="0">
                  <a:buClr>
                    <a:srgbClr val="000000"/>
                  </a:buClr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3200" b="1" kern="1200" cap="none" spc="0" normalizeH="0" baseline="0" noProof="1">
                    <a:solidFill>
                      <a:srgbClr val="FF00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 panose="02020603050405020304" pitchFamily="18" charset="0"/>
                    <a:ea typeface="黑体" panose="02010609060101010101" pitchFamily="49" charset="-122"/>
                    <a:cs typeface="+mn-ea"/>
                  </a:rPr>
                  <a:t>性质发现</a:t>
                </a:r>
                <a:endParaRPr kumimoji="0" lang="zh-CN" altLang="en-US" sz="3200" b="1" kern="1200" cap="none" spc="0" normalizeH="0" baseline="0" noProof="1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2308" name="文本框 12307"/>
          <p:cNvSpPr txBox="1"/>
          <p:nvPr/>
        </p:nvSpPr>
        <p:spPr>
          <a:xfrm>
            <a:off x="5127625" y="5551488"/>
            <a:ext cx="2408238" cy="645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rgbClr val="000000"/>
              </a:buClr>
              <a:buFont typeface="Arial" panose="020B0604020202020204" pitchFamily="34" charset="0"/>
            </a:pPr>
            <a:r>
              <a:rPr lang="en-US" altLang="en-US" sz="3600" b="1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∴</a:t>
            </a:r>
            <a:r>
              <a:rPr lang="en-US" altLang="en-US" sz="3600" b="1" noProof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∠1=∠2.</a:t>
            </a:r>
            <a:endParaRPr lang="en-US" altLang="en-US" sz="3600" b="1" noProof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309" name="文本框 12308"/>
          <p:cNvSpPr txBox="1"/>
          <p:nvPr/>
        </p:nvSpPr>
        <p:spPr>
          <a:xfrm>
            <a:off x="5105400" y="4652963"/>
            <a:ext cx="22860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</a:t>
            </a:r>
            <a:r>
              <a:rPr lang="en-US" altLang="zh-CN" sz="4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a∥b,</a:t>
            </a:r>
            <a:endParaRPr lang="en-US" altLang="zh-CN" sz="4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357" name="图片 12309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39325" y="-25400"/>
            <a:ext cx="865188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11" name="文本框 12310"/>
          <p:cNvSpPr txBox="1"/>
          <p:nvPr/>
        </p:nvSpPr>
        <p:spPr>
          <a:xfrm>
            <a:off x="2711450" y="4102100"/>
            <a:ext cx="201612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简写为：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12" name="文本框 12311"/>
          <p:cNvSpPr txBox="1"/>
          <p:nvPr/>
        </p:nvSpPr>
        <p:spPr>
          <a:xfrm>
            <a:off x="1989138" y="4652963"/>
            <a:ext cx="3602037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符号语言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60" name="组合 12312"/>
          <p:cNvGrpSpPr/>
          <p:nvPr/>
        </p:nvGrpSpPr>
        <p:grpSpPr>
          <a:xfrm>
            <a:off x="7104063" y="333375"/>
            <a:ext cx="3529012" cy="3027363"/>
            <a:chOff x="0" y="0"/>
            <a:chExt cx="2223" cy="1907"/>
          </a:xfrm>
        </p:grpSpPr>
        <p:sp>
          <p:nvSpPr>
            <p:cNvPr id="14361" name="文本框 12313"/>
            <p:cNvSpPr txBox="1"/>
            <p:nvPr/>
          </p:nvSpPr>
          <p:spPr>
            <a:xfrm>
              <a:off x="0" y="952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b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4362" name="直接连接符 12314"/>
            <p:cNvSpPr/>
            <p:nvPr/>
          </p:nvSpPr>
          <p:spPr>
            <a:xfrm>
              <a:off x="273" y="680"/>
              <a:ext cx="1950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63" name="直接连接符 12315"/>
            <p:cNvSpPr/>
            <p:nvPr/>
          </p:nvSpPr>
          <p:spPr>
            <a:xfrm>
              <a:off x="46" y="1224"/>
              <a:ext cx="2041" cy="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64" name="直接连接符 12316"/>
            <p:cNvSpPr/>
            <p:nvPr/>
          </p:nvSpPr>
          <p:spPr>
            <a:xfrm flipH="1">
              <a:off x="590" y="0"/>
              <a:ext cx="816" cy="1860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365" name="任意多边形 12317"/>
            <p:cNvSpPr/>
            <p:nvPr/>
          </p:nvSpPr>
          <p:spPr>
            <a:xfrm flipH="1">
              <a:off x="1180" y="453"/>
              <a:ext cx="95" cy="226"/>
            </a:xfrm>
            <a:custGeom>
              <a:avLst/>
              <a:gdLst/>
              <a:ahLst/>
              <a:cxnLst>
                <a:cxn ang="0">
                  <a:pos x="5314" y="35305"/>
                </a:cxn>
                <a:cxn ang="0">
                  <a:pos x="0" y="21116"/>
                </a:cxn>
                <a:cxn ang="0">
                  <a:pos x="17040" y="-2"/>
                </a:cxn>
                <a:cxn ang="0">
                  <a:pos x="17051" y="0"/>
                </a:cxn>
                <a:cxn ang="0">
                  <a:pos x="16367" y="2"/>
                </a:cxn>
                <a:cxn ang="0">
                  <a:pos x="-2576" y="-3703"/>
                </a:cxn>
                <a:cxn ang="0">
                  <a:pos x="16367" y="-7408"/>
                </a:cxn>
                <a:cxn ang="0">
                  <a:pos x="35310" y="-3703"/>
                </a:cxn>
                <a:cxn ang="0">
                  <a:pos x="18634" y="-24"/>
                </a:cxn>
                <a:cxn ang="0">
                  <a:pos x="5314" y="35305"/>
                </a:cxn>
              </a:cxnLst>
              <a:pathLst>
                <a:path w="21600" h="35305" fill="none">
                  <a:moveTo>
                    <a:pt x="5314" y="35305"/>
                  </a:moveTo>
                  <a:cubicBezTo>
                    <a:pt x="2004" y="31510"/>
                    <a:pt x="0" y="26547"/>
                    <a:pt x="0" y="21116"/>
                  </a:cubicBezTo>
                  <a:cubicBezTo>
                    <a:pt x="0" y="10749"/>
                    <a:pt x="7304" y="2087"/>
                    <a:pt x="17040" y="-2"/>
                  </a:cubicBezTo>
                </a:path>
                <a:path w="21600" h="35305" stroke="0">
                  <a:moveTo>
                    <a:pt x="17051" y="0"/>
                  </a:moveTo>
                  <a:cubicBezTo>
                    <a:pt x="16824" y="1"/>
                    <a:pt x="16596" y="2"/>
                    <a:pt x="16367" y="2"/>
                  </a:cubicBezTo>
                  <a:cubicBezTo>
                    <a:pt x="5905" y="2"/>
                    <a:pt x="-2576" y="-1657"/>
                    <a:pt x="-2576" y="-3703"/>
                  </a:cubicBezTo>
                  <a:cubicBezTo>
                    <a:pt x="-2576" y="-5749"/>
                    <a:pt x="5905" y="-7408"/>
                    <a:pt x="16367" y="-7408"/>
                  </a:cubicBezTo>
                  <a:cubicBezTo>
                    <a:pt x="26829" y="-7408"/>
                    <a:pt x="35310" y="-5749"/>
                    <a:pt x="35310" y="-3703"/>
                  </a:cubicBezTo>
                  <a:cubicBezTo>
                    <a:pt x="35310" y="-1806"/>
                    <a:pt x="28024" y="-243"/>
                    <a:pt x="18634" y="-24"/>
                  </a:cubicBezTo>
                  <a:lnTo>
                    <a:pt x="5314" y="353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6" name="文本框 12318"/>
            <p:cNvSpPr txBox="1"/>
            <p:nvPr/>
          </p:nvSpPr>
          <p:spPr>
            <a:xfrm>
              <a:off x="1270" y="301"/>
              <a:ext cx="230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367" name="文本框 12319"/>
            <p:cNvSpPr txBox="1"/>
            <p:nvPr/>
          </p:nvSpPr>
          <p:spPr>
            <a:xfrm>
              <a:off x="1085" y="907"/>
              <a:ext cx="231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368" name="文本框 12320"/>
            <p:cNvSpPr txBox="1"/>
            <p:nvPr/>
          </p:nvSpPr>
          <p:spPr>
            <a:xfrm>
              <a:off x="91" y="408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a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4369" name="文本框 12321"/>
            <p:cNvSpPr txBox="1"/>
            <p:nvPr/>
          </p:nvSpPr>
          <p:spPr>
            <a:xfrm>
              <a:off x="681" y="1578"/>
              <a:ext cx="269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rPr>
                <a:t>c</a:t>
              </a:r>
              <a:endParaRPr lang="en-US" altLang="zh-CN" sz="2800" dirty="0">
                <a:latin typeface="Comic Sans MS" panose="030F0702030302020204" pitchFamily="66" charset="0"/>
                <a:ea typeface="宋体" panose="02010600030101010101" pitchFamily="2" charset="-122"/>
              </a:endParaRPr>
            </a:p>
          </p:txBody>
        </p:sp>
        <p:sp>
          <p:nvSpPr>
            <p:cNvPr id="14370" name="任意多边形 12322"/>
            <p:cNvSpPr/>
            <p:nvPr/>
          </p:nvSpPr>
          <p:spPr>
            <a:xfrm flipH="1">
              <a:off x="953" y="998"/>
              <a:ext cx="95" cy="226"/>
            </a:xfrm>
            <a:custGeom>
              <a:avLst/>
              <a:gdLst/>
              <a:ahLst/>
              <a:cxnLst>
                <a:cxn ang="0">
                  <a:pos x="5314" y="35305"/>
                </a:cxn>
                <a:cxn ang="0">
                  <a:pos x="0" y="21116"/>
                </a:cxn>
                <a:cxn ang="0">
                  <a:pos x="17040" y="-2"/>
                </a:cxn>
                <a:cxn ang="0">
                  <a:pos x="17051" y="0"/>
                </a:cxn>
                <a:cxn ang="0">
                  <a:pos x="16367" y="2"/>
                </a:cxn>
                <a:cxn ang="0">
                  <a:pos x="-2576" y="-3703"/>
                </a:cxn>
                <a:cxn ang="0">
                  <a:pos x="16367" y="-7408"/>
                </a:cxn>
                <a:cxn ang="0">
                  <a:pos x="35310" y="-3703"/>
                </a:cxn>
                <a:cxn ang="0">
                  <a:pos x="18634" y="-24"/>
                </a:cxn>
                <a:cxn ang="0">
                  <a:pos x="5314" y="35305"/>
                </a:cxn>
              </a:cxnLst>
              <a:pathLst>
                <a:path w="21600" h="35305" fill="none">
                  <a:moveTo>
                    <a:pt x="5314" y="35305"/>
                  </a:moveTo>
                  <a:cubicBezTo>
                    <a:pt x="2004" y="31510"/>
                    <a:pt x="0" y="26547"/>
                    <a:pt x="0" y="21116"/>
                  </a:cubicBezTo>
                  <a:cubicBezTo>
                    <a:pt x="0" y="10749"/>
                    <a:pt x="7304" y="2087"/>
                    <a:pt x="17040" y="-2"/>
                  </a:cubicBezTo>
                </a:path>
                <a:path w="21600" h="35305" stroke="0">
                  <a:moveTo>
                    <a:pt x="17051" y="0"/>
                  </a:moveTo>
                  <a:cubicBezTo>
                    <a:pt x="16824" y="1"/>
                    <a:pt x="16596" y="2"/>
                    <a:pt x="16367" y="2"/>
                  </a:cubicBezTo>
                  <a:cubicBezTo>
                    <a:pt x="5905" y="2"/>
                    <a:pt x="-2576" y="-1657"/>
                    <a:pt x="-2576" y="-3703"/>
                  </a:cubicBezTo>
                  <a:cubicBezTo>
                    <a:pt x="-2576" y="-5749"/>
                    <a:pt x="5905" y="-7408"/>
                    <a:pt x="16367" y="-7408"/>
                  </a:cubicBezTo>
                  <a:cubicBezTo>
                    <a:pt x="26829" y="-7408"/>
                    <a:pt x="35310" y="-5749"/>
                    <a:pt x="35310" y="-3703"/>
                  </a:cubicBezTo>
                  <a:cubicBezTo>
                    <a:pt x="35310" y="-1806"/>
                    <a:pt x="28024" y="-243"/>
                    <a:pt x="18634" y="-24"/>
                  </a:cubicBezTo>
                  <a:lnTo>
                    <a:pt x="5314" y="353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6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/>
      <p:bldP spid="12292" grpId="0"/>
      <p:bldP spid="12294" grpId="0"/>
      <p:bldP spid="12296" grpId="0" build="allAtOnce"/>
      <p:bldP spid="12308" grpId="0"/>
      <p:bldP spid="12309" grpId="0"/>
      <p:bldP spid="12311" grpId="0"/>
      <p:bldP spid="123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40" name="文本框 12292"/>
          <p:cNvSpPr txBox="1"/>
          <p:nvPr/>
        </p:nvSpPr>
        <p:spPr>
          <a:xfrm>
            <a:off x="2979738" y="4221163"/>
            <a:ext cx="30988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357" name="图片 12309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39325" y="-25400"/>
            <a:ext cx="865188" cy="8636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4" name="组合 13316"/>
          <p:cNvGrpSpPr/>
          <p:nvPr/>
        </p:nvGrpSpPr>
        <p:grpSpPr>
          <a:xfrm>
            <a:off x="551815" y="317"/>
            <a:ext cx="3635375" cy="1268413"/>
            <a:chOff x="-1338" y="-7"/>
            <a:chExt cx="2290" cy="799"/>
          </a:xfrm>
        </p:grpSpPr>
        <p:pic>
          <p:nvPicPr>
            <p:cNvPr id="15365" name="图片 13317" descr="BAN_051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-1338" y="-7"/>
              <a:ext cx="2290" cy="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文本框 13318"/>
            <p:cNvSpPr txBox="1"/>
            <p:nvPr>
              <p:custDataLst>
                <p:tags r:id="rId4"/>
              </p:custDataLst>
            </p:nvPr>
          </p:nvSpPr>
          <p:spPr>
            <a:xfrm>
              <a:off x="-1247" y="143"/>
              <a:ext cx="2009" cy="36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noAutofit/>
            </a:bodyPr>
            <a:p>
              <a:pPr marR="0" defTabSz="914400">
                <a:spcBef>
                  <a:spcPct val="50000"/>
                </a:spcBef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kern="1200" cap="none" spc="0" normalizeH="0" baseline="0" noProof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新魏" panose="02010800040101010101" pitchFamily="2" charset="-122"/>
                  <a:cs typeface="+mn-cs"/>
                </a:rPr>
                <a:t>合作交流二</a:t>
              </a:r>
              <a:endParaRPr kumimoji="0" lang="zh-CN" altLang="en-US" sz="4000" b="1" kern="1200" cap="none" spc="0" normalizeH="0" baseline="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anose="02010800040101010101" pitchFamily="2" charset="-122"/>
                <a:cs typeface="+mn-cs"/>
              </a:endParaRPr>
            </a:p>
          </p:txBody>
        </p:sp>
      </p:grpSp>
      <p:sp>
        <p:nvSpPr>
          <p:cNvPr id="15362" name="矩形 13314"/>
          <p:cNvSpPr/>
          <p:nvPr>
            <p:custDataLst>
              <p:tags r:id="rId5"/>
            </p:custDataLst>
          </p:nvPr>
        </p:nvSpPr>
        <p:spPr>
          <a:xfrm>
            <a:off x="767715" y="1355725"/>
            <a:ext cx="8496300" cy="7207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r>
              <a:rPr lang="zh-CN" altLang="en-US" sz="3200" b="1" dirty="0">
                <a:latin typeface="宋体" panose="02010600030101010101" pitchFamily="2" charset="-122"/>
                <a:cs typeface="宋体" panose="02010600030101010101" pitchFamily="2" charset="-122"/>
              </a:rPr>
              <a:t>问题</a:t>
            </a:r>
            <a:r>
              <a:rPr lang="en-US" altLang="zh-CN" sz="3200" b="1" dirty="0"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dirty="0">
                <a:latin typeface="宋体" panose="02010600030101010101" pitchFamily="2" charset="-122"/>
                <a:cs typeface="宋体" panose="02010600030101010101" pitchFamily="2" charset="-122"/>
              </a:rPr>
              <a:t>：如图：已知</a:t>
            </a:r>
            <a:r>
              <a:rPr lang="en-US" altLang="zh-CN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a//b,</a:t>
            </a:r>
            <a:r>
              <a:rPr lang="zh-CN" altLang="en-US" sz="3200" dirty="0">
                <a:latin typeface="宋体" panose="02010600030101010101" pitchFamily="2" charset="-122"/>
                <a:cs typeface="宋体" panose="02010600030101010101" pitchFamily="2" charset="-122"/>
              </a:rPr>
              <a:t>那么</a:t>
            </a:r>
            <a:r>
              <a:rPr lang="en-US" altLang="zh-CN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en-US" altLang="zh-CN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与</a:t>
            </a:r>
            <a:r>
              <a:rPr lang="en-US" altLang="zh-CN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  <a:sym typeface="Symbol" panose="05050102010706020507" pitchFamily="18" charset="2"/>
              </a:rPr>
              <a:t></a:t>
            </a:r>
            <a:r>
              <a:rPr lang="en-US" altLang="zh-CN" sz="3200" dirty="0">
                <a:solidFill>
                  <a:srgbClr val="0000CC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dirty="0">
                <a:latin typeface="宋体" panose="02010600030101010101" pitchFamily="2" charset="-122"/>
                <a:cs typeface="宋体" panose="02010600030101010101" pitchFamily="2" charset="-122"/>
              </a:rPr>
              <a:t>相等吗？</a:t>
            </a:r>
            <a:endParaRPr lang="zh-CN" altLang="en-US" sz="3200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3200" dirty="0">
                <a:latin typeface="宋体" panose="02010600030101010101" pitchFamily="2" charset="-122"/>
                <a:cs typeface="宋体" panose="02010600030101010101" pitchFamily="2" charset="-122"/>
              </a:rPr>
              <a:t>为什么</a:t>
            </a:r>
            <a:r>
              <a:rPr lang="en-US" altLang="zh-CN" sz="3200" dirty="0">
                <a:latin typeface="宋体" panose="02010600030101010101" pitchFamily="2" charset="-122"/>
                <a:cs typeface="宋体" panose="02010600030101010101" pitchFamily="2" charset="-122"/>
              </a:rPr>
              <a:t>?</a:t>
            </a:r>
            <a:endParaRPr lang="en-US" altLang="zh-CN" sz="3200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5367" name="组合 13319"/>
          <p:cNvGrpSpPr/>
          <p:nvPr/>
        </p:nvGrpSpPr>
        <p:grpSpPr>
          <a:xfrm>
            <a:off x="6385243" y="2133600"/>
            <a:ext cx="3529012" cy="3027363"/>
            <a:chOff x="0" y="0"/>
            <a:chExt cx="2223" cy="1907"/>
          </a:xfrm>
        </p:grpSpPr>
        <p:grpSp>
          <p:nvGrpSpPr>
            <p:cNvPr id="15368" name="组合 13320"/>
            <p:cNvGrpSpPr/>
            <p:nvPr/>
          </p:nvGrpSpPr>
          <p:grpSpPr>
            <a:xfrm>
              <a:off x="0" y="0"/>
              <a:ext cx="2223" cy="1907"/>
              <a:chOff x="0" y="0"/>
              <a:chExt cx="2223" cy="1907"/>
            </a:xfrm>
          </p:grpSpPr>
          <p:sp>
            <p:nvSpPr>
              <p:cNvPr id="15369" name="文本框 13321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0" y="952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b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0" name="直接连接符 13322"/>
              <p:cNvSpPr/>
              <p:nvPr>
                <p:custDataLst>
                  <p:tags r:id="rId7"/>
                </p:custDataLst>
              </p:nvPr>
            </p:nvSpPr>
            <p:spPr>
              <a:xfrm>
                <a:off x="273" y="680"/>
                <a:ext cx="1950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1" name="直接连接符 13323"/>
              <p:cNvSpPr/>
              <p:nvPr>
                <p:custDataLst>
                  <p:tags r:id="rId8"/>
                </p:custDataLst>
              </p:nvPr>
            </p:nvSpPr>
            <p:spPr>
              <a:xfrm>
                <a:off x="46" y="1224"/>
                <a:ext cx="2041" cy="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2" name="直接连接符 13324"/>
              <p:cNvSpPr/>
              <p:nvPr>
                <p:custDataLst>
                  <p:tags r:id="rId9"/>
                </p:custDataLst>
              </p:nvPr>
            </p:nvSpPr>
            <p:spPr>
              <a:xfrm flipH="1">
                <a:off x="590" y="0"/>
                <a:ext cx="816" cy="1860"/>
              </a:xfrm>
              <a:prstGeom prst="line">
                <a:avLst/>
              </a:prstGeom>
              <a:ln w="5715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5373" name="任意多边形 13325"/>
              <p:cNvSpPr/>
              <p:nvPr>
                <p:custDataLst>
                  <p:tags r:id="rId10"/>
                </p:custDataLst>
              </p:nvPr>
            </p:nvSpPr>
            <p:spPr>
              <a:xfrm flipH="1">
                <a:off x="1180" y="453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74" name="文本框 13326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270" y="301"/>
                <a:ext cx="230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5" name="文本框 13327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085" y="907"/>
                <a:ext cx="231" cy="29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endPara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6" name="文本框 13328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91" y="40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a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7" name="文本框 13329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681" y="1578"/>
                <a:ext cx="269" cy="3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sz="2800" dirty="0">
                    <a:latin typeface="Comic Sans MS" panose="030F0702030302020204" pitchFamily="66" charset="0"/>
                    <a:ea typeface="宋体" panose="02010600030101010101" pitchFamily="2" charset="-122"/>
                  </a:rPr>
                  <a:t>c</a:t>
                </a:r>
                <a:endParaRPr lang="en-US" altLang="zh-CN" sz="2800" dirty="0">
                  <a:latin typeface="Comic Sans MS" panose="030F0702030302020204" pitchFamily="66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378" name="任意多边形 13330"/>
              <p:cNvSpPr/>
              <p:nvPr>
                <p:custDataLst>
                  <p:tags r:id="rId15"/>
                </p:custDataLst>
              </p:nvPr>
            </p:nvSpPr>
            <p:spPr>
              <a:xfrm flipH="1">
                <a:off x="953" y="998"/>
                <a:ext cx="95" cy="226"/>
              </a:xfrm>
              <a:custGeom>
                <a:avLst/>
                <a:gdLst/>
                <a:ahLst/>
                <a:cxnLst>
                  <a:cxn ang="0">
                    <a:pos x="5314" y="35305"/>
                  </a:cxn>
                  <a:cxn ang="0">
                    <a:pos x="0" y="21116"/>
                  </a:cxn>
                  <a:cxn ang="0">
                    <a:pos x="17040" y="-2"/>
                  </a:cxn>
                  <a:cxn ang="0">
                    <a:pos x="17051" y="0"/>
                  </a:cxn>
                  <a:cxn ang="0">
                    <a:pos x="16367" y="2"/>
                  </a:cxn>
                  <a:cxn ang="0">
                    <a:pos x="-2576" y="-3703"/>
                  </a:cxn>
                  <a:cxn ang="0">
                    <a:pos x="16367" y="-7408"/>
                  </a:cxn>
                  <a:cxn ang="0">
                    <a:pos x="35310" y="-3703"/>
                  </a:cxn>
                  <a:cxn ang="0">
                    <a:pos x="18634" y="-24"/>
                  </a:cxn>
                  <a:cxn ang="0">
                    <a:pos x="5314" y="35305"/>
                  </a:cxn>
                </a:cxnLst>
                <a:pathLst>
                  <a:path w="21600" h="35305" fill="none">
                    <a:moveTo>
                      <a:pt x="5314" y="35305"/>
                    </a:moveTo>
                    <a:cubicBezTo>
                      <a:pt x="2004" y="31510"/>
                      <a:pt x="0" y="26547"/>
                      <a:pt x="0" y="21116"/>
                    </a:cubicBezTo>
                    <a:cubicBezTo>
                      <a:pt x="0" y="10749"/>
                      <a:pt x="7304" y="2087"/>
                      <a:pt x="17040" y="-2"/>
                    </a:cubicBezTo>
                  </a:path>
                  <a:path w="21600" h="35305" stroke="0">
                    <a:moveTo>
                      <a:pt x="17051" y="0"/>
                    </a:moveTo>
                    <a:cubicBezTo>
                      <a:pt x="16824" y="1"/>
                      <a:pt x="16596" y="2"/>
                      <a:pt x="16367" y="2"/>
                    </a:cubicBezTo>
                    <a:cubicBezTo>
                      <a:pt x="5905" y="2"/>
                      <a:pt x="-2576" y="-1657"/>
                      <a:pt x="-2576" y="-3703"/>
                    </a:cubicBezTo>
                    <a:cubicBezTo>
                      <a:pt x="-2576" y="-5749"/>
                      <a:pt x="5905" y="-7408"/>
                      <a:pt x="16367" y="-7408"/>
                    </a:cubicBezTo>
                    <a:cubicBezTo>
                      <a:pt x="26829" y="-7408"/>
                      <a:pt x="35310" y="-5749"/>
                      <a:pt x="35310" y="-3703"/>
                    </a:cubicBezTo>
                    <a:cubicBezTo>
                      <a:pt x="35310" y="-1806"/>
                      <a:pt x="28024" y="-243"/>
                      <a:pt x="18634" y="-24"/>
                    </a:cubicBezTo>
                    <a:lnTo>
                      <a:pt x="5314" y="35305"/>
                    </a:lnTo>
                    <a:close/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5379" name="任意多边形 13331"/>
            <p:cNvSpPr/>
            <p:nvPr>
              <p:custDataLst>
                <p:tags r:id="rId16"/>
              </p:custDataLst>
            </p:nvPr>
          </p:nvSpPr>
          <p:spPr>
            <a:xfrm rot="1499792">
              <a:off x="886" y="702"/>
              <a:ext cx="203" cy="160"/>
            </a:xfrm>
            <a:custGeom>
              <a:avLst/>
              <a:gdLst/>
              <a:ahLst/>
              <a:cxnLst>
                <a:cxn ang="0">
                  <a:pos x="15505" y="20735"/>
                </a:cxn>
                <a:cxn ang="0">
                  <a:pos x="0" y="1417"/>
                </a:cxn>
                <a:cxn ang="0">
                  <a:pos x="0" y="1412"/>
                </a:cxn>
                <a:cxn ang="0">
                  <a:pos x="-343" y="1412"/>
                </a:cxn>
                <a:cxn ang="0">
                  <a:pos x="15505" y="20735"/>
                </a:cxn>
              </a:cxnLst>
              <a:pathLst>
                <a:path w="21554" h="20736" fill="none">
                  <a:moveTo>
                    <a:pt x="15505" y="20735"/>
                  </a:moveTo>
                  <a:cubicBezTo>
                    <a:pt x="6949" y="18245"/>
                    <a:pt x="594" y="10613"/>
                    <a:pt x="0" y="1417"/>
                  </a:cubicBezTo>
                </a:path>
                <a:path w="21554" h="20736" stroke="0">
                  <a:moveTo>
                    <a:pt x="0" y="1412"/>
                  </a:moveTo>
                  <a:cubicBezTo>
                    <a:pt x="-114" y="1412"/>
                    <a:pt x="-229" y="1412"/>
                    <a:pt x="-343" y="1412"/>
                  </a:cubicBezTo>
                  <a:lnTo>
                    <a:pt x="15505" y="2073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文本框 13332"/>
            <p:cNvSpPr txBox="1"/>
            <p:nvPr>
              <p:custDataLst>
                <p:tags r:id="rId17"/>
              </p:custDataLst>
            </p:nvPr>
          </p:nvSpPr>
          <p:spPr>
            <a:xfrm>
              <a:off x="715" y="710"/>
              <a:ext cx="19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16" name="文本框 13315"/>
          <p:cNvSpPr txBox="1"/>
          <p:nvPr>
            <p:custDataLst>
              <p:tags r:id="rId18"/>
            </p:custDataLst>
          </p:nvPr>
        </p:nvSpPr>
        <p:spPr>
          <a:xfrm>
            <a:off x="2135188" y="2420938"/>
            <a:ext cx="4608512" cy="31076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解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∵a∥b(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已知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),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∴∠1=∠2(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两直线平行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     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同位角相等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).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∵ ∠1=∠3(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对顶角相等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),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∴ ∠2=∠3(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等量代换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).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1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>
                                            <p:txEl>
                                              <p:charRg st="1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charRg st="1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26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6">
                                            <p:txEl>
                                              <p:charRg st="26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6">
                                            <p:txEl>
                                              <p:charRg st="26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6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6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6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72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6">
                                            <p:txEl>
                                              <p:charRg st="72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6">
                                            <p:txEl>
                                              <p:charRg st="72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6">
                                            <p:txEl>
                                              <p:charRg st="72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10842.500787401576,&quot;width&quot;:10090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commondata" val="eyJoZGlkIjoiODFlZWU0ZTAyYTFmM2Q0YWU4ZTI0OWExYTJiYzg5Mzk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/>
        </a:defPPr>
      </a:lstStyle>
    </a:tx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/>
        </a:defPPr>
      </a:lstStyle>
    </a:tx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/>
        </a:defPPr>
      </a:lstStyle>
    </a:tx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1868</Words>
  <Application>WPS 演示</Application>
  <PresentationFormat>全屏显示(4:3)</PresentationFormat>
  <Paragraphs>447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51" baseType="lpstr">
      <vt:lpstr>Arial</vt:lpstr>
      <vt:lpstr>宋体</vt:lpstr>
      <vt:lpstr>Wingdings</vt:lpstr>
      <vt:lpstr>Comic Sans MS</vt:lpstr>
      <vt:lpstr>Times New Roman</vt:lpstr>
      <vt:lpstr>黑体</vt:lpstr>
      <vt:lpstr>华文行楷</vt:lpstr>
      <vt:lpstr>华文新魏</vt:lpstr>
      <vt:lpstr>隶书</vt:lpstr>
      <vt:lpstr>幼圆</vt:lpstr>
      <vt:lpstr>Gill Sans Ultra Bold</vt:lpstr>
      <vt:lpstr>华文隶书</vt:lpstr>
      <vt:lpstr>Symbol</vt:lpstr>
      <vt:lpstr>微软雅黑</vt:lpstr>
      <vt:lpstr>Arial Unicode MS</vt:lpstr>
      <vt:lpstr>Calibri</vt:lpstr>
      <vt:lpstr>楷体_GB2312</vt:lpstr>
      <vt:lpstr>方正姚体</vt:lpstr>
      <vt:lpstr>Segoe Print</vt:lpstr>
      <vt:lpstr>新宋体</vt:lpstr>
      <vt:lpstr>Bahnschrift SemiBold Condensed</vt:lpstr>
      <vt:lpstr>Arial Narrow</vt:lpstr>
      <vt:lpstr>MingLiU_HKSCS-ExtB</vt:lpstr>
      <vt:lpstr>Crayons</vt:lpstr>
      <vt:lpstr>1_Crayons</vt:lpstr>
      <vt:lpstr>2_Crayons</vt:lpstr>
      <vt:lpstr>MSPhotoEd.3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7.1  生活中的不等式</dc:title>
  <dc:creator>微软用户</dc:creator>
  <cp:lastModifiedBy>hp</cp:lastModifiedBy>
  <cp:revision>103</cp:revision>
  <dcterms:created xsi:type="dcterms:W3CDTF">2010-01-11T12:28:00Z</dcterms:created>
  <dcterms:modified xsi:type="dcterms:W3CDTF">2023-12-26T01:14:37Z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D2916A6E691B4DBA89B7F4E859E22769_12</vt:lpwstr>
  </property>
</Properties>
</file>