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5" r:id="rId3"/>
    <p:sldMasterId id="2147483662" r:id="rId4"/>
  </p:sldMasterIdLst>
  <p:notesMasterIdLst>
    <p:notesMasterId r:id="rId11"/>
  </p:notesMasterIdLst>
  <p:handoutMasterIdLst>
    <p:handoutMasterId r:id="rId17"/>
  </p:handoutMasterIdLst>
  <p:sldIdLst>
    <p:sldId id="1760" r:id="rId5"/>
    <p:sldId id="1813" r:id="rId6"/>
    <p:sldId id="1826" r:id="rId7"/>
    <p:sldId id="1827" r:id="rId8"/>
    <p:sldId id="1828" r:id="rId9"/>
    <p:sldId id="1781" r:id="rId10"/>
    <p:sldId id="1829" r:id="rId12"/>
    <p:sldId id="1830" r:id="rId13"/>
    <p:sldId id="1831" r:id="rId14"/>
    <p:sldId id="1836" r:id="rId15"/>
    <p:sldId id="1832" r:id="rId16"/>
  </p:sldIdLst>
  <p:sldSz cx="12192000" cy="6858000"/>
  <p:notesSz cx="9926320" cy="6797675"/>
  <p:embeddedFontLst>
    <p:embeddedFont>
      <p:font typeface="黑体" panose="02010609060101010101" pitchFamily="49" charset="-122"/>
      <p:regular r:id="rId22"/>
    </p:embeddedFont>
    <p:embeddedFont>
      <p:font typeface="汉仪程行体简" panose="00020600040101010101" pitchFamily="18" charset="-122"/>
      <p:regular r:id="rId23"/>
    </p:embeddedFont>
    <p:embeddedFont>
      <p:font typeface="微软雅黑" panose="020B0503020204020204" pitchFamily="34" charset="-122"/>
      <p:regular r:id="rId24"/>
    </p:embeddedFont>
    <p:embeddedFont>
      <p:font typeface="华文中宋" panose="02010600040101010101" pitchFamily="2" charset="-122"/>
      <p:regular r:id="rId25"/>
    </p:embeddedFont>
    <p:embeddedFont>
      <p:font typeface="华文新魏" panose="02010800040101010101" pitchFamily="2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Calibri" panose="020F0502020204030204" charset="0"/>
      <p:regular r:id="rId28"/>
      <p:bold r:id="rId29"/>
      <p:italic r:id="rId30"/>
      <p:boldItalic r:id="rId31"/>
    </p:embeddedFont>
    <p:embeddedFont>
      <p:font typeface="等线" panose="02010600030101010101" charset="-122"/>
      <p:regular r:id="rId32"/>
    </p:embeddedFont>
    <p:embeddedFont>
      <p:font typeface="等线 Light" panose="02010600030101010101" charset="-122"/>
      <p:regular r:id="rId33"/>
    </p:embeddedFont>
  </p:embeddedFontLst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008" userDrawn="1">
          <p15:clr>
            <a:srgbClr val="A4A3A4"/>
          </p15:clr>
        </p15:guide>
        <p15:guide id="2" orient="horz" pos="235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骆 军" initials="骆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5BD4"/>
    <a:srgbClr val="EE99F3"/>
    <a:srgbClr val="FF8D95"/>
    <a:srgbClr val="FFD7D9"/>
    <a:srgbClr val="30C5BE"/>
    <a:srgbClr val="178772"/>
    <a:srgbClr val="FF5050"/>
    <a:srgbClr val="1BCEBE"/>
    <a:srgbClr val="81E5BC"/>
    <a:srgbClr val="1BDB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85" autoAdjust="0"/>
    <p:restoredTop sz="93652" autoAdjust="0"/>
  </p:normalViewPr>
  <p:slideViewPr>
    <p:cSldViewPr showGuides="1">
      <p:cViewPr varScale="1">
        <p:scale>
          <a:sx n="83" d="100"/>
          <a:sy n="83" d="100"/>
        </p:scale>
        <p:origin x="474" y="78"/>
      </p:cViewPr>
      <p:guideLst>
        <p:guide pos="4008"/>
        <p:guide orient="horz" pos="23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82.xml"/><Relationship Id="rId33" Type="http://schemas.openxmlformats.org/officeDocument/2006/relationships/font" Target="fonts/font12.fntdata"/><Relationship Id="rId32" Type="http://schemas.openxmlformats.org/officeDocument/2006/relationships/font" Target="fonts/font11.fntdata"/><Relationship Id="rId31" Type="http://schemas.openxmlformats.org/officeDocument/2006/relationships/font" Target="fonts/font10.fntdata"/><Relationship Id="rId30" Type="http://schemas.openxmlformats.org/officeDocument/2006/relationships/font" Target="fonts/font9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8.fntdata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405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2618" y="0"/>
            <a:ext cx="4301405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9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301405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2618" y="6456611"/>
            <a:ext cx="4301405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9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889F0243-0E4C-45E6-AC08-D9A9C5D4282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2797F697-5284-4A62-9B07-370CE14EBE5B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楷体" panose="02010609060101010101" pitchFamily="49" charset="-122"/>
        <a:ea typeface="楷体" panose="02010609060101010101" pitchFamily="49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76" y="10774"/>
            <a:ext cx="6297714" cy="342015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776" y="3442822"/>
            <a:ext cx="6297714" cy="341405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95407" y="3512073"/>
            <a:ext cx="5895343" cy="334546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94438" y="12962"/>
            <a:ext cx="5907536" cy="3487214"/>
          </a:xfrm>
          <a:prstGeom prst="rect">
            <a:avLst/>
          </a:prstGeom>
        </p:spPr>
      </p:pic>
      <p:sp>
        <p:nvSpPr>
          <p:cNvPr id="11" name="圆角矩形 20"/>
          <p:cNvSpPr/>
          <p:nvPr userDrawn="1"/>
        </p:nvSpPr>
        <p:spPr>
          <a:xfrm>
            <a:off x="257175" y="208428"/>
            <a:ext cx="11677650" cy="6413500"/>
          </a:xfrm>
          <a:prstGeom prst="roundRect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0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汉仪程行体简" panose="00020600040101010101" pitchFamily="18" charset="-122"/>
              <a:ea typeface="汉仪程行体简" panose="00020600040101010101" pitchFamily="18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70655" y="503957"/>
            <a:ext cx="371888" cy="695004"/>
          </a:xfrm>
          <a:prstGeom prst="rect">
            <a:avLst/>
          </a:prstGeom>
        </p:spPr>
      </p:pic>
      <p:sp>
        <p:nvSpPr>
          <p:cNvPr id="49" name="文本占位符 48"/>
          <p:cNvSpPr>
            <a:spLocks noGrp="1"/>
          </p:cNvSpPr>
          <p:nvPr>
            <p:ph type="body" sz="quarter" idx="10"/>
          </p:nvPr>
        </p:nvSpPr>
        <p:spPr>
          <a:xfrm>
            <a:off x="1268521" y="672758"/>
            <a:ext cx="6192688" cy="518707"/>
          </a:xfrm>
        </p:spPr>
        <p:txBody>
          <a:bodyPr/>
          <a:lstStyle>
            <a:lvl1pPr marL="0" indent="0">
              <a:buNone/>
              <a:defRPr>
                <a:latin typeface="汉仪程行体简" panose="00020600040101010101" pitchFamily="18" charset="-122"/>
                <a:ea typeface="汉仪程行体简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4059469" y="3284984"/>
            <a:ext cx="7056784" cy="11525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>
                <a:solidFill>
                  <a:srgbClr val="D23F17"/>
                </a:solidFill>
                <a:latin typeface="汉仪程行体简" panose="00020600040101010101" pitchFamily="18" charset="-122"/>
                <a:ea typeface="汉仪程行体简" panose="00020600040101010101" pitchFamily="18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7"/>
          <p:cNvSpPr>
            <a:spLocks noGrp="1"/>
          </p:cNvSpPr>
          <p:nvPr>
            <p:ph sz="quarter" idx="14"/>
          </p:nvPr>
        </p:nvSpPr>
        <p:spPr>
          <a:xfrm>
            <a:off x="4023574" y="4509121"/>
            <a:ext cx="7056784" cy="5040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D23F17"/>
                </a:solidFill>
                <a:latin typeface="汉仪程行体简" panose="00020600040101010101" pitchFamily="18" charset="-122"/>
                <a:ea typeface="汉仪程行体简" panose="00020600040101010101" pitchFamily="18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F0F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orbel" panose="020B0503020204020204" charset="0"/>
              <a:ea typeface="Corbel" panose="020B0503020204020204" charset="0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547894" y="581641"/>
            <a:ext cx="11096212" cy="569471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>
            <a:outerShdw blurRad="50800" dist="25400" dir="60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Corbel" panose="020B0503020204020204" charset="0"/>
              <a:ea typeface="汉仪程行体简" panose="00020600040101010101" pitchFamily="18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92"/>
          <a:stretch>
            <a:fillRect/>
          </a:stretch>
        </p:blipFill>
        <p:spPr>
          <a:xfrm>
            <a:off x="-98474" y="3738293"/>
            <a:ext cx="7976382" cy="31197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3598" y="811927"/>
            <a:ext cx="371888" cy="695004"/>
          </a:xfrm>
          <a:prstGeom prst="rect">
            <a:avLst/>
          </a:prstGeom>
        </p:spPr>
      </p:pic>
      <p:sp>
        <p:nvSpPr>
          <p:cNvPr id="16" name="内容占位符 15"/>
          <p:cNvSpPr>
            <a:spLocks noGrp="1"/>
          </p:cNvSpPr>
          <p:nvPr>
            <p:ph sz="quarter" idx="11"/>
          </p:nvPr>
        </p:nvSpPr>
        <p:spPr>
          <a:xfrm>
            <a:off x="1271464" y="932416"/>
            <a:ext cx="5976788" cy="454025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eaLnBrk="1" hangingPunct="1">
              <a:spcBef>
                <a:spcPts val="0"/>
              </a:spcBef>
              <a:buFont typeface="Wingdings" panose="05000000000000000000" pitchFamily="2" charset="2"/>
              <a:buChar char="u"/>
              <a:defRPr lang="zh-CN" altLang="en-US" dirty="0">
                <a:latin typeface="汉仪程行体简" panose="00020600040101010101" pitchFamily="18" charset="-122"/>
                <a:ea typeface="汉仪程行体简" panose="00020600040101010101" pitchFamily="18" charset="-122"/>
              </a:defRPr>
            </a:lvl1pPr>
          </a:lstStyle>
          <a:p>
            <a:pPr marL="0" lvl="0" indent="0">
              <a:buNone/>
            </a:pPr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1550" y="163855"/>
            <a:ext cx="371888" cy="695004"/>
          </a:xfrm>
          <a:prstGeom prst="rect">
            <a:avLst/>
          </a:prstGeom>
        </p:spPr>
      </p:pic>
      <p:sp>
        <p:nvSpPr>
          <p:cNvPr id="3" name="文本占位符 48"/>
          <p:cNvSpPr>
            <a:spLocks noGrp="1"/>
          </p:cNvSpPr>
          <p:nvPr>
            <p:ph type="body" sz="quarter" idx="10"/>
          </p:nvPr>
        </p:nvSpPr>
        <p:spPr>
          <a:xfrm>
            <a:off x="839416" y="332656"/>
            <a:ext cx="6192688" cy="518707"/>
          </a:xfrm>
        </p:spPr>
        <p:txBody>
          <a:bodyPr/>
          <a:lstStyle>
            <a:lvl1pPr marL="0" indent="0">
              <a:buNone/>
              <a:defRPr>
                <a:latin typeface="汉仪程行体简" panose="00020600040101010101" pitchFamily="18" charset="-122"/>
                <a:ea typeface="汉仪程行体简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4"/>
          <p:cNvSpPr/>
          <p:nvPr userDrawn="1"/>
        </p:nvSpPr>
        <p:spPr>
          <a:xfrm>
            <a:off x="462287" y="436218"/>
            <a:ext cx="133985" cy="65659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8B79"/>
              </a:gs>
              <a:gs pos="100000">
                <a:srgbClr val="EA735D"/>
              </a:gs>
            </a:gsLst>
            <a:lin scaled="1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2"/>
          <p:cNvSpPr>
            <a:spLocks noGrp="1"/>
          </p:cNvSpPr>
          <p:nvPr>
            <p:ph sz="quarter" idx="13"/>
          </p:nvPr>
        </p:nvSpPr>
        <p:spPr>
          <a:xfrm>
            <a:off x="616466" y="517126"/>
            <a:ext cx="5322895" cy="57568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4"/>
          <p:cNvSpPr/>
          <p:nvPr userDrawn="1"/>
        </p:nvSpPr>
        <p:spPr>
          <a:xfrm>
            <a:off x="462287" y="436218"/>
            <a:ext cx="133985" cy="65659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8B79"/>
              </a:gs>
              <a:gs pos="100000">
                <a:srgbClr val="EA735D"/>
              </a:gs>
            </a:gsLst>
            <a:lin scaled="1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内容占位符 2"/>
          <p:cNvSpPr>
            <a:spLocks noGrp="1"/>
          </p:cNvSpPr>
          <p:nvPr>
            <p:ph sz="quarter" idx="13"/>
          </p:nvPr>
        </p:nvSpPr>
        <p:spPr>
          <a:xfrm>
            <a:off x="616466" y="517126"/>
            <a:ext cx="5322895" cy="57568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4"/>
          <p:cNvSpPr/>
          <p:nvPr userDrawn="1"/>
        </p:nvSpPr>
        <p:spPr>
          <a:xfrm>
            <a:off x="462287" y="436218"/>
            <a:ext cx="133985" cy="65659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38B79"/>
              </a:gs>
              <a:gs pos="100000">
                <a:srgbClr val="EA735D"/>
              </a:gs>
            </a:gsLst>
            <a:lin scaled="1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2"/>
          <p:cNvSpPr>
            <a:spLocks noGrp="1"/>
          </p:cNvSpPr>
          <p:nvPr>
            <p:ph sz="quarter" idx="13"/>
          </p:nvPr>
        </p:nvSpPr>
        <p:spPr>
          <a:xfrm>
            <a:off x="616466" y="517126"/>
            <a:ext cx="5322895" cy="57568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圆角矩形 4"/>
          <p:cNvSpPr/>
          <p:nvPr userDrawn="1"/>
        </p:nvSpPr>
        <p:spPr>
          <a:xfrm>
            <a:off x="462287" y="436218"/>
            <a:ext cx="133985" cy="65659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6CBE8"/>
              </a:gs>
              <a:gs pos="100000">
                <a:srgbClr val="A7E1E5"/>
              </a:gs>
            </a:gsLst>
            <a:lin scaled="1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内容占位符 2"/>
          <p:cNvSpPr>
            <a:spLocks noGrp="1"/>
          </p:cNvSpPr>
          <p:nvPr>
            <p:ph sz="quarter" idx="13"/>
          </p:nvPr>
        </p:nvSpPr>
        <p:spPr>
          <a:xfrm>
            <a:off x="616466" y="517126"/>
            <a:ext cx="5322895" cy="57568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marL="228600" lvl="0" indent="-228600">
              <a:lnSpc>
                <a:spcPct val="100000"/>
              </a:lnSpc>
              <a:spcBef>
                <a:spcPts val="0"/>
              </a:spcBef>
            </a:pPr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microsoft.com/office/2007/relationships/hdphoto" Target="../media/image9.wdp"/><Relationship Id="rId7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microsoft.com/office/2007/relationships/hdphoto" Target="../media/image11.wdp"/><Relationship Id="rId7" Type="http://schemas.openxmlformats.org/officeDocument/2006/relationships/image" Target="../media/image10.png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12" Type="http://schemas.openxmlformats.org/officeDocument/2006/relationships/image" Target="../media/image12.pn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96" y="-986"/>
            <a:ext cx="12190140" cy="6858985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69984-164C-4D09-9FE2-76CF56A2A9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09AB8-1DE3-4333-9CBC-79A4A006F0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6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08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EB7FF-F683-4110-989B-EE0E436154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0DA67-E9F9-4D1E-B6B3-CD78CE5333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0" y="908720"/>
            <a:ext cx="12192000" cy="5949280"/>
          </a:xfrm>
          <a:prstGeom prst="rect">
            <a:avLst/>
          </a:prstGeom>
          <a:solidFill>
            <a:schemeClr val="accent6">
              <a:lumMod val="20000"/>
              <a:lumOff val="8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ADA56-1AD1-488F-89E0-E72FC90C45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51ED-CFF6-414B-8233-E761A396BE38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100"/>
          <a:stretch>
            <a:fillRect/>
          </a:stretch>
        </p:blipFill>
        <p:spPr>
          <a:xfrm>
            <a:off x="0" y="0"/>
            <a:ext cx="12192000" cy="47251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34892;&#31243;&#38382;&#39064;.gsp" TargetMode="Externa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18.xml"/><Relationship Id="rId7" Type="http://schemas.openxmlformats.org/officeDocument/2006/relationships/tags" Target="../tags/tag17.xml"/><Relationship Id="rId6" Type="http://schemas.openxmlformats.org/officeDocument/2006/relationships/tags" Target="../tags/tag16.xml"/><Relationship Id="rId5" Type="http://schemas.openxmlformats.org/officeDocument/2006/relationships/hyperlink" Target="&#34892;&#31243;&#38382;&#39064;.gsp" TargetMode="Externa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3" Type="http://schemas.openxmlformats.org/officeDocument/2006/relationships/slideLayout" Target="../slideLayouts/slideLayout7.xml"/><Relationship Id="rId12" Type="http://schemas.openxmlformats.org/officeDocument/2006/relationships/tags" Target="../tags/tag20.xml"/><Relationship Id="rId11" Type="http://schemas.openxmlformats.org/officeDocument/2006/relationships/tags" Target="../tags/tag19.xml"/><Relationship Id="rId10" Type="http://schemas.openxmlformats.org/officeDocument/2006/relationships/image" Target="../media/image14.png"/><Relationship Id="rId1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hyperlink" Target="&#34892;&#31243;&#38382;&#39064;.gsp" TargetMode="Externa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image" Target="../media/image17.png"/><Relationship Id="rId11" Type="http://schemas.openxmlformats.org/officeDocument/2006/relationships/image" Target="../media/image16.png"/><Relationship Id="rId10" Type="http://schemas.openxmlformats.org/officeDocument/2006/relationships/image" Target="../media/image15.png"/><Relationship Id="rId1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hyperlink" Target="&#34892;&#31243;&#38382;&#39064;.gsp" TargetMode="Externa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47.xml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tags" Target="../tags/tag3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hyperlink" Target="&#34892;&#31243;&#38382;&#39064;.gsp" TargetMode="Externa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61.xml"/><Relationship Id="rId14" Type="http://schemas.openxmlformats.org/officeDocument/2006/relationships/tags" Target="../tags/tag60.xml"/><Relationship Id="rId13" Type="http://schemas.openxmlformats.org/officeDocument/2006/relationships/tags" Target="../tags/tag59.xml"/><Relationship Id="rId12" Type="http://schemas.openxmlformats.org/officeDocument/2006/relationships/tags" Target="../tags/tag58.xml"/><Relationship Id="rId11" Type="http://schemas.openxmlformats.org/officeDocument/2006/relationships/tags" Target="../tags/tag57.xml"/><Relationship Id="rId10" Type="http://schemas.openxmlformats.org/officeDocument/2006/relationships/tags" Target="../tags/tag56.xml"/><Relationship Id="rId1" Type="http://schemas.openxmlformats.org/officeDocument/2006/relationships/tags" Target="../tags/tag4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hyperlink" Target="&#34892;&#31243;&#38382;&#39064;.gsp" TargetMode="Externa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77.xml"/><Relationship Id="rId16" Type="http://schemas.openxmlformats.org/officeDocument/2006/relationships/tags" Target="../tags/tag76.xml"/><Relationship Id="rId15" Type="http://schemas.openxmlformats.org/officeDocument/2006/relationships/tags" Target="../tags/tag75.xml"/><Relationship Id="rId14" Type="http://schemas.openxmlformats.org/officeDocument/2006/relationships/tags" Target="../tags/tag74.xml"/><Relationship Id="rId13" Type="http://schemas.openxmlformats.org/officeDocument/2006/relationships/tags" Target="../tags/tag73.xml"/><Relationship Id="rId12" Type="http://schemas.openxmlformats.org/officeDocument/2006/relationships/tags" Target="../tags/tag72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3349072" y="2492896"/>
            <a:ext cx="8515708" cy="2736304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en-US" altLang="zh-CN" sz="4800" dirty="0">
                <a:solidFill>
                  <a:srgbClr val="30C5A3"/>
                </a:solidFill>
                <a:latin typeface="Times New Roman" panose="02020603050405020304" pitchFamily="18" charset="0"/>
              </a:rPr>
              <a:t>4.3</a:t>
            </a:r>
            <a:endParaRPr lang="en-US" altLang="zh-CN" sz="4800" dirty="0">
              <a:solidFill>
                <a:srgbClr val="30C5A3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Bef>
                <a:spcPts val="0"/>
              </a:spcBef>
            </a:pPr>
            <a:r>
              <a:rPr lang="zh-CN" altLang="en-US" sz="4800" dirty="0">
                <a:solidFill>
                  <a:srgbClr val="30C5A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用一元一次方程解决问题（</a:t>
            </a:r>
            <a:r>
              <a:rPr lang="en-US" altLang="zh-CN" sz="4800" dirty="0">
                <a:solidFill>
                  <a:srgbClr val="30C5A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dirty="0">
                <a:solidFill>
                  <a:srgbClr val="30C5A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endParaRPr lang="en-US" altLang="zh-CN" sz="4800" dirty="0">
              <a:solidFill>
                <a:srgbClr val="30C5A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ts val="600"/>
              </a:spcBef>
            </a:pPr>
            <a:r>
              <a:rPr lang="zh-CN" altLang="en-US" sz="4800" dirty="0">
                <a:solidFill>
                  <a:srgbClr val="30C5A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行程问题</a:t>
            </a:r>
            <a:endParaRPr lang="zh-CN" altLang="en-US" sz="4800" dirty="0">
              <a:solidFill>
                <a:srgbClr val="30C5A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归纳总结</a:t>
            </a:r>
            <a:r>
              <a:rPr lang="en-US" altLang="zh-CN" dirty="0"/>
              <a:t>2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1055440" y="2121008"/>
            <a:ext cx="15544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追及问题</a:t>
            </a:r>
            <a:endParaRPr lang="zh-CN" altLang="en-US" sz="2700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527528" y="1340852"/>
            <a:ext cx="15621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等量关系</a:t>
            </a:r>
            <a:endParaRPr lang="zh-CN" altLang="en-US" sz="27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36026" y="2276924"/>
            <a:ext cx="676656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快车行驶的路程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慢车行驶的路程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初始距离</a:t>
            </a:r>
            <a:endParaRPr lang="zh-CN" altLang="en-US" sz="27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620" y="2637001"/>
            <a:ext cx="2468880" cy="5067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同向</a:t>
            </a:r>
            <a:r>
              <a:rPr lang="en-US" altLang="zh-CN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方向相同</a:t>
            </a:r>
            <a:r>
              <a:rPr lang="en-US" altLang="zh-CN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endParaRPr lang="zh-CN" altLang="en-US" sz="2700" dirty="0">
              <a:solidFill>
                <a:srgbClr val="30C5BE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5960" y="4437380"/>
            <a:ext cx="25558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追及问题中的</a:t>
            </a:r>
            <a:endParaRPr lang="zh-CN" altLang="en-US" sz="27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l"/>
            <a:r>
              <a:rPr lang="en-US" altLang="zh-CN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</a:t>
            </a:r>
            <a:r>
              <a:rPr lang="zh-CN" altLang="en-US" sz="2700" b="1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相距问题</a:t>
            </a:r>
            <a:endParaRPr lang="zh-CN" altLang="en-US" sz="2700" b="1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1"/>
            </p:custDataLst>
          </p:nvPr>
        </p:nvSpPr>
        <p:spPr>
          <a:xfrm>
            <a:off x="4439920" y="386143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①追上前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2"/>
            </p:custDataLst>
          </p:nvPr>
        </p:nvSpPr>
        <p:spPr>
          <a:xfrm>
            <a:off x="3720126" y="4321624"/>
            <a:ext cx="83439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快车行驶的路程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相距距离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慢车行驶的路程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初始距离</a:t>
            </a:r>
            <a:endParaRPr lang="zh-CN" altLang="en-US" sz="27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8" name="文本框 57"/>
          <p:cNvSpPr txBox="1"/>
          <p:nvPr>
            <p:custDataLst>
              <p:tags r:id="rId3"/>
            </p:custDataLst>
          </p:nvPr>
        </p:nvSpPr>
        <p:spPr>
          <a:xfrm>
            <a:off x="4511675" y="4941570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②追上后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4"/>
            </p:custDataLst>
          </p:nvPr>
        </p:nvSpPr>
        <p:spPr>
          <a:xfrm>
            <a:off x="3720126" y="5514789"/>
            <a:ext cx="83439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快车行驶的路程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慢车行驶的路程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初始距离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相距距离</a:t>
            </a:r>
            <a:endParaRPr lang="zh-CN" altLang="en-US" sz="27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206500" y="1353820"/>
            <a:ext cx="121729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线段图</a:t>
            </a:r>
            <a:endParaRPr lang="zh-CN" altLang="en-US" sz="2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" name="右箭头 60"/>
          <p:cNvSpPr/>
          <p:nvPr/>
        </p:nvSpPr>
        <p:spPr>
          <a:xfrm>
            <a:off x="2855595" y="1340485"/>
            <a:ext cx="2880360" cy="57594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2" grpId="0" bldLvl="0" animBg="1"/>
      <p:bldP spid="54" grpId="0"/>
      <p:bldP spid="57" grpId="0"/>
      <p:bldP spid="58" grpId="0"/>
      <p:bldP spid="59" grpId="0"/>
      <p:bldP spid="4" grpId="0"/>
      <p:bldP spid="60" grpId="0"/>
      <p:bldP spid="61" grpId="0" bldLvl="0" animBg="1"/>
      <p:bldP spid="5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>
                <a:sym typeface="+mn-ea"/>
              </a:rPr>
              <a:t>板块三、巩固练习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06070" y="1484630"/>
            <a:ext cx="11641455" cy="4602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甲、乙两站相距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480km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，一列慢车从甲站开出，每小时行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90km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，一列快车从乙站开出，每小时行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140km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lang="zh-CN" sz="2400" b="1">
                <a:ea typeface="宋体" panose="02010600030101010101" pitchFamily="2" charset="-122"/>
              </a:rPr>
              <a:t>（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sz="2400" b="1">
                <a:ea typeface="宋体" panose="02010600030101010101" pitchFamily="2" charset="-122"/>
              </a:rPr>
              <a:t>）慢车先开出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1h</a:t>
            </a:r>
            <a:r>
              <a:rPr lang="zh-CN" sz="2400" b="1">
                <a:ea typeface="宋体" panose="02010600030101010101" pitchFamily="2" charset="-122"/>
              </a:rPr>
              <a:t>，快车再开，两车相向而行，问快车开出多少小时后两车相遇？</a:t>
            </a:r>
            <a:endParaRPr lang="zh-CN" sz="2400" b="1">
              <a:ea typeface="宋体" panose="02010600030101010101" pitchFamily="2" charset="-122"/>
            </a:endParaRPr>
          </a:p>
          <a:p>
            <a:pPr indent="0"/>
            <a:endParaRPr lang="zh-CN" sz="2400" b="1">
              <a:ea typeface="宋体" panose="02010600030101010101" pitchFamily="2" charset="-122"/>
            </a:endParaRPr>
          </a:p>
          <a:p>
            <a:pPr indent="0"/>
            <a:r>
              <a:rPr lang="zh-CN" sz="2400" b="1">
                <a:ea typeface="宋体" panose="02010600030101010101" pitchFamily="2" charset="-122"/>
              </a:rPr>
              <a:t>（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sz="2400" b="1">
                <a:ea typeface="宋体" panose="02010600030101010101" pitchFamily="2" charset="-122"/>
              </a:rPr>
              <a:t>）慢车先开出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1h</a:t>
            </a:r>
            <a:r>
              <a:rPr lang="zh-CN" sz="2400" b="1">
                <a:ea typeface="宋体" panose="02010600030101010101" pitchFamily="2" charset="-122"/>
              </a:rPr>
              <a:t>，快车再开，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两车同向</a:t>
            </a:r>
            <a:r>
              <a:rPr lang="zh-CN" sz="2400" b="1">
                <a:ea typeface="宋体" panose="02010600030101010101" pitchFamily="2" charset="-122"/>
              </a:rPr>
              <a:t>而行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，快车在后，问</a:t>
            </a:r>
            <a:r>
              <a:rPr lang="zh-CN" sz="2400" b="1">
                <a:ea typeface="宋体" panose="02010600030101010101" pitchFamily="2" charset="-122"/>
              </a:rPr>
              <a:t>多少小时后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快车追上慢车</a:t>
            </a:r>
            <a:r>
              <a:rPr lang="zh-CN" sz="2400" b="1">
                <a:ea typeface="宋体" panose="02010600030101010101" pitchFamily="2" charset="-122"/>
              </a:rPr>
              <a:t>？</a:t>
            </a:r>
            <a:endParaRPr lang="zh-CN" sz="2400" b="1">
              <a:ea typeface="宋体" panose="02010600030101010101" pitchFamily="2" charset="-122"/>
            </a:endParaRPr>
          </a:p>
          <a:p>
            <a:pPr indent="0"/>
            <a:endParaRPr lang="zh-CN" sz="2400" b="1">
              <a:ea typeface="宋体" panose="02010600030101010101" pitchFamily="2" charset="-122"/>
            </a:endParaRPr>
          </a:p>
          <a:p>
            <a:pPr indent="0"/>
            <a:r>
              <a:rPr lang="zh-CN" sz="2400" b="1">
                <a:ea typeface="宋体" panose="02010600030101010101" pitchFamily="2" charset="-122"/>
              </a:rPr>
              <a:t>（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sz="2400" b="1">
                <a:ea typeface="宋体" panose="02010600030101010101" pitchFamily="2" charset="-122"/>
              </a:rPr>
              <a:t>）两车同时开出，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快</a:t>
            </a:r>
            <a:r>
              <a:rPr lang="zh-CN" sz="2400" b="1">
                <a:ea typeface="宋体" panose="02010600030101010101" pitchFamily="2" charset="-122"/>
              </a:rPr>
              <a:t>车在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慢</a:t>
            </a:r>
            <a:r>
              <a:rPr lang="zh-CN" sz="2400" b="1">
                <a:ea typeface="宋体" panose="02010600030101010101" pitchFamily="2" charset="-122"/>
              </a:rPr>
              <a:t>车后面同向而行，多少小时后快车与慢车相距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2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00km</a:t>
            </a:r>
            <a:r>
              <a:rPr lang="zh-CN" sz="2400" b="1">
                <a:ea typeface="宋体" panose="02010600030101010101" pitchFamily="2" charset="-122"/>
              </a:rPr>
              <a:t>？</a:t>
            </a:r>
            <a:endParaRPr lang="zh-CN" sz="2400" b="1">
              <a:ea typeface="宋体" panose="02010600030101010101" pitchFamily="2" charset="-122"/>
            </a:endParaRPr>
          </a:p>
          <a:p>
            <a:pPr indent="0"/>
            <a:endParaRPr lang="zh-CN" sz="2400" b="1">
              <a:ea typeface="宋体" panose="02010600030101010101" pitchFamily="2" charset="-122"/>
            </a:endParaRPr>
          </a:p>
          <a:p>
            <a:pPr indent="0"/>
            <a:r>
              <a:rPr lang="zh-CN" sz="2400" b="1">
                <a:ea typeface="宋体" panose="02010600030101010101" pitchFamily="2" charset="-122"/>
              </a:rPr>
              <a:t>（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sz="2400" b="1">
                <a:ea typeface="宋体" panose="02010600030101010101" pitchFamily="2" charset="-122"/>
              </a:rPr>
              <a:t>）两车同时开出，慢车在快车后面同向而行，多少小时后快车与慢车相距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600km</a:t>
            </a:r>
            <a:r>
              <a:rPr lang="zh-CN" sz="2400" b="1">
                <a:ea typeface="宋体" panose="02010600030101010101" pitchFamily="2" charset="-122"/>
              </a:rPr>
              <a:t>？</a:t>
            </a:r>
            <a:endParaRPr lang="zh-CN" altLang="en-US" sz="2400" b="1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 lang="zh-CN" altLang="en-US"/>
              <a:t>板块一、情境引入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11225" y="1557020"/>
            <a:ext cx="1063498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 fontAlgn="auto">
              <a:lnSpc>
                <a:spcPct val="150000"/>
              </a:lnSpc>
            </a:pPr>
            <a:r>
              <a:rPr lang="zh-CN"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小明</a:t>
            </a:r>
            <a:r>
              <a:rPr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从家到学校步行大约需要20</a:t>
            </a: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min</a:t>
            </a:r>
            <a:r>
              <a:rPr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，走的路程为1200</a:t>
            </a:r>
            <a:r>
              <a:rPr lang="en-US"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</a:t>
            </a:r>
            <a:r>
              <a:rPr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，问</a:t>
            </a:r>
            <a:r>
              <a:rPr lang="zh-CN"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小明</a:t>
            </a:r>
            <a:r>
              <a:rPr sz="28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步行的速度是多少？</a:t>
            </a:r>
            <a:endParaRPr sz="2800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>
                <a:solidFill>
                  <a:schemeClr val="accent1"/>
                </a:solidFill>
                <a:cs typeface="+mn-ea"/>
                <a:sym typeface="+mn-lt"/>
              </a:rPr>
              <a:t>Q1</a:t>
            </a:r>
            <a:r>
              <a:rPr lang="zh-CN" altLang="en-US" sz="2800" b="1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2800" b="1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行程问题中的三个基本量是什么？</a:t>
            </a:r>
            <a:endParaRPr lang="zh-CN" altLang="en-US" sz="2800" b="1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>
                <a:solidFill>
                  <a:schemeClr val="accent1"/>
                </a:solidFill>
                <a:cs typeface="+mn-ea"/>
                <a:sym typeface="+mn-lt"/>
              </a:rPr>
              <a:t>Q2</a:t>
            </a:r>
            <a:r>
              <a:rPr lang="zh-CN" altLang="en-US" sz="2800" b="1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2800" b="1">
                <a:solidFill>
                  <a:schemeClr val="accent1"/>
                </a:solidFill>
                <a:latin typeface="+mj-ea"/>
                <a:ea typeface="+mj-ea"/>
                <a:sym typeface="+mn-ea"/>
              </a:rPr>
              <a:t>这三个基本量之间的关系是什么？</a:t>
            </a:r>
            <a:endParaRPr lang="zh-CN" altLang="en-US" sz="2800" b="1" dirty="0" smtClean="0">
              <a:solidFill>
                <a:schemeClr val="accent1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211060" y="2853055"/>
            <a:ext cx="477647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lnSpc>
                <a:spcPct val="150000"/>
              </a:lnSpc>
              <a:buFont typeface="Arial" panose="020B0604020202020204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速度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(v)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、路程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(s)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、时间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(t)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6330" name="Rectangle 10"/>
          <p:cNvSpPr/>
          <p:nvPr>
            <p:custDataLst>
              <p:tags r:id="rId1"/>
            </p:custDataLst>
          </p:nvPr>
        </p:nvSpPr>
        <p:spPr>
          <a:xfrm>
            <a:off x="983615" y="4293235"/>
            <a:ext cx="3560233" cy="657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15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路程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速度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Group 20"/>
          <p:cNvGrpSpPr/>
          <p:nvPr>
            <p:custDataLst>
              <p:tags r:id="rId2"/>
            </p:custDataLst>
          </p:nvPr>
        </p:nvGrpSpPr>
        <p:grpSpPr>
          <a:xfrm>
            <a:off x="4678681" y="4076701"/>
            <a:ext cx="2857500" cy="1231899"/>
            <a:chOff x="884" y="3113"/>
            <a:chExt cx="2405" cy="776"/>
          </a:xfrm>
        </p:grpSpPr>
        <p:sp>
          <p:nvSpPr>
            <p:cNvPr id="7175" name="Rectangle 15"/>
            <p:cNvSpPr/>
            <p:nvPr>
              <p:custDataLst>
                <p:tags r:id="rId3"/>
              </p:custDataLst>
            </p:nvPr>
          </p:nvSpPr>
          <p:spPr>
            <a:xfrm>
              <a:off x="2064" y="3521"/>
              <a:ext cx="1225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时间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76" name="Rectangle 16"/>
            <p:cNvSpPr/>
            <p:nvPr>
              <p:custDataLst>
                <p:tags r:id="rId4"/>
              </p:custDataLst>
            </p:nvPr>
          </p:nvSpPr>
          <p:spPr>
            <a:xfrm>
              <a:off x="2064" y="3113"/>
              <a:ext cx="952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路程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77" name="Rectangle 17"/>
            <p:cNvSpPr/>
            <p:nvPr>
              <p:custDataLst>
                <p:tags r:id="rId5"/>
              </p:custDataLst>
            </p:nvPr>
          </p:nvSpPr>
          <p:spPr>
            <a:xfrm>
              <a:off x="884" y="3294"/>
              <a:ext cx="1179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速度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78" name="Line 18"/>
            <p:cNvSpPr/>
            <p:nvPr>
              <p:custDataLst>
                <p:tags r:id="rId6"/>
              </p:custDataLst>
            </p:nvPr>
          </p:nvSpPr>
          <p:spPr>
            <a:xfrm>
              <a:off x="1973" y="3498"/>
              <a:ext cx="1179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/>
          </p:txBody>
        </p:sp>
      </p:grpSp>
      <p:grpSp>
        <p:nvGrpSpPr>
          <p:cNvPr id="7" name="Group 19"/>
          <p:cNvGrpSpPr/>
          <p:nvPr>
            <p:custDataLst>
              <p:tags r:id="rId7"/>
            </p:custDataLst>
          </p:nvPr>
        </p:nvGrpSpPr>
        <p:grpSpPr>
          <a:xfrm>
            <a:off x="7967980" y="4006216"/>
            <a:ext cx="2762251" cy="1302265"/>
            <a:chOff x="839" y="2115"/>
            <a:chExt cx="2313" cy="820"/>
          </a:xfrm>
        </p:grpSpPr>
        <p:sp>
          <p:nvSpPr>
            <p:cNvPr id="7179" name="Rectangle 11"/>
            <p:cNvSpPr/>
            <p:nvPr>
              <p:custDataLst>
                <p:tags r:id="rId8"/>
              </p:custDataLst>
            </p:nvPr>
          </p:nvSpPr>
          <p:spPr>
            <a:xfrm>
              <a:off x="839" y="2341"/>
              <a:ext cx="1225" cy="3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时间</a:t>
              </a:r>
              <a:r>
                <a:rPr lang="en-US" altLang="zh-CN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=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80" name="Rectangle 12"/>
            <p:cNvSpPr/>
            <p:nvPr>
              <p:custDataLst>
                <p:tags r:id="rId9"/>
              </p:custDataLst>
            </p:nvPr>
          </p:nvSpPr>
          <p:spPr>
            <a:xfrm>
              <a:off x="1973" y="2115"/>
              <a:ext cx="952" cy="3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路程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81" name="Rectangle 13"/>
            <p:cNvSpPr/>
            <p:nvPr>
              <p:custDataLst>
                <p:tags r:id="rId10"/>
              </p:custDataLst>
            </p:nvPr>
          </p:nvSpPr>
          <p:spPr>
            <a:xfrm>
              <a:off x="1973" y="2568"/>
              <a:ext cx="1179" cy="36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/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速度</a:t>
              </a:r>
              <a:endPara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82" name="Line 14"/>
            <p:cNvSpPr/>
            <p:nvPr>
              <p:custDataLst>
                <p:tags r:id="rId11"/>
              </p:custDataLst>
            </p:nvPr>
          </p:nvSpPr>
          <p:spPr>
            <a:xfrm>
              <a:off x="1882" y="2557"/>
              <a:ext cx="1179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/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椭圆 8"/>
          <p:cNvSpPr/>
          <p:nvPr/>
        </p:nvSpPr>
        <p:spPr>
          <a:xfrm>
            <a:off x="1318260" y="2581275"/>
            <a:ext cx="4273550" cy="640080"/>
          </a:xfrm>
          <a:prstGeom prst="ellipse">
            <a:avLst/>
          </a:prstGeom>
          <a:solidFill>
            <a:srgbClr val="EE99F3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 lang="zh-CN" altLang="en-US"/>
              <a:t>板块二、例题讲解</a:t>
            </a:r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508000" y="1341120"/>
            <a:ext cx="110147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常州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、南京两地相距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130km, 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60km/h,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乙车速度为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70km/h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b="1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7690" y="1988820"/>
            <a:ext cx="709803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类型</a:t>
            </a:r>
            <a:r>
              <a:rPr lang="en-US" altLang="zh-CN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1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：相遇问题</a:t>
            </a:r>
            <a:r>
              <a:rPr lang="en-US" altLang="zh-CN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--------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相向而行（方向相反）</a:t>
            </a:r>
            <a:endParaRPr lang="zh-CN" altLang="en-US" sz="2700" dirty="0" smtClean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356215" y="2637155"/>
            <a:ext cx="592455" cy="66865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971665" y="2565400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608955" y="2565400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>
            <a:hlinkClick r:id="rId1" action="ppaction://hlinkfile"/>
          </p:cNvPr>
          <p:cNvSpPr txBox="1"/>
          <p:nvPr/>
        </p:nvSpPr>
        <p:spPr>
          <a:xfrm>
            <a:off x="508000" y="2709545"/>
            <a:ext cx="106699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1" action="ppaction://hlinkfile"/>
              </a:rPr>
              <a:t>（1）甲乙两车分别从常州、南京两地同时出发,相向而行，几小时后两车</a:t>
            </a:r>
            <a:r>
              <a:rPr lang="zh-CN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1" action="ppaction://hlinkfile"/>
              </a:rPr>
              <a:t>相遇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1" action="ppaction://hlinkfile"/>
              </a:rPr>
              <a:t>？</a:t>
            </a:r>
            <a:endParaRPr lang="zh-CN" altLang="en-US" sz="2400" b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7792" y="3501085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351415" y="3439572"/>
            <a:ext cx="21024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=130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360060" y="4148180"/>
            <a:ext cx="38010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解：设两车行驶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x 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相遇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24121" y="4706398"/>
            <a:ext cx="215011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13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223771" y="5157653"/>
            <a:ext cx="172910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            x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=1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359866" y="5733331"/>
            <a:ext cx="344043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答：两车行驶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 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相遇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4" grpId="0"/>
      <p:bldP spid="5" grpId="0" animBg="1"/>
      <p:bldP spid="6" grpId="0" animBg="1"/>
      <p:bldP spid="7" grpId="0" bldLvl="0" animBg="1"/>
      <p:bldP spid="11" grpId="0"/>
      <p:bldP spid="37" grpId="0"/>
      <p:bldP spid="34" grpId="0"/>
      <p:bldP spid="12" grpId="0"/>
      <p:bldP spid="39" grpId="0"/>
      <p:bldP spid="40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9336405" y="2061210"/>
            <a:ext cx="592455" cy="66865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4439920" y="2007235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1271905" y="2007235"/>
            <a:ext cx="2282825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>
                <a:sym typeface="+mn-ea"/>
              </a:rPr>
              <a:t>板块二、例题讲解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0" name="文本框 99"/>
          <p:cNvSpPr txBox="1"/>
          <p:nvPr>
            <p:custDataLst>
              <p:tags r:id="rId4"/>
            </p:custDataLst>
          </p:nvPr>
        </p:nvSpPr>
        <p:spPr>
          <a:xfrm>
            <a:off x="508000" y="1341120"/>
            <a:ext cx="109816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常州、南京两地相距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130km, 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60km/h,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乙车速度为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70km/h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b="1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>
            <a:hlinkClick r:id="rId5" action="ppaction://hlinkfile"/>
          </p:cNvPr>
          <p:cNvSpPr txBox="1"/>
          <p:nvPr>
            <p:custDataLst>
              <p:tags r:id="rId6"/>
            </p:custDataLst>
          </p:nvPr>
        </p:nvSpPr>
        <p:spPr>
          <a:xfrm>
            <a:off x="374650" y="2111375"/>
            <a:ext cx="110470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（</a:t>
            </a:r>
            <a:r>
              <a:rPr lang="en-US" alt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2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）乙车先开出1小时，两车相向而行，甲车行驶了多少小时两车相遇?</a:t>
            </a:r>
            <a:endParaRPr lang="zh-CN" altLang="en-US" sz="2400" b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911302" y="3068650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8"/>
            </p:custDataLst>
          </p:nvPr>
        </p:nvSpPr>
        <p:spPr>
          <a:xfrm>
            <a:off x="2927625" y="3710665"/>
            <a:ext cx="44500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解：设甲车行驶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x 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两车相遇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文本框 38"/>
              <p:cNvSpPr txBox="1"/>
              <p:nvPr/>
            </p:nvSpPr>
            <p:spPr>
              <a:xfrm>
                <a:off x="4106931" y="5013508"/>
                <a:ext cx="1831975" cy="68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en-US" altLang="zh-CN" sz="27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            x</a:t>
                </a:r>
                <a:r>
                  <a:rPr lang="en-US" altLang="zh-CN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endParaRPr lang="zh-CN" altLang="en-US" sz="2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9" name="文本框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6931" y="5013508"/>
                <a:ext cx="1831975" cy="683895"/>
              </a:xfrm>
              <a:prstGeom prst="rect">
                <a:avLst/>
              </a:prstGeom>
              <a:blipFill rotWithShape="1">
                <a:blip r:embed="rId9"/>
                <a:stretch>
                  <a:fillRect l="-21" t="-27" r="-18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文本框 39"/>
              <p:cNvSpPr txBox="1"/>
              <p:nvPr/>
            </p:nvSpPr>
            <p:spPr>
              <a:xfrm>
                <a:off x="2927431" y="5876841"/>
                <a:ext cx="4143375" cy="68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答：甲车行驶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27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h</a:t>
                </a:r>
                <a:r>
                  <a:rPr lang="zh-CN" altLang="en-US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两车相遇</a:t>
                </a:r>
                <a:r>
                  <a:rPr lang="en-US" altLang="zh-CN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.</a:t>
                </a:r>
                <a:endParaRPr lang="zh-CN" altLang="en-US" sz="2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0" name="文本框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431" y="5876841"/>
                <a:ext cx="4143375" cy="683895"/>
              </a:xfrm>
              <a:prstGeom prst="rect">
                <a:avLst/>
              </a:prstGeom>
              <a:blipFill rotWithShape="1">
                <a:blip r:embed="rId10"/>
                <a:stretch>
                  <a:fillRect l="-2" t="-81" r="-90" b="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2409200" y="3053492"/>
            <a:ext cx="206946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4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=130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3647541" y="4415568"/>
            <a:ext cx="27628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70(x+1)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13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8612505" y="3131820"/>
            <a:ext cx="3394710" cy="1457325"/>
          </a:xfrm>
          <a:prstGeom prst="wedgeRectCallou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716645" y="3356610"/>
            <a:ext cx="3290570" cy="12020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追问：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乙车</a:t>
            </a:r>
            <a:r>
              <a:rPr lang="zh-CN" altLang="en-US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行驶了多少小时两车相遇？</a:t>
            </a:r>
            <a:endParaRPr lang="zh-CN" altLang="en-US" sz="27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  <p:bldP spid="5" grpId="0" bldLvl="0" animBg="1"/>
      <p:bldP spid="6" grpId="0" bldLvl="0" animBg="1"/>
      <p:bldP spid="7" grpId="0" bldLvl="0" animBg="1"/>
      <p:bldP spid="11" grpId="0"/>
      <p:bldP spid="34" grpId="0"/>
      <p:bldP spid="3" grpId="0"/>
      <p:bldP spid="9" grpId="0"/>
      <p:bldP spid="13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" name="椭圆 16"/>
          <p:cNvSpPr/>
          <p:nvPr/>
        </p:nvSpPr>
        <p:spPr>
          <a:xfrm>
            <a:off x="1199515" y="1901825"/>
            <a:ext cx="4547235" cy="640080"/>
          </a:xfrm>
          <a:prstGeom prst="ellipse">
            <a:avLst/>
          </a:prstGeom>
          <a:solidFill>
            <a:srgbClr val="EE99F3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407035" y="2348865"/>
            <a:ext cx="1264285" cy="66865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03745" y="1917065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5735955" y="2007235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>
                <a:sym typeface="+mn-ea"/>
              </a:rPr>
              <a:t>板块二、例题讲解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0" name="文本框 99"/>
          <p:cNvSpPr txBox="1"/>
          <p:nvPr>
            <p:custDataLst>
              <p:tags r:id="rId4"/>
            </p:custDataLst>
          </p:nvPr>
        </p:nvSpPr>
        <p:spPr>
          <a:xfrm>
            <a:off x="508000" y="1341120"/>
            <a:ext cx="110864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常州、南京两地相距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130km, 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60km/h,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乙车速度为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70km/h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b="1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>
            <a:hlinkClick r:id="rId5" action="ppaction://hlinkfile"/>
          </p:cNvPr>
          <p:cNvSpPr txBox="1"/>
          <p:nvPr>
            <p:custDataLst>
              <p:tags r:id="rId6"/>
            </p:custDataLst>
          </p:nvPr>
        </p:nvSpPr>
        <p:spPr>
          <a:xfrm>
            <a:off x="335280" y="2060575"/>
            <a:ext cx="1139698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（</a:t>
            </a:r>
            <a:r>
              <a:rPr lang="en-US" alt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3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）甲、乙两车分别从常州、南京两地同时出发,相向而行，问经过多少小时他们相距50km？</a:t>
            </a:r>
            <a:endParaRPr lang="zh-CN" sz="2400" b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-7543" y="3428695"/>
            <a:ext cx="18961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</a:t>
            </a:r>
            <a:r>
              <a:rPr lang="en-US" altLang="zh-CN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77" y="4868875"/>
            <a:ext cx="18961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</a:t>
            </a:r>
            <a:r>
              <a:rPr lang="en-US" altLang="zh-CN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9"/>
            </p:custDataLst>
          </p:nvPr>
        </p:nvSpPr>
        <p:spPr>
          <a:xfrm>
            <a:off x="4871720" y="2687955"/>
            <a:ext cx="454660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解：设经过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x 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他们相距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50km.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0246" y="3470688"/>
            <a:ext cx="260731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130-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50</a:t>
            </a:r>
            <a:endParaRPr lang="en-US" altLang="zh-CN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36436" y="5013103"/>
            <a:ext cx="2686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130+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50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11675" y="335724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①相遇前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84065" y="472503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②相遇后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文本框 38"/>
              <p:cNvSpPr txBox="1"/>
              <p:nvPr/>
            </p:nvSpPr>
            <p:spPr>
              <a:xfrm>
                <a:off x="6816090" y="4019550"/>
                <a:ext cx="1954530" cy="66421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:pPr algn="l"/>
                <a:r>
                  <a:rPr lang="en-US" altLang="zh-CN" sz="27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            x</a:t>
                </a:r>
                <a:r>
                  <a:rPr lang="en-US" altLang="zh-CN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8</m:t>
                        </m:r>
                      </m:num>
                      <m:den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endParaRPr lang="zh-CN" altLang="en-US" sz="2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9" name="文本框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90" y="4019550"/>
                <a:ext cx="1954530" cy="66421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6744086" y="5465628"/>
                <a:ext cx="1831975" cy="68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en-US" altLang="zh-CN" sz="27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            x</a:t>
                </a:r>
                <a:r>
                  <a:rPr lang="en-US" altLang="zh-CN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18</m:t>
                        </m:r>
                      </m:num>
                      <m:den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endParaRPr lang="zh-CN" altLang="en-US" sz="2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86" y="5465628"/>
                <a:ext cx="1831975" cy="683895"/>
              </a:xfrm>
              <a:prstGeom prst="rect">
                <a:avLst/>
              </a:prstGeom>
              <a:blipFill rotWithShape="1">
                <a:blip r:embed="rId11"/>
                <a:stretch>
                  <a:fillRect l="-21" t="-27" r="-18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文本框 39"/>
              <p:cNvSpPr txBox="1"/>
              <p:nvPr/>
            </p:nvSpPr>
            <p:spPr>
              <a:xfrm>
                <a:off x="5520136" y="6117506"/>
                <a:ext cx="4341495" cy="68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l"/>
                <a:r>
                  <a:rPr lang="zh-CN" altLang="en-US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答：经过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8</m:t>
                        </m:r>
                      </m:num>
                      <m:den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27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h</a:t>
                </a:r>
                <a:r>
                  <a:rPr lang="zh-CN" altLang="en-US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</m:ctrlPr>
                      </m:fPr>
                      <m:num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18</m:t>
                        </m:r>
                      </m:num>
                      <m:den>
                        <m:r>
                          <a:rPr lang="en-US" altLang="zh-CN" sz="2700" i="1" dirty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charset="0"/>
                            <a:ea typeface="楷体" panose="02010609060101010101" pitchFamily="49" charset="-122"/>
                            <a:cs typeface="Cambria Math" panose="02040503050406030204" charset="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h</a:t>
                </a:r>
                <a:r>
                  <a:rPr lang="zh-CN" altLang="en-US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相距</a:t>
                </a:r>
                <a:r>
                  <a:rPr lang="en-US" altLang="zh-CN" sz="27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Times New Roman" panose="02020603050405020304" pitchFamily="18" charset="0"/>
                    <a:ea typeface="楷体" panose="02010609060101010101" pitchFamily="49" charset="-122"/>
                  </a:rPr>
                  <a:t>50km.</a:t>
                </a:r>
                <a:endParaRPr lang="zh-CN" altLang="en-US" sz="2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0" name="文本框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0136" y="6117506"/>
                <a:ext cx="4341495" cy="683895"/>
              </a:xfrm>
              <a:prstGeom prst="rect">
                <a:avLst/>
              </a:prstGeom>
              <a:blipFill rotWithShape="1">
                <a:blip r:embed="rId12"/>
                <a:stretch>
                  <a:fillRect l="-2" t="-81" r="-86" b="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>
            <p:custDataLst>
              <p:tags r:id="rId13"/>
            </p:custDataLst>
          </p:nvPr>
        </p:nvSpPr>
        <p:spPr>
          <a:xfrm>
            <a:off x="1703080" y="3357022"/>
            <a:ext cx="2652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4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=130-50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1703080" y="4807362"/>
            <a:ext cx="27235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4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=130+50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  <p:bldP spid="6" grpId="0" bldLvl="0" animBg="1"/>
      <p:bldP spid="3" grpId="0" bldLvl="0" animBg="1"/>
      <p:bldP spid="7" grpId="0" bldLvl="0" animBg="1"/>
      <p:bldP spid="11" grpId="0"/>
      <p:bldP spid="5" grpId="0"/>
      <p:bldP spid="34" grpId="0"/>
      <p:bldP spid="14" grpId="0"/>
      <p:bldP spid="12" grpId="0"/>
      <p:bldP spid="15" grpId="0"/>
      <p:bldP spid="9" grpId="0"/>
      <p:bldP spid="10" grpId="0"/>
      <p:bldP spid="13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归纳总结</a:t>
            </a:r>
            <a:r>
              <a:rPr lang="en-US" altLang="zh-CN" dirty="0"/>
              <a:t>1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1055440" y="2121008"/>
            <a:ext cx="156966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相遇问题</a:t>
            </a:r>
            <a:endParaRPr lang="zh-CN" altLang="en-US" sz="2700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527528" y="1340852"/>
            <a:ext cx="15621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等量关系</a:t>
            </a:r>
            <a:endParaRPr lang="zh-CN" altLang="en-US" sz="27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936026" y="2276924"/>
            <a:ext cx="642366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快车行驶的路程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慢车行驶的路程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总路程</a:t>
            </a:r>
            <a:endParaRPr lang="zh-CN" altLang="en-US" sz="27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23620" y="2637001"/>
            <a:ext cx="2492990" cy="5078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相向</a:t>
            </a:r>
            <a:r>
              <a:rPr lang="en-US" altLang="zh-CN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(</a:t>
            </a:r>
            <a:r>
              <a:rPr lang="zh-CN" altLang="en-US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方向相反</a:t>
            </a:r>
            <a:r>
              <a:rPr lang="en-US" altLang="zh-CN" sz="2700" dirty="0">
                <a:solidFill>
                  <a:srgbClr val="30C5BE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)</a:t>
            </a:r>
            <a:endParaRPr lang="zh-CN" altLang="en-US" sz="2700" dirty="0">
              <a:solidFill>
                <a:srgbClr val="30C5BE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5960" y="4437380"/>
            <a:ext cx="25558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相遇问题中的</a:t>
            </a:r>
            <a:endParaRPr lang="zh-CN" altLang="en-US" sz="27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l"/>
            <a:r>
              <a:rPr lang="en-US" altLang="zh-CN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</a:t>
            </a:r>
            <a:r>
              <a:rPr lang="zh-CN" altLang="en-US" sz="2700" b="1" dirty="0">
                <a:solidFill>
                  <a:srgbClr val="FFC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相距问题</a:t>
            </a:r>
            <a:endParaRPr lang="zh-CN" altLang="en-US" sz="2700" b="1" dirty="0">
              <a:solidFill>
                <a:srgbClr val="FFC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1"/>
            </p:custDataLst>
          </p:nvPr>
        </p:nvSpPr>
        <p:spPr>
          <a:xfrm>
            <a:off x="4439920" y="386143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①相遇前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57" name="文本框 56"/>
          <p:cNvSpPr txBox="1"/>
          <p:nvPr>
            <p:custDataLst>
              <p:tags r:id="rId2"/>
            </p:custDataLst>
          </p:nvPr>
        </p:nvSpPr>
        <p:spPr>
          <a:xfrm>
            <a:off x="3720126" y="4321624"/>
            <a:ext cx="793242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快车行驶的路程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慢车行驶的路程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-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相距距离</a:t>
            </a:r>
            <a:endParaRPr lang="zh-CN" altLang="en-US" sz="27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8" name="文本框 57"/>
          <p:cNvSpPr txBox="1"/>
          <p:nvPr>
            <p:custDataLst>
              <p:tags r:id="rId3"/>
            </p:custDataLst>
          </p:nvPr>
        </p:nvSpPr>
        <p:spPr>
          <a:xfrm>
            <a:off x="4511675" y="4941570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②相遇后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4"/>
            </p:custDataLst>
          </p:nvPr>
        </p:nvSpPr>
        <p:spPr>
          <a:xfrm>
            <a:off x="3720126" y="5514789"/>
            <a:ext cx="80010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快车行驶的路程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慢车行驶的路程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总路程</a:t>
            </a:r>
            <a:r>
              <a:rPr lang="en-US" altLang="zh-CN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sz="27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相距距离</a:t>
            </a:r>
            <a:endParaRPr lang="zh-CN" altLang="en-US" sz="27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206500" y="1353820"/>
            <a:ext cx="121729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线段图</a:t>
            </a:r>
            <a:endParaRPr lang="zh-CN" altLang="en-US" sz="27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" name="右箭头 60"/>
          <p:cNvSpPr/>
          <p:nvPr/>
        </p:nvSpPr>
        <p:spPr>
          <a:xfrm>
            <a:off x="2855595" y="1340485"/>
            <a:ext cx="2880360" cy="57594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2" grpId="0" bldLvl="0" animBg="1"/>
      <p:bldP spid="54" grpId="0"/>
      <p:bldP spid="57" grpId="0"/>
      <p:bldP spid="58" grpId="0"/>
      <p:bldP spid="59" grpId="0"/>
      <p:bldP spid="4" grpId="0"/>
      <p:bldP spid="60" grpId="0"/>
      <p:bldP spid="61" grpId="0" animBg="1"/>
      <p:bldP spid="5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椭圆 8"/>
          <p:cNvSpPr/>
          <p:nvPr>
            <p:custDataLst>
              <p:tags r:id="rId1"/>
            </p:custDataLst>
          </p:nvPr>
        </p:nvSpPr>
        <p:spPr>
          <a:xfrm>
            <a:off x="1318260" y="2581275"/>
            <a:ext cx="4579620" cy="640080"/>
          </a:xfrm>
          <a:prstGeom prst="ellipse">
            <a:avLst/>
          </a:prstGeom>
          <a:solidFill>
            <a:srgbClr val="EE99F3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1199515" y="2996565"/>
            <a:ext cx="1238250" cy="66865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5939155" y="2637155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247890" y="2620010"/>
            <a:ext cx="1267460" cy="6686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>
                <a:sym typeface="+mn-ea"/>
              </a:rPr>
              <a:t>板块二、例题讲解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0" name="文本框 99"/>
          <p:cNvSpPr txBox="1"/>
          <p:nvPr>
            <p:custDataLst>
              <p:tags r:id="rId5"/>
            </p:custDataLst>
          </p:nvPr>
        </p:nvSpPr>
        <p:spPr>
          <a:xfrm>
            <a:off x="496570" y="1341120"/>
            <a:ext cx="111258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常州、南京两地相距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130km, 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60km/h,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乙车速度为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70km/h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b="1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567690" y="2113280"/>
            <a:ext cx="709803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类型</a:t>
            </a:r>
            <a:r>
              <a:rPr lang="en-US" altLang="zh-CN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：追及问题</a:t>
            </a:r>
            <a:r>
              <a:rPr lang="en-US" altLang="zh-CN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--------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同向而行（方向相同）</a:t>
            </a:r>
            <a:endParaRPr lang="zh-CN" altLang="en-US" sz="2700" dirty="0" smtClean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496570" y="2708910"/>
            <a:ext cx="112458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8" action="ppaction://hlinkfile"/>
              </a:rPr>
              <a:t>（</a:t>
            </a:r>
            <a:r>
              <a:rPr lang="en-US" alt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8" action="ppaction://hlinkfile"/>
              </a:rPr>
              <a:t>4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8" action="ppaction://hlinkfile"/>
              </a:rPr>
              <a:t>）甲、乙两车分别从常州、南京两地同时出发,同向而行，</a:t>
            </a:r>
            <a:r>
              <a:rPr lang="zh-CN" sz="2400" b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8" action="ppaction://hlinkfile"/>
              </a:rPr>
              <a:t>乙在后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8" action="ppaction://hlinkfile"/>
              </a:rPr>
              <a:t>，问经过多少小时乙追上甲？</a:t>
            </a:r>
            <a:endParaRPr lang="zh-CN" sz="2400" b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767792" y="3932885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0"/>
            </p:custDataLst>
          </p:nvPr>
        </p:nvSpPr>
        <p:spPr>
          <a:xfrm>
            <a:off x="3360060" y="4508860"/>
            <a:ext cx="37642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解：设经过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x h</a:t>
            </a:r>
            <a:r>
              <a:rPr lang="zh-CN" altLang="en-US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乙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追上甲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4440021" y="5037868"/>
            <a:ext cx="213169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60x+13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12"/>
            </p:custDataLst>
          </p:nvPr>
        </p:nvSpPr>
        <p:spPr>
          <a:xfrm>
            <a:off x="4367281" y="5567228"/>
            <a:ext cx="190055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            x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=13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3"/>
            </p:custDataLst>
          </p:nvPr>
        </p:nvSpPr>
        <p:spPr>
          <a:xfrm>
            <a:off x="3503376" y="6020986"/>
            <a:ext cx="352615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答：经过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乙追上甲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2423805" y="3871372"/>
            <a:ext cx="203898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4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4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=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130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4" grpId="0"/>
      <p:bldP spid="6" grpId="0" bldLvl="0" animBg="1"/>
      <p:bldP spid="5" grpId="0" bldLvl="0" animBg="1"/>
      <p:bldP spid="7" grpId="0" bldLvl="0" animBg="1"/>
      <p:bldP spid="11" grpId="0"/>
      <p:bldP spid="34" grpId="0"/>
      <p:bldP spid="12" grpId="0"/>
      <p:bldP spid="39" grpId="0"/>
      <p:bldP spid="40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椭圆 8"/>
          <p:cNvSpPr/>
          <p:nvPr/>
        </p:nvSpPr>
        <p:spPr>
          <a:xfrm>
            <a:off x="1231900" y="2011045"/>
            <a:ext cx="5293360" cy="619125"/>
          </a:xfrm>
          <a:prstGeom prst="ellipse">
            <a:avLst/>
          </a:prstGeom>
          <a:solidFill>
            <a:srgbClr val="EE99F3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5375910" y="2564765"/>
            <a:ext cx="1264285" cy="4171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9552305" y="2133600"/>
            <a:ext cx="2311400" cy="5778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6600190" y="2111375"/>
            <a:ext cx="2670810" cy="4743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>
                <a:sym typeface="+mn-ea"/>
              </a:rPr>
              <a:t>板块二、例题讲解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0" name="文本框 99"/>
          <p:cNvSpPr txBox="1"/>
          <p:nvPr>
            <p:custDataLst>
              <p:tags r:id="rId4"/>
            </p:custDataLst>
          </p:nvPr>
        </p:nvSpPr>
        <p:spPr>
          <a:xfrm>
            <a:off x="508000" y="1341120"/>
            <a:ext cx="1107567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常州、南京两地相距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130km, 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60km/h,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乙车速度为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70km/h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b="1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07035" y="2132965"/>
            <a:ext cx="11635740" cy="11537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p>
            <a:pPr indent="0"/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6" action="ppaction://hlinkfile"/>
              </a:rPr>
              <a:t>（</a:t>
            </a:r>
            <a:r>
              <a:rPr lang="en-US" alt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6" action="ppaction://hlinkfile"/>
              </a:rPr>
              <a:t>5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6" action="ppaction://hlinkfile"/>
              </a:rPr>
              <a:t>）甲、乙两车分别从常州、南京两地出发,同向而行，乙在后，但甲车先开出2小时后，乙车才出发，问乙经过多少小时乙追上甲？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endParaRPr lang="zh-CN" sz="2400" b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508077" y="3285185"/>
            <a:ext cx="1706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8"/>
            </p:custDataLst>
          </p:nvPr>
        </p:nvSpPr>
        <p:spPr>
          <a:xfrm>
            <a:off x="3431815" y="3788770"/>
            <a:ext cx="37642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解：设乙经过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x 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追上甲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9"/>
            </p:custDataLst>
          </p:nvPr>
        </p:nvSpPr>
        <p:spPr>
          <a:xfrm>
            <a:off x="4511426" y="4952548"/>
            <a:ext cx="190055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            x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=25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0"/>
            </p:custDataLst>
          </p:nvPr>
        </p:nvSpPr>
        <p:spPr>
          <a:xfrm>
            <a:off x="3791666" y="5660941"/>
            <a:ext cx="352615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答：乙经过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25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追上甲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1"/>
            </p:custDataLst>
          </p:nvPr>
        </p:nvSpPr>
        <p:spPr>
          <a:xfrm>
            <a:off x="2135515" y="3223672"/>
            <a:ext cx="203644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4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8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=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4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130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6383655" y="4445635"/>
            <a:ext cx="3098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endParaRPr lang="zh-CN" altLang="en-US" sz="2700" dirty="0" smtClean="0">
              <a:solidFill>
                <a:srgbClr val="0070C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4367631" y="4326668"/>
            <a:ext cx="274383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60(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+2)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13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0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" name="矩形标注 13"/>
          <p:cNvSpPr/>
          <p:nvPr>
            <p:custDataLst>
              <p:tags r:id="rId14"/>
            </p:custDataLst>
          </p:nvPr>
        </p:nvSpPr>
        <p:spPr>
          <a:xfrm>
            <a:off x="8612505" y="3131820"/>
            <a:ext cx="3394710" cy="1457325"/>
          </a:xfrm>
          <a:prstGeom prst="wedgeRectCallou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>
            <a:off x="8716645" y="3356610"/>
            <a:ext cx="3290570" cy="12020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zh-CN" altLang="en-US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追问：</a:t>
            </a:r>
            <a:r>
              <a:rPr lang="zh-CN" alt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乙车</a:t>
            </a:r>
            <a:r>
              <a:rPr lang="zh-CN" altLang="en-US" sz="2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行驶了多少小时两车相遇？</a:t>
            </a:r>
            <a:endParaRPr lang="zh-CN" altLang="en-US" sz="27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  <p:bldP spid="5" grpId="0" bldLvl="0" animBg="1"/>
      <p:bldP spid="3" grpId="0" bldLvl="0" animBg="1"/>
      <p:bldP spid="7" grpId="0" bldLvl="0" animBg="1"/>
      <p:bldP spid="11" grpId="0"/>
      <p:bldP spid="34" grpId="0"/>
      <p:bldP spid="39" grpId="0"/>
      <p:bldP spid="40" grpId="0"/>
      <p:bldP spid="10" grpId="0"/>
      <p:bldP spid="9" grpId="0" animBg="1"/>
      <p:bldP spid="6" grpId="0"/>
      <p:bldP spid="13" grpId="0"/>
      <p:bldP spid="14" grpId="0" bldLvl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椭圆 2"/>
          <p:cNvSpPr/>
          <p:nvPr/>
        </p:nvSpPr>
        <p:spPr>
          <a:xfrm>
            <a:off x="1127760" y="1964690"/>
            <a:ext cx="4522470" cy="664210"/>
          </a:xfrm>
          <a:prstGeom prst="ellipse">
            <a:avLst/>
          </a:prstGeom>
          <a:solidFill>
            <a:srgbClr val="EE99F3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695325" y="2493010"/>
            <a:ext cx="2061845" cy="490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5691505" y="2060575"/>
            <a:ext cx="4134485" cy="5499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>
                <a:sym typeface="+mn-ea"/>
              </a:rPr>
              <a:t>板块二、例题讲解</a:t>
            </a:r>
            <a:endParaRPr lang="zh-CN" altLang="en-US"/>
          </a:p>
          <a:p>
            <a:endParaRPr lang="zh-CN" altLang="en-US"/>
          </a:p>
        </p:txBody>
      </p:sp>
      <p:sp>
        <p:nvSpPr>
          <p:cNvPr id="100" name="文本框 99"/>
          <p:cNvSpPr txBox="1"/>
          <p:nvPr>
            <p:custDataLst>
              <p:tags r:id="rId3"/>
            </p:custDataLst>
          </p:nvPr>
        </p:nvSpPr>
        <p:spPr>
          <a:xfrm>
            <a:off x="496570" y="1341120"/>
            <a:ext cx="1112583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常州、南京两地相距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130km, 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甲车速度为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60km/h,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乙车速度为</a:t>
            </a:r>
            <a:r>
              <a:rPr lang="en-US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70km/h</a:t>
            </a:r>
            <a:r>
              <a:rPr lang="zh-CN" sz="2800" b="1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</a:t>
            </a:r>
            <a:endParaRPr lang="zh-CN" altLang="en-US" sz="2800" b="1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335280" y="2132965"/>
            <a:ext cx="116357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（</a:t>
            </a:r>
            <a:r>
              <a:rPr lang="en-US" alt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6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）甲、乙两车分别从常州、南京两地同时出发,同向而行，乙在后，问经过多少小时两车相距100</a:t>
            </a:r>
            <a:r>
              <a:rPr lang="zh-CN" sz="2400" b="0" i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km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hlinkClick r:id="rId5" action="ppaction://hlinkfile"/>
              </a:rPr>
              <a:t>？ </a:t>
            </a:r>
            <a:r>
              <a:rPr lang="zh-CN" sz="2400" b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zh-CN" sz="2400" b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-7543" y="3428695"/>
            <a:ext cx="18961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</a:t>
            </a:r>
            <a:r>
              <a:rPr lang="en-US" altLang="zh-CN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77" y="4868875"/>
            <a:ext cx="18961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等量关系</a:t>
            </a:r>
            <a:r>
              <a:rPr lang="en-US" altLang="zh-CN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24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zh-CN" altLang="en-US" sz="24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8"/>
            </p:custDataLst>
          </p:nvPr>
        </p:nvSpPr>
        <p:spPr>
          <a:xfrm>
            <a:off x="1847860" y="3349402"/>
            <a:ext cx="297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+130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+100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1847860" y="4807362"/>
            <a:ext cx="2976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100+s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甲</a:t>
            </a:r>
            <a:r>
              <a:rPr lang="en-US" altLang="zh-CN" sz="28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+130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=</a:t>
            </a:r>
            <a:r>
              <a:rPr lang="en-US" altLang="zh-CN" sz="2800" dirty="0">
                <a:solidFill>
                  <a:srgbClr val="FF5050"/>
                </a:solidFill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s</a:t>
            </a:r>
            <a:r>
              <a:rPr lang="zh-CN" altLang="en-US" sz="2800" baseline="-25000" dirty="0">
                <a:solidFill>
                  <a:srgbClr val="FF5050"/>
                </a:solidFill>
                <a:uFillTx/>
                <a:latin typeface="华文中宋" panose="02010600040101010101" pitchFamily="2" charset="-122"/>
                <a:ea typeface="华文中宋" panose="02010600040101010101" pitchFamily="2" charset="-122"/>
                <a:sym typeface="+mn-ea"/>
              </a:rPr>
              <a:t>乙</a:t>
            </a:r>
            <a:endParaRPr lang="en-US" altLang="zh-CN" sz="2800" dirty="0">
              <a:solidFill>
                <a:srgbClr val="FF505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0"/>
            </p:custDataLst>
          </p:nvPr>
        </p:nvSpPr>
        <p:spPr>
          <a:xfrm>
            <a:off x="5485765" y="2708910"/>
            <a:ext cx="479171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解：设经过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x 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他们相距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100km.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4871720" y="336740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①追上前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2"/>
            </p:custDataLst>
          </p:nvPr>
        </p:nvSpPr>
        <p:spPr>
          <a:xfrm>
            <a:off x="4871720" y="4831715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 smtClean="0">
                <a:solidFill>
                  <a:schemeClr val="accent1"/>
                </a:solidFill>
                <a:latin typeface="Calibri" panose="020F0502020204030204" charset="0"/>
                <a:ea typeface="黑体" panose="02010609060101010101" pitchFamily="49" charset="-122"/>
              </a:rPr>
              <a:t>②追上后</a:t>
            </a:r>
            <a:endParaRPr lang="zh-CN" altLang="en-US" sz="2400" b="1" dirty="0" smtClean="0">
              <a:solidFill>
                <a:schemeClr val="accent1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3"/>
            </p:custDataLst>
          </p:nvPr>
        </p:nvSpPr>
        <p:spPr>
          <a:xfrm>
            <a:off x="6519646" y="3359563"/>
            <a:ext cx="28956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130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x+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100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4"/>
            </p:custDataLst>
          </p:nvPr>
        </p:nvSpPr>
        <p:spPr>
          <a:xfrm>
            <a:off x="6527901" y="4724813"/>
            <a:ext cx="285813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100+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60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x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+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130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=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70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sym typeface="+mn-ea"/>
              </a:rPr>
              <a:t>x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15"/>
            </p:custDataLst>
          </p:nvPr>
        </p:nvSpPr>
        <p:spPr>
          <a:xfrm>
            <a:off x="7175886" y="3933373"/>
            <a:ext cx="172910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            x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=3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7247641" y="5231948"/>
            <a:ext cx="190055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            x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=23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7"/>
            </p:custDataLst>
          </p:nvPr>
        </p:nvSpPr>
        <p:spPr>
          <a:xfrm>
            <a:off x="5520136" y="6117506"/>
            <a:ext cx="447865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答：经过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en-US" altLang="zh-CN" sz="27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和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23h</a:t>
            </a:r>
            <a:r>
              <a:rPr lang="zh-CN" altLang="en-US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相距</a:t>
            </a:r>
            <a:r>
              <a:rPr lang="en-US" altLang="zh-CN" sz="27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</a:rPr>
              <a:t>100km.</a:t>
            </a:r>
            <a:endParaRPr lang="zh-CN" altLang="en-US" sz="27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  <p:bldP spid="5" grpId="0" bldLvl="0" animBg="1"/>
      <p:bldP spid="7" grpId="0" bldLvl="0" animBg="1"/>
      <p:bldP spid="11" grpId="0"/>
      <p:bldP spid="6" grpId="0"/>
      <p:bldP spid="10" grpId="0"/>
      <p:bldP spid="8" grpId="0"/>
      <p:bldP spid="34" grpId="0"/>
      <p:bldP spid="14" grpId="0"/>
      <p:bldP spid="15" grpId="0"/>
      <p:bldP spid="12" grpId="0"/>
      <p:bldP spid="9" grpId="0"/>
      <p:bldP spid="39" grpId="0"/>
      <p:bldP spid="13" grpId="0"/>
      <p:bldP spid="3" grpId="0" animBg="1"/>
    </p:bldLst>
  </p:timing>
</p:sld>
</file>

<file path=ppt/tags/tag1.xml><?xml version="1.0" encoding="utf-8"?>
<p:tagLst xmlns:p="http://schemas.openxmlformats.org/presentationml/2006/main">
  <p:tag name="AS_UNIQUEID" val="425"/>
  <p:tag name="KSO_WM_BEAUTIFY_FLAG" val=""/>
</p:tagLst>
</file>

<file path=ppt/tags/tag10.xml><?xml version="1.0" encoding="utf-8"?>
<p:tagLst xmlns:p="http://schemas.openxmlformats.org/presentationml/2006/main">
  <p:tag name="AS_UNIQUEID" val="429"/>
  <p:tag name="KSO_WM_BEAUTIFY_FLAG" val=""/>
</p:tagLst>
</file>

<file path=ppt/tags/tag11.xml><?xml version="1.0" encoding="utf-8"?>
<p:tagLst xmlns:p="http://schemas.openxmlformats.org/presentationml/2006/main">
  <p:tag name="AS_UNIQUEID" val="430"/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AS_UNIQUEID" val="431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AS_UNIQUEID" val="432"/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AS_UNIQUEID" val="433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AS_UNIQUEID" val="434"/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AS_UNIQUEID" val="435"/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426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AS_UNIQUEID" val="427"/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ISPRING_PRESENTATION_TITLE" val="小蜜蜂手绘PPT模板"/>
  <p:tag name="ISLIDE.GUIDESSETTING" val="{&quot;Id&quot;:null,&quot;Name&quot;:&quot;无&quot;,&quot;HeaderHeight&quot;:0.0,&quot;FooterHeight&quot;:0.0,&quot;SideMargin&quot;:0.0,&quot;TopMargin&quot;:0.0,&quot;BottomMargin&quot;:0.0,&quot;IntervalMargin&quot;:0.0,&quot;SettingType&quot;:&quot;System&quot;}"/>
  <p:tag name="COMMONDATA" val="eyJoZGlkIjoiNzBmYjcwNzc1MDE1YTNjYjkyNmI1ODExOTA1N2M5MDYifQ=="/>
  <p:tag name="commondata" val="eyJoZGlkIjoiNTM0ZTdkY2MxNTYxODVjZDc2MzBhNjcyZGY4Zjk1YTcifQ=="/>
</p:tagLst>
</file>

<file path=ppt/tags/tag9.xml><?xml version="1.0" encoding="utf-8"?>
<p:tagLst xmlns:p="http://schemas.openxmlformats.org/presentationml/2006/main">
  <p:tag name="AS_UNIQUEID" val="428"/>
  <p:tag name="KSO_WM_BEAUTIFY_FLAG" val="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2600" dirty="0" smtClean="0"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700" dirty="0" smtClean="0">
            <a:solidFill>
              <a:schemeClr val="tx1">
                <a:lumMod val="85000"/>
                <a:lumOff val="15000"/>
              </a:schemeClr>
            </a:solidFill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1820</Words>
  <Application>WPS 演示</Application>
  <PresentationFormat>宽屏</PresentationFormat>
  <Paragraphs>232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汉仪程行体简</vt:lpstr>
      <vt:lpstr>Corbel</vt:lpstr>
      <vt:lpstr>微软雅黑</vt:lpstr>
      <vt:lpstr>华文中宋</vt:lpstr>
      <vt:lpstr>华文新魏</vt:lpstr>
      <vt:lpstr>楷体</vt:lpstr>
      <vt:lpstr>Arial</vt:lpstr>
      <vt:lpstr>Cambria Math</vt:lpstr>
      <vt:lpstr>Calibri</vt:lpstr>
      <vt:lpstr>等线</vt:lpstr>
      <vt:lpstr>Arial Unicode MS</vt:lpstr>
      <vt:lpstr>等线 Light</vt:lpstr>
      <vt:lpstr>自定义设计方案</vt:lpstr>
      <vt:lpstr>1_自定义设计方案</vt:lpstr>
      <vt:lpstr>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骆 军</dc:creator>
  <cp:lastModifiedBy>朱玲玲</cp:lastModifiedBy>
  <cp:revision>1732</cp:revision>
  <cp:lastPrinted>2022-10-25T12:01:00Z</cp:lastPrinted>
  <dcterms:created xsi:type="dcterms:W3CDTF">2020-02-26T04:04:00Z</dcterms:created>
  <dcterms:modified xsi:type="dcterms:W3CDTF">2023-11-22T04:54:19Z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1B6B590E4C38454E85CA97A55EA5BF3A</vt:lpwstr>
  </property>
  <property fmtid="{D5CDD505-2E9C-101B-9397-08002B2CF9AE}" pid="3" name="KSOProductBuildVer">
    <vt:lpwstr>2052-12.1.0.15712</vt:lpwstr>
  </property>
</Properties>
</file>