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6" r:id="rId3"/>
    <p:sldId id="300" r:id="rId4"/>
    <p:sldId id="262" r:id="rId5"/>
    <p:sldId id="287" r:id="rId6"/>
    <p:sldId id="301" r:id="rId7"/>
    <p:sldId id="315" r:id="rId8"/>
    <p:sldId id="269" r:id="rId9"/>
    <p:sldId id="270" r:id="rId10"/>
    <p:sldId id="271" r:id="rId11"/>
    <p:sldId id="272" r:id="rId12"/>
    <p:sldId id="273" r:id="rId13"/>
    <p:sldId id="312" r:id="rId14"/>
    <p:sldId id="283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8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40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77E7D1-2174-4489-91C1-196C4F67D906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A0DB2DC-4C9A-4742-B13C-FB6460FD3503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/>
            </a:endParaRPr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-空白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53684" y="173314"/>
            <a:ext cx="2069881" cy="2579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9332" y="6033871"/>
            <a:ext cx="2427234" cy="82413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A4D9CE6-4368-A94A-90B4-193BBCFC35D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46F1DF5-EA15-B143-A0D2-809830CCA98C}" type="slidenum">
              <a:rPr kumimoji="0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1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 txBox="1"/>
          <p:nvPr/>
        </p:nvSpPr>
        <p:spPr>
          <a:xfrm>
            <a:off x="866775" y="2092636"/>
            <a:ext cx="10544175" cy="12298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6000" dirty="0"/>
              <a:t>合</a:t>
            </a:r>
            <a:r>
              <a:rPr lang="en-US" altLang="zh-CN" sz="6000" dirty="0"/>
              <a:t> </a:t>
            </a:r>
            <a:r>
              <a:rPr lang="zh-CN" altLang="en-US" sz="6000" dirty="0"/>
              <a:t>并</a:t>
            </a:r>
            <a:r>
              <a:rPr lang="en-US" altLang="zh-CN" sz="6000" dirty="0"/>
              <a:t> </a:t>
            </a:r>
            <a:r>
              <a:rPr lang="zh-CN" altLang="en-US" sz="6000" dirty="0"/>
              <a:t>同</a:t>
            </a:r>
            <a:r>
              <a:rPr lang="en-US" altLang="zh-CN" sz="6000" dirty="0"/>
              <a:t> </a:t>
            </a:r>
            <a:r>
              <a:rPr lang="zh-CN" altLang="en-US" sz="6000" dirty="0"/>
              <a:t>类</a:t>
            </a:r>
            <a:r>
              <a:rPr lang="en-US" altLang="zh-CN" sz="6000" dirty="0"/>
              <a:t> </a:t>
            </a:r>
            <a:r>
              <a:rPr lang="zh-CN" altLang="en-US" sz="6000" dirty="0"/>
              <a:t>项</a:t>
            </a:r>
            <a:endParaRPr lang="zh-CN" altLang="en-US" sz="6000" dirty="0"/>
          </a:p>
        </p:txBody>
      </p:sp>
      <p:sp>
        <p:nvSpPr>
          <p:cNvPr id="6" name="文本框 5"/>
          <p:cNvSpPr txBox="1"/>
          <p:nvPr/>
        </p:nvSpPr>
        <p:spPr>
          <a:xfrm>
            <a:off x="720922" y="3429000"/>
            <a:ext cx="10820400" cy="21544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zh-CN" altLang="en-US" sz="800" dirty="0"/>
          </a:p>
        </p:txBody>
      </p:sp>
      <p:sp>
        <p:nvSpPr>
          <p:cNvPr id="5" name="文本框 4"/>
          <p:cNvSpPr txBox="1"/>
          <p:nvPr/>
        </p:nvSpPr>
        <p:spPr>
          <a:xfrm>
            <a:off x="4635697" y="4253278"/>
            <a:ext cx="29908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王琪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6775" y="370779"/>
            <a:ext cx="5924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南京师范大学常州实验学校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56990" y="5052060"/>
            <a:ext cx="39382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2023</a:t>
            </a: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年</a:t>
            </a:r>
            <a:r>
              <a:rPr lang="en-US" altLang="zh-CN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10</a:t>
            </a: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月</a:t>
            </a:r>
            <a:r>
              <a:rPr lang="en-US" altLang="zh-CN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10</a:t>
            </a: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日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8" name="深度视觉·原创设计 https://www.docer.com/works?userid=22383862"/>
          <p:cNvSpPr txBox="1"/>
          <p:nvPr/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/>
        </p:nvSpPr>
        <p:spPr>
          <a:xfrm>
            <a:off x="1389380" y="25273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6071" y="809542"/>
            <a:ext cx="1052258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+mn-lt"/>
              </a:rPr>
              <a:t>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如何合并一个代数式内的同类项?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19" name="AutoShape 56"/>
          <p:cNvSpPr/>
          <p:nvPr/>
        </p:nvSpPr>
        <p:spPr bwMode="auto">
          <a:xfrm>
            <a:off x="914356" y="1756703"/>
            <a:ext cx="228876" cy="228887"/>
          </a:xfrm>
          <a:custGeom>
            <a:avLst/>
            <a:gdLst>
              <a:gd name="T0" fmla="*/ 208738 w 21497"/>
              <a:gd name="T1" fmla="*/ 208747 h 21544"/>
              <a:gd name="T2" fmla="*/ 208738 w 21497"/>
              <a:gd name="T3" fmla="*/ 208747 h 21544"/>
              <a:gd name="T4" fmla="*/ 208738 w 21497"/>
              <a:gd name="T5" fmla="*/ 208747 h 21544"/>
              <a:gd name="T6" fmla="*/ 208738 w 21497"/>
              <a:gd name="T7" fmla="*/ 208747 h 2154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600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600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050" tIns="19050" rIns="19050" bIns="190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472045" y="3827780"/>
            <a:ext cx="41725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二移：同类项移到一起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97339" y="4990189"/>
            <a:ext cx="36317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三合：合并同类项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42696" y="1454067"/>
            <a:ext cx="1052258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以“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-3x+2y-5x-7y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”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为例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~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497591" y="2416689"/>
            <a:ext cx="28005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一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找：找同类项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95705" y="2150745"/>
            <a:ext cx="616458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-3x</a:t>
            </a:r>
            <a:r>
              <a:rPr kumimoji="0" lang="en-US" altLang="zh-CN" sz="2800" b="1" i="0" u="wavy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+2y</a:t>
            </a:r>
            <a:r>
              <a:rPr kumimoji="0" lang="en-US" altLang="zh-CN" sz="2800" b="1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-5x</a:t>
            </a:r>
            <a:r>
              <a:rPr kumimoji="0" lang="en-US" altLang="zh-CN" sz="2800" b="1" i="0" u="wavy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-7y</a:t>
            </a:r>
            <a:endParaRPr kumimoji="0" lang="en-US" altLang="zh-CN" sz="2800" b="1" i="0" u="wavy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143000" y="3011170"/>
            <a:ext cx="5800725" cy="1397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解：原式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4400" b="1" baseline="3000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</a:t>
            </a:r>
            <a:r>
              <a:rPr lang="en-US" altLang="zh-CN" sz="4400" b="1" u="sng" baseline="3000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-3x-5x</a:t>
            </a:r>
            <a:r>
              <a:rPr lang="en-US" altLang="zh-CN" sz="4400" b="1" u="wavy" baseline="3000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+2y-7y</a:t>
            </a:r>
            <a:endParaRPr kumimoji="0" lang="en-US" altLang="zh-CN" sz="4400" b="1" i="0" u="wavy" baseline="3000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正圆-55W"/>
              <a:ea typeface="+mn-lt"/>
              <a:cs typeface="+mn-lt"/>
              <a:sym typeface="+mn-ea"/>
            </a:endParaRPr>
          </a:p>
        </p:txBody>
      </p:sp>
      <p:sp>
        <p:nvSpPr>
          <p:cNvPr id="46" name="云形标注 45"/>
          <p:cNvSpPr/>
          <p:nvPr/>
        </p:nvSpPr>
        <p:spPr>
          <a:xfrm>
            <a:off x="4857115" y="2945130"/>
            <a:ext cx="6708140" cy="656590"/>
          </a:xfrm>
          <a:prstGeom prst="cloudCallout">
            <a:avLst>
              <a:gd name="adj1" fmla="val -32812"/>
              <a:gd name="adj2" fmla="val 12910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一定要带着符号做好搬家准备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48" name="云形标注 47"/>
          <p:cNvSpPr/>
          <p:nvPr/>
        </p:nvSpPr>
        <p:spPr>
          <a:xfrm>
            <a:off x="4147185" y="5584825"/>
            <a:ext cx="7301230" cy="538480"/>
          </a:xfrm>
          <a:prstGeom prst="cloudCallout">
            <a:avLst>
              <a:gd name="adj1" fmla="val -30770"/>
              <a:gd name="adj2" fmla="val 10695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系数相加，字母及字母指数不变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195705" y="4770755"/>
            <a:ext cx="580072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=-8x-5y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汉仪正圆-55W"/>
              <a:ea typeface="+mn-lt"/>
              <a:cs typeface="+mn-lt"/>
              <a:sym typeface="+mn-ea"/>
            </a:endParaRPr>
          </a:p>
        </p:txBody>
      </p:sp>
      <p:sp>
        <p:nvSpPr>
          <p:cNvPr id="52" name="云形标注 51"/>
          <p:cNvSpPr/>
          <p:nvPr/>
        </p:nvSpPr>
        <p:spPr>
          <a:xfrm>
            <a:off x="7305675" y="676910"/>
            <a:ext cx="4886325" cy="1266190"/>
          </a:xfrm>
          <a:prstGeom prst="cloudCallout">
            <a:avLst>
              <a:gd name="adj1" fmla="val -32812"/>
              <a:gd name="adj2" fmla="val 12910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千万不要漏项！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58" name="深度视觉·原创设计 https://www.docer.com/works?userid=22383862"/>
          <p:cNvSpPr/>
          <p:nvPr/>
        </p:nvSpPr>
        <p:spPr>
          <a:xfrm>
            <a:off x="8933815" y="200025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合并同类项的步骤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6" grpId="0"/>
      <p:bldP spid="17" grpId="0"/>
      <p:bldP spid="18" grpId="0"/>
      <p:bldP spid="18" grpId="1"/>
      <p:bldP spid="44" grpId="0"/>
      <p:bldP spid="46" grpId="0" animBg="1"/>
      <p:bldP spid="48" grpId="0" bldLvl="0" animBg="1"/>
      <p:bldP spid="50" grpId="0"/>
      <p:bldP spid="5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3" name="深度视觉·原创设计 https://www.docer.com/works?userid=22383862"/>
          <p:cNvSpPr txBox="1"/>
          <p:nvPr/>
        </p:nvSpPr>
        <p:spPr>
          <a:xfrm>
            <a:off x="402590" y="802005"/>
            <a:ext cx="10480675" cy="131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任务</a:t>
            </a:r>
            <a:r>
              <a:rPr lang="en-US" altLang="zh-CN" sz="2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汉仪正圆-55W"/>
                <a:cs typeface="+mn-ea"/>
                <a:sym typeface="+mn-lt"/>
              </a:rPr>
              <a:t>5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+mn-ea"/>
                <a:sym typeface="+mn-lt"/>
              </a:rPr>
              <a:t>：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3a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+2a-4a</a:t>
            </a:r>
            <a:r>
              <a:rPr kumimoji="0" lang="en-US" altLang="zh-CN" sz="28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-7a      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）</a:t>
            </a:r>
            <a:r>
              <a:rPr lang="en-US" altLang="zh-CN" sz="2800" b="1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x</a:t>
            </a:r>
            <a:r>
              <a:rPr lang="en-US" altLang="zh-CN" sz="2800" b="1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2800" b="1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-3xy+5-x</a:t>
            </a:r>
            <a:r>
              <a:rPr lang="en-US" altLang="zh-CN" sz="2800" b="1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2800" b="1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-3yx-7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>
            <p:custDataLst>
              <p:tags r:id="rId1"/>
            </p:custDataLst>
          </p:nvPr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4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>
            <p:custDataLst>
              <p:tags r:id="rId4"/>
            </p:custDataLst>
          </p:nvPr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" name="深度视觉·原创设计 https://www.docer.com/works?userid=22383862"/>
          <p:cNvSpPr txBox="1"/>
          <p:nvPr>
            <p:custDataLst>
              <p:tags r:id="rId5"/>
            </p:custDataLst>
          </p:nvPr>
        </p:nvSpPr>
        <p:spPr>
          <a:xfrm>
            <a:off x="310515" y="2534285"/>
            <a:ext cx="123666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                                       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）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4ab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-3a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b+3a</a:t>
            </a:r>
            <a:r>
              <a:rPr lang="en-US" altLang="zh-CN" sz="2800" b="1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</a:t>
            </a:r>
            <a:r>
              <a:rPr lang="en-US" altLang="zh-CN" sz="2800" b="1" baseline="3000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-5a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   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深度视觉·原创设计 https://www.docer.com/works?userid=22383862"/>
              <p:cNvSpPr txBox="1"/>
              <p:nvPr/>
            </p:nvSpPr>
            <p:spPr>
              <a:xfrm>
                <a:off x="854710" y="899160"/>
                <a:ext cx="12698730" cy="2343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800" b="1" noProof="0">
                    <a:ln>
                      <a:noFill/>
                    </a:ln>
                    <a:solidFill>
                      <a:srgbClr val="2273B8"/>
                    </a:solidFill>
                    <a:effectLst/>
                    <a:uLnTx/>
                    <a:uFillTx/>
                    <a:latin typeface="汉仪正圆-55W"/>
                    <a:ea typeface="+mn-lt"/>
                    <a:cs typeface="+mn-lt"/>
                    <a:sym typeface="+mn-ea"/>
                  </a:rPr>
                  <a:t>问题</a:t>
                </a:r>
                <a:r>
                  <a:rPr lang="en-US" altLang="zh-CN" sz="2800" b="1" noProof="0">
                    <a:ln>
                      <a:noFill/>
                    </a:ln>
                    <a:solidFill>
                      <a:srgbClr val="2273B8"/>
                    </a:solidFill>
                    <a:effectLst/>
                    <a:uLnTx/>
                    <a:uFillTx/>
                    <a:latin typeface="汉仪正圆-55W"/>
                    <a:ea typeface="+mn-lt"/>
                    <a:cs typeface="+mn-lt"/>
                    <a:sym typeface="+mn-ea"/>
                  </a:rPr>
                  <a:t>5</a:t>
                </a:r>
                <a:r>
                  <a:rPr lang="zh-CN" altLang="en-US" sz="2800" b="1" noProof="0">
                    <a:ln>
                      <a:noFill/>
                    </a:ln>
                    <a:solidFill>
                      <a:srgbClr val="2273B8"/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lt"/>
                    <a:sym typeface="+mn-ea"/>
                  </a:rPr>
                  <a:t>：若将例题中的</a:t>
                </a:r>
                <a:r>
                  <a:rPr lang="en-US" altLang="zh-CN" sz="2800" b="1" noProof="0">
                    <a:ln>
                      <a:noFill/>
                    </a:ln>
                    <a:solidFill>
                      <a:srgbClr val="2273B8"/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lt"/>
                    <a:sym typeface="+mn-ea"/>
                  </a:rPr>
                  <a:t>x,y</a:t>
                </a:r>
                <a:r>
                  <a:rPr lang="zh-CN" altLang="en-US" sz="2800" b="1" noProof="0">
                    <a:ln>
                      <a:noFill/>
                    </a:ln>
                    <a:solidFill>
                      <a:srgbClr val="2273B8"/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lt"/>
                    <a:sym typeface="+mn-ea"/>
                  </a:rPr>
                  <a:t>替换成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b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</m:ctrlPr>
                      </m:sSupPr>
                      <m:e>
                        <m:r>
                          <a:rPr lang="zh-CN" altLang="en-US" sz="2800" b="1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zh-CN" altLang="en-US" sz="2800" b="1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a</m:t>
                        </m:r>
                        <m:r>
                          <a:rPr lang="zh-CN" altLang="en-US" sz="2800" b="1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zh-CN" altLang="en-US" sz="2800" b="1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b</m:t>
                        </m:r>
                        <m:r>
                          <a:rPr lang="zh-CN" altLang="en-US" sz="2800" b="1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)</m:t>
                        </m:r>
                      </m:e>
                      <m:sup>
                        <m:r>
                          <a:rPr kumimoji="0" lang="zh-CN" altLang="en-US" sz="2800" b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2273B8"/>
                            </a:solidFill>
                            <a:effectLst/>
                            <a:uLnTx/>
                            <a:uFillTx/>
                            <a:latin typeface="汉仪正圆-55W"/>
                            <a:ea typeface="宋体" panose="02010600030101010101" pitchFamily="2" charset="-122"/>
                            <a:cs typeface="+mn-lt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2273B8"/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lt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a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b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)</m:t>
                        </m:r>
                      </m:e>
                      <m:sup>
                        <m: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+2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a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b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)</m:t>
                        </m:r>
                      </m:e>
                      <m:sup>
                        <m: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a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b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)</m:t>
                        </m:r>
                      </m:e>
                      <m:sup>
                        <m: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a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b</m:t>
                        </m:r>
                        <m:r>
                          <a:rPr lang="en-US" altLang="zh-CN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)</m:t>
                        </m:r>
                      </m:e>
                      <m:sup>
                        <m:r>
                          <a:rPr kumimoji="0" lang="en-US" altLang="zh-CN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2273B8"/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lt"/>
                  <a:sym typeface="+mn-lt"/>
                </a:endParaRPr>
              </a:p>
            </p:txBody>
          </p:sp>
        </mc:Choice>
        <mc:Fallback>
          <p:sp>
            <p:nvSpPr>
              <p:cNvPr id="2" name="深度视觉·原创设计 https://www.docer.com/works?userid=223838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710" y="899160"/>
                <a:ext cx="12698730" cy="234315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深度视觉·原创设计 https://www.docer.com/works?userid=22383862"/>
          <p:cNvSpPr txBox="1"/>
          <p:nvPr/>
        </p:nvSpPr>
        <p:spPr>
          <a:xfrm>
            <a:off x="9197975" y="121920"/>
            <a:ext cx="3519170" cy="70040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ea typeface="+mn-ea"/>
                <a:cs typeface="+mn-ea"/>
                <a:sym typeface="+mn-lt"/>
              </a:rPr>
              <a:t>课后预习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ea typeface="+mn-ea"/>
              <a:cs typeface="+mn-ea"/>
              <a:sym typeface="+mn-lt"/>
            </a:endParaRPr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10935970" y="203835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展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7520940" y="1088390"/>
            <a:ext cx="4671060" cy="1200785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整体思想很重要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</a:rPr>
              <a:t>~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24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>
            <p:custDataLst>
              <p:tags r:id="rId4"/>
            </p:custDataLst>
          </p:nvPr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3" name="深度视觉·原创设计 https://www.docer.com/works?userid=22383862"/>
          <p:cNvSpPr/>
          <p:nvPr>
            <p:custDataLst>
              <p:tags r:id="rId5"/>
            </p:custDataLst>
          </p:nvPr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6" name="深度视觉·原创设计 https://www.docer.com/works?userid=22383862"/>
          <p:cNvSpPr/>
          <p:nvPr>
            <p:custDataLst>
              <p:tags r:id="rId6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深度视觉·原创设计 https://www.docer.com/works?userid=22383862"/>
              <p:cNvSpPr txBox="1"/>
              <p:nvPr/>
            </p:nvSpPr>
            <p:spPr>
              <a:xfrm>
                <a:off x="854710" y="3532505"/>
                <a:ext cx="10480675" cy="2509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任务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6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：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合并同类项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（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1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3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a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b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)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−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6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a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b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)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+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4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a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b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)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−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8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a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b</m:t>
                    </m:r>
                    <m:r>
                      <a:rPr lang="en-US" altLang="zh-CN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汉仪正圆-55W"/>
                        <a:cs typeface="+mn-ea"/>
                        <a:sym typeface="+mn-lt"/>
                      </a:rPr>
                      <m:t>)</m:t>
                    </m:r>
                  </m:oMath>
                </a14:m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3" name="深度视觉·原创设计 https://www.docer.com/works?userid=223838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710" y="3532505"/>
                <a:ext cx="10480675" cy="25095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" name="深度视觉·原创设计 https://www.docer.com/works?userid=22383862"/>
          <p:cNvSpPr txBox="1"/>
          <p:nvPr/>
        </p:nvSpPr>
        <p:spPr>
          <a:xfrm>
            <a:off x="9197975" y="121920"/>
            <a:ext cx="3519170" cy="700405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ea typeface="+mn-ea"/>
                <a:cs typeface="+mn-ea"/>
                <a:sym typeface="+mn-lt"/>
              </a:rPr>
              <a:t>课后总结</a:t>
            </a:r>
            <a:endParaRPr kumimoji="0" lang="zh-CN" altLang="en-US" sz="4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5010" y="964565"/>
            <a:ext cx="10644505" cy="3784600"/>
            <a:chOff x="-1778" y="2642"/>
            <a:chExt cx="16763" cy="5960"/>
          </a:xfrm>
        </p:grpSpPr>
        <p:sp>
          <p:nvSpPr>
            <p:cNvPr id="10" name="文本框 9"/>
            <p:cNvSpPr txBox="1"/>
            <p:nvPr/>
          </p:nvSpPr>
          <p:spPr>
            <a:xfrm>
              <a:off x="-1586" y="2642"/>
              <a:ext cx="16571" cy="596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同类项的定义：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1.所含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字母相同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，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2.并且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相同字母的指数也相同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的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项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叫做同类项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.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  <a:sym typeface="+mn-ea"/>
                </a:rPr>
                <a:t>注意：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  <a:sym typeface="+mn-ea"/>
                </a:rPr>
                <a:t>所有常数项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  <a:sym typeface="+mn-ea"/>
                </a:rPr>
                <a:t>都是同类项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两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相同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（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1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）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字母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相同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 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    （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2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）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相同字母的指数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也相同</a:t>
              </a: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两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无关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（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1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）与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系数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无关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 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（</a:t>
              </a:r>
              <a:r>
                <a:rPr kumimoji="0" lang="en-US" altLang="zh-CN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2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）与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字母顺序</a:t>
              </a:r>
              <a:r>
                <a: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charset="0"/>
                  <a:cs typeface="Times New Roman" panose="02020603050405020304" charset="0"/>
                  <a:sym typeface="Wingdings" panose="05000000000000000000" pitchFamily="2" charset="2"/>
                </a:rPr>
                <a:t>无关</a:t>
              </a:r>
              <a:endPara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ea typeface="+mn-lt"/>
                <a:cs typeface="Times New Roman" panose="02020603050405020304" charset="0"/>
                <a:sym typeface="Wingdings" panose="05000000000000000000" pitchFamily="2" charset="2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-1778" y="2642"/>
              <a:ext cx="9906" cy="4565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Arial" panose="020B0604020202020204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715010" y="4017010"/>
            <a:ext cx="7827010" cy="1587500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36626" y="4072807"/>
            <a:ext cx="1052258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根据乘法分配律把同类项合并成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一项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，叫做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合并同类项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合并同类项法则：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同类项的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系数相加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，所得的结果作为系数，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字母和字母的指数不变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15010" y="5694680"/>
            <a:ext cx="9711690" cy="1163320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4721" y="5694597"/>
            <a:ext cx="1052258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合并同类项步骤：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一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找：同类项（一定要带着符号）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二移：同类项移到一起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Arial" panose="020B0604020202020204"/>
                <a:sym typeface="+mn-ea"/>
              </a:rPr>
              <a:t>三合：合并同类项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23" name="深度视觉·原创设计 https://www.docer.com/works?userid=22383862"/>
          <p:cNvSpPr/>
          <p:nvPr>
            <p:custDataLst>
              <p:tags r:id="rId1"/>
            </p:custDataLst>
          </p:nvPr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4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小结思考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>
            <p:custDataLst>
              <p:tags r:id="rId4"/>
            </p:custDataLst>
          </p:nvPr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板块三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/>
          <p:nvPr>
            <p:custDataLst>
              <p:tags r:id="rId1"/>
            </p:custDataLst>
          </p:nvPr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1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2" name="深度视觉·原创设计 https://www.docer.com/works?userid=22383862"/>
          <p:cNvSpPr txBox="1"/>
          <p:nvPr>
            <p:custDataLst>
              <p:tags r:id="rId3"/>
            </p:custDataLst>
          </p:nvPr>
        </p:nvSpPr>
        <p:spPr>
          <a:xfrm>
            <a:off x="-76200" y="112395"/>
            <a:ext cx="12496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>
            <p:custDataLst>
              <p:tags r:id="rId4"/>
            </p:custDataLst>
          </p:nvPr>
        </p:nvSpPr>
        <p:spPr>
          <a:xfrm>
            <a:off x="1389380" y="252730"/>
            <a:ext cx="3661410" cy="60388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同类项的概念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3" name="深度视觉·原创设计 https://www.docer.com/works?userid=22383862"/>
          <p:cNvSpPr txBox="1"/>
          <p:nvPr/>
        </p:nvSpPr>
        <p:spPr>
          <a:xfrm>
            <a:off x="123825" y="802005"/>
            <a:ext cx="1196975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问题</a:t>
            </a:r>
            <a:r>
              <a:rPr lang="en-US" altLang="zh-CN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：对于代数</a:t>
            </a:r>
            <a:r>
              <a:rPr lang="zh-CN" altLang="en-US" sz="3200" b="1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式</a:t>
            </a:r>
            <a:r>
              <a:rPr lang="en-US" altLang="zh-CN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 -4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3200" b="1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+7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x+3x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-6x+x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,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请同学们相互出题，任取一个</a:t>
            </a:r>
            <a:r>
              <a:rPr lang="en-US" altLang="zh-CN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x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的值，让同伴求出这个代数式的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值。</a:t>
            </a:r>
            <a:endParaRPr lang="zh-CN" altLang="en-US" sz="3200" b="1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汉仪正圆-55W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深度视觉·原创设计 https://www.docer.com/works?userid=22383862"/>
          <p:cNvSpPr txBox="1"/>
          <p:nvPr/>
        </p:nvSpPr>
        <p:spPr>
          <a:xfrm>
            <a:off x="123825" y="2644775"/>
            <a:ext cx="1196975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问题</a:t>
            </a:r>
            <a:r>
              <a:rPr lang="en-US" altLang="zh-CN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：分别研究这个代数式的每一项：</a:t>
            </a:r>
            <a:r>
              <a:rPr lang="en-US" altLang="zh-CN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-4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, </a:t>
            </a:r>
            <a:r>
              <a:rPr lang="en-US" altLang="zh-CN" sz="3200" b="1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7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x, 3x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lang="en-US" altLang="zh-CN" sz="32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, 6x, x</a:t>
            </a:r>
            <a:r>
              <a:rPr lang="en-US" altLang="zh-CN" sz="320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endParaRPr lang="en-US" altLang="zh-CN" sz="3200" baseline="3000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，你能将它们进行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分类吗？</a:t>
            </a:r>
            <a:endParaRPr lang="zh-CN" altLang="en-US" sz="3200" b="1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汉仪正圆-55W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18735" y="3538855"/>
            <a:ext cx="56489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你的分类标准是</a:t>
            </a:r>
            <a:r>
              <a:rPr lang="zh-CN" altLang="en-US" sz="32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什么？</a:t>
            </a:r>
            <a:endParaRPr lang="zh-CN" altLang="en-US" sz="3200" b="1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汉仪正圆-55W"/>
              <a:ea typeface="宋体" panose="02010600030101010101" pitchFamily="2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 descr="XRGR@B%WM(2%N94Q~3(K9IH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87545"/>
            <a:ext cx="11477625" cy="1984375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3" grpId="0"/>
      <p:bldP spid="3" grpId="1"/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8" name="深度视觉·原创设计 https://www.docer.com/works?userid=22383862"/>
          <p:cNvSpPr txBox="1"/>
          <p:nvPr/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/>
        </p:nvSpPr>
        <p:spPr>
          <a:xfrm>
            <a:off x="1389380" y="25273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同类项的概念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853440" y="471805"/>
            <a:ext cx="8587105" cy="388747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47801" y="966387"/>
            <a:ext cx="105225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同类项的定义：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1.所含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字母相同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2.并且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相同字母的指数也相同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项叫做同类项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7801" y="2917107"/>
            <a:ext cx="1052258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注意：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所有常数项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都是同类项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1348105" y="4359275"/>
            <a:ext cx="597471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：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与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5b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a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是否同类项？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正圆-55W"/>
              <a:cs typeface="+mn-lt"/>
            </a:endParaRPr>
          </a:p>
        </p:txBody>
      </p:sp>
      <p:sp>
        <p:nvSpPr>
          <p:cNvPr id="3" name="Text Box 2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666365" y="4958080"/>
            <a:ext cx="616648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是；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5b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a=5ab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+mn-lt"/>
              <a:sym typeface="+mn-ea"/>
            </a:endParaRPr>
          </a:p>
        </p:txBody>
      </p:sp>
      <p:sp>
        <p:nvSpPr>
          <p:cNvPr id="4" name="Text Box 2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89380" y="5769610"/>
            <a:ext cx="5974715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：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-3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与他们是同类项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</a:rPr>
              <a:t>吗？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正圆-55W"/>
              <a:cs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62" grpId="0" bldLvl="0" animBg="1"/>
      <p:bldP spid="3" grpId="0" bldLvl="0" animBg="1"/>
      <p:bldP spid="4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深度视觉·原创设计 https://www.docer.com/works?userid=22383862"/>
              <p:cNvSpPr txBox="1"/>
              <p:nvPr/>
            </p:nvSpPr>
            <p:spPr>
              <a:xfrm>
                <a:off x="638175" y="654685"/>
                <a:ext cx="10920095" cy="5205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任务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1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：下列各组式中哪些是同类项？如果不是，请说明理由：</a:t>
                </a: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（1）2x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y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与－2xy 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 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(2) abc与ab  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(3) 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3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x</a:t>
                </a:r>
                <a:r>
                  <a:rPr lang="en-US" altLang="zh-CN" sz="2800" baseline="300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3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y</a:t>
                </a:r>
                <a:r>
                  <a:rPr lang="en-US" altLang="zh-CN" sz="2800" baseline="300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2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</a:t>
                </a:r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-3x</a:t>
                </a:r>
                <a:r>
                  <a:rPr lang="en-US" altLang="zh-CN" sz="2800" baseline="300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2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y</a:t>
                </a:r>
                <a:r>
                  <a:rPr lang="en-US" altLang="zh-CN" sz="2800" baseline="300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3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</a:t>
                </a: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(4) 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3x</a:t>
                </a:r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2πx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     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(5)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  <m:t>4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  <m:t>3</m:t>
                        </m:r>
                      </m:sup>
                    </m:sSup>
                  </m:oMath>
                </a14:m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  <m:t>3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  <m:t>4</m:t>
                        </m:r>
                      </m:sup>
                    </m:sSup>
                  </m:oMath>
                </a14:m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(6)</a:t>
                </a:r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－2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ea"/>
                            <a:sym typeface="+mn-lt"/>
                          </a:rPr>
                          <m:t>m</m:t>
                        </m:r>
                      </m:e>
                      <m:sup>
                        <m: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  <m:t>2</m:t>
                        </m:r>
                      </m:sup>
                    </m:sSup>
                    <m:r>
                      <a:rPr lang="zh-CN" altLang="en-US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𝑛</m:t>
                    </m:r>
                    <m:r>
                      <a:rPr lang="zh-CN" altLang="en-US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ea"/>
                        <a:sym typeface="+mn-lt"/>
                      </a:rPr>
                      <m:t>与</m:t>
                    </m:r>
                    <m:r>
                      <a:rPr lang="zh-CN" altLang="en-US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ea"/>
                        <a:sym typeface="+mn-lt"/>
                      </a:rPr>
                      <m:t> </m:t>
                    </m:r>
                    <m:r>
                      <a:rPr lang="zh-CN" altLang="en-US" sz="280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ea"/>
                        <a:sym typeface="+mn-lt"/>
                      </a:rPr>
                      <m:t>𝑛</m:t>
                    </m:r>
                    <m:sSup>
                      <m:sSupPr>
                        <m:ctrlP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noProof="0">
                            <a:ln>
                              <a:noFill/>
                            </a:ln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lt"/>
                            <a:sym typeface="Wingdings" panose="05000000000000000000" pitchFamily="2" charset="2"/>
                          </a:rPr>
                          <m:t>m</m:t>
                        </m:r>
                      </m:e>
                      <m:sup>
                        <m: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endPara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3000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3" name="深度视觉·原创设计 https://www.docer.com/works?userid=223838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75" y="654685"/>
                <a:ext cx="10920095" cy="5205730"/>
              </a:xfrm>
              <a:prstGeom prst="rect">
                <a:avLst/>
              </a:prstGeom>
              <a:blipFill rotWithShape="1">
                <a:blip r:embed="rId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7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8" name="深度视觉·原创设计 https://www.docer.com/works?userid=22383862"/>
          <p:cNvSpPr txBox="1"/>
          <p:nvPr>
            <p:custDataLst>
              <p:tags r:id="rId4"/>
            </p:custDataLst>
          </p:nvPr>
        </p:nvSpPr>
        <p:spPr>
          <a:xfrm>
            <a:off x="-76200" y="112395"/>
            <a:ext cx="12496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>
            <p:custDataLst>
              <p:tags r:id="rId5"/>
            </p:custDataLst>
          </p:nvPr>
        </p:nvSpPr>
        <p:spPr>
          <a:xfrm>
            <a:off x="1389380" y="252730"/>
            <a:ext cx="3661410" cy="6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同类项的概念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715010" y="3237230"/>
            <a:ext cx="11024870" cy="52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6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cs typeface="+mn-lt"/>
                <a:sym typeface="+mn-ea"/>
              </a:rPr>
              <a:t>：判断的标准是什么？哪些不需要考虑？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汉仪正圆-55W"/>
              <a:cs typeface="+mn-lt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68731" y="3975017"/>
            <a:ext cx="105225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</a:rPr>
              <a:t>合并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</a:rPr>
              <a:t>个总结：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cs typeface="Times New Roman" panose="0202060305040502030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两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相同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）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字母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相同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    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）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相同字母的指数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也相同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 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charset="0"/>
              <a:cs typeface="Times New Roman" panose="0202060305040502030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两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无关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）与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系数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无关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）与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字母顺序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无关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charset="0"/>
                <a:cs typeface="Times New Roman" panose="02020603050405020304" charset="0"/>
                <a:sym typeface="Wingdings" panose="05000000000000000000" pitchFamily="2" charset="2"/>
              </a:rPr>
              <a:t> 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97255" y="4006215"/>
            <a:ext cx="9283700" cy="2193925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ldLvl="0" animBg="1"/>
      <p:bldP spid="62" grpId="1" animBg="1"/>
      <p:bldP spid="5" grpId="0"/>
      <p:bldP spid="5" grpId="1"/>
      <p:bldP spid="6" grpId="0" bldLvl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/>
          <p:nvPr>
            <p:custDataLst>
              <p:tags r:id="rId1"/>
            </p:custDataLst>
          </p:nvPr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1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2" name="深度视觉·原创设计 https://www.docer.com/works?userid=22383862"/>
          <p:cNvSpPr txBox="1"/>
          <p:nvPr>
            <p:custDataLst>
              <p:tags r:id="rId3"/>
            </p:custDataLst>
          </p:nvPr>
        </p:nvSpPr>
        <p:spPr>
          <a:xfrm>
            <a:off x="-76200" y="112395"/>
            <a:ext cx="1249680" cy="95313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>
            <p:custDataLst>
              <p:tags r:id="rId4"/>
            </p:custDataLst>
          </p:nvPr>
        </p:nvSpPr>
        <p:spPr>
          <a:xfrm>
            <a:off x="1389380" y="252730"/>
            <a:ext cx="3661410" cy="60388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同类项的概念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深度视觉·原创设计 https://www.docer.com/works?userid=22383862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23825" y="802005"/>
                <a:ext cx="11969750" cy="6758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任务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2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：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(1)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如果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lt"/>
                          </a:rPr>
                        </m:ctrlPr>
                      </m:sSupPr>
                      <m:e>
                        <m: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𝑥</m:t>
                        </m:r>
                      </m:e>
                      <m:sup>
                        <m:r>
                          <a:rPr kumimoji="0" lang="en-US" altLang="zh-CN" sz="280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  <a:sym typeface="+mn-lt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y与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x</m:t>
                        </m:r>
                      </m:e>
                      <m:sup>
                        <m:r>
                          <a:rPr lang="en-US" altLang="zh-CN" sz="2800" i="1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zh-CN" altLang="en-US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y</a:t>
                </a:r>
                <a:r>
                  <a:rPr lang="zh-CN" altLang="en-US" sz="2800" b="1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是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同类项，那么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k=____________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       </a:t>
                </a: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ea typeface="宋体" panose="02010600030101010101" pitchFamily="2" charset="-122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(2)</a:t>
                </a: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如果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𝑎</m:t>
                        </m:r>
                      </m:e>
                      <m:sup>
                        <m:r>
                          <m:rPr>
                            <m:sty m:val="p"/>
                          </m:r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x</m:t>
                        </m:r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+</m:t>
                        </m:r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𝑏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zh-CN" altLang="en-US" sz="280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与-7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lang="zh-CN" altLang="en-US" sz="280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𝑎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b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y</m:t>
                        </m:r>
                      </m:sup>
                    </m:sSup>
                  </m:oMath>
                </a14:m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是同类项，那么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x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=______,y=_______</a:t>
                </a: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任务3：请你在下面的横线上填上适当的内容,使两个代数式构成同类项.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                        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ea typeface="宋体" panose="02010600030101010101" pitchFamily="2" charset="-122"/>
                    <a:cs typeface="+mn-ea"/>
                    <a:sym typeface="+mn-lt"/>
                  </a:rPr>
                  <a:t>(1) 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-3a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______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与 6ab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    </a:t>
                </a: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(2)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-3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𝑥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𝑦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3</m:t>
                        </m:r>
                      </m:sup>
                    </m:sSup>
                  </m:oMath>
                </a14:m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与2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𝑥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280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______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 </a:t>
                </a:r>
                <a:endPara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sz="280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(3)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2m</a:t>
                </a:r>
                <a:r>
                  <a:rPr kumimoji="0" lang="en-US" altLang="zh-CN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______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与 -5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</m:ctrlPr>
                      </m:sSupPr>
                      <m:e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𝑛</m:t>
                        </m:r>
                      </m:e>
                      <m:sup>
                        <m:r>
                          <a:rPr kumimoji="0" lang="zh-CN" altLang="en-US" sz="280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>
                                <a:lumMod val="65000"/>
                                <a:lumOff val="35000"/>
                              </a:srgbClr>
                            </a:solidFill>
                            <a:effectLst/>
                            <a:uLnTx/>
                            <a:uFillTx/>
                            <a:latin typeface="汉仪正圆-55W"/>
                            <a:cs typeface="+mn-ea"/>
                            <a:sym typeface="+mn-lt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zh-CN" sz="280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_______</a:t>
                </a:r>
                <a:r>
                  <a:rPr kumimoji="0" lang="zh-CN" altLang="en-US" sz="2800" i="0" u="none" strike="noStrike" kern="1200" cap="none" spc="0" normalizeH="0" baseline="0" noProof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汉仪正圆-55W"/>
                    <a:cs typeface="+mn-ea"/>
                    <a:sym typeface="+mn-lt"/>
                  </a:rPr>
                  <a:t>   </a:t>
                </a: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1200" cap="none" spc="0" normalizeH="0" baseline="3000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汉仪正圆-55W"/>
                  <a:cs typeface="+mn-ea"/>
                  <a:sym typeface="+mn-lt"/>
                </a:endParaRPr>
              </a:p>
            </p:txBody>
          </p:sp>
        </mc:Choice>
        <mc:Fallback>
          <p:sp>
            <p:nvSpPr>
              <p:cNvPr id="23" name="深度视觉·原创设计 https://www.docer.com/works?userid=22383862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6"/>
                </p:custDataLst>
              </p:nvPr>
            </p:nvSpPr>
            <p:spPr>
              <a:xfrm>
                <a:off x="123825" y="802005"/>
                <a:ext cx="11969750" cy="675894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深度视觉·原创设计 https://www.docer.com/works?userid=22383862"/>
          <p:cNvSpPr/>
          <p:nvPr/>
        </p:nvSpPr>
        <p:spPr>
          <a:xfrm>
            <a:off x="1389380" y="25273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知识精讲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3" name="深度视觉·原创设计 https://www.docer.com/works?userid=22383862"/>
          <p:cNvSpPr/>
          <p:nvPr/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4" name="深度视觉·原创设计 https://www.docer.com/works?userid=22383862"/>
          <p:cNvSpPr/>
          <p:nvPr/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/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/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1195705" y="3302635"/>
            <a:ext cx="9152890" cy="2072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问题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1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：观察下面一组式子：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ab+2ab=?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ab+xy=?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97280" y="810895"/>
            <a:ext cx="5168265" cy="2207260"/>
            <a:chOff x="1728" y="1475"/>
            <a:chExt cx="8139" cy="3476"/>
          </a:xfrm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28" y="1490"/>
              <a:ext cx="2279" cy="1946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08" y="1475"/>
              <a:ext cx="2279" cy="1946"/>
            </a:xfrm>
            <a:prstGeom prst="rect">
              <a:avLst/>
            </a:prstGeom>
          </p:spPr>
        </p:pic>
        <p:sp>
          <p:nvSpPr>
            <p:cNvPr id="64" name="Rectangle 3"/>
            <p:cNvSpPr txBox="1">
              <a:spLocks noChangeArrowheads="1"/>
            </p:cNvSpPr>
            <p:nvPr/>
          </p:nvSpPr>
          <p:spPr>
            <a:xfrm>
              <a:off x="4007" y="1688"/>
              <a:ext cx="5860" cy="32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微软雅黑" panose="020B0503020204020204" charset="-122"/>
                </a:rPr>
                <a:t> +  2           =     </a:t>
              </a:r>
              <a:endPara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004560" y="793750"/>
            <a:ext cx="3434080" cy="2212340"/>
            <a:chOff x="9456" y="1490"/>
            <a:chExt cx="5408" cy="3484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129" y="1490"/>
              <a:ext cx="2279" cy="1946"/>
            </a:xfrm>
            <a:prstGeom prst="rect">
              <a:avLst/>
            </a:prstGeom>
          </p:spPr>
        </p:pic>
        <p:sp>
          <p:nvSpPr>
            <p:cNvPr id="75" name="Rectangle 3"/>
            <p:cNvSpPr txBox="1">
              <a:spLocks noChangeArrowheads="1"/>
            </p:cNvSpPr>
            <p:nvPr/>
          </p:nvSpPr>
          <p:spPr>
            <a:xfrm>
              <a:off x="9456" y="1711"/>
              <a:ext cx="5408" cy="32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微软雅黑" panose="020B0503020204020204" charset="-122"/>
                </a:rPr>
                <a:t>3    </a:t>
              </a:r>
              <a:endPara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097280" y="2139315"/>
            <a:ext cx="5047615" cy="2183765"/>
            <a:chOff x="1723" y="3589"/>
            <a:chExt cx="7949" cy="3439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23" y="3624"/>
              <a:ext cx="2279" cy="1946"/>
            </a:xfrm>
            <a:prstGeom prst="rect">
              <a:avLst/>
            </a:prstGeom>
          </p:spPr>
        </p:pic>
        <p:sp>
          <p:nvSpPr>
            <p:cNvPr id="78" name="Rectangle 3"/>
            <p:cNvSpPr txBox="1">
              <a:spLocks noChangeArrowheads="1"/>
            </p:cNvSpPr>
            <p:nvPr/>
          </p:nvSpPr>
          <p:spPr>
            <a:xfrm>
              <a:off x="4264" y="3765"/>
              <a:ext cx="5408" cy="3263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微软雅黑" panose="020B0503020204020204" charset="-122"/>
                </a:rPr>
                <a:t>+               =     </a:t>
              </a:r>
              <a:endPara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endParaRPr>
            </a:p>
          </p:txBody>
        </p: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8" y="3589"/>
              <a:ext cx="2084" cy="2033"/>
            </a:xfrm>
            <a:prstGeom prst="rect">
              <a:avLst/>
            </a:prstGeom>
          </p:spPr>
        </p:pic>
      </p:grpSp>
      <p:sp>
        <p:nvSpPr>
          <p:cNvPr id="83" name="Rectangle 3"/>
          <p:cNvSpPr txBox="1">
            <a:spLocks noChangeArrowheads="1"/>
          </p:cNvSpPr>
          <p:nvPr/>
        </p:nvSpPr>
        <p:spPr>
          <a:xfrm>
            <a:off x="6018530" y="2317750"/>
            <a:ext cx="3434080" cy="2072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???   </a:t>
            </a: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>
          <a:xfrm>
            <a:off x="4121150" y="4021455"/>
            <a:ext cx="9152890" cy="2072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原式</a:t>
            </a: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=(1+2)ab=3ab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  <a:sym typeface="+mn-ea"/>
            </a:endParaRP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>
          <a:xfrm>
            <a:off x="4095750" y="4775835"/>
            <a:ext cx="9152890" cy="2072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</a:rPr>
              <a:t>加号前后两项无法合并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8453755" y="4114165"/>
            <a:ext cx="10522585" cy="645160"/>
            <a:chOff x="8641" y="7176"/>
            <a:chExt cx="16571" cy="1016"/>
          </a:xfrm>
        </p:grpSpPr>
        <p:sp>
          <p:nvSpPr>
            <p:cNvPr id="88" name="文本框 87"/>
            <p:cNvSpPr txBox="1"/>
            <p:nvPr/>
          </p:nvSpPr>
          <p:spPr>
            <a:xfrm>
              <a:off x="8641" y="7176"/>
              <a:ext cx="16571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汉仪正圆-55W"/>
                  <a:ea typeface="+mn-lt"/>
                  <a:cs typeface="+mn-lt"/>
                </a:rPr>
                <a:t>逆用乘法分配律</a:t>
              </a:r>
              <a:endPara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8641" y="7398"/>
              <a:ext cx="3550" cy="794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Arial" panose="020B0604020202020204"/>
              </a:endParaRPr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>
          <a:xfrm>
            <a:off x="4121150" y="5540375"/>
            <a:ext cx="9152890" cy="20720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只有同类项才能合并！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18920" y="1138555"/>
            <a:ext cx="44856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ab        2   ab</a:t>
            </a:r>
            <a:endParaRPr lang="en-US" altLang="zh-CN" sz="3200" b="1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18920" y="2553335"/>
            <a:ext cx="44856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微软雅黑" panose="020B0503020204020204" charset="-122"/>
                <a:sym typeface="+mn-ea"/>
              </a:rPr>
              <a:t>ab            xy</a:t>
            </a:r>
            <a:endParaRPr lang="en-US" altLang="zh-CN" sz="3200" b="1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83" grpId="0"/>
      <p:bldP spid="84" grpId="0"/>
      <p:bldP spid="85" grpId="0"/>
      <p:bldP spid="91" grpId="0"/>
      <p:bldP spid="3" grpId="0"/>
      <p:bldP spid="3" grpId="1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横卷形 8"/>
          <p:cNvSpPr/>
          <p:nvPr/>
        </p:nvSpPr>
        <p:spPr>
          <a:xfrm>
            <a:off x="643255" y="3613785"/>
            <a:ext cx="10913110" cy="155067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3791" y="925112"/>
            <a:ext cx="1052258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：把下列各式中的同类项合并成一项：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1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）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3ab+5ab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）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（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）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-3ab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lang="en-US" altLang="zh-CN" sz="2800" b="1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lang="en-US" altLang="zh-CN" sz="2800" b="1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-5ab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08121" y="1541062"/>
            <a:ext cx="1052258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=(3+5)ab=8ab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84931" y="2186222"/>
            <a:ext cx="105225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=(3-1)x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=2x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72381" y="2864402"/>
            <a:ext cx="105225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(-3-5)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=-8ab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013791" y="3896912"/>
            <a:ext cx="1052258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根据乘法分配律（逆用）把同类项合并成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一项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，叫做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合并同类项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3" name="深度视觉·原创设计 https://www.docer.com/works?userid=22383862"/>
          <p:cNvSpPr/>
          <p:nvPr>
            <p:custDataLst>
              <p:tags r:id="rId1"/>
            </p:custDataLst>
          </p:nvPr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4" name="深度视觉·原创设计 https://www.docer.com/works?userid=22383862"/>
          <p:cNvSpPr/>
          <p:nvPr>
            <p:custDataLst>
              <p:tags r:id="rId2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>
            <p:custDataLst>
              <p:tags r:id="rId4"/>
            </p:custDataLst>
          </p:nvPr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/>
      <p:bldP spid="23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1195932" y="8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8" name="深度视觉·原创设计 https://www.docer.com/works?userid=22383862"/>
          <p:cNvSpPr txBox="1"/>
          <p:nvPr/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42" name="深度视觉·原创设计 https://www.docer.com/works?userid=22383862"/>
          <p:cNvSpPr/>
          <p:nvPr/>
        </p:nvSpPr>
        <p:spPr>
          <a:xfrm>
            <a:off x="1389380" y="25273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888365" y="3067685"/>
            <a:ext cx="10731500" cy="314198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Arial" panose="020B060402020202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13511" y="801922"/>
            <a:ext cx="10522585" cy="4615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：观察同类项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合并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前后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,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你有什么发现？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+5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=8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</a:t>
            </a:r>
            <a:r>
              <a:rPr lang="en-US" altLang="zh-CN" sz="2800" b="1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x</a:t>
            </a:r>
            <a:r>
              <a:rPr lang="en-US" altLang="zh-CN" sz="2800" b="1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-5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=-8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95401" y="3566712"/>
            <a:ext cx="1052258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合并同类项法则：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同类项的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系数相加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，所得的结果作为系数，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字母和字母的指数不变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13511" y="801922"/>
            <a:ext cx="10522585" cy="4615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问题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：观察同类项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合并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前后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,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你有什么发现？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+5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=8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</a:t>
            </a:r>
            <a:r>
              <a:rPr lang="en-US" altLang="zh-CN" sz="28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x</a:t>
            </a:r>
            <a:r>
              <a:rPr lang="en-US" altLang="zh-CN" sz="2800" b="1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x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</a:rPr>
              <a:t>-5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2273B8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=-8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ab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3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ea typeface="+mn-lt"/>
                <a:cs typeface="+mn-lt"/>
                <a:sym typeface="+mn-ea"/>
              </a:rPr>
              <a:t>2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2273B8"/>
              </a:solidFill>
              <a:effectLst/>
              <a:uLnTx/>
              <a:uFillTx/>
              <a:latin typeface="汉仪正圆-55W"/>
              <a:ea typeface="+mn-lt"/>
              <a:cs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1" grpId="0"/>
      <p:bldP spid="10" grpId="0"/>
      <p:bldP spid="10" grpId="1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>
            <a:off x="0" y="0"/>
            <a:ext cx="715261" cy="6612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3" name="深度视觉·原创设计 https://www.docer.com/works?userid=22383862"/>
          <p:cNvSpPr txBox="1"/>
          <p:nvPr/>
        </p:nvSpPr>
        <p:spPr>
          <a:xfrm>
            <a:off x="715010" y="661035"/>
            <a:ext cx="1048067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任务</a:t>
            </a:r>
            <a:r>
              <a:rPr lang="en-US" altLang="zh-CN" sz="3600" b="1" dirty="0">
                <a:solidFill>
                  <a:srgbClr val="000000">
                    <a:lumMod val="65000"/>
                    <a:lumOff val="35000"/>
                  </a:srgbClr>
                </a:solidFill>
                <a:latin typeface="汉仪正圆-55W"/>
                <a:cs typeface="+mn-ea"/>
                <a:sym typeface="+mn-lt"/>
              </a:rPr>
              <a:t>4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ea typeface="宋体" panose="02010600030101010101" pitchFamily="2" charset="-122"/>
                <a:cs typeface="+mn-ea"/>
                <a:sym typeface="+mn-lt"/>
              </a:rPr>
              <a:t>：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下列各式中运算正确的是（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    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A. 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+a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=a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4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            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B. 3a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b-4ba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=-a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C. 4a-3a=1            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D. 3a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+2a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3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=5a</a:t>
            </a:r>
            <a:r>
              <a:rPr kumimoji="0" lang="en-US" altLang="zh-CN" sz="3600" b="1" i="0" u="none" strike="noStrike" kern="1200" cap="none" spc="0" normalizeH="0" baseline="3000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5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 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pic>
        <p:nvPicPr>
          <p:cNvPr id="6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4395" y="1767840"/>
            <a:ext cx="621030" cy="621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465" y="2541905"/>
            <a:ext cx="621030" cy="621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1855" y="3376930"/>
            <a:ext cx="621030" cy="621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0075" y="4182745"/>
            <a:ext cx="621030" cy="6210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文本框 20"/>
          <p:cNvSpPr txBox="1"/>
          <p:nvPr/>
        </p:nvSpPr>
        <p:spPr>
          <a:xfrm>
            <a:off x="4661231" y="1466767"/>
            <a:ext cx="105225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a</a:t>
            </a:r>
            <a:r>
              <a:rPr kumimoji="0" lang="en-US" altLang="zh-CN" sz="36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+a</a:t>
            </a:r>
            <a:r>
              <a:rPr kumimoji="0" lang="en-US" altLang="zh-CN" sz="36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=2a</a:t>
            </a:r>
            <a:r>
              <a:rPr kumimoji="0" lang="en-US" altLang="zh-CN" sz="36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endParaRPr kumimoji="0" lang="en-US" altLang="zh-CN" sz="36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84726" y="3137452"/>
            <a:ext cx="105225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4a-3a=a</a:t>
            </a:r>
            <a:endParaRPr kumimoji="0" lang="en-US" altLang="zh-CN" sz="36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02631" y="3948982"/>
            <a:ext cx="105225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3a</a:t>
            </a:r>
            <a:r>
              <a:rPr kumimoji="0" lang="en-US" altLang="zh-CN" sz="36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与</a:t>
            </a: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2a</a:t>
            </a:r>
            <a:r>
              <a:rPr kumimoji="0" lang="en-US" altLang="zh-CN" sz="36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3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不是同类项，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无法合并</a:t>
            </a:r>
            <a:endParaRPr kumimoji="0" lang="zh-CN" altLang="en-US" sz="36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245171" y="660952"/>
            <a:ext cx="1052258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B</a:t>
            </a:r>
            <a:endParaRPr kumimoji="0" lang="en-US" sz="36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仪正圆-55W"/>
              <a:ea typeface="+mn-lt"/>
              <a:cs typeface="+mn-ea"/>
              <a:sym typeface="+mn-lt"/>
            </a:endParaRPr>
          </a:p>
        </p:txBody>
      </p:sp>
      <p:sp>
        <p:nvSpPr>
          <p:cNvPr id="23" name="深度视觉·原创设计 https://www.docer.com/works?userid=22383862"/>
          <p:cNvSpPr/>
          <p:nvPr>
            <p:custDataLst>
              <p:tags r:id="rId3"/>
            </p:custDataLst>
          </p:nvPr>
        </p:nvSpPr>
        <p:spPr>
          <a:xfrm>
            <a:off x="1195932" y="8974"/>
            <a:ext cx="3661325" cy="80185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4" name="深度视觉·原创设计 https://www.docer.com/works?userid=22383862"/>
          <p:cNvSpPr/>
          <p:nvPr>
            <p:custDataLst>
              <p:tags r:id="rId4"/>
            </p:custDataLst>
          </p:nvPr>
        </p:nvSpPr>
        <p:spPr>
          <a:xfrm>
            <a:off x="0" y="0"/>
            <a:ext cx="1097280" cy="8020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5" name="深度视觉·原创设计 https://www.docer.com/works?userid=22383862"/>
          <p:cNvSpPr/>
          <p:nvPr>
            <p:custDataLst>
              <p:tags r:id="rId5"/>
            </p:custDataLst>
          </p:nvPr>
        </p:nvSpPr>
        <p:spPr>
          <a:xfrm>
            <a:off x="1529715" y="261620"/>
            <a:ext cx="3661410" cy="347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合并同类项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  <p:sp>
        <p:nvSpPr>
          <p:cNvPr id="26" name="深度视觉·原创设计 https://www.docer.com/works?userid=22383862"/>
          <p:cNvSpPr txBox="1"/>
          <p:nvPr>
            <p:custDataLst>
              <p:tags r:id="rId6"/>
            </p:custDataLst>
          </p:nvPr>
        </p:nvSpPr>
        <p:spPr>
          <a:xfrm>
            <a:off x="-76200" y="11239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汉仪正圆-55W"/>
                <a:cs typeface="+mn-ea"/>
                <a:sym typeface="+mn-lt"/>
              </a:rPr>
              <a:t>板块二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汉仪正圆-55W"/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" grpId="0"/>
      <p:bldP spid="5" grpId="0"/>
      <p:bldP spid="11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COMMONDATA" val="eyJoZGlkIjoiYzY2ODBkN2YyYjU3MjIyNjVhNTJiYWZlNTVkOTViNmEifQ==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Corden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273B8"/>
      </a:accent1>
      <a:accent2>
        <a:srgbClr val="26BCC9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22yx0cn">
      <a:majorFont>
        <a:latin typeface="汉仪正圆-55W"/>
        <a:ea typeface="汉仪正圆-55W"/>
        <a:cs typeface="Arial"/>
      </a:majorFont>
      <a:minorFont>
        <a:latin typeface="汉仪正圆-55W"/>
        <a:ea typeface="汉仪正圆-55W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2028</Words>
  <Application>WPS 演示</Application>
  <PresentationFormat>宽屏</PresentationFormat>
  <Paragraphs>252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汉仪正圆-55W</vt:lpstr>
      <vt:lpstr>Arial</vt:lpstr>
      <vt:lpstr>微软雅黑</vt:lpstr>
      <vt:lpstr>华文行楷</vt:lpstr>
      <vt:lpstr>Segoe Print</vt:lpstr>
      <vt:lpstr>Cambria Math</vt:lpstr>
      <vt:lpstr>Times New Roman</vt:lpstr>
      <vt:lpstr>Arial Unicode MS</vt:lpstr>
      <vt:lpstr>Calibri</vt:lpstr>
      <vt:lpstr>汉仪正圆-55W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</dc:creator>
  <cp:lastModifiedBy>WPS_1569758255</cp:lastModifiedBy>
  <cp:revision>52</cp:revision>
  <dcterms:created xsi:type="dcterms:W3CDTF">2023-10-09T13:20:00Z</dcterms:created>
  <dcterms:modified xsi:type="dcterms:W3CDTF">2023-10-10T00:39:16Z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11D4F1AEB11B40D9B1A759F49773FE66_13</vt:lpwstr>
  </property>
  <property fmtid="{D5CDD505-2E9C-101B-9397-08002B2CF9AE}" pid="3" name="KSOProductBuildVer">
    <vt:lpwstr>2052-12.1.0.15712</vt:lpwstr>
  </property>
</Properties>
</file>