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10" r:id="rId3"/>
    <p:sldId id="341" r:id="rId4"/>
    <p:sldId id="342" r:id="rId5"/>
    <p:sldId id="343" r:id="rId7"/>
    <p:sldId id="344" r:id="rId8"/>
    <p:sldId id="348" r:id="rId9"/>
    <p:sldId id="345" r:id="rId10"/>
    <p:sldId id="349" r:id="rId11"/>
    <p:sldId id="323" r:id="rId12"/>
    <p:sldId id="320" r:id="rId13"/>
    <p:sldId id="351" r:id="rId14"/>
    <p:sldId id="352" r:id="rId15"/>
    <p:sldId id="314" r:id="rId16"/>
    <p:sldId id="350" r:id="rId17"/>
    <p:sldId id="360" r:id="rId18"/>
    <p:sldId id="304" r:id="rId19"/>
    <p:sldId id="305" r:id="rId20"/>
    <p:sldId id="356" r:id="rId21"/>
    <p:sldId id="357" r:id="rId22"/>
    <p:sldId id="358" r:id="rId23"/>
    <p:sldId id="316" r:id="rId24"/>
    <p:sldId id="281" r:id="rId25"/>
    <p:sldId id="280" r:id="rId26"/>
    <p:sldId id="359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5" autoAdjust="0"/>
    <p:restoredTop sz="87704" autoAdjust="0"/>
  </p:normalViewPr>
  <p:slideViewPr>
    <p:cSldViewPr showGuides="1">
      <p:cViewPr>
        <p:scale>
          <a:sx n="90" d="100"/>
          <a:sy n="90" d="100"/>
        </p:scale>
        <p:origin x="-1200" y="-240"/>
      </p:cViewPr>
      <p:guideLst>
        <p:guide orient="horz" pos="16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94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7CDE154-FC32-4D63-B040-F606A80FBF7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1B5D1E3C-D0ED-4EA7-A23A-77877AC9D4D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/>
              <a:t>光从一种介质射向另一种介质时，如何传播？</a:t>
            </a:r>
            <a:endParaRPr lang="zh-CN" altLang="en-US" sz="1200" b="1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5D1E3C-D0ED-4EA7-A23A-77877AC9D4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49F42C-2DAE-424C-A4B8-3140182C3E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49F42C-2DAE-424C-A4B8-3140182C3E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53152-02F9-4CF4-97E7-F58EB26CFA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65D6B-48E5-4516-99A0-934C555101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62296-3957-498C-886E-8BD9AF3B785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A462D-ED05-47D8-925C-191827BB1F9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150E5-29AA-4992-BE4C-C89BB66E63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7BAE5-1236-4478-8E25-919EBBEFAC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543B-9A8F-4B7E-B406-D73CCA3D2F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CEC3C-7641-4EF7-A25A-5E74DCBD3A9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002DC-B090-4395-95EF-0922689F35A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6224C-9878-423D-9553-299AE12387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EF890-CFA8-46BE-8E0D-7DD76E4C159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F24197B-68EB-4622-8225-B88852AAC7B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2.png"/><Relationship Id="rId7" Type="http://schemas.openxmlformats.org/officeDocument/2006/relationships/oleObject" Target="../embeddings/oleObject4.bin"/><Relationship Id="rId6" Type="http://schemas.openxmlformats.org/officeDocument/2006/relationships/image" Target="../media/image11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png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5.png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4.png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3.png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hyperlink" Target="&#26085;&#39135;.mp4" TargetMode="Externa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17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31.xml"/><Relationship Id="rId17" Type="http://schemas.openxmlformats.org/officeDocument/2006/relationships/tags" Target="../tags/tag30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image" Target="../media/image16.png"/><Relationship Id="rId10" Type="http://schemas.openxmlformats.org/officeDocument/2006/relationships/tags" Target="../tags/tag24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0" Type="http://schemas.openxmlformats.org/officeDocument/2006/relationships/notesSlide" Target="../notesSlides/notesSlide3.xml"/><Relationship Id="rId2" Type="http://schemas.openxmlformats.org/officeDocument/2006/relationships/tags" Target="../tags/tag36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image" Target="../media/image17.png"/><Relationship Id="rId12" Type="http://schemas.openxmlformats.org/officeDocument/2006/relationships/tags" Target="../tags/tag45.xml"/><Relationship Id="rId11" Type="http://schemas.openxmlformats.org/officeDocument/2006/relationships/hyperlink" Target="&#26376;&#39135;.mp4" TargetMode="Externa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microsoft.com/office/2007/relationships/hdphoto" Target="../media/image22.wdp"/><Relationship Id="rId6" Type="http://schemas.openxmlformats.org/officeDocument/2006/relationships/image" Target="../media/image21.png"/><Relationship Id="rId5" Type="http://schemas.openxmlformats.org/officeDocument/2006/relationships/tags" Target="../tags/tag58.xml"/><Relationship Id="rId4" Type="http://schemas.openxmlformats.org/officeDocument/2006/relationships/image" Target="../media/image20.png"/><Relationship Id="rId3" Type="http://schemas.openxmlformats.org/officeDocument/2006/relationships/tags" Target="../tags/tag57.xml"/><Relationship Id="rId2" Type="http://schemas.microsoft.com/office/2007/relationships/media" Target="../media/media2.mp4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video" Target="../media/media2.mp4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23.png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image" Target="../media/image26.png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image" Target="../media/image29.jpeg"/><Relationship Id="rId5" Type="http://schemas.openxmlformats.org/officeDocument/2006/relationships/tags" Target="../tags/tag78.xml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openxmlformats.org/officeDocument/2006/relationships/tags" Target="../tags/tag77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82.xml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microsoft.com/office/2007/relationships/hdphoto" Target="../media/image31.wdp"/><Relationship Id="rId2" Type="http://schemas.openxmlformats.org/officeDocument/2006/relationships/image" Target="../media/image30.png"/><Relationship Id="rId1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93.xml"/><Relationship Id="rId5" Type="http://schemas.openxmlformats.org/officeDocument/2006/relationships/image" Target="../media/image34.png"/><Relationship Id="rId4" Type="http://schemas.openxmlformats.org/officeDocument/2006/relationships/tags" Target="../tags/tag92.xml"/><Relationship Id="rId3" Type="http://schemas.openxmlformats.org/officeDocument/2006/relationships/image" Target="../media/image33.png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tags" Target="../tags/tag4.xml"/><Relationship Id="rId4" Type="http://schemas.openxmlformats.org/officeDocument/2006/relationships/image" Target="../media/image3.jpeg"/><Relationship Id="rId3" Type="http://schemas.openxmlformats.org/officeDocument/2006/relationships/tags" Target="../tags/tag3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8.png"/><Relationship Id="rId3" Type="http://schemas.openxmlformats.org/officeDocument/2006/relationships/tags" Target="../tags/tag10.xml"/><Relationship Id="rId2" Type="http://schemas.openxmlformats.org/officeDocument/2006/relationships/image" Target="../media/image7.png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Desktop\01d6b35dd2bcd4a8012129e25f09cc.jpg@2o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" y="10633"/>
            <a:ext cx="9123550" cy="513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699542"/>
            <a:ext cx="43556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3.3</a:t>
            </a:r>
            <a:r>
              <a:rPr lang="zh-CN" altLang="en-US" sz="44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光的直线传播</a:t>
            </a:r>
            <a:endParaRPr lang="zh-CN" altLang="en-US" sz="44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11188" y="736600"/>
            <a:ext cx="67691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人从远处走向路灯时影子的变化情况：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1267" name="Object 4"/>
          <p:cNvGraphicFramePr>
            <a:graphicFrameLocks noChangeAspect="1"/>
          </p:cNvGraphicFramePr>
          <p:nvPr/>
        </p:nvGraphicFramePr>
        <p:xfrm>
          <a:off x="685800" y="1885950"/>
          <a:ext cx="7620000" cy="298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1" name="" r:id="rId1" imgW="5057775" imgH="2524125" progId="Paint.Picture">
                  <p:embed/>
                </p:oleObj>
              </mc:Choice>
              <mc:Fallback>
                <p:oleObj name="" r:id="rId1" imgW="5057775" imgH="2524125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885950"/>
                        <a:ext cx="7620000" cy="29892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Object 5"/>
          <p:cNvGraphicFramePr>
            <a:graphicFrameLocks noChangeAspect="1"/>
          </p:cNvGraphicFramePr>
          <p:nvPr/>
        </p:nvGraphicFramePr>
        <p:xfrm>
          <a:off x="3276600" y="3429000"/>
          <a:ext cx="849313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" r:id="rId3" imgW="504825" imgH="895350" progId="Paint.Picture">
                  <p:embed/>
                </p:oleObj>
              </mc:Choice>
              <mc:Fallback>
                <p:oleObj name="" r:id="rId3" imgW="504825" imgH="895350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429000"/>
                        <a:ext cx="849313" cy="112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339975" y="2192338"/>
            <a:ext cx="1295400" cy="2378075"/>
          </a:xfrm>
          <a:prstGeom prst="line">
            <a:avLst/>
          </a:prstGeom>
          <a:noFill/>
          <a:ln w="12700" cap="sq">
            <a:solidFill>
              <a:srgbClr val="00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743200" y="2000250"/>
            <a:ext cx="1676400" cy="2571750"/>
          </a:xfrm>
          <a:prstGeom prst="line">
            <a:avLst/>
          </a:prstGeom>
          <a:noFill/>
          <a:ln w="12700" cap="sq">
            <a:solidFill>
              <a:srgbClr val="00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2743200" y="2971800"/>
          <a:ext cx="142875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3" name="" r:id="rId5" imgW="142875" imgH="323850" progId="Paint.Picture">
                  <p:embed/>
                </p:oleObj>
              </mc:Choice>
              <mc:Fallback>
                <p:oleObj name="" r:id="rId5" imgW="142875" imgH="323850" progId="Paint.Pictur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971800"/>
                        <a:ext cx="142875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3276600" y="2857500"/>
          <a:ext cx="180975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4" name="" r:id="rId7" imgW="180975" imgH="323850" progId="Paint.Picture">
                  <p:embed/>
                </p:oleObj>
              </mc:Choice>
              <mc:Fallback>
                <p:oleObj name="" r:id="rId7" imgW="180975" imgH="323850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857500"/>
                        <a:ext cx="180975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10"/>
          <p:cNvSpPr>
            <a:spLocks noChangeShapeType="1"/>
          </p:cNvSpPr>
          <p:nvPr/>
        </p:nvSpPr>
        <p:spPr bwMode="auto">
          <a:xfrm flipV="1">
            <a:off x="3635375" y="4570413"/>
            <a:ext cx="792163" cy="0"/>
          </a:xfrm>
          <a:prstGeom prst="line">
            <a:avLst/>
          </a:prstGeom>
          <a:noFill/>
          <a:ln w="762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1274" name="Object 11"/>
          <p:cNvGraphicFramePr>
            <a:graphicFrameLocks noChangeAspect="1"/>
          </p:cNvGraphicFramePr>
          <p:nvPr/>
        </p:nvGraphicFramePr>
        <p:xfrm>
          <a:off x="5257800" y="3429000"/>
          <a:ext cx="857250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5" name="" r:id="rId9" imgW="857250" imgH="1514475" progId="Paint.Picture">
                  <p:embed/>
                </p:oleObj>
              </mc:Choice>
              <mc:Fallback>
                <p:oleObj name="" r:id="rId9" imgW="857250" imgH="1514475" progId="Paint.Picture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429000"/>
                        <a:ext cx="857250" cy="1136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2362200" y="2171700"/>
            <a:ext cx="3200400" cy="2400300"/>
          </a:xfrm>
          <a:prstGeom prst="line">
            <a:avLst/>
          </a:prstGeom>
          <a:noFill/>
          <a:ln w="12700" cap="sq">
            <a:solidFill>
              <a:srgbClr val="00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2743200" y="2000250"/>
            <a:ext cx="4800600" cy="2571750"/>
          </a:xfrm>
          <a:prstGeom prst="line">
            <a:avLst/>
          </a:prstGeom>
          <a:noFill/>
          <a:ln w="12700" cap="sq">
            <a:solidFill>
              <a:srgbClr val="00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Object 14"/>
          <p:cNvGraphicFramePr>
            <a:graphicFrameLocks noChangeAspect="1"/>
          </p:cNvGraphicFramePr>
          <p:nvPr/>
        </p:nvGraphicFramePr>
        <p:xfrm>
          <a:off x="3810000" y="3257550"/>
          <a:ext cx="247650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6" name="" r:id="rId11" imgW="247650" imgH="247650" progId="Paint.Picture">
                  <p:embed/>
                </p:oleObj>
              </mc:Choice>
              <mc:Fallback>
                <p:oleObj name="" r:id="rId11" imgW="247650" imgH="247650" progId="Paint.Picture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257550"/>
                        <a:ext cx="247650" cy="185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5"/>
          <p:cNvGraphicFramePr>
            <a:graphicFrameLocks noChangeAspect="1"/>
          </p:cNvGraphicFramePr>
          <p:nvPr/>
        </p:nvGraphicFramePr>
        <p:xfrm>
          <a:off x="4267200" y="2800350"/>
          <a:ext cx="295275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7" name="" r:id="rId13" imgW="295275" imgH="238125" progId="Paint.Picture">
                  <p:embed/>
                </p:oleObj>
              </mc:Choice>
              <mc:Fallback>
                <p:oleObj name="" r:id="rId13" imgW="295275" imgH="238125" progId="Paint.Picture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800350"/>
                        <a:ext cx="295275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5562600" y="4570413"/>
            <a:ext cx="1889125" cy="1587"/>
          </a:xfrm>
          <a:prstGeom prst="line">
            <a:avLst/>
          </a:prstGeom>
          <a:noFill/>
          <a:ln w="762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>
            <p:custDataLst>
              <p:tags r:id="rId1"/>
            </p:custDataLst>
          </p:nvPr>
        </p:nvSpPr>
        <p:spPr>
          <a:xfrm>
            <a:off x="179512" y="2715766"/>
            <a:ext cx="946195" cy="472643"/>
          </a:xfrm>
          <a:prstGeom prst="flowChartAlternateProcess">
            <a:avLst/>
          </a:prstGeom>
          <a:solidFill>
            <a:srgbClr val="0368AD"/>
          </a:solidFill>
          <a:ln w="571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 因</a:t>
            </a:r>
            <a:endParaRPr lang="zh-CN" altLang="en-US" sz="21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07504" y="3147814"/>
            <a:ext cx="8928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当</a:t>
            </a:r>
            <a:r>
              <a:rPr lang="en-US" altLang="zh-CN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</a:t>
            </a:r>
            <a:r>
              <a:rPr lang="zh-CN" altLang="en-US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转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到</a:t>
            </a:r>
            <a:r>
              <a:rPr lang="en-US" altLang="zh-CN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与</a:t>
            </a:r>
            <a:r>
              <a:rPr lang="en-US" altLang="zh-CN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 </a:t>
            </a:r>
            <a:r>
              <a:rPr lang="zh-CN" altLang="en-US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之间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，并且在</a:t>
            </a:r>
            <a:r>
              <a:rPr lang="en-US" altLang="zh-CN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_________</a:t>
            </a:r>
            <a:r>
              <a:rPr lang="zh-CN" altLang="en-US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上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时</a:t>
            </a:r>
            <a:r>
              <a:rPr lang="zh-CN" altLang="en-US" sz="2400" dirty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24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由于</a:t>
            </a:r>
            <a:r>
              <a:rPr lang="zh-CN" altLang="en-US" sz="2400" u="sng" dirty="0" smtClean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                     </a:t>
            </a:r>
            <a:r>
              <a:rPr lang="zh-CN" altLang="en-US" sz="24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，挡住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了射向</a:t>
            </a:r>
            <a:r>
              <a:rPr lang="en-US" altLang="zh-CN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</a:t>
            </a:r>
            <a:r>
              <a:rPr lang="zh-CN" altLang="en-US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的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太阳光</a:t>
            </a:r>
            <a:r>
              <a:rPr lang="zh-CN" altLang="en-US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，便出现了日食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525084" y="3175055"/>
            <a:ext cx="800219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月球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990753" y="3175055"/>
            <a:ext cx="800219" cy="52501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太阳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3221279" y="3175055"/>
            <a:ext cx="800219" cy="52501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地球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5964540" y="3175055"/>
            <a:ext cx="1415772" cy="52501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同一直线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4491861" y="3723878"/>
            <a:ext cx="800219" cy="52501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地球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8"/>
            </p:custDataLst>
          </p:nvPr>
        </p:nvGrpSpPr>
        <p:grpSpPr>
          <a:xfrm>
            <a:off x="264440" y="1158497"/>
            <a:ext cx="8680450" cy="1558290"/>
            <a:chOff x="-40814" y="1077146"/>
            <a:chExt cx="9009517" cy="1697812"/>
          </a:xfrm>
          <a:effectLst/>
        </p:grpSpPr>
        <p:pic>
          <p:nvPicPr>
            <p:cNvPr id="5" name="图片 4">
              <a:hlinkClick r:id="rId9" action="ppaction://hlinkfile"/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-40814" y="1077146"/>
              <a:ext cx="9009517" cy="1697812"/>
            </a:xfrm>
            <a:prstGeom prst="rect">
              <a:avLst/>
            </a:prstGeom>
            <a:ln>
              <a:noFill/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15" name="文本框 14"/>
            <p:cNvSpPr txBox="1"/>
            <p:nvPr>
              <p:custDataLst>
                <p:tags r:id="rId12"/>
              </p:custDataLst>
            </p:nvPr>
          </p:nvSpPr>
          <p:spPr>
            <a:xfrm>
              <a:off x="5792120" y="1250604"/>
              <a:ext cx="670833" cy="49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月球</a:t>
              </a: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3"/>
              </p:custDataLst>
            </p:nvPr>
          </p:nvSpPr>
          <p:spPr>
            <a:xfrm>
              <a:off x="6856524" y="1250604"/>
              <a:ext cx="670833" cy="49294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地球</a:t>
              </a: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4"/>
              </p:custDataLst>
            </p:nvPr>
          </p:nvSpPr>
          <p:spPr>
            <a:xfrm>
              <a:off x="1007333" y="1667963"/>
              <a:ext cx="830554" cy="62372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solidFill>
                    <a:srgbClr val="FFFF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太阳</a:t>
              </a:r>
              <a:endParaRPr lang="zh-CN" altLang="en-US" sz="240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5496" y="534567"/>
            <a:ext cx="2304256" cy="652486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现象</a:t>
            </a:r>
            <a:r>
              <a:rPr lang="en-US" altLang="zh-CN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2</a:t>
            </a:r>
            <a:r>
              <a:rPr lang="zh-CN" altLang="en-US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：</a:t>
            </a:r>
            <a:r>
              <a:rPr lang="zh-CN" altLang="en-US" sz="2800" b="1" dirty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  <a:sym typeface="Arial" panose="020B0604020202020204" pitchFamily="34" charset="0"/>
              </a:rPr>
              <a:t>日食</a:t>
            </a:r>
            <a:endParaRPr lang="zh-CN" altLang="en-US" sz="2800" b="1" dirty="0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>
            <p:custDataLst>
              <p:tags r:id="rId15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光沿直线传播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现象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978454" y="4371950"/>
            <a:ext cx="4424497" cy="40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　</a:t>
            </a:r>
            <a:r>
              <a:rPr lang="zh-CN" altLang="en-US" sz="2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日食是月球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的影子投映</a:t>
            </a:r>
            <a:r>
              <a:rPr lang="zh-CN" altLang="en-US" sz="2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到地球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上。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13"/>
          <p:cNvSpPr txBox="1"/>
          <p:nvPr>
            <p:custDataLst>
              <p:tags r:id="rId17"/>
            </p:custDataLst>
          </p:nvPr>
        </p:nvSpPr>
        <p:spPr>
          <a:xfrm>
            <a:off x="556983" y="3706212"/>
            <a:ext cx="2031325" cy="5724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光沿直线传播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72225" y="1851660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A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3390" y="1997710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B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8770" y="1663700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B</a:t>
            </a:r>
            <a:endParaRPr lang="en-US" altLang="zh-CN">
              <a:solidFill>
                <a:schemeClr val="bg1"/>
              </a:solidFill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9" grpId="0"/>
      <p:bldP spid="21" grpId="0"/>
      <p:bldP spid="4" grpId="0"/>
      <p:bldP spid="4" grpId="1"/>
      <p:bldP spid="7" grpId="0"/>
      <p:bldP spid="7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可选过程 10"/>
          <p:cNvSpPr/>
          <p:nvPr>
            <p:custDataLst>
              <p:tags r:id="rId1"/>
            </p:custDataLst>
          </p:nvPr>
        </p:nvSpPr>
        <p:spPr>
          <a:xfrm>
            <a:off x="251520" y="3001833"/>
            <a:ext cx="1014087" cy="433001"/>
          </a:xfrm>
          <a:prstGeom prst="flowChartAlternateProcess">
            <a:avLst/>
          </a:prstGeom>
          <a:solidFill>
            <a:srgbClr val="0368AD"/>
          </a:solidFill>
          <a:ln w="571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 因</a:t>
            </a:r>
            <a:endParaRPr lang="zh-CN" alt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51520" y="3427721"/>
            <a:ext cx="8784976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4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转到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之间，并且在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上时，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由于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，挡住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了射向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的太阳光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，便出现了月食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3411741" y="3363079"/>
            <a:ext cx="800219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月球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747445" y="3363079"/>
            <a:ext cx="800219" cy="5724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地球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2208871" y="3333603"/>
            <a:ext cx="800219" cy="5724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太阳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6004649" y="3352446"/>
            <a:ext cx="1415772" cy="52501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同一直线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4462385" y="3784494"/>
            <a:ext cx="800219" cy="52501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月球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978454" y="4587215"/>
            <a:ext cx="4424497" cy="40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　月食是地球的影子投映到月球上。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>
            <p:custDataLst>
              <p:tags r:id="rId9"/>
            </p:custDataLst>
          </p:nvPr>
        </p:nvGrpSpPr>
        <p:grpSpPr>
          <a:xfrm>
            <a:off x="191135" y="1203325"/>
            <a:ext cx="8663305" cy="1659255"/>
            <a:chOff x="350314" y="1100641"/>
            <a:chExt cx="8154107" cy="1653683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grpSpPr>
        <p:grpSp>
          <p:nvGrpSpPr>
            <p:cNvPr id="3" name="组合 2"/>
            <p:cNvGrpSpPr/>
            <p:nvPr>
              <p:custDataLst>
                <p:tags r:id="rId10"/>
              </p:custDataLst>
            </p:nvPr>
          </p:nvGrpSpPr>
          <p:grpSpPr>
            <a:xfrm>
              <a:off x="350314" y="1100641"/>
              <a:ext cx="8154107" cy="1653683"/>
              <a:chOff x="350314" y="1100641"/>
              <a:chExt cx="8154107" cy="1653683"/>
            </a:xfrm>
          </p:grpSpPr>
          <p:pic>
            <p:nvPicPr>
              <p:cNvPr id="8" name="图片 7">
                <a:hlinkClick r:id="rId11" action="ppaction://hlinkfile"/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3"/>
              <a:stretch>
                <a:fillRect/>
              </a:stretch>
            </p:blipFill>
            <p:spPr>
              <a:xfrm>
                <a:off x="350314" y="1100641"/>
                <a:ext cx="8154107" cy="1653683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sp>
            <p:nvSpPr>
              <p:cNvPr id="24" name="文本框 23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915144" y="1742964"/>
                <a:ext cx="708618" cy="44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太阳</a:t>
                </a:r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>
              <p:custDataLst>
                <p:tags r:id="rId15"/>
              </p:custDataLst>
            </p:nvPr>
          </p:nvSpPr>
          <p:spPr>
            <a:xfrm>
              <a:off x="7715747" y="1196417"/>
              <a:ext cx="652379" cy="4094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月球</a:t>
              </a: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16"/>
              </p:custDataLst>
            </p:nvPr>
          </p:nvSpPr>
          <p:spPr>
            <a:xfrm>
              <a:off x="6531403" y="1196417"/>
              <a:ext cx="652379" cy="4094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地球</a:t>
              </a: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17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光沿直线传播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现象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0" y="483518"/>
            <a:ext cx="2304256" cy="652486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现象</a:t>
            </a:r>
            <a:r>
              <a:rPr lang="en-US" altLang="zh-CN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3</a:t>
            </a:r>
            <a:r>
              <a:rPr lang="zh-CN" altLang="en-US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：月</a:t>
            </a:r>
            <a:r>
              <a:rPr lang="zh-CN" altLang="en-US" sz="2800" b="1" dirty="0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  <a:sym typeface="Arial" panose="020B0604020202020204" pitchFamily="34" charset="0"/>
              </a:rPr>
              <a:t>食</a:t>
            </a:r>
            <a:endParaRPr lang="zh-CN" altLang="en-US" sz="2800" b="1" dirty="0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384806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光沿直线传播</a:t>
            </a:r>
            <a:endParaRPr lang="zh-CN" altLang="en-US" sz="2400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/>
      <p:bldP spid="15" grpId="0"/>
      <p:bldP spid="16" grpId="0"/>
      <p:bldP spid="17" grpId="0"/>
      <p:bldP spid="18" grpId="0"/>
      <p:bldP spid="2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1419238" y="4228331"/>
            <a:ext cx="360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/>
              <a:t>树荫下</a:t>
            </a:r>
            <a:r>
              <a:rPr lang="zh-CN" altLang="en-US" sz="2800" b="1" dirty="0" smtClean="0"/>
              <a:t>的光斑</a:t>
            </a:r>
            <a:endParaRPr lang="zh-CN" altLang="en-US" sz="2800" b="1" dirty="0"/>
          </a:p>
        </p:txBody>
      </p:sp>
      <p:pic>
        <p:nvPicPr>
          <p:cNvPr id="12290" name="Picture 2" descr="C:\Users\admin\Desktop\R-C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" b="10201"/>
          <a:stretch>
            <a:fillRect/>
          </a:stretch>
        </p:blipFill>
        <p:spPr bwMode="auto">
          <a:xfrm>
            <a:off x="0" y="2997"/>
            <a:ext cx="6385294" cy="422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88224" y="928340"/>
            <a:ext cx="2267744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仔细观察图片，图片中地面上的光斑有什么共同点和不同点？</a:t>
            </a:r>
            <a:endParaRPr lang="zh-CN" altLang="en-US" sz="2400" dirty="0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1396749" y="4242987"/>
            <a:ext cx="3591795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/>
              <a:t>树荫下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圆形</a:t>
            </a:r>
            <a:r>
              <a:rPr lang="zh-CN" altLang="en-US" sz="2800" b="1" dirty="0" smtClean="0"/>
              <a:t>光斑</a:t>
            </a: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429125" y="4228465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（太阳的像）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11560" y="1993662"/>
          <a:ext cx="3384376" cy="222933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5928"/>
                <a:gridCol w="1284312"/>
                <a:gridCol w="1224136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光源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孔的形状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像的形状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96">
                <a:tc rowSpan="3">
                  <a:txBody>
                    <a:bodyPr/>
                    <a:lstStyle/>
                    <a:p>
                      <a:pPr algn="ctr"/>
                      <a:endParaRPr lang="zh-CN" altLang="en-US" sz="36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⃝</a:t>
                      </a:r>
                      <a:endParaRPr lang="zh-CN" altLang="en-US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96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n>
                            <a:solidFill>
                              <a:schemeClr val="bg1"/>
                            </a:solidFill>
                          </a:ln>
                        </a:rPr>
                        <a:t>∆</a:t>
                      </a:r>
                      <a:endParaRPr lang="zh-CN" altLang="en-US" sz="28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96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06364" y="1383646"/>
            <a:ext cx="36615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、像的形状与孔的形状的关系</a:t>
            </a:r>
            <a:endParaRPr lang="zh-CN" altLang="en-US" sz="2000" b="1" dirty="0"/>
          </a:p>
        </p:txBody>
      </p:sp>
      <p:grpSp>
        <p:nvGrpSpPr>
          <p:cNvPr id="6" name="组合 5"/>
          <p:cNvGrpSpPr/>
          <p:nvPr/>
        </p:nvGrpSpPr>
        <p:grpSpPr>
          <a:xfrm>
            <a:off x="2015716" y="3783229"/>
            <a:ext cx="216024" cy="216000"/>
            <a:chOff x="6228184" y="1638069"/>
            <a:chExt cx="216024" cy="216000"/>
          </a:xfrm>
        </p:grpSpPr>
        <p:sp>
          <p:nvSpPr>
            <p:cNvPr id="4" name="矩形 3"/>
            <p:cNvSpPr/>
            <p:nvPr/>
          </p:nvSpPr>
          <p:spPr>
            <a:xfrm>
              <a:off x="6228184" y="1707654"/>
              <a:ext cx="216024" cy="72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300192" y="1638069"/>
              <a:ext cx="72000" cy="216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39552" y="443264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结论：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187624" y="441396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像的</a:t>
            </a:r>
            <a:r>
              <a:rPr lang="zh-CN" altLang="en-US" b="1" dirty="0"/>
              <a:t>形状与孔的形状</a:t>
            </a:r>
            <a:r>
              <a:rPr lang="zh-CN" altLang="en-US" b="1" dirty="0">
                <a:solidFill>
                  <a:srgbClr val="FF0000"/>
                </a:solidFill>
              </a:rPr>
              <a:t>无关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496" y="51470"/>
            <a:ext cx="3456384" cy="582613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现象</a:t>
            </a:r>
            <a:r>
              <a:rPr lang="en-US" altLang="zh-CN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4</a:t>
            </a:r>
            <a:r>
              <a:rPr lang="zh-CN" altLang="en-US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：小孔成像</a:t>
            </a:r>
            <a:endParaRPr lang="zh-CN" altLang="en-US" sz="3200" b="1" noProof="1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1383646"/>
            <a:ext cx="39180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、像的形状与物体的形状的关系</a:t>
            </a:r>
            <a:endParaRPr lang="zh-CN" altLang="en-US" sz="2000" b="1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860032" y="1993662"/>
          <a:ext cx="3384376" cy="172059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5928"/>
                <a:gridCol w="1284312"/>
                <a:gridCol w="1224136"/>
              </a:tblGrid>
              <a:tr h="44043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光源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孔的形状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像的形状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9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>
                          <a:ln>
                            <a:solidFill>
                              <a:schemeClr val="bg1"/>
                            </a:solidFill>
                          </a:ln>
                        </a:rPr>
                        <a:t>F</a:t>
                      </a:r>
                      <a:endParaRPr lang="zh-CN" altLang="en-US" sz="36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zh-CN" altLang="en-US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96">
                <a:tc>
                  <a:txBody>
                    <a:bodyPr/>
                    <a:lstStyle/>
                    <a:p>
                      <a:pPr algn="ctr"/>
                      <a:endParaRPr lang="zh-CN" altLang="en-US" sz="36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65726"/>
            <a:ext cx="2381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887039" y="445132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结论：</a:t>
            </a:r>
            <a:endParaRPr lang="zh-CN" altLang="en-US" b="1" dirty="0"/>
          </a:p>
        </p:txBody>
      </p:sp>
      <p:sp>
        <p:nvSpPr>
          <p:cNvPr id="15" name="矩形 14"/>
          <p:cNvSpPr/>
          <p:nvPr/>
        </p:nvSpPr>
        <p:spPr>
          <a:xfrm>
            <a:off x="5535111" y="443264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像的</a:t>
            </a:r>
            <a:r>
              <a:rPr lang="zh-CN" altLang="en-US" b="1" dirty="0"/>
              <a:t>形状</a:t>
            </a:r>
            <a:r>
              <a:rPr lang="zh-CN" altLang="en-US" b="1" dirty="0" smtClean="0"/>
              <a:t>与物体的形状</a:t>
            </a:r>
            <a:r>
              <a:rPr lang="zh-CN" altLang="en-US" b="1" dirty="0" smtClean="0">
                <a:solidFill>
                  <a:srgbClr val="FF0000"/>
                </a:solidFill>
              </a:rPr>
              <a:t>有关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109528" y="782176"/>
            <a:ext cx="89255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dirty="0" smtClean="0"/>
              <a:t>猜想</a:t>
            </a:r>
            <a:r>
              <a:rPr lang="zh-CN" altLang="en-US" sz="2800" dirty="0"/>
              <a:t>：</a:t>
            </a:r>
            <a:r>
              <a:rPr lang="zh-CN" altLang="zh-CN" sz="2800" dirty="0" smtClean="0"/>
              <a:t>像</a:t>
            </a:r>
            <a:r>
              <a:rPr lang="zh-CN" altLang="zh-CN" sz="2800" dirty="0"/>
              <a:t>的形状可能与：</a:t>
            </a:r>
            <a:r>
              <a:rPr lang="en-US" altLang="zh-CN" sz="2800" u="sng" dirty="0"/>
              <a:t>                   </a:t>
            </a:r>
            <a:r>
              <a:rPr lang="zh-CN" altLang="zh-CN" sz="2800" dirty="0"/>
              <a:t>、</a:t>
            </a:r>
            <a:r>
              <a:rPr lang="en-US" altLang="zh-CN" sz="2800" u="sng" dirty="0"/>
              <a:t>                   </a:t>
            </a:r>
            <a:r>
              <a:rPr lang="zh-CN" altLang="zh-CN" sz="2800" dirty="0"/>
              <a:t>有关</a:t>
            </a:r>
            <a:endParaRPr lang="zh-CN" altLang="zh-CN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4068445" y="777875"/>
            <a:ext cx="1771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 smtClean="0">
                <a:sym typeface="+mn-ea"/>
              </a:rPr>
              <a:t>孔的形状</a:t>
            </a:r>
            <a:endParaRPr lang="zh-CN" altLang="en-US" sz="2800" b="1" dirty="0" smtClean="0"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72225" y="771525"/>
            <a:ext cx="228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 smtClean="0">
                <a:sym typeface="+mn-ea"/>
              </a:rPr>
              <a:t>物体的形状</a:t>
            </a:r>
            <a:endParaRPr lang="zh-CN" altLang="en-US" sz="2800" b="1" dirty="0" smtClean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  <p:bldP spid="9" grpId="0"/>
      <p:bldP spid="9" grpId="1"/>
      <p:bldP spid="2" grpId="0"/>
      <p:bldP spid="2" grpId="1"/>
      <p:bldP spid="11" grpId="0"/>
      <p:bldP spid="11" grpId="1"/>
      <p:bldP spid="13" grpId="0"/>
      <p:bldP spid="13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28807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像的大小与物距和像距的关系</a:t>
            </a:r>
            <a:endParaRPr lang="zh-CN" altLang="en-US" sz="2800" b="1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1847622"/>
          <a:ext cx="3888740" cy="34747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68001"/>
                <a:gridCol w="916305"/>
                <a:gridCol w="996689"/>
                <a:gridCol w="1307438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光源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物距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像距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像的大小</a:t>
                      </a:r>
                      <a:endParaRPr lang="zh-CN" altLang="en-US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8615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>
                          <a:ln>
                            <a:solidFill>
                              <a:schemeClr val="bg1"/>
                            </a:solidFill>
                          </a:ln>
                        </a:rPr>
                        <a:t>F</a:t>
                      </a:r>
                      <a:endParaRPr lang="zh-CN" altLang="en-US" sz="36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816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816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816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816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76815" y="1850152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结论：</a:t>
            </a:r>
            <a:endParaRPr lang="zh-CN" altLang="en-US" sz="2400" b="1" dirty="0" smtClean="0"/>
          </a:p>
        </p:txBody>
      </p:sp>
      <p:sp>
        <p:nvSpPr>
          <p:cNvPr id="6" name="矩形 5"/>
          <p:cNvSpPr/>
          <p:nvPr/>
        </p:nvSpPr>
        <p:spPr>
          <a:xfrm>
            <a:off x="5091430" y="2425700"/>
            <a:ext cx="466598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u="sng" dirty="0" smtClean="0"/>
              <a:t>                      </a:t>
            </a:r>
            <a:r>
              <a:rPr lang="zh-CN" altLang="en-US" sz="2400" b="1" dirty="0" smtClean="0"/>
              <a:t>，成缩小的像</a:t>
            </a:r>
            <a:endParaRPr lang="zh-CN" altLang="en-US" sz="24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5104765" y="3004820"/>
            <a:ext cx="411035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u="sng" dirty="0" smtClean="0"/>
              <a:t>                     </a:t>
            </a:r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，成放大的像</a:t>
            </a:r>
            <a:endParaRPr lang="zh-CN" altLang="en-US" sz="24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5104901" y="3465469"/>
            <a:ext cx="396176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u="sng" dirty="0" smtClean="0"/>
              <a:t>                      </a:t>
            </a:r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，成等大的像</a:t>
            </a:r>
            <a:endParaRPr lang="zh-CN" altLang="en-US" sz="2400" b="1" dirty="0" smtClean="0"/>
          </a:p>
        </p:txBody>
      </p:sp>
      <p:sp>
        <p:nvSpPr>
          <p:cNvPr id="30" name="TextBox 29"/>
          <p:cNvSpPr txBox="1"/>
          <p:nvPr>
            <p:custDataLst>
              <p:tags r:id="rId1"/>
            </p:custDataLst>
          </p:nvPr>
        </p:nvSpPr>
        <p:spPr>
          <a:xfrm>
            <a:off x="181283" y="124112"/>
            <a:ext cx="85559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 dirty="0" smtClean="0"/>
              <a:t>猜想</a:t>
            </a:r>
            <a:r>
              <a:rPr lang="zh-CN" altLang="en-US" sz="2800" b="1" dirty="0"/>
              <a:t>：</a:t>
            </a:r>
            <a:r>
              <a:rPr lang="zh-CN" altLang="zh-CN" sz="2800" b="1" dirty="0" smtClean="0"/>
              <a:t>像的</a:t>
            </a:r>
            <a:r>
              <a:rPr lang="zh-CN" altLang="en-US" sz="2800" b="1" dirty="0" smtClean="0"/>
              <a:t>大小</a:t>
            </a:r>
            <a:r>
              <a:rPr lang="zh-CN" altLang="zh-CN" sz="2800" b="1" dirty="0" smtClean="0"/>
              <a:t>可能</a:t>
            </a:r>
            <a:r>
              <a:rPr lang="zh-CN" altLang="zh-CN" sz="2800" b="1" dirty="0"/>
              <a:t>与：</a:t>
            </a:r>
            <a:r>
              <a:rPr lang="en-US" altLang="zh-CN" sz="2800" b="1" u="sng" dirty="0"/>
              <a:t>                   </a:t>
            </a:r>
            <a:r>
              <a:rPr lang="zh-CN" altLang="zh-CN" sz="2800" b="1" dirty="0"/>
              <a:t>、</a:t>
            </a:r>
            <a:r>
              <a:rPr lang="en-US" altLang="zh-CN" sz="2800" b="1" u="sng" dirty="0"/>
              <a:t>               </a:t>
            </a:r>
            <a:r>
              <a:rPr lang="zh-CN" altLang="zh-CN" sz="2800" b="1" dirty="0"/>
              <a:t>有关</a:t>
            </a:r>
            <a:endParaRPr lang="zh-CN" altLang="zh-CN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4900930" y="2407285"/>
            <a:ext cx="21799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2400" b="1" dirty="0" smtClean="0">
                <a:solidFill>
                  <a:srgbClr val="FF0000"/>
                </a:solidFill>
                <a:sym typeface="+mn-ea"/>
              </a:rPr>
              <a:t>物距大于像距</a:t>
            </a:r>
            <a:endParaRPr lang="zh-CN" altLang="en-US" sz="2400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0315" y="2962275"/>
            <a:ext cx="20389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sym typeface="+mn-ea"/>
              </a:rPr>
              <a:t>物距小于像距</a:t>
            </a:r>
            <a:endParaRPr lang="zh-CN" altLang="en-US" sz="2400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60315" y="3450590"/>
            <a:ext cx="25196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sym typeface="+mn-ea"/>
              </a:rPr>
              <a:t>物距等于像距</a:t>
            </a:r>
            <a:endParaRPr lang="zh-CN" altLang="en-US" sz="2400" b="1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0" grpId="0"/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Rot="1"/>
          </p:cNvSpPr>
          <p:nvPr/>
        </p:nvSpPr>
        <p:spPr>
          <a:xfrm>
            <a:off x="741680" y="1491615"/>
            <a:ext cx="7932420" cy="30524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742950" indent="-74295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</a:rPr>
              <a:t>成上下颠倒、左右相反的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</a:rPr>
              <a:t>实</a:t>
            </a: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</a:rPr>
              <a:t>像     </a:t>
            </a:r>
            <a:endParaRPr lang="zh-CN" altLang="en-US" sz="3200" b="1" noProof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742950" indent="-74295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像的形状</a:t>
            </a:r>
            <a:r>
              <a:rPr lang="zh-CN" altLang="en-US" sz="3200" b="1" noProof="1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和物体的形状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有关</a:t>
            </a: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200" b="1" noProof="1">
                <a:solidFill>
                  <a:srgbClr val="0070C0"/>
                </a:solidFill>
                <a:latin typeface="宋体" panose="02010600030101010101" pitchFamily="2" charset="-122"/>
              </a:rPr>
              <a:t>与小孔的形状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</a:rPr>
              <a:t>无关</a:t>
            </a:r>
            <a:endParaRPr lang="en-US" altLang="zh-CN" sz="3200" b="1" noProof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742950" indent="-74295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</a:rPr>
              <a:t>像大小与</a:t>
            </a:r>
            <a:r>
              <a:rPr lang="zh-CN" altLang="en-US" sz="3200" b="1" noProof="1">
                <a:solidFill>
                  <a:srgbClr val="0070C0"/>
                </a:solidFill>
                <a:latin typeface="宋体" panose="02010600030101010101" pitchFamily="2" charset="-122"/>
              </a:rPr>
              <a:t>孔到物体的</a:t>
            </a:r>
            <a:r>
              <a:rPr lang="zh-CN" altLang="en-US" sz="3200" b="1" noProof="1" smtClean="0">
                <a:solidFill>
                  <a:srgbClr val="0070C0"/>
                </a:solidFill>
                <a:latin typeface="宋体" panose="02010600030101010101" pitchFamily="2" charset="-122"/>
              </a:rPr>
              <a:t>距离</a:t>
            </a:r>
            <a:r>
              <a:rPr lang="en-US" altLang="zh-CN" sz="3200" b="1" noProof="1" smtClean="0">
                <a:solidFill>
                  <a:srgbClr val="0070C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 noProof="1" smtClean="0">
                <a:solidFill>
                  <a:srgbClr val="0070C0"/>
                </a:solidFill>
                <a:latin typeface="宋体" panose="02010600030101010101" pitchFamily="2" charset="-122"/>
              </a:rPr>
              <a:t>物距</a:t>
            </a:r>
            <a:r>
              <a:rPr lang="en-US" altLang="zh-CN" sz="3200" b="1" noProof="1" smtClean="0">
                <a:solidFill>
                  <a:srgbClr val="0070C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b="1" noProof="1" smtClean="0">
                <a:solidFill>
                  <a:srgbClr val="000000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3200" b="1" noProof="1">
                <a:solidFill>
                  <a:srgbClr val="0070C0"/>
                </a:solidFill>
                <a:latin typeface="宋体" panose="02010600030101010101" pitchFamily="2" charset="-122"/>
              </a:rPr>
              <a:t>孔到光屏的</a:t>
            </a:r>
            <a:r>
              <a:rPr lang="zh-CN" altLang="en-US" sz="3200" b="1" noProof="1" smtClean="0">
                <a:solidFill>
                  <a:srgbClr val="0070C0"/>
                </a:solidFill>
                <a:latin typeface="宋体" panose="02010600030101010101" pitchFamily="2" charset="-122"/>
              </a:rPr>
              <a:t>距离（像距）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有关</a:t>
            </a: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noProof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496" y="51470"/>
            <a:ext cx="3456384" cy="582613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现象</a:t>
            </a:r>
            <a:r>
              <a:rPr lang="en-US" altLang="zh-CN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4</a:t>
            </a:r>
            <a:r>
              <a:rPr lang="zh-CN" altLang="en-US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：小孔成像</a:t>
            </a:r>
            <a:endParaRPr lang="zh-CN" altLang="en-US" sz="3200" b="1" noProof="1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808355"/>
            <a:ext cx="4572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小孔成像的特点：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7504" y="555526"/>
            <a:ext cx="3456384" cy="582613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现象</a:t>
            </a:r>
            <a:r>
              <a:rPr lang="en-US" altLang="zh-CN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4</a:t>
            </a:r>
            <a:r>
              <a:rPr lang="zh-CN" altLang="en-US" sz="32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：小孔成像</a:t>
            </a:r>
            <a:endParaRPr lang="zh-CN" altLang="en-US" sz="3200" b="1" noProof="1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光沿直线传播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现象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279" y="128291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/>
              <a:t>画图</a:t>
            </a:r>
            <a:r>
              <a:rPr lang="zh-CN" altLang="zh-CN" dirty="0"/>
              <a:t>分析小孔成像的原理：</a:t>
            </a:r>
            <a:endParaRPr lang="zh-CN" altLang="zh-CN" dirty="0"/>
          </a:p>
        </p:txBody>
      </p:sp>
      <p:grpSp>
        <p:nvGrpSpPr>
          <p:cNvPr id="7" name="组合 6"/>
          <p:cNvGrpSpPr/>
          <p:nvPr/>
        </p:nvGrpSpPr>
        <p:grpSpPr>
          <a:xfrm>
            <a:off x="1403731" y="1779449"/>
            <a:ext cx="1794618" cy="2376264"/>
            <a:chOff x="1049190" y="627534"/>
            <a:chExt cx="1794618" cy="2376264"/>
          </a:xfrm>
        </p:grpSpPr>
        <p:sp>
          <p:nvSpPr>
            <p:cNvPr id="8" name="矩形 7"/>
            <p:cNvSpPr/>
            <p:nvPr/>
          </p:nvSpPr>
          <p:spPr>
            <a:xfrm>
              <a:off x="2079514" y="987575"/>
              <a:ext cx="45719" cy="136815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771800" y="627534"/>
              <a:ext cx="0" cy="23762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2771800" y="843558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2771800" y="995958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2771800" y="1131590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771800" y="1275606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2771800" y="1419622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71800" y="1563638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771800" y="1707654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771800" y="1851670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2771800" y="1995686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2771800" y="2139702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2771800" y="2283718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71800" y="2427734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2771800" y="2571750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2771800" y="2715766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771800" y="699542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2043510" y="1563638"/>
              <a:ext cx="72008" cy="7200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079514" y="1599642"/>
              <a:ext cx="45719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箭头连接符 26"/>
            <p:cNvCxnSpPr/>
            <p:nvPr/>
          </p:nvCxnSpPr>
          <p:spPr>
            <a:xfrm flipV="1">
              <a:off x="1331640" y="1347614"/>
              <a:ext cx="0" cy="5040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1049190" y="1275606"/>
              <a:ext cx="282450" cy="900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b="1" dirty="0" smtClean="0"/>
                <a:t>A</a:t>
              </a:r>
              <a:endParaRPr lang="en-US" altLang="zh-CN" sz="1050" b="1" dirty="0" smtClean="0"/>
            </a:p>
            <a:p>
              <a:endParaRPr lang="en-US" altLang="zh-CN" sz="1050" b="1" dirty="0" smtClean="0"/>
            </a:p>
            <a:p>
              <a:endParaRPr lang="en-US" altLang="zh-CN" sz="1050" b="1" dirty="0"/>
            </a:p>
            <a:p>
              <a:r>
                <a:rPr lang="en-US" altLang="zh-CN" sz="1050" b="1" dirty="0" smtClean="0"/>
                <a:t>B</a:t>
              </a:r>
              <a:endParaRPr lang="en-US" altLang="zh-CN" sz="1050" b="1" dirty="0" smtClean="0"/>
            </a:p>
            <a:p>
              <a:endParaRPr lang="zh-CN" altLang="en-US" sz="1050" b="1" dirty="0"/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激光准直（物理OK网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34569" y="2722771"/>
            <a:ext cx="3092966" cy="1991806"/>
          </a:xfrm>
          <a:prstGeom prst="rect">
            <a:avLst/>
          </a:prstGeom>
        </p:spPr>
      </p:pic>
      <p:pic>
        <p:nvPicPr>
          <p:cNvPr id="3" name="Picture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4832" t="21729" r="4909" b="41417"/>
          <a:stretch>
            <a:fillRect/>
          </a:stretch>
        </p:blipFill>
        <p:spPr bwMode="auto">
          <a:xfrm>
            <a:off x="3712733" y="915566"/>
            <a:ext cx="5092783" cy="1509576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>
            <a:glow rad="254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TextBox 1"/>
          <p:cNvSpPr txBox="1"/>
          <p:nvPr>
            <p:custDataLst>
              <p:tags r:id="rId8"/>
            </p:custDataLst>
          </p:nvPr>
        </p:nvSpPr>
        <p:spPr>
          <a:xfrm>
            <a:off x="616465" y="2841520"/>
            <a:ext cx="42264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20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由于激光沿直线传播，在开拙隧道时，工人们可以用激光束引导掘进机，使掘进机沿直线前进，保证隧道方向不出偏差。</a:t>
            </a:r>
            <a:endParaRPr lang="zh-CN" altLang="en-US" sz="220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>
            <p:custDataLst>
              <p:tags r:id="rId9"/>
            </p:custDataLst>
          </p:nvPr>
        </p:nvGrpSpPr>
        <p:grpSpPr>
          <a:xfrm>
            <a:off x="833214" y="972432"/>
            <a:ext cx="2268411" cy="519198"/>
            <a:chOff x="541959" y="585041"/>
            <a:chExt cx="2268411" cy="517916"/>
          </a:xfrm>
        </p:grpSpPr>
        <p:sp>
          <p:nvSpPr>
            <p:cNvPr id="6" name="TextBox 5"/>
            <p:cNvSpPr txBox="1"/>
            <p:nvPr>
              <p:custDataLst>
                <p:tags r:id="rId10"/>
              </p:custDataLst>
            </p:nvPr>
          </p:nvSpPr>
          <p:spPr>
            <a:xfrm>
              <a:off x="541959" y="585041"/>
              <a:ext cx="22684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zh-CN" sz="2400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2400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激光准直</a:t>
              </a:r>
              <a:endParaRPr lang="zh-CN" altLang="en-US" sz="24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11"/>
              </p:custDataLst>
            </p:nvPr>
          </p:nvCxnSpPr>
          <p:spPr>
            <a:xfrm>
              <a:off x="636786" y="1102957"/>
              <a:ext cx="1551001" cy="0"/>
            </a:xfrm>
            <a:prstGeom prst="line">
              <a:avLst/>
            </a:prstGeom>
            <a:ln w="19050">
              <a:gradFill>
                <a:gsLst>
                  <a:gs pos="0">
                    <a:srgbClr val="46A2D0"/>
                  </a:gs>
                  <a:gs pos="100000">
                    <a:srgbClr val="1D6AAE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>
            <p:custDataLst>
              <p:tags r:id="rId12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光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的直线传播的</a:t>
            </a:r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应用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92034" y="2971515"/>
            <a:ext cx="1680010" cy="1372154"/>
          </a:xfrm>
          <a:prstGeom prst="rect">
            <a:avLst/>
          </a:prstGeom>
          <a:scene3d>
            <a:camera prst="isometricOffAxis1Left"/>
            <a:lightRig rig="threePt" dir="t"/>
          </a:scene3d>
        </p:spPr>
      </p:pic>
      <p:sp>
        <p:nvSpPr>
          <p:cNvPr id="3" name="Text Box 5"/>
          <p:cNvSpPr/>
          <p:nvPr>
            <p:custDataLst>
              <p:tags r:id="rId3"/>
            </p:custDataLst>
          </p:nvPr>
        </p:nvSpPr>
        <p:spPr>
          <a:xfrm>
            <a:off x="960145" y="1139023"/>
            <a:ext cx="4857778" cy="1785104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1" i="0" u="none" baseline="0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1" i="0" u="none" baseline="0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1" i="0" u="none" baseline="0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1" i="0" u="none" baseline="0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1" i="0" u="none" baseline="0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ts val="3300"/>
              </a:lnSpc>
              <a:spcBef>
                <a:spcPct val="0"/>
              </a:spcBef>
              <a:spcAft>
                <a:spcPct val="0"/>
              </a:spcAft>
            </a:pPr>
            <a:r>
              <a:rPr sz="22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射击瞄准</a:t>
            </a:r>
            <a:r>
              <a:rPr lang="zh-CN" altLang="en-US" sz="22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要领</a:t>
            </a:r>
            <a:r>
              <a:rPr lang="en-US" altLang="zh-CN" sz="22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:</a:t>
            </a:r>
            <a:endParaRPr lang="en-US" altLang="zh-CN" sz="2200" b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ts val="33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“</a:t>
            </a:r>
            <a:r>
              <a:rPr sz="22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三点一线”才能射得准，即枪上标尺的缺口、枪上的准星和射击目标要在一条直线上</a:t>
            </a:r>
            <a:r>
              <a:rPr lang="zh-CN" altLang="en-US" sz="22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2200" b="0">
              <a:solidFill>
                <a:srgbClr val="00206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8927" y="3439854"/>
            <a:ext cx="3871913" cy="1109229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7"/>
            </p:custDataLst>
          </p:nvPr>
        </p:nvCxnSpPr>
        <p:spPr>
          <a:xfrm>
            <a:off x="3241039" y="3614527"/>
            <a:ext cx="340995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1"/>
          <p:cNvSpPr txBox="1"/>
          <p:nvPr>
            <p:custDataLst>
              <p:tags r:id="rId8"/>
            </p:custDataLst>
          </p:nvPr>
        </p:nvSpPr>
        <p:spPr>
          <a:xfrm>
            <a:off x="2907651" y="3285585"/>
            <a:ext cx="725833" cy="308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缺口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22"/>
          <p:cNvSpPr txBox="1"/>
          <p:nvPr>
            <p:custDataLst>
              <p:tags r:id="rId9"/>
            </p:custDataLst>
          </p:nvPr>
        </p:nvSpPr>
        <p:spPr>
          <a:xfrm>
            <a:off x="6117257" y="3259168"/>
            <a:ext cx="725833" cy="308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目标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23"/>
          <p:cNvSpPr txBox="1"/>
          <p:nvPr>
            <p:custDataLst>
              <p:tags r:id="rId10"/>
            </p:custDataLst>
          </p:nvPr>
        </p:nvSpPr>
        <p:spPr>
          <a:xfrm>
            <a:off x="4801206" y="3284839"/>
            <a:ext cx="725833" cy="308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准星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t="9109" r="9653"/>
          <a:stretch>
            <a:fillRect/>
          </a:stretch>
        </p:blipFill>
        <p:spPr>
          <a:xfrm>
            <a:off x="5980539" y="1139024"/>
            <a:ext cx="2519995" cy="1699395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13"/>
            </p:custDataLst>
          </p:nvPr>
        </p:nvGrpSpPr>
        <p:grpSpPr>
          <a:xfrm>
            <a:off x="648795" y="428769"/>
            <a:ext cx="2592244" cy="646331"/>
            <a:chOff x="701025" y="389158"/>
            <a:chExt cx="2592244" cy="644735"/>
          </a:xfrm>
        </p:grpSpPr>
        <p:sp>
          <p:nvSpPr>
            <p:cNvPr id="11" name="Rectangle 9"/>
            <p:cNvSpPr/>
            <p:nvPr>
              <p:custDataLst>
                <p:tags r:id="rId14"/>
              </p:custDataLst>
            </p:nvPr>
          </p:nvSpPr>
          <p:spPr>
            <a:xfrm>
              <a:off x="701025" y="389158"/>
              <a:ext cx="2592244" cy="644735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1" i="0" u="none" baseline="0">
                  <a:solidFill>
                    <a:srgbClr val="8E163E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1" i="0" u="none" baseline="0">
                  <a:solidFill>
                    <a:srgbClr val="8E163E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1" i="0" u="none" baseline="0">
                  <a:solidFill>
                    <a:srgbClr val="8E163E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1" i="0" u="none" baseline="0">
                  <a:solidFill>
                    <a:srgbClr val="8E163E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1" i="0" u="none" baseline="0">
                  <a:solidFill>
                    <a:srgbClr val="8E163E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2400" b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2060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sz="2400" b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2060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射击瞄准</a:t>
              </a:r>
              <a:endParaRPr sz="2400" b="0">
                <a:solidFill>
                  <a:srgbClr val="00206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244166" y="970215"/>
              <a:ext cx="1437968" cy="0"/>
            </a:xfrm>
            <a:prstGeom prst="line">
              <a:avLst/>
            </a:prstGeom>
            <a:ln w="19050">
              <a:gradFill>
                <a:gsLst>
                  <a:gs pos="0">
                    <a:srgbClr val="46A2D0"/>
                  </a:gs>
                  <a:gs pos="100000">
                    <a:srgbClr val="1D6AAE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>
            <p:custDataLst>
              <p:tags r:id="rId16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光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的直线传播的</a:t>
            </a:r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应用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Text Box 2"/>
          <p:cNvSpPr txBox="1">
            <a:spLocks noChangeArrowheads="1"/>
          </p:cNvSpPr>
          <p:nvPr/>
        </p:nvSpPr>
        <p:spPr bwMode="auto">
          <a:xfrm>
            <a:off x="35860" y="699542"/>
            <a:ext cx="1657350" cy="460375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活动</a:t>
            </a:r>
            <a:r>
              <a:rPr lang="en-US" altLang="zh-CN" sz="2400" b="1" noProof="1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1</a:t>
            </a:r>
            <a:endParaRPr lang="zh-CN" altLang="en-US" sz="2400" b="1" noProof="1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501764" name="Text Box 4"/>
          <p:cNvSpPr txBox="1">
            <a:spLocks noChangeArrowheads="1"/>
          </p:cNvSpPr>
          <p:nvPr/>
        </p:nvSpPr>
        <p:spPr bwMode="auto">
          <a:xfrm>
            <a:off x="1576333" y="1236697"/>
            <a:ext cx="630673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pitchFamily="49" charset="-122"/>
              </a:rPr>
              <a:t>1</a:t>
            </a:r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pitchFamily="49" charset="-122"/>
              </a:rPr>
              <a:t>、光在空气中是怎样传播的？</a:t>
            </a:r>
            <a:endParaRPr lang="en-US" altLang="zh-CN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pitchFamily="49" charset="-122"/>
              </a:rPr>
              <a:t>      如何显示光</a:t>
            </a:r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pitchFamily="49" charset="-122"/>
              </a:rPr>
              <a:t>的传播路径</a:t>
            </a:r>
            <a:r>
              <a:rPr lang="zh-CN" altLang="en-US" sz="2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pitchFamily="49" charset="-122"/>
              </a:rPr>
              <a:t>？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6388" y="2168525"/>
            <a:ext cx="59658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pitchFamily="49" charset="-122"/>
                <a:sym typeface="+mn-ea"/>
              </a:rPr>
              <a:t>、液体中呢？固体中呢？还有什么方法可以验证？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127"/>
          <p:cNvSpPr txBox="1">
            <a:spLocks noChangeArrowheads="1"/>
          </p:cNvSpPr>
          <p:nvPr/>
        </p:nvSpPr>
        <p:spPr bwMode="auto">
          <a:xfrm>
            <a:off x="1552575" y="3543300"/>
            <a:ext cx="6480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（请注意：激光笔不可以直射眼睛！！！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0" y="-21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光沿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怎样的路径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传播？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>
            <p:custDataLst>
              <p:tags r:id="rId1"/>
            </p:custDataLst>
          </p:nvPr>
        </p:nvSpPr>
        <p:spPr>
          <a:xfrm>
            <a:off x="500347" y="1281272"/>
            <a:ext cx="4491599" cy="2592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由于光在空气中沿</a:t>
            </a:r>
            <a:r>
              <a:rPr lang="zh-CN" altLang="en-US" sz="2200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直线传播，</a:t>
            </a:r>
            <a:r>
              <a:rPr lang="zh-CN" altLang="en-US" sz="22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若所有的同学都在一条直线上，前面相隔一位的同学反射的光就不会进入人眼，所以只要我们每个人都只要</a:t>
            </a:r>
            <a:r>
              <a:rPr lang="zh-CN" altLang="en-US" sz="22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能看见自己前面的一个人</a:t>
            </a:r>
            <a:r>
              <a:rPr lang="zh-CN" altLang="en-US" sz="22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，队就排直了。</a:t>
            </a:r>
            <a:endParaRPr lang="zh-CN" altLang="en-US" sz="2200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99201" y="707541"/>
            <a:ext cx="3194685" cy="1976909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9200" y="2775453"/>
            <a:ext cx="3194685" cy="2137913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574446" y="503838"/>
            <a:ext cx="2171700" cy="646331"/>
            <a:chOff x="500347" y="450183"/>
            <a:chExt cx="2171700" cy="644735"/>
          </a:xfrm>
        </p:grpSpPr>
        <p:sp>
          <p:nvSpPr>
            <p:cNvPr id="6" name="Rectangle 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00347" y="450183"/>
              <a:ext cx="2171700" cy="64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24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3. </a:t>
              </a:r>
              <a:r>
                <a:rPr lang="zh-CN" altLang="en-US" sz="24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排队</a:t>
              </a:r>
              <a:endPara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9"/>
              </p:custDataLst>
            </p:nvPr>
          </p:nvCxnSpPr>
          <p:spPr>
            <a:xfrm>
              <a:off x="588397" y="1084330"/>
              <a:ext cx="967333" cy="0"/>
            </a:xfrm>
            <a:prstGeom prst="line">
              <a:avLst/>
            </a:prstGeom>
            <a:ln w="19050">
              <a:gradFill>
                <a:gsLst>
                  <a:gs pos="0">
                    <a:srgbClr val="46A2D0"/>
                  </a:gs>
                  <a:gs pos="100000">
                    <a:srgbClr val="1D6AAE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光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的直线传播的</a:t>
            </a:r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应用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44" y="699542"/>
            <a:ext cx="4500269" cy="265021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971600" y="714404"/>
            <a:ext cx="2731890" cy="2650217"/>
            <a:chOff x="550127" y="1599561"/>
            <a:chExt cx="2731890" cy="3297723"/>
          </a:xfrm>
        </p:grpSpPr>
        <p:sp>
          <p:nvSpPr>
            <p:cNvPr id="7" name="MH_SubTitle_1"/>
            <p:cNvSpPr/>
            <p:nvPr>
              <p:custDataLst>
                <p:tags r:id="rId5"/>
              </p:custDataLst>
            </p:nvPr>
          </p:nvSpPr>
          <p:spPr bwMode="auto">
            <a:xfrm>
              <a:off x="550127" y="1599561"/>
              <a:ext cx="2731890" cy="3297723"/>
            </a:xfrm>
            <a:prstGeom prst="rect">
              <a:avLst/>
            </a:prstGeom>
            <a:gradFill flip="none" rotWithShape="1">
              <a:gsLst>
                <a:gs pos="56000">
                  <a:srgbClr val="46A2D0"/>
                </a:gs>
                <a:gs pos="92000">
                  <a:srgbClr val="1D6AAE"/>
                </a:gs>
              </a:gsLst>
              <a:lin ang="5400000" scaled="1"/>
            </a:gradFill>
            <a:ln>
              <a:noFill/>
            </a:ln>
          </p:spPr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zh-CN" altLang="en-US" sz="2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</a:t>
              </a: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749026" y="1801549"/>
              <a:ext cx="2373315" cy="21613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88290">
                <a:lnSpc>
                  <a:spcPts val="26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事实上闪电和雷鸣是同时发生的，但我们却是先看到闪电，后听到雷声。这是为什么呢？</a:t>
              </a:r>
              <a:endPara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11"/>
          <p:cNvSpPr txBox="1"/>
          <p:nvPr>
            <p:custDataLst>
              <p:tags r:id="rId7"/>
            </p:custDataLst>
          </p:nvPr>
        </p:nvSpPr>
        <p:spPr>
          <a:xfrm>
            <a:off x="1174266" y="2788047"/>
            <a:ext cx="2586462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光传播得比声音快</a:t>
            </a:r>
            <a:endParaRPr lang="zh-CN" altLang="en-US" sz="2200" b="1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2"/>
          <p:cNvSpPr txBox="1"/>
          <p:nvPr>
            <p:custDataLst>
              <p:tags r:id="rId8"/>
            </p:custDataLst>
          </p:nvPr>
        </p:nvSpPr>
        <p:spPr>
          <a:xfrm>
            <a:off x="1838661" y="3795886"/>
            <a:ext cx="5551046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光速有多大呢？不同介质中光速相同吗？</a:t>
            </a:r>
            <a:endParaRPr lang="zh-CN" altLang="en-US" sz="2200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051050" y="771550"/>
            <a:ext cx="6280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光在不同介质中的传播速度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0723" name="Group 3"/>
          <p:cNvGraphicFramePr>
            <a:graphicFrameLocks noGrp="1"/>
          </p:cNvGraphicFramePr>
          <p:nvPr/>
        </p:nvGraphicFramePr>
        <p:xfrm>
          <a:off x="755650" y="1382713"/>
          <a:ext cx="7777163" cy="2432049"/>
        </p:xfrm>
        <a:graphic>
          <a:graphicData uri="http://schemas.openxmlformats.org/drawingml/2006/table">
            <a:tbl>
              <a:tblPr/>
              <a:tblGrid>
                <a:gridCol w="2143125"/>
                <a:gridCol w="5634038"/>
              </a:tblGrid>
              <a:tr h="487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介质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34301" marB="3430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光     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34301" marB="34301"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9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真空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34301" marB="3430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301" marB="34301"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9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空气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34301" marB="3430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301" marB="34301"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9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水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34301" marB="3430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301" marB="34301"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玻璃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34301" marB="3430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301" marB="34301" horzOverflow="overflow">
                    <a:lnL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4140200" y="1868488"/>
            <a:ext cx="32416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C=3×10</a:t>
            </a:r>
            <a:r>
              <a:rPr lang="en-US" altLang="zh-CN" sz="3200" b="1" baseline="30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m/s</a:t>
            </a:r>
            <a:endParaRPr lang="en-US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44" name="Rectangle 24"/>
          <p:cNvSpPr>
            <a:spLocks noChangeArrowheads="1"/>
          </p:cNvSpPr>
          <p:nvPr/>
        </p:nvSpPr>
        <p:spPr bwMode="auto">
          <a:xfrm>
            <a:off x="3851275" y="2355850"/>
            <a:ext cx="46815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稍小于真空中的速度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4283075" y="2841625"/>
            <a:ext cx="37449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约空气中的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3/4</a:t>
            </a:r>
            <a:endParaRPr lang="en-US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4283075" y="3327400"/>
            <a:ext cx="37449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约空气中的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2/3</a:t>
            </a:r>
            <a:endParaRPr lang="en-US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1130300" y="4032250"/>
            <a:ext cx="581796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真空中的光速是宇宙间最快的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速度。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光速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43" grpId="0"/>
      <p:bldP spid="30744" grpId="0"/>
      <p:bldP spid="30745" grpId="0"/>
      <p:bldP spid="30746" grpId="0"/>
      <p:bldP spid="307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649563" y="388417"/>
            <a:ext cx="676875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真空中光传播的速度是：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m/s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5" name="Picture 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5"/>
          <a:stretch>
            <a:fillRect/>
          </a:stretch>
        </p:blipFill>
        <p:spPr bwMode="auto">
          <a:xfrm>
            <a:off x="1979712" y="1275606"/>
            <a:ext cx="5193084" cy="313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5314" name="Text Box 2"/>
          <p:cNvSpPr txBox="1">
            <a:spLocks noChangeArrowheads="1"/>
          </p:cNvSpPr>
          <p:nvPr/>
        </p:nvSpPr>
        <p:spPr bwMode="auto">
          <a:xfrm>
            <a:off x="520700" y="388417"/>
            <a:ext cx="1973263" cy="582612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noProof="1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感受光速</a:t>
            </a:r>
            <a:endParaRPr lang="en-US" altLang="zh-CN" sz="3200" b="1" noProof="1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619942" y="627534"/>
            <a:ext cx="7782196" cy="2474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2600"/>
              </a:lnSpc>
              <a:spcAft>
                <a:spcPts val="600"/>
              </a:spcAft>
            </a:pPr>
            <a:r>
              <a:rPr lang="zh-CN" altLang="en-US" sz="20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“小时不识月，呼作白玉盘，又疑瑶台镜，飞在青云端</a:t>
            </a:r>
            <a:r>
              <a:rPr lang="en-US" altLang="zh-CN" sz="20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……</a:t>
            </a:r>
            <a:r>
              <a:rPr lang="zh-CN" altLang="en-US" sz="20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”儿时，我们对月亮充满了遐想：月亮离我们有多远？有没有能测量月亮与地球间距离的尺？知道了光速后，人们利用光制造出能测量远距离的“尺”</a:t>
            </a:r>
            <a:r>
              <a:rPr lang="en-US" altLang="zh-CN" sz="20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激光测距仪</a:t>
            </a:r>
            <a:r>
              <a:rPr lang="zh-CN" altLang="en-US" sz="20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2000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457200">
              <a:lnSpc>
                <a:spcPts val="2600"/>
              </a:lnSpc>
              <a:spcAft>
                <a:spcPts val="600"/>
              </a:spcAft>
            </a:pPr>
            <a:r>
              <a:rPr lang="zh-CN" altLang="en-US" sz="20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激光测距仪工作时，向目标发射脉冲激光束，并接受由目标反射回来的激光，从而测出激光往返所经过的时间，进而计算出目标与激光测距与之间的距离。</a:t>
            </a:r>
            <a:endParaRPr lang="en-US" altLang="zh-CN" sz="2000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5049" b="11138"/>
          <a:stretch>
            <a:fillRect/>
          </a:stretch>
        </p:blipFill>
        <p:spPr>
          <a:xfrm>
            <a:off x="1691680" y="3307788"/>
            <a:ext cx="1690888" cy="12481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9101" b="32576"/>
          <a:stretch>
            <a:fillRect/>
          </a:stretch>
        </p:blipFill>
        <p:spPr>
          <a:xfrm>
            <a:off x="3805566" y="3219822"/>
            <a:ext cx="4575206" cy="1336067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光速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的应用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激光测距仪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35973" y="2848017"/>
            <a:ext cx="325590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气体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中沿直线传播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182268" y="2848017"/>
            <a:ext cx="318993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3300"/>
              </a:buClr>
              <a:buSzPct val="70000"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中沿直线传播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300192" y="2848017"/>
            <a:ext cx="32784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3300"/>
              </a:buClr>
              <a:buSzPct val="70000"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固体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中沿直线传播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rgbClr val="FF3300"/>
              </a:buClr>
              <a:buSzPct val="70000"/>
            </a:pP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2786" name="Text Box 2"/>
          <p:cNvSpPr txBox="1">
            <a:spLocks noChangeArrowheads="1"/>
          </p:cNvSpPr>
          <p:nvPr/>
        </p:nvSpPr>
        <p:spPr bwMode="auto">
          <a:xfrm>
            <a:off x="9755" y="829394"/>
            <a:ext cx="1657350" cy="460375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noProof="1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实验现象</a:t>
            </a:r>
            <a:endParaRPr lang="zh-CN" altLang="en-US" sz="2400" b="1" noProof="1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pic>
        <p:nvPicPr>
          <p:cNvPr id="3" name="Picture 13" descr="u=2198178019,2963837576&amp;fm=23&amp;gp=0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>
            <a:fillRect/>
          </a:stretch>
        </p:blipFill>
        <p:spPr bwMode="auto">
          <a:xfrm>
            <a:off x="467544" y="1347302"/>
            <a:ext cx="2160587" cy="153193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73" name="Picture 13" descr="608b717dgb6109da95d68&amp;69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43"/>
          <a:stretch>
            <a:fillRect/>
          </a:stretch>
        </p:blipFill>
        <p:spPr bwMode="auto">
          <a:xfrm>
            <a:off x="3491880" y="1328251"/>
            <a:ext cx="2085975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2195736" y="3622253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光在任何条件下都沿直线传播吗？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0" y="-21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光沿直线传播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31025_105858"/>
          <p:cNvPicPr>
            <a:picLocks noChangeAspect="1"/>
          </p:cNvPicPr>
          <p:nvPr/>
        </p:nvPicPr>
        <p:blipFill>
          <a:blip r:embed="rId6"/>
          <a:srcRect l="29043" t="30395" r="28085" b="29000"/>
          <a:stretch>
            <a:fillRect/>
          </a:stretch>
        </p:blipFill>
        <p:spPr>
          <a:xfrm>
            <a:off x="6493510" y="1334135"/>
            <a:ext cx="2349500" cy="151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 bldLvl="0" animBg="1"/>
      <p:bldP spid="10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47495" y="4156075"/>
            <a:ext cx="59944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、介质</a:t>
            </a: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不均匀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，光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（能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不能）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沿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直线传播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、搅拌</a:t>
            </a: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均匀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后，光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（能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不能）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沿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直线传播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560073" y="4248150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不能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650933" y="4675188"/>
            <a:ext cx="5286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能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3" name="3.3光在不均匀介质中传播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38250" y="483870"/>
            <a:ext cx="6612255" cy="371919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-2540" y="-21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光在同种均匀介质中沿直线传播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5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8" grpId="0"/>
      <p:bldP spid="16" grpId="0"/>
      <p:bldP spid="17" grpId="0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82" name="Rectangle 18"/>
          <p:cNvSpPr>
            <a:spLocks noChangeArrowheads="1"/>
          </p:cNvSpPr>
          <p:nvPr/>
        </p:nvSpPr>
        <p:spPr bwMode="auto">
          <a:xfrm>
            <a:off x="4788024" y="2723812"/>
            <a:ext cx="1828800" cy="829945"/>
          </a:xfrm>
          <a:prstGeom prst="rect">
            <a:avLst/>
          </a:prstGeom>
          <a:noFill/>
          <a:ln w="9525">
            <a:solidFill>
              <a:srgbClr val="00CC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物理方法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2400" b="1" noProof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理想模型法</a:t>
            </a:r>
            <a:endParaRPr lang="zh-CN" altLang="en-US" sz="2400" b="1" noProof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837029" y="2786024"/>
            <a:ext cx="1295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/>
              <a:t>平行</a:t>
            </a:r>
            <a:r>
              <a:rPr lang="zh-CN" altLang="en-US" sz="2100" dirty="0" smtClean="0"/>
              <a:t>光源：</a:t>
            </a:r>
            <a:endParaRPr lang="zh-CN" altLang="en-US" sz="2100" dirty="0"/>
          </a:p>
        </p:txBody>
      </p:sp>
      <p:grpSp>
        <p:nvGrpSpPr>
          <p:cNvPr id="7" name="Group 40"/>
          <p:cNvGrpSpPr/>
          <p:nvPr/>
        </p:nvGrpSpPr>
        <p:grpSpPr bwMode="auto">
          <a:xfrm>
            <a:off x="2588041" y="2749512"/>
            <a:ext cx="1316038" cy="512762"/>
            <a:chOff x="2880" y="2016"/>
            <a:chExt cx="1105" cy="431"/>
          </a:xfrm>
        </p:grpSpPr>
        <p:grpSp>
          <p:nvGrpSpPr>
            <p:cNvPr id="8232" name="Group 41"/>
            <p:cNvGrpSpPr/>
            <p:nvPr/>
          </p:nvGrpSpPr>
          <p:grpSpPr bwMode="auto">
            <a:xfrm>
              <a:off x="2880" y="2016"/>
              <a:ext cx="1105" cy="47"/>
              <a:chOff x="3264" y="3216"/>
              <a:chExt cx="1680" cy="0"/>
            </a:xfrm>
          </p:grpSpPr>
          <p:sp>
            <p:nvSpPr>
              <p:cNvPr id="8239" name="Line 42"/>
              <p:cNvSpPr>
                <a:spLocks noChangeShapeType="1"/>
              </p:cNvSpPr>
              <p:nvPr/>
            </p:nvSpPr>
            <p:spPr bwMode="auto">
              <a:xfrm>
                <a:off x="3264" y="3216"/>
                <a:ext cx="1200" cy="0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0" name="Line 43"/>
              <p:cNvSpPr>
                <a:spLocks noChangeShapeType="1"/>
              </p:cNvSpPr>
              <p:nvPr/>
            </p:nvSpPr>
            <p:spPr bwMode="auto">
              <a:xfrm>
                <a:off x="4416" y="3216"/>
                <a:ext cx="528" cy="0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33" name="Group 44"/>
            <p:cNvGrpSpPr/>
            <p:nvPr/>
          </p:nvGrpSpPr>
          <p:grpSpPr bwMode="auto">
            <a:xfrm>
              <a:off x="2880" y="2208"/>
              <a:ext cx="1105" cy="47"/>
              <a:chOff x="3264" y="3216"/>
              <a:chExt cx="1680" cy="0"/>
            </a:xfrm>
          </p:grpSpPr>
          <p:sp>
            <p:nvSpPr>
              <p:cNvPr id="8237" name="Line 45"/>
              <p:cNvSpPr>
                <a:spLocks noChangeShapeType="1"/>
              </p:cNvSpPr>
              <p:nvPr/>
            </p:nvSpPr>
            <p:spPr bwMode="auto">
              <a:xfrm>
                <a:off x="3264" y="3216"/>
                <a:ext cx="1200" cy="0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8" name="Line 46"/>
              <p:cNvSpPr>
                <a:spLocks noChangeShapeType="1"/>
              </p:cNvSpPr>
              <p:nvPr/>
            </p:nvSpPr>
            <p:spPr bwMode="auto">
              <a:xfrm>
                <a:off x="4416" y="3216"/>
                <a:ext cx="528" cy="0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34" name="Group 47"/>
            <p:cNvGrpSpPr/>
            <p:nvPr/>
          </p:nvGrpSpPr>
          <p:grpSpPr bwMode="auto">
            <a:xfrm>
              <a:off x="2880" y="2400"/>
              <a:ext cx="1105" cy="47"/>
              <a:chOff x="3264" y="3216"/>
              <a:chExt cx="1680" cy="0"/>
            </a:xfrm>
          </p:grpSpPr>
          <p:sp>
            <p:nvSpPr>
              <p:cNvPr id="8235" name="Line 48"/>
              <p:cNvSpPr>
                <a:spLocks noChangeShapeType="1"/>
              </p:cNvSpPr>
              <p:nvPr/>
            </p:nvSpPr>
            <p:spPr bwMode="auto">
              <a:xfrm>
                <a:off x="3264" y="3216"/>
                <a:ext cx="1200" cy="0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6" name="Line 49"/>
              <p:cNvSpPr>
                <a:spLocks noChangeShapeType="1"/>
              </p:cNvSpPr>
              <p:nvPr/>
            </p:nvSpPr>
            <p:spPr bwMode="auto">
              <a:xfrm>
                <a:off x="4416" y="3216"/>
                <a:ext cx="528" cy="0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870366" y="3816312"/>
            <a:ext cx="12954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/>
              <a:t>点光源：</a:t>
            </a:r>
            <a:endParaRPr lang="zh-CN" altLang="en-US" sz="2100"/>
          </a:p>
        </p:txBody>
      </p:sp>
      <p:sp>
        <p:nvSpPr>
          <p:cNvPr id="48" name="Rectangle 16"/>
          <p:cNvSpPr>
            <a:spLocks noChangeArrowheads="1"/>
          </p:cNvSpPr>
          <p:nvPr/>
        </p:nvSpPr>
        <p:spPr bwMode="auto">
          <a:xfrm>
            <a:off x="323528" y="650875"/>
            <a:ext cx="882047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光线：用一条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带箭头的直线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表示光的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传播路径和方向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， </a:t>
            </a:r>
            <a:endParaRPr kumimoji="1"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华文宋体" pitchFamily="2" charset="-122"/>
              <a:ea typeface="华文宋体" pitchFamily="2" charset="-122"/>
            </a:endParaRPr>
          </a:p>
          <a:p>
            <a:pPr eaLnBrk="0" hangingPunct="0">
              <a:defRPr/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 </a:t>
            </a: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           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这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条直线叫光线。</a:t>
            </a:r>
            <a:endParaRPr kumimoji="1"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4610100" y="1707654"/>
            <a:ext cx="3152775" cy="736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箭头：表示光的传播方向       直线：表示光的传播路径</a:t>
            </a:r>
            <a:endParaRPr kumimoji="1" lang="zh-CN" altLang="en-US" sz="2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51" name="Group 10"/>
          <p:cNvGrpSpPr/>
          <p:nvPr/>
        </p:nvGrpSpPr>
        <p:grpSpPr bwMode="auto">
          <a:xfrm flipV="1">
            <a:off x="4644008" y="1347614"/>
            <a:ext cx="2284413" cy="57150"/>
            <a:chOff x="612" y="2296"/>
            <a:chExt cx="3402" cy="0"/>
          </a:xfrm>
        </p:grpSpPr>
        <p:sp>
          <p:nvSpPr>
            <p:cNvPr id="8230" name="Line 11"/>
            <p:cNvSpPr>
              <a:spLocks noChangeShapeType="1"/>
            </p:cNvSpPr>
            <p:nvPr/>
          </p:nvSpPr>
          <p:spPr bwMode="auto">
            <a:xfrm>
              <a:off x="612" y="2296"/>
              <a:ext cx="2087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Line 12"/>
            <p:cNvSpPr>
              <a:spLocks noChangeShapeType="1"/>
            </p:cNvSpPr>
            <p:nvPr/>
          </p:nvSpPr>
          <p:spPr bwMode="auto">
            <a:xfrm>
              <a:off x="2517" y="2296"/>
              <a:ext cx="1497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2607091" y="3294024"/>
            <a:ext cx="1296988" cy="1190625"/>
            <a:chOff x="2540596" y="4869160"/>
            <a:chExt cx="1728192" cy="1586870"/>
          </a:xfrm>
        </p:grpSpPr>
        <p:grpSp>
          <p:nvGrpSpPr>
            <p:cNvPr id="8204" name="Group 12"/>
            <p:cNvGrpSpPr/>
            <p:nvPr/>
          </p:nvGrpSpPr>
          <p:grpSpPr bwMode="auto">
            <a:xfrm>
              <a:off x="2540596" y="4869160"/>
              <a:ext cx="1728192" cy="1586870"/>
              <a:chOff x="2016" y="2784"/>
              <a:chExt cx="1296" cy="1347"/>
            </a:xfrm>
          </p:grpSpPr>
          <p:grpSp>
            <p:nvGrpSpPr>
              <p:cNvPr id="8206" name="Group 13"/>
              <p:cNvGrpSpPr/>
              <p:nvPr/>
            </p:nvGrpSpPr>
            <p:grpSpPr bwMode="auto">
              <a:xfrm rot="-5400000">
                <a:off x="2376" y="3048"/>
                <a:ext cx="576" cy="48"/>
                <a:chOff x="3264" y="3216"/>
                <a:chExt cx="1680" cy="0"/>
              </a:xfrm>
            </p:grpSpPr>
            <p:sp>
              <p:nvSpPr>
                <p:cNvPr id="8228" name="Line 14"/>
                <p:cNvSpPr>
                  <a:spLocks noChangeShapeType="1"/>
                </p:cNvSpPr>
                <p:nvPr/>
              </p:nvSpPr>
              <p:spPr bwMode="auto">
                <a:xfrm>
                  <a:off x="3264" y="3216"/>
                  <a:ext cx="1200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29" name="Line 15"/>
                <p:cNvSpPr>
                  <a:spLocks noChangeShapeType="1"/>
                </p:cNvSpPr>
                <p:nvPr/>
              </p:nvSpPr>
              <p:spPr bwMode="auto">
                <a:xfrm>
                  <a:off x="4416" y="3216"/>
                  <a:ext cx="528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7" name="Group 16"/>
              <p:cNvGrpSpPr/>
              <p:nvPr/>
            </p:nvGrpSpPr>
            <p:grpSpPr bwMode="auto">
              <a:xfrm rot="-3228119">
                <a:off x="2577" y="3115"/>
                <a:ext cx="624" cy="48"/>
                <a:chOff x="3264" y="3216"/>
                <a:chExt cx="1680" cy="0"/>
              </a:xfrm>
            </p:grpSpPr>
            <p:sp>
              <p:nvSpPr>
                <p:cNvPr id="8226" name="Line 17"/>
                <p:cNvSpPr>
                  <a:spLocks noChangeShapeType="1"/>
                </p:cNvSpPr>
                <p:nvPr/>
              </p:nvSpPr>
              <p:spPr bwMode="auto">
                <a:xfrm>
                  <a:off x="3264" y="3216"/>
                  <a:ext cx="1200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27" name="Line 18"/>
                <p:cNvSpPr>
                  <a:spLocks noChangeShapeType="1"/>
                </p:cNvSpPr>
                <p:nvPr/>
              </p:nvSpPr>
              <p:spPr bwMode="auto">
                <a:xfrm>
                  <a:off x="4416" y="3216"/>
                  <a:ext cx="528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8" name="Group 19"/>
              <p:cNvGrpSpPr/>
              <p:nvPr/>
            </p:nvGrpSpPr>
            <p:grpSpPr bwMode="auto">
              <a:xfrm rot="-35592">
                <a:off x="2736" y="3408"/>
                <a:ext cx="576" cy="48"/>
                <a:chOff x="3264" y="3216"/>
                <a:chExt cx="1680" cy="0"/>
              </a:xfrm>
            </p:grpSpPr>
            <p:sp>
              <p:nvSpPr>
                <p:cNvPr id="8224" name="Line 20"/>
                <p:cNvSpPr>
                  <a:spLocks noChangeShapeType="1"/>
                </p:cNvSpPr>
                <p:nvPr/>
              </p:nvSpPr>
              <p:spPr bwMode="auto">
                <a:xfrm>
                  <a:off x="3264" y="3216"/>
                  <a:ext cx="1200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25" name="Line 21"/>
                <p:cNvSpPr>
                  <a:spLocks noChangeShapeType="1"/>
                </p:cNvSpPr>
                <p:nvPr/>
              </p:nvSpPr>
              <p:spPr bwMode="auto">
                <a:xfrm>
                  <a:off x="4416" y="3216"/>
                  <a:ext cx="528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9" name="Group 22"/>
              <p:cNvGrpSpPr/>
              <p:nvPr/>
            </p:nvGrpSpPr>
            <p:grpSpPr bwMode="auto">
              <a:xfrm rot="3573572">
                <a:off x="2507" y="3771"/>
                <a:ext cx="672" cy="48"/>
                <a:chOff x="3264" y="3216"/>
                <a:chExt cx="1680" cy="0"/>
              </a:xfrm>
            </p:grpSpPr>
            <p:sp>
              <p:nvSpPr>
                <p:cNvPr id="8222" name="Line 23"/>
                <p:cNvSpPr>
                  <a:spLocks noChangeShapeType="1"/>
                </p:cNvSpPr>
                <p:nvPr/>
              </p:nvSpPr>
              <p:spPr bwMode="auto">
                <a:xfrm>
                  <a:off x="3264" y="3216"/>
                  <a:ext cx="1200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23" name="Line 24"/>
                <p:cNvSpPr>
                  <a:spLocks noChangeShapeType="1"/>
                </p:cNvSpPr>
                <p:nvPr/>
              </p:nvSpPr>
              <p:spPr bwMode="auto">
                <a:xfrm>
                  <a:off x="4416" y="3216"/>
                  <a:ext cx="528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10" name="Group 25"/>
              <p:cNvGrpSpPr/>
              <p:nvPr/>
            </p:nvGrpSpPr>
            <p:grpSpPr bwMode="auto">
              <a:xfrm rot="5400000">
                <a:off x="2280" y="3768"/>
                <a:ext cx="624" cy="96"/>
                <a:chOff x="3264" y="3216"/>
                <a:chExt cx="1680" cy="0"/>
              </a:xfrm>
            </p:grpSpPr>
            <p:sp>
              <p:nvSpPr>
                <p:cNvPr id="8220" name="Line 26"/>
                <p:cNvSpPr>
                  <a:spLocks noChangeShapeType="1"/>
                </p:cNvSpPr>
                <p:nvPr/>
              </p:nvSpPr>
              <p:spPr bwMode="auto">
                <a:xfrm>
                  <a:off x="3264" y="3216"/>
                  <a:ext cx="1200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21" name="Line 27"/>
                <p:cNvSpPr>
                  <a:spLocks noChangeShapeType="1"/>
                </p:cNvSpPr>
                <p:nvPr/>
              </p:nvSpPr>
              <p:spPr bwMode="auto">
                <a:xfrm>
                  <a:off x="4416" y="3216"/>
                  <a:ext cx="528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11" name="Group 28"/>
              <p:cNvGrpSpPr/>
              <p:nvPr/>
            </p:nvGrpSpPr>
            <p:grpSpPr bwMode="auto">
              <a:xfrm rot="-7730350">
                <a:off x="2136" y="3144"/>
                <a:ext cx="576" cy="48"/>
                <a:chOff x="3264" y="3216"/>
                <a:chExt cx="1680" cy="0"/>
              </a:xfrm>
            </p:grpSpPr>
            <p:sp>
              <p:nvSpPr>
                <p:cNvPr id="8218" name="Line 29"/>
                <p:cNvSpPr>
                  <a:spLocks noChangeShapeType="1"/>
                </p:cNvSpPr>
                <p:nvPr/>
              </p:nvSpPr>
              <p:spPr bwMode="auto">
                <a:xfrm>
                  <a:off x="3264" y="3216"/>
                  <a:ext cx="1200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19" name="Line 30"/>
                <p:cNvSpPr>
                  <a:spLocks noChangeShapeType="1"/>
                </p:cNvSpPr>
                <p:nvPr/>
              </p:nvSpPr>
              <p:spPr bwMode="auto">
                <a:xfrm>
                  <a:off x="4416" y="3216"/>
                  <a:ext cx="528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12" name="Group 31"/>
              <p:cNvGrpSpPr/>
              <p:nvPr/>
            </p:nvGrpSpPr>
            <p:grpSpPr bwMode="auto">
              <a:xfrm rot="10800000">
                <a:off x="2016" y="3408"/>
                <a:ext cx="576" cy="48"/>
                <a:chOff x="3264" y="3216"/>
                <a:chExt cx="1680" cy="0"/>
              </a:xfrm>
            </p:grpSpPr>
            <p:sp>
              <p:nvSpPr>
                <p:cNvPr id="8216" name="Line 32"/>
                <p:cNvSpPr>
                  <a:spLocks noChangeShapeType="1"/>
                </p:cNvSpPr>
                <p:nvPr/>
              </p:nvSpPr>
              <p:spPr bwMode="auto">
                <a:xfrm>
                  <a:off x="3264" y="3216"/>
                  <a:ext cx="1200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17" name="Line 33"/>
                <p:cNvSpPr>
                  <a:spLocks noChangeShapeType="1"/>
                </p:cNvSpPr>
                <p:nvPr/>
              </p:nvSpPr>
              <p:spPr bwMode="auto">
                <a:xfrm>
                  <a:off x="4416" y="3216"/>
                  <a:ext cx="528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13" name="Group 34"/>
              <p:cNvGrpSpPr/>
              <p:nvPr/>
            </p:nvGrpSpPr>
            <p:grpSpPr bwMode="auto">
              <a:xfrm rot="8318420">
                <a:off x="2058" y="3632"/>
                <a:ext cx="624" cy="48"/>
                <a:chOff x="3264" y="3216"/>
                <a:chExt cx="1680" cy="0"/>
              </a:xfrm>
            </p:grpSpPr>
            <p:sp>
              <p:nvSpPr>
                <p:cNvPr id="8214" name="Line 35"/>
                <p:cNvSpPr>
                  <a:spLocks noChangeShapeType="1"/>
                </p:cNvSpPr>
                <p:nvPr/>
              </p:nvSpPr>
              <p:spPr bwMode="auto">
                <a:xfrm>
                  <a:off x="3264" y="3216"/>
                  <a:ext cx="1200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15" name="Line 36"/>
                <p:cNvSpPr>
                  <a:spLocks noChangeShapeType="1"/>
                </p:cNvSpPr>
                <p:nvPr/>
              </p:nvSpPr>
              <p:spPr bwMode="auto">
                <a:xfrm>
                  <a:off x="4416" y="3216"/>
                  <a:ext cx="528" cy="0"/>
                </a:xfrm>
                <a:prstGeom prst="line">
                  <a:avLst/>
                </a:prstGeom>
                <a:noFill/>
                <a:ln w="381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205" name="文本框 1"/>
            <p:cNvSpPr txBox="1">
              <a:spLocks noChangeArrowheads="1"/>
            </p:cNvSpPr>
            <p:nvPr/>
          </p:nvSpPr>
          <p:spPr bwMode="auto">
            <a:xfrm>
              <a:off x="3203848" y="5444593"/>
              <a:ext cx="303970" cy="49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</a:rPr>
                <a:t>S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sp>
        <p:nvSpPr>
          <p:cNvPr id="50" name="矩形 4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如何描述光的传播呢？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82" grpId="0" bldLvl="0" animBg="1"/>
      <p:bldP spid="43" grpId="0"/>
      <p:bldP spid="44" grpId="0"/>
      <p:bldP spid="48" grpId="0" bldLvl="0"/>
      <p:bldP spid="4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1"/>
          <p:cNvSpPr txBox="1"/>
          <p:nvPr>
            <p:custDataLst>
              <p:tags r:id="rId1"/>
            </p:custDataLst>
          </p:nvPr>
        </p:nvSpPr>
        <p:spPr>
          <a:xfrm>
            <a:off x="467544" y="484017"/>
            <a:ext cx="8496944" cy="13619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33375">
              <a:lnSpc>
                <a:spcPts val="3300"/>
              </a:lnSpc>
            </a:pPr>
            <a:r>
              <a:rPr lang="zh-CN" altLang="en-US" sz="2300" b="1" dirty="0" smtClean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练习</a:t>
            </a:r>
            <a:r>
              <a:rPr lang="en-US" altLang="zh-CN" sz="2300" b="1" dirty="0" smtClean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sz="2300" b="1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sz="2300" b="0" dirty="0" smtClean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“井底之蛙”</a:t>
            </a:r>
            <a:r>
              <a:rPr lang="zh-CN" sz="2300" b="0" dirty="0"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常用来形容“目光短浅”。如</a:t>
            </a:r>
            <a:r>
              <a:rPr lang="zh-CN" sz="2300" dirty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图所示，画出井底之蛙的视野的大致范围。</a:t>
            </a:r>
            <a:r>
              <a:rPr lang="zh-CN" altLang="zh-CN" sz="2300" dirty="0">
                <a:ea typeface="微软雅黑" panose="020B0503020204020204" pitchFamily="34" charset="-122"/>
                <a:cs typeface="微软雅黑" panose="020B0503020204020204" pitchFamily="34" charset="-122"/>
              </a:rPr>
              <a:t>（黑点代表青蛙的眼睛）</a:t>
            </a:r>
            <a:endParaRPr lang="zh-CN" altLang="zh-CN" sz="2300" dirty="0"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33375">
              <a:lnSpc>
                <a:spcPts val="3300"/>
              </a:lnSpc>
            </a:pPr>
            <a:endParaRPr lang="zh-CN" sz="2300" b="0" dirty="0"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290" name="Picture 2" descr="无标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67694"/>
            <a:ext cx="1570794" cy="197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直接连接符 1"/>
          <p:cNvCxnSpPr/>
          <p:nvPr/>
        </p:nvCxnSpPr>
        <p:spPr>
          <a:xfrm>
            <a:off x="3420110" y="1779270"/>
            <a:ext cx="792480" cy="20167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284345" y="1779270"/>
            <a:ext cx="720090" cy="20167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17830" y="699770"/>
            <a:ext cx="2302510" cy="52197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现象</a:t>
            </a:r>
            <a:r>
              <a:rPr lang="en-US" altLang="zh-CN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1</a:t>
            </a:r>
            <a:r>
              <a:rPr lang="zh-CN" altLang="en-US" sz="2800" b="1" noProof="1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：影子</a:t>
            </a:r>
            <a:endParaRPr lang="en-US" altLang="zh-CN" sz="2800" b="1" noProof="1" smtClean="0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42543" y="1416976"/>
            <a:ext cx="2301642" cy="1687804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03648" y="1419622"/>
            <a:ext cx="2671211" cy="1685158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0" y="-20538"/>
            <a:ext cx="914400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光沿直线传播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现象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1520" y="3808516"/>
            <a:ext cx="8604448" cy="88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dirty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光在传播过程中，</a:t>
            </a:r>
            <a:r>
              <a:rPr lang="zh-CN" altLang="en-US" sz="2400" dirty="0" smtClean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遇到</a:t>
            </a:r>
            <a:r>
              <a:rPr lang="zh-CN" altLang="en-US" sz="2400" u="sng" dirty="0" smtClean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       </a:t>
            </a:r>
            <a:r>
              <a:rPr lang="zh-CN" altLang="en-US" sz="2400" dirty="0" smtClean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的</a:t>
            </a:r>
            <a:r>
              <a:rPr lang="zh-CN" altLang="en-US" sz="2400" dirty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物体，</a:t>
            </a:r>
            <a:r>
              <a:rPr lang="zh-CN" altLang="en-US" sz="2400" dirty="0" smtClean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由于</a:t>
            </a:r>
            <a:r>
              <a:rPr lang="zh-CN" altLang="en-US" sz="2400" u="sng" dirty="0" smtClean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              </a:t>
            </a:r>
            <a:r>
              <a:rPr lang="zh-CN" altLang="en-US" sz="2400" dirty="0" smtClean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2400" dirty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在物体后面</a:t>
            </a:r>
            <a:r>
              <a:rPr lang="zh-CN" altLang="en-US" sz="2400" dirty="0" smtClean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光线照射不到的</a:t>
            </a:r>
            <a:r>
              <a:rPr lang="zh-CN" altLang="en-US" sz="2400" dirty="0">
                <a:latin typeface="+mn-ea"/>
                <a:ea typeface="+mn-ea"/>
                <a:cs typeface="微软雅黑" panose="020B0503020204020204" pitchFamily="34" charset="-122"/>
                <a:sym typeface="Arial" panose="020B0604020202020204" pitchFamily="34" charset="0"/>
              </a:rPr>
              <a:t>地方就形成影子。</a:t>
            </a:r>
            <a:endParaRPr lang="zh-CN" altLang="en-US" sz="2400" dirty="0">
              <a:latin typeface="+mn-ea"/>
              <a:ea typeface="+mn-ea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流程图: 可选过程 11"/>
          <p:cNvSpPr/>
          <p:nvPr>
            <p:custDataLst>
              <p:tags r:id="rId7"/>
            </p:custDataLst>
          </p:nvPr>
        </p:nvSpPr>
        <p:spPr>
          <a:xfrm>
            <a:off x="179512" y="3329161"/>
            <a:ext cx="1113685" cy="466725"/>
          </a:xfrm>
          <a:prstGeom prst="flowChartAlternateProcess">
            <a:avLst/>
          </a:prstGeom>
          <a:solidFill>
            <a:srgbClr val="0363A7"/>
          </a:solidFill>
          <a:ln w="571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 因</a:t>
            </a:r>
            <a:endParaRPr lang="zh-CN" altLang="en-US" sz="2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0"/>
          <p:cNvSpPr txBox="1"/>
          <p:nvPr>
            <p:custDataLst>
              <p:tags r:id="rId8"/>
            </p:custDataLst>
          </p:nvPr>
        </p:nvSpPr>
        <p:spPr>
          <a:xfrm>
            <a:off x="3369130" y="3726301"/>
            <a:ext cx="1296144" cy="572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不透明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40679" y="3723878"/>
            <a:ext cx="3535680" cy="5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光在均匀介质沿直线传播</a:t>
            </a:r>
            <a:endParaRPr lang="zh-CN" altLang="en-US" sz="2400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  <p:bldP spid="12" grpId="0" animBg="1"/>
      <p:bldP spid="1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059734" y="1131590"/>
            <a:ext cx="800298" cy="2376264"/>
            <a:chOff x="2043510" y="627534"/>
            <a:chExt cx="800298" cy="2376264"/>
          </a:xfrm>
        </p:grpSpPr>
        <p:sp>
          <p:nvSpPr>
            <p:cNvPr id="5" name="矩形 4"/>
            <p:cNvSpPr/>
            <p:nvPr/>
          </p:nvSpPr>
          <p:spPr>
            <a:xfrm>
              <a:off x="2049225" y="1280949"/>
              <a:ext cx="76200" cy="10033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771800" y="627534"/>
              <a:ext cx="0" cy="23762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771800" y="843558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2771800" y="995958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2771800" y="1131590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2771800" y="1275606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771800" y="1419622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2771800" y="1563638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71800" y="1707654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771800" y="1851670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771800" y="1995686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2771800" y="2139702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2771800" y="2283718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2771800" y="2427734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71800" y="2571750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2771800" y="2715766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2771800" y="699542"/>
              <a:ext cx="72008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2043510" y="1563638"/>
              <a:ext cx="72008" cy="7200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3203848" y="2175706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268319" y="2039486"/>
            <a:ext cx="936625" cy="2597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 dirty="0" smtClean="0"/>
              <a:t>点光源</a:t>
            </a:r>
            <a:r>
              <a:rPr lang="en-US" altLang="zh-CN" sz="1600" dirty="0" smtClean="0"/>
              <a:t>S</a:t>
            </a:r>
            <a:endParaRPr lang="zh-CN" altLang="en-US" sz="1600" dirty="0"/>
          </a:p>
        </p:txBody>
      </p:sp>
      <p:sp>
        <p:nvSpPr>
          <p:cNvPr id="26" name="文本框 1"/>
          <p:cNvSpPr txBox="1"/>
          <p:nvPr>
            <p:custDataLst>
              <p:tags r:id="rId1"/>
            </p:custDataLst>
          </p:nvPr>
        </p:nvSpPr>
        <p:spPr>
          <a:xfrm>
            <a:off x="467544" y="484017"/>
            <a:ext cx="8496944" cy="9387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33375">
              <a:lnSpc>
                <a:spcPts val="3300"/>
              </a:lnSpc>
            </a:pPr>
            <a:r>
              <a:rPr lang="zh-CN" altLang="en-US" sz="2300" b="1" dirty="0" smtClean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练习</a:t>
            </a:r>
            <a:r>
              <a:rPr lang="en-US" altLang="zh-CN" sz="2300" b="1" dirty="0" smtClean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2300" b="1" dirty="0" smtClean="0"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作图分析右侧墙壁上形成的影子的范围</a:t>
            </a:r>
            <a:endParaRPr lang="zh-CN" altLang="zh-CN" sz="2300" dirty="0"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33375">
              <a:lnSpc>
                <a:spcPts val="3300"/>
              </a:lnSpc>
            </a:pPr>
            <a:endParaRPr lang="zh-CN" sz="2300" b="0" dirty="0"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484438" y="1119188"/>
            <a:ext cx="85725" cy="698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0" hangingPunct="0"/>
            <a:endParaRPr lang="zh-CN" altLang="en-US" sz="2800"/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3106738" y="2906713"/>
            <a:ext cx="39862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658394" y="1816100"/>
            <a:ext cx="134144" cy="1082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2800"/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2549525" y="1138238"/>
            <a:ext cx="3249613" cy="1770062"/>
            <a:chOff x="3399155" y="1518285"/>
            <a:chExt cx="4333875" cy="2359025"/>
          </a:xfrm>
        </p:grpSpPr>
        <p:sp>
          <p:nvSpPr>
            <p:cNvPr id="10262" name="Line 5"/>
            <p:cNvSpPr>
              <a:spLocks noChangeShapeType="1"/>
            </p:cNvSpPr>
            <p:nvPr/>
          </p:nvSpPr>
          <p:spPr bwMode="auto">
            <a:xfrm>
              <a:off x="3399155" y="1518285"/>
              <a:ext cx="2214563" cy="117951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Line 6"/>
            <p:cNvSpPr>
              <a:spLocks noChangeShapeType="1"/>
            </p:cNvSpPr>
            <p:nvPr/>
          </p:nvSpPr>
          <p:spPr bwMode="auto">
            <a:xfrm>
              <a:off x="5586730" y="2697798"/>
              <a:ext cx="2146300" cy="117951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3802063" y="2887663"/>
            <a:ext cx="1947862" cy="0"/>
          </a:xfrm>
          <a:prstGeom prst="lin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zh-CN" altLang="en-US" sz="280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514725" y="2987675"/>
            <a:ext cx="5857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</a:rPr>
              <a:t>A</a:t>
            </a:r>
            <a:endParaRPr lang="en-US" altLang="zh-CN" sz="4400" b="1">
              <a:solidFill>
                <a:srgbClr val="0000FF"/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487988" y="2941638"/>
            <a:ext cx="5857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</a:rPr>
              <a:t>B</a:t>
            </a:r>
            <a:endParaRPr lang="en-US" altLang="zh-CN" sz="4400" b="1">
              <a:solidFill>
                <a:srgbClr val="0000FF"/>
              </a:solidFill>
            </a:endParaRPr>
          </a:p>
        </p:txBody>
      </p:sp>
      <p:sp>
        <p:nvSpPr>
          <p:cNvPr id="10249" name="Text Box 10"/>
          <p:cNvSpPr txBox="1">
            <a:spLocks noChangeArrowheads="1"/>
          </p:cNvSpPr>
          <p:nvPr/>
        </p:nvSpPr>
        <p:spPr bwMode="auto">
          <a:xfrm>
            <a:off x="1516063" y="411163"/>
            <a:ext cx="6226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/>
              <a:t>画出路灯下物体影子的长度</a:t>
            </a:r>
            <a:endParaRPr lang="zh-CN" altLang="en-US" sz="3600" b="1"/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2543175" y="1160462"/>
            <a:ext cx="1115219" cy="1006380"/>
            <a:chOff x="3399155" y="1593354"/>
            <a:chExt cx="1300163" cy="1393686"/>
          </a:xfrm>
        </p:grpSpPr>
        <p:sp>
          <p:nvSpPr>
            <p:cNvPr id="10260" name="Line 5"/>
            <p:cNvSpPr>
              <a:spLocks noChangeShapeType="1"/>
            </p:cNvSpPr>
            <p:nvPr/>
          </p:nvSpPr>
          <p:spPr bwMode="auto">
            <a:xfrm>
              <a:off x="3399155" y="1593354"/>
              <a:ext cx="744220" cy="7926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Line 6"/>
            <p:cNvSpPr>
              <a:spLocks noChangeShapeType="1"/>
            </p:cNvSpPr>
            <p:nvPr/>
          </p:nvSpPr>
          <p:spPr bwMode="auto">
            <a:xfrm>
              <a:off x="4143375" y="2383868"/>
              <a:ext cx="555943" cy="6031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2535238" y="1200150"/>
            <a:ext cx="1123156" cy="1265634"/>
            <a:chOff x="3284379" y="1670547"/>
            <a:chExt cx="1300163" cy="1393686"/>
          </a:xfrm>
        </p:grpSpPr>
        <p:sp>
          <p:nvSpPr>
            <p:cNvPr id="10258" name="Line 5"/>
            <p:cNvSpPr>
              <a:spLocks noChangeShapeType="1"/>
            </p:cNvSpPr>
            <p:nvPr/>
          </p:nvSpPr>
          <p:spPr bwMode="auto">
            <a:xfrm>
              <a:off x="3284379" y="1670547"/>
              <a:ext cx="744220" cy="7926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Line 6"/>
            <p:cNvSpPr>
              <a:spLocks noChangeShapeType="1"/>
            </p:cNvSpPr>
            <p:nvPr/>
          </p:nvSpPr>
          <p:spPr bwMode="auto">
            <a:xfrm>
              <a:off x="4028599" y="2461061"/>
              <a:ext cx="555943" cy="6031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2509838" y="1189037"/>
            <a:ext cx="1148556" cy="1719263"/>
            <a:chOff x="3284379" y="1670547"/>
            <a:chExt cx="1300163" cy="1393686"/>
          </a:xfrm>
        </p:grpSpPr>
        <p:sp>
          <p:nvSpPr>
            <p:cNvPr id="10256" name="Line 5"/>
            <p:cNvSpPr>
              <a:spLocks noChangeShapeType="1"/>
            </p:cNvSpPr>
            <p:nvPr/>
          </p:nvSpPr>
          <p:spPr bwMode="auto">
            <a:xfrm>
              <a:off x="3284379" y="1670547"/>
              <a:ext cx="744220" cy="7926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7" name="Line 6"/>
            <p:cNvSpPr>
              <a:spLocks noChangeShapeType="1"/>
            </p:cNvSpPr>
            <p:nvPr/>
          </p:nvSpPr>
          <p:spPr bwMode="auto">
            <a:xfrm>
              <a:off x="4028599" y="2461061"/>
              <a:ext cx="555943" cy="6031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2532063" y="1135063"/>
            <a:ext cx="4457700" cy="1771650"/>
            <a:chOff x="3284379" y="1670547"/>
            <a:chExt cx="1300163" cy="1393686"/>
          </a:xfrm>
        </p:grpSpPr>
        <p:sp>
          <p:nvSpPr>
            <p:cNvPr id="10254" name="Line 5"/>
            <p:cNvSpPr>
              <a:spLocks noChangeShapeType="1"/>
            </p:cNvSpPr>
            <p:nvPr/>
          </p:nvSpPr>
          <p:spPr bwMode="auto">
            <a:xfrm>
              <a:off x="3284379" y="1670547"/>
              <a:ext cx="744220" cy="7926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Line 6"/>
            <p:cNvSpPr>
              <a:spLocks noChangeShapeType="1"/>
            </p:cNvSpPr>
            <p:nvPr/>
          </p:nvSpPr>
          <p:spPr bwMode="auto">
            <a:xfrm>
              <a:off x="4028599" y="2461061"/>
              <a:ext cx="555943" cy="6031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AS_UNIQUEID" val="1963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AS_UNIQUEID" val="1122"/>
</p:tagLst>
</file>

<file path=ppt/tags/tag13.xml><?xml version="1.0" encoding="utf-8"?>
<p:tagLst xmlns:p="http://schemas.openxmlformats.org/presentationml/2006/main">
  <p:tag name="AS_UNIQUEID" val="1130"/>
  <p:tag name="KSO_WM_UNIT_FILL_FORE_SCHEMECOLOR_INDEX" val="6"/>
  <p:tag name="KSO_WM_UNIT_FILL_FORE_SCHEMECOLOR_INDEX_BRIGHTNESS" val="-0.25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AS_UNIQUEID" val="1131"/>
</p:tagLst>
</file>

<file path=ppt/tags/tag15.xml><?xml version="1.0" encoding="utf-8"?>
<p:tagLst xmlns:p="http://schemas.openxmlformats.org/presentationml/2006/main">
  <p:tag name="AS_UNIQUEID" val="1103"/>
</p:tagLst>
</file>

<file path=ppt/tags/tag16.xml><?xml version="1.0" encoding="utf-8"?>
<p:tagLst xmlns:p="http://schemas.openxmlformats.org/presentationml/2006/main">
  <p:tag name="AS_UNIQUEID" val="213"/>
  <p:tag name="KSO_WM_UNIT_FILL_FORE_SCHEMECOLOR_INDEX" val="6"/>
  <p:tag name="KSO_WM_UNIT_FILL_FORE_SCHEMECOLOR_INDEX_BRIGHTNESS" val="-0.25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.xml><?xml version="1.0" encoding="utf-8"?>
<p:tagLst xmlns:p="http://schemas.openxmlformats.org/presentationml/2006/main">
  <p:tag name="AS_UNIQUEID" val="214"/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AS_UNIQUEID" val="215"/>
</p:tagLst>
</file>

<file path=ppt/tags/tag19.xml><?xml version="1.0" encoding="utf-8"?>
<p:tagLst xmlns:p="http://schemas.openxmlformats.org/presentationml/2006/main">
  <p:tag name="AS_UNIQUEID" val="216"/>
</p:tagLst>
</file>

<file path=ppt/tags/tag2.xml><?xml version="1.0" encoding="utf-8"?>
<p:tagLst xmlns:p="http://schemas.openxmlformats.org/presentationml/2006/main">
  <p:tag name="KSO_WM_UNIT_PLACING_PICTURE_USER_VIEWPORT" val="{&quot;height&quot;:3036,&quot;width&quot;:4282}"/>
</p:tagLst>
</file>

<file path=ppt/tags/tag20.xml><?xml version="1.0" encoding="utf-8"?>
<p:tagLst xmlns:p="http://schemas.openxmlformats.org/presentationml/2006/main">
  <p:tag name="AS_UNIQUEID" val="217"/>
</p:tagLst>
</file>

<file path=ppt/tags/tag21.xml><?xml version="1.0" encoding="utf-8"?>
<p:tagLst xmlns:p="http://schemas.openxmlformats.org/presentationml/2006/main">
  <p:tag name="AS_UNIQUEID" val="218"/>
</p:tagLst>
</file>

<file path=ppt/tags/tag22.xml><?xml version="1.0" encoding="utf-8"?>
<p:tagLst xmlns:p="http://schemas.openxmlformats.org/presentationml/2006/main">
  <p:tag name="AS_UNIQUEID" val="219"/>
</p:tagLst>
</file>

<file path=ppt/tags/tag23.xml><?xml version="1.0" encoding="utf-8"?>
<p:tagLst xmlns:p="http://schemas.openxmlformats.org/presentationml/2006/main">
  <p:tag name="AS_UNIQUEID" val="1969"/>
</p:tagLst>
</file>

<file path=ppt/tags/tag24.xml><?xml version="1.0" encoding="utf-8"?>
<p:tagLst xmlns:p="http://schemas.openxmlformats.org/presentationml/2006/main">
  <p:tag name="AS_UNIQUEID" val="1970"/>
</p:tagLst>
</file>

<file path=ppt/tags/tag25.xml><?xml version="1.0" encoding="utf-8"?>
<p:tagLst xmlns:p="http://schemas.openxmlformats.org/presentationml/2006/main">
  <p:tag name="AS_UNIQUEID" val="215"/>
</p:tagLst>
</file>

<file path=ppt/tags/tag26.xml><?xml version="1.0" encoding="utf-8"?>
<p:tagLst xmlns:p="http://schemas.openxmlformats.org/presentationml/2006/main">
  <p:tag name="AS_UNIQUEID" val="216"/>
</p:tagLst>
</file>

<file path=ppt/tags/tag27.xml><?xml version="1.0" encoding="utf-8"?>
<p:tagLst xmlns:p="http://schemas.openxmlformats.org/presentationml/2006/main">
  <p:tag name="AS_UNIQUEID" val="217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AS_UNIQUEID" val="1975"/>
</p:tagLst>
</file>

<file path=ppt/tags/tag3.xml><?xml version="1.0" encoding="utf-8"?>
<p:tagLst xmlns:p="http://schemas.openxmlformats.org/presentationml/2006/main">
  <p:tag name="KSO_WM_UNIT_PLACING_PICTURE_USER_VIEWPORT" val="{&quot;height&quot;:3773.7700787401573,&quot;width&quot;:4535.9370078740158}"/>
</p:tagLst>
</file>

<file path=ppt/tags/tag30.xml><?xml version="1.0" encoding="utf-8"?>
<p:tagLst xmlns:p="http://schemas.openxmlformats.org/presentationml/2006/main">
  <p:tag name="AS_UNIQUEID" val="219"/>
</p:tagLst>
</file>

<file path=ppt/tags/tag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AS_UNIQUEID" val="175"/>
</p:tagLst>
</file>

<file path=ppt/tags/tag33.xml><?xml version="1.0" encoding="utf-8"?>
<p:tagLst xmlns:p="http://schemas.openxmlformats.org/presentationml/2006/main">
  <p:tag name="AS_UNIQUEID" val="176"/>
</p:tagLst>
</file>

<file path=ppt/tags/tag34.xml><?xml version="1.0" encoding="utf-8"?>
<p:tagLst xmlns:p="http://schemas.openxmlformats.org/presentationml/2006/main">
  <p:tag name="AS_UNIQUEID" val="177"/>
</p:tagLst>
</file>

<file path=ppt/tags/tag35.xml><?xml version="1.0" encoding="utf-8"?>
<p:tagLst xmlns:p="http://schemas.openxmlformats.org/presentationml/2006/main">
  <p:tag name="AS_UNIQUEID" val="194"/>
  <p:tag name="KSO_WM_UNIT_FILL_FORE_SCHEMECOLOR_INDEX" val="6"/>
  <p:tag name="KSO_WM_UNIT_FILL_FORE_SCHEMECOLOR_INDEX_BRIGHTNESS" val="-0.25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36.xml><?xml version="1.0" encoding="utf-8"?>
<p:tagLst xmlns:p="http://schemas.openxmlformats.org/presentationml/2006/main">
  <p:tag name="AS_UNIQUEID" val="195"/>
  <p:tag name="KSO_WM_UNIT_TEXT_FILL_FORE_SCHEMECOLOR_INDEX" val="13"/>
  <p:tag name="KSO_WM_UNIT_TEXT_FILL_FORE_SCHEMECOLOR_INDEX_BRIGHTNESS" val="0"/>
  <p:tag name="KSO_WM_UNIT_TEXT_FILL_TYPE" val="1"/>
</p:tagLst>
</file>

<file path=ppt/tags/tag37.xml><?xml version="1.0" encoding="utf-8"?>
<p:tagLst xmlns:p="http://schemas.openxmlformats.org/presentationml/2006/main">
  <p:tag name="AS_UNIQUEID" val="196"/>
</p:tagLst>
</file>

<file path=ppt/tags/tag38.xml><?xml version="1.0" encoding="utf-8"?>
<p:tagLst xmlns:p="http://schemas.openxmlformats.org/presentationml/2006/main">
  <p:tag name="AS_UNIQUEID" val="197"/>
</p:tagLst>
</file>

<file path=ppt/tags/tag39.xml><?xml version="1.0" encoding="utf-8"?>
<p:tagLst xmlns:p="http://schemas.openxmlformats.org/presentationml/2006/main">
  <p:tag name="AS_UNIQUEID" val="198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AS_UNIQUEID" val="199"/>
</p:tagLst>
</file>

<file path=ppt/tags/tag41.xml><?xml version="1.0" encoding="utf-8"?>
<p:tagLst xmlns:p="http://schemas.openxmlformats.org/presentationml/2006/main">
  <p:tag name="AS_UNIQUEID" val="200"/>
</p:tagLst>
</file>

<file path=ppt/tags/tag42.xml><?xml version="1.0" encoding="utf-8"?>
<p:tagLst xmlns:p="http://schemas.openxmlformats.org/presentationml/2006/main">
  <p:tag name="AS_UNIQUEID" val="1975"/>
</p:tagLst>
</file>

<file path=ppt/tags/tag43.xml><?xml version="1.0" encoding="utf-8"?>
<p:tagLst xmlns:p="http://schemas.openxmlformats.org/presentationml/2006/main">
  <p:tag name="AS_UNIQUEID" val="1976"/>
</p:tagLst>
</file>

<file path=ppt/tags/tag44.xml><?xml version="1.0" encoding="utf-8"?>
<p:tagLst xmlns:p="http://schemas.openxmlformats.org/presentationml/2006/main">
  <p:tag name="AS_UNIQUEID" val="1977"/>
</p:tagLst>
</file>

<file path=ppt/tags/tag45.xml><?xml version="1.0" encoding="utf-8"?>
<p:tagLst xmlns:p="http://schemas.openxmlformats.org/presentationml/2006/main">
  <p:tag name="AS_UNIQUEID" val="1978"/>
</p:tagLst>
</file>

<file path=ppt/tags/tag46.xml><?xml version="1.0" encoding="utf-8"?>
<p:tagLst xmlns:p="http://schemas.openxmlformats.org/presentationml/2006/main">
  <p:tag name="AS_UNIQUEID" val="217"/>
</p:tagLst>
</file>

<file path=ppt/tags/tag47.xml><?xml version="1.0" encoding="utf-8"?>
<p:tagLst xmlns:p="http://schemas.openxmlformats.org/presentationml/2006/main">
  <p:tag name="AS_UNIQUEID" val="215"/>
</p:tagLst>
</file>

<file path=ppt/tags/tag48.xml><?xml version="1.0" encoding="utf-8"?>
<p:tagLst xmlns:p="http://schemas.openxmlformats.org/presentationml/2006/main">
  <p:tag name="AS_UNIQUEID" val="216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925*2647*561*56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"/>
  <p:tag name="KSO_WM_TEMPLATE_CATEGORY" val="custom"/>
  <p:tag name="KSO_WM_TEMPLATE_INDEX" val="20187308"/>
</p:tagLst>
</file>

<file path=ppt/tags/tag51.xml><?xml version="1.0" encoding="utf-8"?>
<p:tagLst xmlns:p="http://schemas.openxmlformats.org/presentationml/2006/main">
  <p:tag name="AS_UNIQUEID" val="185"/>
</p:tagLst>
</file>

<file path=ppt/tags/tag52.xml><?xml version="1.0" encoding="utf-8"?>
<p:tagLst xmlns:p="http://schemas.openxmlformats.org/presentationml/2006/main">
  <p:tag name="AS_UNIQUEID" val="186"/>
</p:tagLst>
</file>

<file path=ppt/tags/tag53.xml><?xml version="1.0" encoding="utf-8"?>
<p:tagLst xmlns:p="http://schemas.openxmlformats.org/presentationml/2006/main">
  <p:tag name="AS_UNIQUEID" val="187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AS_UNIQUEID" val="0"/>
</p:tagLst>
</file>

<file path=ppt/tags/tag58.xml><?xml version="1.0" encoding="utf-8"?>
<p:tagLst xmlns:p="http://schemas.openxmlformats.org/presentationml/2006/main">
  <p:tag name="AS_UNIQUEID" val="340"/>
</p:tagLst>
</file>

<file path=ppt/tags/tag59.xml><?xml version="1.0" encoding="utf-8"?>
<p:tagLst xmlns:p="http://schemas.openxmlformats.org/presentationml/2006/main">
  <p:tag name="AS_UNIQUEID" val="1159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2052"/>
</p:tagLst>
</file>

<file path=ppt/tags/tag61.xml><?xml version="1.0" encoding="utf-8"?>
<p:tagLst xmlns:p="http://schemas.openxmlformats.org/presentationml/2006/main">
  <p:tag name="AS_UNIQUEID" val="1159"/>
</p:tagLst>
</file>

<file path=ppt/tags/tag62.xml><?xml version="1.0" encoding="utf-8"?>
<p:tagLst xmlns:p="http://schemas.openxmlformats.org/presentationml/2006/main">
  <p:tag name="AS_UNIQUEID" val="2053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AS_UNIQUEID" val="2056"/>
</p:tagLst>
</file>

<file path=ppt/tags/tag65.xml><?xml version="1.0" encoding="utf-8"?>
<p:tagLst xmlns:p="http://schemas.openxmlformats.org/presentationml/2006/main">
  <p:tag name="AS_UNIQUEID" val="2057"/>
</p:tagLst>
</file>

<file path=ppt/tags/tag66.xml><?xml version="1.0" encoding="utf-8"?>
<p:tagLst xmlns:p="http://schemas.openxmlformats.org/presentationml/2006/main">
  <p:tag name="AS_UNIQUEID" val="2058"/>
</p:tagLst>
</file>

<file path=ppt/tags/tag67.xml><?xml version="1.0" encoding="utf-8"?>
<p:tagLst xmlns:p="http://schemas.openxmlformats.org/presentationml/2006/main">
  <p:tag name="AS_UNIQUEID" val="2059"/>
</p:tagLst>
</file>

<file path=ppt/tags/tag68.xml><?xml version="1.0" encoding="utf-8"?>
<p:tagLst xmlns:p="http://schemas.openxmlformats.org/presentationml/2006/main">
  <p:tag name="AS_UNIQUEID" val="2060"/>
</p:tagLst>
</file>

<file path=ppt/tags/tag69.xml><?xml version="1.0" encoding="utf-8"?>
<p:tagLst xmlns:p="http://schemas.openxmlformats.org/presentationml/2006/main">
  <p:tag name="AS_UNIQUEID" val="2061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AS_UNIQUEID" val="2062"/>
</p:tagLst>
</file>

<file path=ppt/tags/tag71.xml><?xml version="1.0" encoding="utf-8"?>
<p:tagLst xmlns:p="http://schemas.openxmlformats.org/presentationml/2006/main">
  <p:tag name="AS_UNIQUEID" val="2063"/>
</p:tagLst>
</file>

<file path=ppt/tags/tag72.xml><?xml version="1.0" encoding="utf-8"?>
<p:tagLst xmlns:p="http://schemas.openxmlformats.org/presentationml/2006/main">
  <p:tag name="AS_UNIQUEID" val="2064"/>
</p:tagLst>
</file>

<file path=ppt/tags/tag73.xml><?xml version="1.0" encoding="utf-8"?>
<p:tagLst xmlns:p="http://schemas.openxmlformats.org/presentationml/2006/main">
  <p:tag name="AS_UNIQUEID" val="2065"/>
</p:tagLst>
</file>

<file path=ppt/tags/tag74.xml><?xml version="1.0" encoding="utf-8"?>
<p:tagLst xmlns:p="http://schemas.openxmlformats.org/presentationml/2006/main">
  <p:tag name="AS_UNIQUEID" val="2066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AS_UNIQUEID" val="2068"/>
</p:tagLst>
</file>

<file path=ppt/tags/tag77.xml><?xml version="1.0" encoding="utf-8"?>
<p:tagLst xmlns:p="http://schemas.openxmlformats.org/presentationml/2006/main">
  <p:tag name="AS_UNIQUEID" val="2069"/>
</p:tagLst>
</file>

<file path=ppt/tags/tag78.xml><?xml version="1.0" encoding="utf-8"?>
<p:tagLst xmlns:p="http://schemas.openxmlformats.org/presentationml/2006/main">
  <p:tag name="AS_UNIQUEID" val="2070"/>
</p:tagLst>
</file>

<file path=ppt/tags/tag79.xml><?xml version="1.0" encoding="utf-8"?>
<p:tagLst xmlns:p="http://schemas.openxmlformats.org/presentationml/2006/main">
  <p:tag name="AS_UNIQUEID" val="2071"/>
</p:tagLst>
</file>

<file path=ppt/tags/tag8.xml><?xml version="1.0" encoding="utf-8"?>
<p:tagLst xmlns:p="http://schemas.openxmlformats.org/presentationml/2006/main">
  <p:tag name="AS_UNIQUEID" val="1103"/>
</p:tagLst>
</file>

<file path=ppt/tags/tag80.xml><?xml version="1.0" encoding="utf-8"?>
<p:tagLst xmlns:p="http://schemas.openxmlformats.org/presentationml/2006/main">
  <p:tag name="AS_UNIQUEID" val="2072"/>
</p:tagLst>
</file>

<file path=ppt/tags/tag81.xml><?xml version="1.0" encoding="utf-8"?>
<p:tagLst xmlns:p="http://schemas.openxmlformats.org/presentationml/2006/main">
  <p:tag name="AS_UNIQUEID" val="2073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AS_UNIQUEID" val="2112"/>
</p:tagLst>
</file>

<file path=ppt/tags/tag84.xml><?xml version="1.0" encoding="utf-8"?>
<p:tagLst xmlns:p="http://schemas.openxmlformats.org/presentationml/2006/main">
  <p:tag name="AS_UNIQUEID" val="2114"/>
</p:tagLst>
</file>

<file path=ppt/tags/tag85.xml><?xml version="1.0" encoding="utf-8"?>
<p:tagLst xmlns:p="http://schemas.openxmlformats.org/presentationml/2006/main">
  <p:tag name="AS_UNIQUEID" val="2115"/>
  <p:tag name="MH" val="20170829230337"/>
  <p:tag name="MH_LIBRARY" val="GRAPHIC"/>
  <p:tag name="MH_ORDER" val="1"/>
  <p:tag name="MH_TYPE" val="SubTitle"/>
</p:tagLst>
</file>

<file path=ppt/tags/tag86.xml><?xml version="1.0" encoding="utf-8"?>
<p:tagLst xmlns:p="http://schemas.openxmlformats.org/presentationml/2006/main">
  <p:tag name="AS_UNIQUEID" val="2116"/>
</p:tagLst>
</file>

<file path=ppt/tags/tag87.xml><?xml version="1.0" encoding="utf-8"?>
<p:tagLst xmlns:p="http://schemas.openxmlformats.org/presentationml/2006/main">
  <p:tag name="AS_UNIQUEID" val="271"/>
  <p:tag name="KSO_WM_UNIT_TEXT_FILL_FORE_SCHEMECOLOR_INDEX" val="7"/>
  <p:tag name="KSO_WM_UNIT_TEXT_FILL_FORE_SCHEMECOLOR_INDEX_BRIGHTNESS" val="-0.25"/>
  <p:tag name="KSO_WM_UNIT_TEXT_FILL_TYPE" val="1"/>
</p:tagLst>
</file>

<file path=ppt/tags/tag88.xml><?xml version="1.0" encoding="utf-8"?>
<p:tagLst xmlns:p="http://schemas.openxmlformats.org/presentationml/2006/main">
  <p:tag name="AS_UNIQUEID" val="272"/>
  <p:tag name="KSO_WM_UNIT_TEXT_FILL_FORE_SCHEMECOLOR_INDEX" val="8"/>
  <p:tag name="KSO_WM_UNIT_TEXT_FILL_FORE_SCHEMECOLOR_INDEX_BRIGHTNESS" val="-0.5"/>
  <p:tag name="KSO_WM_UNIT_TEXT_FILL_TYPE" val="1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AS_UNIQUEID" val="1962"/>
</p:tagLst>
</file>

<file path=ppt/tags/tag90.xml><?xml version="1.0" encoding="utf-8"?>
<p:tagLst xmlns:p="http://schemas.openxmlformats.org/presentationml/2006/main">
  <p:tag name="AS_UNIQUEID" val="398"/>
</p:tagLst>
</file>

<file path=ppt/tags/tag91.xml><?xml version="1.0" encoding="utf-8"?>
<p:tagLst xmlns:p="http://schemas.openxmlformats.org/presentationml/2006/main">
  <p:tag name="AS_UNIQUEID" val="2156"/>
</p:tagLst>
</file>

<file path=ppt/tags/tag92.xml><?xml version="1.0" encoding="utf-8"?>
<p:tagLst xmlns:p="http://schemas.openxmlformats.org/presentationml/2006/main">
  <p:tag name="AS_UNIQUEID" val="2157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PP_MARK_KEY" val="d186b626-b62f-426f-b711-a20b238bddc6"/>
  <p:tag name="COMMONDATA" val="eyJoZGlkIjoiYzc5MGIzZWVjZmEyNzgyMjBmYThkZWEwNTUxNTlkN2EifQ=="/>
  <p:tag name="commondata" val="eyJoZGlkIjoiNTIzOTE5NGYxZWIyNmJiNTc1YTMxMmI2ZGU5NGM0ZD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1901</Words>
  <Application>WPS 演示</Application>
  <PresentationFormat>全屏显示(16:9)</PresentationFormat>
  <Paragraphs>312</Paragraphs>
  <Slides>24</Slides>
  <Notes>3</Notes>
  <HiddenSlides>3</HiddenSlides>
  <MMClips>1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方正姚体</vt:lpstr>
      <vt:lpstr>华文中宋</vt:lpstr>
      <vt:lpstr>楷体</vt:lpstr>
      <vt:lpstr>黑体</vt:lpstr>
      <vt:lpstr>微软雅黑</vt:lpstr>
      <vt:lpstr>华文宋体</vt:lpstr>
      <vt:lpstr>Times New Roman</vt:lpstr>
      <vt:lpstr>Arial Unicode MS</vt:lpstr>
      <vt:lpstr>楷体_GB2312</vt:lpstr>
      <vt:lpstr>新宋体</vt:lpstr>
      <vt:lpstr>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win</cp:lastModifiedBy>
  <cp:revision>153</cp:revision>
  <dcterms:created xsi:type="dcterms:W3CDTF">2009-10-29T08:46:00Z</dcterms:created>
  <dcterms:modified xsi:type="dcterms:W3CDTF">2023-10-26T03:14:39Z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4D72212E920C491190B52399A36B687C</vt:lpwstr>
  </property>
</Properties>
</file>