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  <p:sldMasterId id="2147483676" r:id="rId4"/>
    <p:sldMasterId id="2147483690" r:id="rId5"/>
  </p:sldMasterIdLst>
  <p:notesMasterIdLst>
    <p:notesMasterId r:id="rId7"/>
  </p:notesMasterIdLst>
  <p:handoutMasterIdLst>
    <p:handoutMasterId r:id="rId18"/>
  </p:handoutMasterIdLst>
  <p:sldIdLst>
    <p:sldId id="350" r:id="rId6"/>
    <p:sldId id="430" r:id="rId8"/>
    <p:sldId id="433" r:id="rId9"/>
    <p:sldId id="473" r:id="rId10"/>
    <p:sldId id="440" r:id="rId11"/>
    <p:sldId id="490" r:id="rId12"/>
    <p:sldId id="489" r:id="rId13"/>
    <p:sldId id="480" r:id="rId14"/>
    <p:sldId id="486" r:id="rId15"/>
    <p:sldId id="439" r:id="rId16"/>
    <p:sldId id="455" r:id="rId17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662"/>
    <a:srgbClr val="A20000"/>
    <a:srgbClr val="BF651B"/>
    <a:srgbClr val="D14D29"/>
    <a:srgbClr val="32AC95"/>
    <a:srgbClr val="A54E07"/>
    <a:srgbClr val="292929"/>
    <a:srgbClr val="EEEEEE"/>
    <a:srgbClr val="F57E1B"/>
    <a:srgbClr val="A43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76" autoAdjust="0"/>
    <p:restoredTop sz="97450" autoAdjust="0"/>
  </p:normalViewPr>
  <p:slideViewPr>
    <p:cSldViewPr showGuides="1">
      <p:cViewPr varScale="1">
        <p:scale>
          <a:sx n="104" d="100"/>
          <a:sy n="104" d="100"/>
        </p:scale>
        <p:origin x="1188" y="114"/>
      </p:cViewPr>
      <p:guideLst>
        <p:guide orient="horz" pos="2160"/>
        <p:guide pos="38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40" y="-102"/>
      </p:cViewPr>
      <p:guideLst>
        <p:guide orient="horz" pos="2880"/>
        <p:guide pos="217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8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gs" Target="tags/tag4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D130D-AAC8-44A9-A3BE-2E1BA6D7C0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160B8F-FD91-447F-B347-C28456E58995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972F9-58EA-40AC-93EB-2F165E6D99A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03152-9403-460D-AF64-A1ED637F6C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6332624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7765968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 userDrawn="1"/>
        </p:nvSpPr>
        <p:spPr>
          <a:xfrm>
            <a:off x="9199312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10632656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32E-6 -5.78035E-8 L -0.6699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98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5" grpId="0" animBg="1"/>
      <p:bldP spid="5" grpId="1" animBg="1"/>
      <p:bldP spid="5" grpId="2" animBg="1"/>
      <p:bldP spid="5" grpId="3" animBg="1"/>
      <p:bldP spid="7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任务实践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>
            <p:custDataLst>
              <p:tags r:id="rId2"/>
            </p:custDataLst>
          </p:nvPr>
        </p:nvSpPr>
        <p:spPr>
          <a:xfrm>
            <a:off x="2223770" y="196215"/>
            <a:ext cx="4205605" cy="5829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lvl="0"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探究学习二：代码添加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 algn="ctr"/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感谢收看</a:t>
            </a:r>
            <a:r>
              <a:rPr lang="zh-CN" altLang="en-US" sz="5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请多指点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11020228@qq.com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http://teliss.blog.163.com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6" descr="07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0" y="116632"/>
            <a:ext cx="1221676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xing" descr="图片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1" y="507992"/>
            <a:ext cx="12012066" cy="1739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矩形 44"/>
          <p:cNvSpPr/>
          <p:nvPr userDrawn="1"/>
        </p:nvSpPr>
        <p:spPr>
          <a:xfrm>
            <a:off x="-24760" y="730424"/>
            <a:ext cx="12216760" cy="6370984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100000">
                <a:schemeClr val="bg1">
                  <a:alpha val="89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6" name="矩形 45"/>
          <p:cNvSpPr/>
          <p:nvPr userDrawn="1"/>
        </p:nvSpPr>
        <p:spPr>
          <a:xfrm>
            <a:off x="-84000" y="770325"/>
            <a:ext cx="12276000" cy="108000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6332344" y="96312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3894E-6 8.67052E-7 L -0.31754 0.0238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77" y="1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4" grpId="0" animBg="1"/>
      <p:bldP spid="4" grpId="1" animBg="1"/>
      <p:bldP spid="4" grpId="2" animBg="1"/>
      <p:bldP spid="4" grpId="3" animBg="1"/>
      <p:bldP spid="6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279E-6 -5.78035E-8 L -0.42908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6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5" grpId="0" animBg="1"/>
      <p:bldP spid="5" grpId="1" animBg="1"/>
      <p:bldP spid="5" grpId="2" animBg="1"/>
      <p:bldP spid="5" grpId="3" animBg="1"/>
      <p:bldP spid="6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6" descr="07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0" y="116632"/>
            <a:ext cx="1221676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xing" descr="图片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1" y="507992"/>
            <a:ext cx="12012066" cy="1739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矩形 44"/>
          <p:cNvSpPr/>
          <p:nvPr userDrawn="1"/>
        </p:nvSpPr>
        <p:spPr>
          <a:xfrm>
            <a:off x="-24760" y="730424"/>
            <a:ext cx="12216760" cy="6370984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100000">
                <a:schemeClr val="bg1">
                  <a:alpha val="89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矩形 45"/>
          <p:cNvSpPr/>
          <p:nvPr userDrawn="1"/>
        </p:nvSpPr>
        <p:spPr>
          <a:xfrm>
            <a:off x="-84000" y="770325"/>
            <a:ext cx="12276000" cy="108000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3493E-6 -5.78035E-8 L -0.5464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3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4" grpId="0" animBg="1"/>
      <p:bldP spid="4" grpId="1" animBg="1"/>
      <p:bldP spid="4" grpId="2" animBg="1"/>
      <p:bldP spid="4" grpId="3" animBg="1"/>
      <p:bldP spid="10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6332624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7765968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 userDrawn="1"/>
        </p:nvSpPr>
        <p:spPr>
          <a:xfrm>
            <a:off x="9199312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10632656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32E-6 -5.78035E-8 L -0.6699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98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5" grpId="0" animBg="1"/>
      <p:bldP spid="5" grpId="1" animBg="1"/>
      <p:bldP spid="5" grpId="2" animBg="1"/>
      <p:bldP spid="5" grpId="3" animBg="1"/>
      <p:bldP spid="7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algn="ctr"/>
            <a:r>
              <a:rPr lang="zh-CN" altLang="en-US" sz="5400" dirty="0">
                <a:solidFill>
                  <a:prstClr val="black">
                    <a:lumMod val="65000"/>
                    <a:lumOff val="35000"/>
                  </a:prstClr>
                </a:solidFill>
              </a:rPr>
              <a:t>感谢收看 请多指点</a:t>
            </a:r>
            <a:endParaRPr lang="zh-CN" altLang="en-US" sz="54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11020228@qq.com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dirty="0">
                <a:solidFill>
                  <a:prstClr val="black">
                    <a:lumMod val="65000"/>
                    <a:lumOff val="3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http://teliss.blog.163.com</a:t>
            </a:r>
            <a:endParaRPr lang="en-US" altLang="zh-CN" sz="2000" dirty="0">
              <a:solidFill>
                <a:prstClr val="black">
                  <a:lumMod val="65000"/>
                  <a:lumOff val="3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6" descr="07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0" y="116632"/>
            <a:ext cx="1221676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xing" descr="图片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1" y="507992"/>
            <a:ext cx="12012066" cy="1739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矩形 44"/>
          <p:cNvSpPr/>
          <p:nvPr userDrawn="1"/>
        </p:nvSpPr>
        <p:spPr>
          <a:xfrm>
            <a:off x="-24760" y="730424"/>
            <a:ext cx="12216760" cy="6370984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100000">
                <a:schemeClr val="bg1">
                  <a:alpha val="89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矩形 45"/>
          <p:cNvSpPr/>
          <p:nvPr userDrawn="1"/>
        </p:nvSpPr>
        <p:spPr>
          <a:xfrm>
            <a:off x="-84000" y="770325"/>
            <a:ext cx="12276000" cy="108000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6332344" y="96312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3894E-6 8.67052E-7 L -0.31754 0.0238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77" y="1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8" grpId="0" bldLvl="0" animBg="1"/>
      <p:bldP spid="9" grpId="0" bldLvl="0" animBg="1"/>
      <p:bldP spid="4" grpId="0" bldLvl="0" animBg="1"/>
      <p:bldP spid="4" grpId="1" bldLvl="0" animBg="1"/>
      <p:bldP spid="4" grpId="2" bldLvl="0" animBg="1"/>
      <p:bldP spid="4" grpId="3" bldLvl="0" animBg="1"/>
      <p:bldP spid="6" grpId="0" bldLvl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信息准备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任务分析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279E-6 -5.78035E-8 L -0.42908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6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  <p:bldP spid="8" grpId="0" bldLvl="0" animBg="1"/>
      <p:bldP spid="9" grpId="0" bldLvl="0" animBg="1"/>
      <p:bldP spid="5" grpId="0" bldLvl="0" animBg="1"/>
      <p:bldP spid="5" grpId="1" bldLvl="0" animBg="1"/>
      <p:bldP spid="5" grpId="2" bldLvl="0" animBg="1"/>
      <p:bldP spid="5" grpId="3" bldLvl="0" animBg="1"/>
      <p:bldP spid="6" grpId="0" bldLvl="0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3493E-6 -5.78035E-8 L -0.5464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3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  <p:bldP spid="9" grpId="0" bldLvl="0" animBg="1"/>
      <p:bldP spid="4" grpId="0" bldLvl="0" animBg="1"/>
      <p:bldP spid="4" grpId="1" bldLvl="0" animBg="1"/>
      <p:bldP spid="4" grpId="2" bldLvl="0" animBg="1"/>
      <p:bldP spid="4" grpId="3" bldLvl="0" animBg="1"/>
      <p:bldP spid="10" grpId="0" bldLvl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6332624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7765968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 userDrawn="1"/>
        </p:nvSpPr>
        <p:spPr>
          <a:xfrm>
            <a:off x="9199312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10632656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32E-6 -5.78035E-8 L -0.6699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98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0" grpId="0" bldLvl="0" animBg="1"/>
      <p:bldP spid="21" grpId="0" bldLvl="0" animBg="1"/>
      <p:bldP spid="5" grpId="0" bldLvl="0" animBg="1"/>
      <p:bldP spid="5" grpId="1" bldLvl="0" animBg="1"/>
      <p:bldP spid="5" grpId="2" bldLvl="0" animBg="1"/>
      <p:bldP spid="5" grpId="3" bldLvl="0" animBg="1"/>
      <p:bldP spid="7" grpId="0" bldLvl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 algn="ctr"/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感谢收看</a:t>
            </a:r>
            <a:r>
              <a:rPr lang="zh-CN" altLang="en-US" sz="5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请多指点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11020228@qq.com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http://teliss.blog.163.com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6332344" y="96312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3894E-6 8.67052E-7 L -0.31754 0.0238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77" y="1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4" grpId="0" animBg="1"/>
      <p:bldP spid="4" grpId="1" animBg="1"/>
      <p:bldP spid="4" grpId="2" animBg="1"/>
      <p:bldP spid="4" grpId="3" animBg="1"/>
      <p:bldP spid="6" grpId="0" animBg="1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6" descr="07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60" y="116632"/>
            <a:ext cx="1221676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xing" descr="图片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91" y="507992"/>
            <a:ext cx="12012066" cy="1739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矩形 44"/>
          <p:cNvSpPr/>
          <p:nvPr userDrawn="1"/>
        </p:nvSpPr>
        <p:spPr>
          <a:xfrm>
            <a:off x="-24760" y="730424"/>
            <a:ext cx="12216760" cy="6370984"/>
          </a:xfrm>
          <a:prstGeom prst="rect">
            <a:avLst/>
          </a:prstGeom>
          <a:gradFill>
            <a:gsLst>
              <a:gs pos="0">
                <a:schemeClr val="bg1">
                  <a:alpha val="89000"/>
                </a:schemeClr>
              </a:gs>
              <a:gs pos="100000">
                <a:schemeClr val="bg1">
                  <a:alpha val="89000"/>
                </a:schemeClr>
              </a:gs>
            </a:gsLst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6" name="矩形 45"/>
          <p:cNvSpPr/>
          <p:nvPr userDrawn="1"/>
        </p:nvSpPr>
        <p:spPr>
          <a:xfrm>
            <a:off x="-84000" y="770325"/>
            <a:ext cx="12276000" cy="108000"/>
          </a:xfrm>
          <a:prstGeom prst="rect">
            <a:avLst/>
          </a:prstGeom>
          <a:solidFill>
            <a:srgbClr val="66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6332344" y="96312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3894E-6 8.67052E-7 L -0.31754 0.02381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77" y="1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8" grpId="0" bldLvl="0" animBg="1"/>
      <p:bldP spid="9" grpId="0" bldLvl="0" animBg="1"/>
      <p:bldP spid="4" grpId="0" bldLvl="0" animBg="1"/>
      <p:bldP spid="4" grpId="1" bldLvl="0" animBg="1"/>
      <p:bldP spid="4" grpId="2" bldLvl="0" animBg="1"/>
      <p:bldP spid="4" grpId="3" bldLvl="0" animBg="1"/>
      <p:bldP spid="6" grpId="0" bldLvl="0" animBg="1"/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信息准备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任务分析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279E-6 -5.78035E-8 L -0.42908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6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7" grpId="0" bldLvl="0" animBg="1"/>
      <p:bldP spid="8" grpId="0" bldLvl="0" animBg="1"/>
      <p:bldP spid="9" grpId="0" bldLvl="0" animBg="1"/>
      <p:bldP spid="5" grpId="0" bldLvl="0" animBg="1"/>
      <p:bldP spid="5" grpId="1" bldLvl="0" animBg="1"/>
      <p:bldP spid="5" grpId="2" bldLvl="0" animBg="1"/>
      <p:bldP spid="5" grpId="3" bldLvl="0" animBg="1"/>
      <p:bldP spid="6" grpId="0" bldLvl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3493E-6 -5.78035E-8 L -0.5464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3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  <p:bldP spid="9" grpId="0" bldLvl="0" animBg="1"/>
      <p:bldP spid="4" grpId="0" bldLvl="0" animBg="1"/>
      <p:bldP spid="4" grpId="1" bldLvl="0" animBg="1"/>
      <p:bldP spid="4" grpId="2" bldLvl="0" animBg="1"/>
      <p:bldP spid="4" grpId="3" bldLvl="0" animBg="1"/>
      <p:bldP spid="10" grpId="0" bldLvl="0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探究学习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/>
        </p:nvSpPr>
        <p:spPr>
          <a:xfrm>
            <a:off x="6332624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 userDrawn="1"/>
        </p:nvSpPr>
        <p:spPr>
          <a:xfrm>
            <a:off x="7765968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 userDrawn="1"/>
        </p:nvSpPr>
        <p:spPr>
          <a:xfrm>
            <a:off x="9199312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10632656" y="118300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532E-6 -5.78035E-8 L -0.6699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98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  <p:bldP spid="19" grpId="0" bldLvl="0" animBg="1"/>
      <p:bldP spid="20" grpId="0" bldLvl="0" animBg="1"/>
      <p:bldP spid="21" grpId="0" bldLvl="0" animBg="1"/>
      <p:bldP spid="5" grpId="0" bldLvl="0" animBg="1"/>
      <p:bldP spid="5" grpId="1" bldLvl="0" animBg="1"/>
      <p:bldP spid="5" grpId="2" bldLvl="0" animBg="1"/>
      <p:bldP spid="5" grpId="3" bldLvl="0" animBg="1"/>
      <p:bldP spid="7" grpId="0" bldLvl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教学分析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信息准备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反思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2207568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任务实践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>
            <a:off x="1623546" y="0"/>
            <a:ext cx="8944909" cy="3752816"/>
          </a:xfrm>
          <a:custGeom>
            <a:avLst/>
            <a:gdLst/>
            <a:ahLst/>
            <a:cxnLst/>
            <a:rect l="l" t="t" r="r" b="b"/>
            <a:pathLst>
              <a:path w="8949568" h="4020830">
                <a:moveTo>
                  <a:pt x="0" y="0"/>
                </a:moveTo>
                <a:lnTo>
                  <a:pt x="8949568" y="0"/>
                </a:lnTo>
                <a:cubicBezTo>
                  <a:pt x="8710550" y="2260057"/>
                  <a:pt x="6798293" y="4020830"/>
                  <a:pt x="4474784" y="4020830"/>
                </a:cubicBezTo>
                <a:cubicBezTo>
                  <a:pt x="2151275" y="4020830"/>
                  <a:pt x="239018" y="2260057"/>
                  <a:pt x="0" y="0"/>
                </a:cubicBez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35" name="TextBox 3"/>
          <p:cNvSpPr txBox="1"/>
          <p:nvPr userDrawn="1"/>
        </p:nvSpPr>
        <p:spPr>
          <a:xfrm>
            <a:off x="1993681" y="3861048"/>
            <a:ext cx="8204639" cy="923330"/>
          </a:xfrm>
          <a:prstGeom prst="rect">
            <a:avLst/>
          </a:prstGeom>
          <a:noFill/>
        </p:spPr>
        <p:txBody>
          <a:bodyPr wrap="square" rtlCol="0" anchor="ctr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zh-CN"/>
            </a:defPPr>
            <a:lvl1pPr lvl="0">
              <a:defRPr sz="8000" spc="50">
                <a:ln w="11430"/>
                <a:solidFill>
                  <a:srgbClr val="CD1F0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康俪金黑W8(P)" pitchFamily="34" charset="-122"/>
                <a:ea typeface="华康俪金黑W8(P)" pitchFamily="34" charset="-122"/>
                <a:cs typeface="经典繁仿黑" pitchFamily="49" charset="-122"/>
              </a:defRPr>
            </a:lvl1pPr>
          </a:lstStyle>
          <a:p>
            <a:pPr lvl="0" algn="ctr"/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感谢收看</a:t>
            </a:r>
            <a:r>
              <a:rPr lang="zh-CN" altLang="en-US" sz="5400" baseline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zh-CN" altLang="en-US" sz="5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请多指点</a:t>
            </a:r>
            <a:endParaRPr lang="zh-CN" altLang="en-US" sz="5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6" name="Picture 6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28560" y="5085184"/>
            <a:ext cx="349230" cy="3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 Box 54"/>
          <p:cNvSpPr txBox="1">
            <a:spLocks noChangeArrowheads="1"/>
          </p:cNvSpPr>
          <p:nvPr userDrawn="1"/>
        </p:nvSpPr>
        <p:spPr bwMode="auto">
          <a:xfrm>
            <a:off x="5193249" y="510756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11020228@qq.com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TextBox 10"/>
          <p:cNvSpPr>
            <a:spLocks noChangeArrowheads="1"/>
          </p:cNvSpPr>
          <p:nvPr userDrawn="1"/>
        </p:nvSpPr>
        <p:spPr bwMode="auto">
          <a:xfrm>
            <a:off x="5193249" y="6188159"/>
            <a:ext cx="3567253" cy="399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http://weibo.com/teliss</a:t>
            </a:r>
            <a:endParaRPr 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39" name="Picture 3" descr="C:\Documents and Settings\tdz\桌面\未标题-2.png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28560" y="6210010"/>
            <a:ext cx="395794" cy="35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C:\Users\user\Desktop\未标题-4 拷贝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4728566" y="5643665"/>
            <a:ext cx="339252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 Box 54"/>
          <p:cNvSpPr txBox="1">
            <a:spLocks noChangeArrowheads="1"/>
          </p:cNvSpPr>
          <p:nvPr userDrawn="1"/>
        </p:nvSpPr>
        <p:spPr bwMode="auto">
          <a:xfrm>
            <a:off x="5193249" y="5647857"/>
            <a:ext cx="3567253" cy="35123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17" tIns="45708" rIns="91417" bIns="45708" anchor="ctr"/>
          <a:lstStyle/>
          <a:p>
            <a:pPr marL="0" algn="l" defTabSz="914400" rtl="0" eaLnBrk="1" fontAlgn="base" latinLnBrk="0" hangingPunct="1">
              <a:spcBef>
                <a:spcPct val="50000"/>
              </a:spcBef>
              <a:spcAft>
                <a:spcPct val="0"/>
              </a:spcAft>
            </a:pPr>
            <a:r>
              <a:rPr lang="en-US" altLang="zh-CN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http://teliss.blog.163.com</a:t>
            </a:r>
            <a:endParaRPr lang="en-US" altLang="zh-CN" sz="2000" kern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2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2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2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2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22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72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7" grpId="0"/>
      <p:bldP spid="38" grpId="0"/>
      <p:bldP spid="41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任务分析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概念学习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4279E-6 -5.78035E-8 L -0.42908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6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5" grpId="0" animBg="1"/>
      <p:bldP spid="5" grpId="1" animBg="1"/>
      <p:bldP spid="5" grpId="2" animBg="1"/>
      <p:bldP spid="5" grpId="3" animBg="1"/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教学设计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6332472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教学分析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7765816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教学设计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10632504" y="111344"/>
            <a:ext cx="1368000" cy="43200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教学反思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9199160" y="111344"/>
            <a:ext cx="1368000" cy="43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2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2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2223640" y="195932"/>
            <a:ext cx="1928144" cy="582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教学过程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75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93493E-6 -5.78035E-8 L -0.54646 0.02173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30" y="10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4" grpId="0" animBg="1"/>
      <p:bldP spid="4" grpId="1" animBg="1"/>
      <p:bldP spid="4" grpId="2" animBg="1"/>
      <p:bldP spid="4" grpId="3" animBg="1"/>
      <p:bldP spid="10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学过程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223770" y="196215"/>
            <a:ext cx="4205605" cy="5829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zh-CN" altLang="en-US" sz="3000" b="1" dirty="0">
                <a:solidFill>
                  <a:srgbClr val="8B333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探究学习一：灯笼摆动</a:t>
            </a:r>
            <a:endParaRPr lang="zh-CN" altLang="en-US" sz="3000" b="1" dirty="0">
              <a:solidFill>
                <a:srgbClr val="8B333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microsoft.com/office/2007/relationships/hdphoto" Target="../media/image10.wdp"/><Relationship Id="rId16" Type="http://schemas.openxmlformats.org/officeDocument/2006/relationships/image" Target="../media/image9.png"/><Relationship Id="rId15" Type="http://schemas.openxmlformats.org/officeDocument/2006/relationships/image" Target="../media/image8.jpeg"/><Relationship Id="rId14" Type="http://schemas.openxmlformats.org/officeDocument/2006/relationships/image" Target="../media/image7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17" Type="http://schemas.microsoft.com/office/2007/relationships/hdphoto" Target="../media/image10.wdp"/><Relationship Id="rId16" Type="http://schemas.openxmlformats.org/officeDocument/2006/relationships/image" Target="../media/image9.png"/><Relationship Id="rId15" Type="http://schemas.openxmlformats.org/officeDocument/2006/relationships/image" Target="../media/image8.jpeg"/><Relationship Id="rId14" Type="http://schemas.openxmlformats.org/officeDocument/2006/relationships/image" Target="../media/image7.jpeg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5.xml"/><Relationship Id="rId8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8" Type="http://schemas.openxmlformats.org/officeDocument/2006/relationships/theme" Target="../theme/theme3.xml"/><Relationship Id="rId17" Type="http://schemas.microsoft.com/office/2007/relationships/hdphoto" Target="../media/image10.wdp"/><Relationship Id="rId16" Type="http://schemas.openxmlformats.org/officeDocument/2006/relationships/image" Target="../media/image9.png"/><Relationship Id="rId15" Type="http://schemas.openxmlformats.org/officeDocument/2006/relationships/image" Target="../media/image8.jpeg"/><Relationship Id="rId14" Type="http://schemas.openxmlformats.org/officeDocument/2006/relationships/image" Target="../media/image7.jpeg"/><Relationship Id="rId13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8" Type="http://schemas.openxmlformats.org/officeDocument/2006/relationships/theme" Target="../theme/theme4.xml"/><Relationship Id="rId17" Type="http://schemas.microsoft.com/office/2007/relationships/hdphoto" Target="../media/image10.wdp"/><Relationship Id="rId16" Type="http://schemas.openxmlformats.org/officeDocument/2006/relationships/image" Target="../media/image9.png"/><Relationship Id="rId15" Type="http://schemas.openxmlformats.org/officeDocument/2006/relationships/image" Target="../media/image8.jpeg"/><Relationship Id="rId14" Type="http://schemas.openxmlformats.org/officeDocument/2006/relationships/image" Target="../media/image7.jpeg"/><Relationship Id="rId13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15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7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15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15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</p:sldLayoutIdLst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 userDrawn="1"/>
        </p:nvSpPr>
        <p:spPr>
          <a:xfrm>
            <a:off x="-240704" y="327344"/>
            <a:ext cx="12432704" cy="432024"/>
          </a:xfrm>
          <a:prstGeom prst="rect">
            <a:avLst/>
          </a:prstGeom>
          <a:gradFill flip="none" rotWithShape="1">
            <a:gsLst>
              <a:gs pos="0">
                <a:srgbClr val="421312"/>
              </a:gs>
              <a:gs pos="80000">
                <a:srgbClr val="AF322F"/>
              </a:gs>
              <a:gs pos="100000">
                <a:schemeClr val="accent2">
                  <a:shade val="94000"/>
                  <a:satMod val="13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 hidden="1"/>
          <p:cNvGrpSpPr/>
          <p:nvPr userDrawn="1"/>
        </p:nvGrpSpPr>
        <p:grpSpPr>
          <a:xfrm>
            <a:off x="-96688" y="-243408"/>
            <a:ext cx="12288688" cy="7686288"/>
            <a:chOff x="1740032" y="1556792"/>
            <a:chExt cx="3995928" cy="2499360"/>
          </a:xfrm>
        </p:grpSpPr>
        <p:pic>
          <p:nvPicPr>
            <p:cNvPr id="15" name="图片 14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0032" y="1556792"/>
              <a:ext cx="3995928" cy="249936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 userDrawn="1"/>
          </p:nvSpPr>
          <p:spPr>
            <a:xfrm>
              <a:off x="1740032" y="1556792"/>
              <a:ext cx="3995928" cy="2499360"/>
            </a:xfrm>
            <a:prstGeom prst="rect">
              <a:avLst/>
            </a:prstGeom>
            <a:solidFill>
              <a:srgbClr val="FFFFFF">
                <a:alpha val="6902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" name="矩形 3"/>
          <p:cNvSpPr/>
          <p:nvPr userDrawn="1"/>
        </p:nvSpPr>
        <p:spPr>
          <a:xfrm>
            <a:off x="0" y="759368"/>
            <a:ext cx="12192000" cy="6098632"/>
          </a:xfrm>
          <a:prstGeom prst="rect">
            <a:avLst/>
          </a:prstGeom>
          <a:blipFill dpi="0" rotWithShape="1">
            <a:blip r:embed="rId15">
              <a:alphaModFix amt="12000"/>
            </a:blip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 rot="2700000">
            <a:off x="-26608" y="203365"/>
            <a:ext cx="489479" cy="489479"/>
          </a:xfrm>
          <a:prstGeom prst="rect">
            <a:avLst/>
          </a:prstGeom>
          <a:blipFill dpi="0"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artisticPaintBrus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 rot="2700000">
            <a:off x="518768" y="39803"/>
            <a:ext cx="324403" cy="32440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 rot="2700000">
            <a:off x="870796" y="312840"/>
            <a:ext cx="252000" cy="2520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jpeg"/><Relationship Id="rId2" Type="http://schemas.openxmlformats.org/officeDocument/2006/relationships/image" Target="../media/image14.jpeg"/><Relationship Id="rId1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5.png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 hidden="1"/>
          <p:cNvSpPr/>
          <p:nvPr/>
        </p:nvSpPr>
        <p:spPr>
          <a:xfrm>
            <a:off x="479376" y="836712"/>
            <a:ext cx="1406022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课前准备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54125" y="1811020"/>
            <a:ext cx="828230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200000"/>
              </a:lnSpc>
            </a:pPr>
            <a:r>
              <a:rPr lang="zh-CN" altLang="en-US" sz="20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交互动画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：即在动画中添加代码来控制动画，使动画具有交互功能。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flash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中的代码可以存放在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关键帧、按钮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20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影片剪辑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中。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 flipH="1">
            <a:off x="1152525" y="1386205"/>
            <a:ext cx="9524365" cy="4937125"/>
            <a:chOff x="1377410" y="1818748"/>
            <a:chExt cx="8970978" cy="4936811"/>
          </a:xfrm>
        </p:grpSpPr>
        <p:sp>
          <p:nvSpPr>
            <p:cNvPr id="6" name="椭圆 5"/>
            <p:cNvSpPr/>
            <p:nvPr/>
          </p:nvSpPr>
          <p:spPr>
            <a:xfrm>
              <a:off x="1377410" y="2105277"/>
              <a:ext cx="1584176" cy="1152128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</a:rPr>
                <a:t>灯笼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</a:rPr>
                <a:t>图形元件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075644" y="1818748"/>
              <a:ext cx="2372132" cy="172518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</a:rPr>
                <a:t>“灯笼摆动”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</a:rPr>
                <a:t>影片剪辑元件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7976256" y="1818748"/>
              <a:ext cx="2372132" cy="1725186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</a:rPr>
                <a:t>“装有代码的灯笼”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zh-CN" altLang="en-US" b="1" dirty="0" smtClean="0">
                  <a:solidFill>
                    <a:schemeClr val="tx1"/>
                  </a:solidFill>
                </a:rPr>
                <a:t>影片剪辑元件</a:t>
              </a:r>
              <a:endParaRPr lang="zh-CN" altLang="en-US" b="1" dirty="0">
                <a:solidFill>
                  <a:schemeClr val="tx1"/>
                </a:solidFill>
              </a:endParaRPr>
            </a:p>
          </p:txBody>
        </p:sp>
        <p:cxnSp>
          <p:nvCxnSpPr>
            <p:cNvPr id="9" name="直接箭头连接符 8"/>
            <p:cNvCxnSpPr>
              <a:endCxn id="6" idx="6"/>
            </p:cNvCxnSpPr>
            <p:nvPr/>
          </p:nvCxnSpPr>
          <p:spPr>
            <a:xfrm flipH="1" flipV="1">
              <a:off x="2961790" y="2681023"/>
              <a:ext cx="1113672" cy="36828"/>
            </a:xfrm>
            <a:prstGeom prst="straightConnector1">
              <a:avLst/>
            </a:prstGeom>
            <a:ln w="28575">
              <a:solidFill>
                <a:srgbClr val="66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箭头连接符 9"/>
            <p:cNvCxnSpPr/>
            <p:nvPr/>
          </p:nvCxnSpPr>
          <p:spPr>
            <a:xfrm flipH="1">
              <a:off x="6462499" y="2717851"/>
              <a:ext cx="1471338" cy="0"/>
            </a:xfrm>
            <a:prstGeom prst="straightConnector1">
              <a:avLst/>
            </a:prstGeom>
            <a:ln w="28575">
              <a:solidFill>
                <a:srgbClr val="66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文本框 10"/>
            <p:cNvSpPr txBox="1"/>
            <p:nvPr/>
          </p:nvSpPr>
          <p:spPr>
            <a:xfrm>
              <a:off x="3003788" y="1962422"/>
              <a:ext cx="936104" cy="429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200" b="1" dirty="0" smtClean="0"/>
                <a:t>调用</a:t>
              </a:r>
              <a:endParaRPr lang="zh-CN" altLang="en-US" sz="2200" b="1" dirty="0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997950" y="1962421"/>
              <a:ext cx="936104" cy="4298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zh-CN" altLang="en-US" sz="2200" b="1" dirty="0" smtClean="0"/>
                <a:t>调用</a:t>
              </a:r>
              <a:endParaRPr lang="zh-CN" altLang="en-US" sz="2200" b="1" dirty="0"/>
            </a:p>
          </p:txBody>
        </p:sp>
        <p:cxnSp>
          <p:nvCxnSpPr>
            <p:cNvPr id="13" name="直接箭头连接符 12"/>
            <p:cNvCxnSpPr/>
            <p:nvPr/>
          </p:nvCxnSpPr>
          <p:spPr>
            <a:xfrm flipV="1">
              <a:off x="5261504" y="3573776"/>
              <a:ext cx="0" cy="419073"/>
            </a:xfrm>
            <a:prstGeom prst="straightConnector1">
              <a:avLst/>
            </a:prstGeom>
            <a:ln w="28575">
              <a:solidFill>
                <a:srgbClr val="66006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矩形 14"/>
            <p:cNvSpPr/>
            <p:nvPr/>
          </p:nvSpPr>
          <p:spPr>
            <a:xfrm>
              <a:off x="3982158" y="3992215"/>
              <a:ext cx="2592187" cy="276334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r>
                <a:rPr lang="zh-CN" altLang="en-US" b="1" dirty="0" smtClean="0">
                  <a:solidFill>
                    <a:schemeClr val="tx1"/>
                  </a:solidFill>
                </a:rPr>
                <a:t>首帧关键帧添加代码：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en-US" altLang="zh-CN" b="1" dirty="0">
                  <a:solidFill>
                    <a:schemeClr val="tx1"/>
                  </a:solidFill>
                </a:rPr>
                <a:t> </a:t>
              </a:r>
              <a:r>
                <a:rPr lang="en-US" altLang="zh-CN" b="1" dirty="0" smtClean="0">
                  <a:solidFill>
                    <a:schemeClr val="tx1"/>
                  </a:solidFill>
                </a:rPr>
                <a:t>          stop();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zh-CN" altLang="en-US" b="1" dirty="0" smtClean="0">
                  <a:solidFill>
                    <a:schemeClr val="tx1"/>
                  </a:solidFill>
                </a:rPr>
                <a:t>尾帧关键帧添加代码：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en-US" altLang="zh-CN" b="1" dirty="0">
                  <a:solidFill>
                    <a:schemeClr val="tx1"/>
                  </a:solidFill>
                </a:rPr>
                <a:t> </a:t>
              </a:r>
              <a:r>
                <a:rPr lang="en-US" altLang="zh-CN" b="1" dirty="0" smtClean="0">
                  <a:solidFill>
                    <a:schemeClr val="tx1"/>
                  </a:solidFill>
                </a:rPr>
                <a:t>    </a:t>
              </a:r>
              <a:r>
                <a:rPr lang="zh-CN" altLang="en-US" b="1" dirty="0" smtClean="0">
                  <a:solidFill>
                    <a:schemeClr val="tx1"/>
                  </a:solidFill>
                </a:rPr>
                <a:t>    </a:t>
              </a:r>
              <a:r>
                <a:rPr lang="en-US" altLang="zh-CN" b="1" dirty="0" err="1" smtClean="0">
                  <a:solidFill>
                    <a:schemeClr val="tx1"/>
                  </a:solidFill>
                </a:rPr>
                <a:t>gotoandplay</a:t>
              </a:r>
              <a:r>
                <a:rPr lang="en-US" altLang="zh-CN" b="1" dirty="0" smtClean="0">
                  <a:solidFill>
                    <a:schemeClr val="tx1"/>
                  </a:solidFill>
                </a:rPr>
                <a:t>(2);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zh-CN" altLang="en-US" b="1" dirty="0" smtClean="0">
                  <a:solidFill>
                    <a:schemeClr val="tx1"/>
                  </a:solidFill>
                  <a:sym typeface="+mn-ea"/>
                </a:rPr>
                <a:t>影片剪辑添加代码：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en-US" altLang="zh-CN" b="1" dirty="0">
                  <a:solidFill>
                    <a:schemeClr val="tx1"/>
                  </a:solidFill>
                  <a:sym typeface="+mn-ea"/>
                </a:rPr>
                <a:t>on(</a:t>
              </a:r>
              <a:r>
                <a:rPr lang="en-US" altLang="zh-CN" b="1" dirty="0" err="1">
                  <a:solidFill>
                    <a:schemeClr val="tx1"/>
                  </a:solidFill>
                  <a:sym typeface="+mn-ea"/>
                </a:rPr>
                <a:t>rollOver</a:t>
              </a:r>
              <a:r>
                <a:rPr lang="en-US" altLang="zh-CN" b="1" dirty="0" smtClean="0">
                  <a:solidFill>
                    <a:schemeClr val="tx1"/>
                  </a:solidFill>
                  <a:sym typeface="+mn-ea"/>
                </a:rPr>
                <a:t>)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en-US" altLang="zh-CN" b="1" dirty="0" smtClean="0">
                  <a:solidFill>
                    <a:schemeClr val="tx1"/>
                  </a:solidFill>
                  <a:sym typeface="+mn-ea"/>
                </a:rPr>
                <a:t>{ 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en-US" altLang="zh-CN" b="1" dirty="0">
                  <a:solidFill>
                    <a:schemeClr val="tx1"/>
                  </a:solidFill>
                  <a:sym typeface="+mn-ea"/>
                </a:rPr>
                <a:t> </a:t>
              </a:r>
              <a:r>
                <a:rPr lang="en-US" altLang="zh-CN" b="1" dirty="0" smtClean="0">
                  <a:solidFill>
                    <a:schemeClr val="tx1"/>
                  </a:solidFill>
                  <a:sym typeface="+mn-ea"/>
                </a:rPr>
                <a:t>  play();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r>
                <a:rPr lang="en-US" altLang="zh-CN" b="1" dirty="0" smtClean="0">
                  <a:solidFill>
                    <a:schemeClr val="tx1"/>
                  </a:solidFill>
                  <a:sym typeface="+mn-ea"/>
                </a:rPr>
                <a:t>}</a:t>
              </a:r>
              <a:endParaRPr lang="en-US" altLang="zh-CN" b="1" dirty="0" smtClean="0">
                <a:solidFill>
                  <a:schemeClr val="tx1"/>
                </a:solidFill>
              </a:endParaRPr>
            </a:p>
            <a:p>
              <a:endParaRPr lang="en-US" altLang="zh-CN" b="1" dirty="0" smtClean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25444" y="4119171"/>
            <a:ext cx="4216667" cy="1817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600"/>
              </a:lnSpc>
            </a:pPr>
            <a:r>
              <a:rPr lang="en-US" altLang="zh-CN" sz="7200" dirty="0">
                <a:solidFill>
                  <a:prstClr val="white">
                    <a:lumMod val="95000"/>
                  </a:prstClr>
                </a:solidFill>
              </a:rPr>
              <a:t>Travelingin</a:t>
            </a:r>
            <a:endParaRPr lang="en-US" altLang="zh-CN" sz="7200" dirty="0">
              <a:solidFill>
                <a:prstClr val="white">
                  <a:lumMod val="95000"/>
                </a:prstClr>
              </a:solidFill>
            </a:endParaRPr>
          </a:p>
          <a:p>
            <a:pPr>
              <a:lnSpc>
                <a:spcPts val="6600"/>
              </a:lnSpc>
            </a:pPr>
            <a:r>
              <a:rPr lang="en-US" altLang="zh-CN" sz="7200" dirty="0">
                <a:solidFill>
                  <a:prstClr val="white">
                    <a:lumMod val="95000"/>
                  </a:prstClr>
                </a:solidFill>
              </a:rPr>
              <a:t>   unsplash</a:t>
            </a:r>
            <a:endParaRPr lang="zh-CN" altLang="en-US" sz="7200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-1104800" y="1838422"/>
            <a:ext cx="2886115" cy="28861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 rot="18900000">
            <a:off x="1612147" y="1354547"/>
            <a:ext cx="1533803" cy="153380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2700000">
            <a:off x="2234259" y="2906152"/>
            <a:ext cx="1939366" cy="193936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 rot="18900000">
            <a:off x="1065700" y="4260885"/>
            <a:ext cx="1533803" cy="153380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18900000">
            <a:off x="4399029" y="2593053"/>
            <a:ext cx="1533803" cy="153380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700000">
            <a:off x="5712637" y="3318516"/>
            <a:ext cx="2321182" cy="232118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 rot="18900000">
            <a:off x="4219046" y="4085953"/>
            <a:ext cx="752900" cy="7528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 rot="18900000">
            <a:off x="5891186" y="2397577"/>
            <a:ext cx="752900" cy="7528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28248" y="342900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3600" b="1" dirty="0">
                <a:ln w="1905"/>
                <a:gradFill>
                  <a:gsLst>
                    <a:gs pos="0">
                      <a:srgbClr val="F79646">
                        <a:shade val="20000"/>
                        <a:satMod val="200000"/>
                      </a:srgbClr>
                    </a:gs>
                    <a:gs pos="78000">
                      <a:srgbClr val="F79646">
                        <a:tint val="90000"/>
                        <a:shade val="89000"/>
                        <a:satMod val="220000"/>
                      </a:srgbClr>
                    </a:gs>
                    <a:gs pos="100000">
                      <a:srgbClr val="F79646">
                        <a:tint val="12000"/>
                        <a:satMod val="255000"/>
                      </a:srgb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谢谢您的聆听！</a:t>
            </a:r>
            <a:endParaRPr lang="zh-CN" altLang="en-US" sz="3600" b="1" dirty="0">
              <a:ln w="1905"/>
              <a:gradFill>
                <a:gsLst>
                  <a:gs pos="0">
                    <a:srgbClr val="F79646">
                      <a:shade val="20000"/>
                      <a:satMod val="200000"/>
                    </a:srgbClr>
                  </a:gs>
                  <a:gs pos="78000">
                    <a:srgbClr val="F79646">
                      <a:tint val="90000"/>
                      <a:shade val="89000"/>
                      <a:satMod val="220000"/>
                    </a:srgbClr>
                  </a:gs>
                  <a:gs pos="100000">
                    <a:srgbClr val="F79646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556220" y="4086629"/>
            <a:ext cx="1575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prstClr val="black"/>
                </a:solidFill>
              </a:rPr>
              <a:t>Thank you!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84357" y="11330"/>
            <a:ext cx="688039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600"/>
              </a:lnSpc>
            </a:pPr>
            <a:r>
              <a:rPr lang="en-US" altLang="zh-CN" sz="7200" dirty="0">
                <a:solidFill>
                  <a:srgbClr val="EEEEEE"/>
                </a:solidFill>
                <a:latin typeface="Copperplate Gothic Bold" panose="020E0705020206020404" pitchFamily="34" charset="0"/>
              </a:rPr>
              <a:t>Travelingin nsplash</a:t>
            </a:r>
            <a:endParaRPr lang="zh-CN" altLang="en-US" sz="7200" dirty="0">
              <a:solidFill>
                <a:srgbClr val="EEEEEE"/>
              </a:solidFill>
              <a:latin typeface="Copperplate Gothic Bold" panose="020E07050202060204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4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 animBg="1"/>
      <p:bldP spid="5" grpId="0" animBg="1"/>
      <p:bldP spid="6" grpId="0" animBg="1"/>
      <p:bldP spid="9" grpId="0" animBg="1"/>
      <p:bldP spid="10" grpId="0" animBg="1"/>
      <p:bldP spid="11" grpId="0" animBg="1"/>
      <p:bldP spid="7" grpId="0" animBg="1"/>
      <p:bldP spid="13" grpId="0" animBg="1"/>
      <p:bldP spid="14" grpId="0"/>
      <p:bldP spid="15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8125444" y="4653136"/>
            <a:ext cx="4216667" cy="18172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600"/>
              </a:lnSpc>
            </a:pPr>
            <a:r>
              <a:rPr lang="en-US" altLang="zh-CN" sz="7200" dirty="0">
                <a:solidFill>
                  <a:schemeClr val="bg1">
                    <a:lumMod val="95000"/>
                  </a:schemeClr>
                </a:solidFill>
              </a:rPr>
              <a:t>Travelingin</a:t>
            </a:r>
            <a:endParaRPr lang="en-US" altLang="zh-CN" sz="7200" dirty="0">
              <a:solidFill>
                <a:schemeClr val="bg1">
                  <a:lumMod val="95000"/>
                </a:schemeClr>
              </a:solidFill>
            </a:endParaRPr>
          </a:p>
          <a:p>
            <a:pPr>
              <a:lnSpc>
                <a:spcPts val="6600"/>
              </a:lnSpc>
            </a:pPr>
            <a:r>
              <a:rPr lang="en-US" altLang="zh-CN" sz="7200" dirty="0">
                <a:solidFill>
                  <a:schemeClr val="bg1">
                    <a:lumMod val="95000"/>
                  </a:schemeClr>
                </a:solidFill>
              </a:rPr>
              <a:t>   unsplash</a:t>
            </a:r>
            <a:endParaRPr lang="zh-CN" altLang="en-US" sz="72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 rot="2700000">
            <a:off x="-1104800" y="1838422"/>
            <a:ext cx="2886115" cy="2886115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 rot="18900000">
            <a:off x="1612147" y="1354547"/>
            <a:ext cx="1533803" cy="153380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2700000">
            <a:off x="2234259" y="2906152"/>
            <a:ext cx="1939366" cy="193936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18900000">
            <a:off x="1065700" y="4260885"/>
            <a:ext cx="1533803" cy="153380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 rot="18900000">
            <a:off x="4399029" y="2593053"/>
            <a:ext cx="1533803" cy="1533803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 rot="2700000">
            <a:off x="5712637" y="3318516"/>
            <a:ext cx="2321182" cy="232118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 rot="18900000">
            <a:off x="4219046" y="4085953"/>
            <a:ext cx="752900" cy="7528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 rot="18900000">
            <a:off x="5891186" y="2397577"/>
            <a:ext cx="752900" cy="75289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9048328" y="4103665"/>
            <a:ext cx="3131790" cy="77756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元旦贺卡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00342" y="3417445"/>
            <a:ext cx="38404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影片剪辑中的代码</a:t>
            </a:r>
            <a:endParaRPr lang="zh-CN" altLang="en-US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84357" y="11330"/>
            <a:ext cx="688039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600"/>
              </a:lnSpc>
            </a:pPr>
            <a:r>
              <a:rPr lang="en-US" altLang="zh-CN" sz="7200" dirty="0">
                <a:solidFill>
                  <a:srgbClr val="EEEEEE"/>
                </a:solidFill>
                <a:latin typeface="Copperplate Gothic Bold" panose="020E0705020206020404" pitchFamily="34" charset="0"/>
              </a:rPr>
              <a:t>Travelingin nsplash</a:t>
            </a:r>
            <a:endParaRPr lang="zh-CN" altLang="en-US" sz="7200" dirty="0">
              <a:solidFill>
                <a:srgbClr val="EEEEEE"/>
              </a:solidFill>
              <a:latin typeface="Copperplate Gothic Bold" panose="020E07050202060204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1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924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 animBg="1"/>
      <p:bldP spid="5" grpId="0" animBg="1"/>
      <p:bldP spid="6" grpId="0" animBg="1"/>
      <p:bldP spid="9" grpId="0" animBg="1"/>
      <p:bldP spid="10" grpId="0" animBg="1"/>
      <p:bldP spid="11" grpId="0" animBg="1"/>
      <p:bldP spid="7" grpId="0" animBg="1"/>
      <p:bldP spid="13" grpId="0" animBg="1"/>
      <p:bldP spid="12" grpId="0" animBg="1"/>
      <p:bldP spid="14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alphaModFix amt="1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-36512" y="838994"/>
            <a:ext cx="3752850" cy="285750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22"/>
          <p:cNvSpPr/>
          <p:nvPr/>
        </p:nvSpPr>
        <p:spPr>
          <a:xfrm>
            <a:off x="5401954" y="8334"/>
            <a:ext cx="6958742" cy="6877050"/>
          </a:xfrm>
          <a:custGeom>
            <a:avLst/>
            <a:gdLst>
              <a:gd name="connsiteX0" fmla="*/ 6953250 w 6953250"/>
              <a:gd name="connsiteY0" fmla="*/ 19050 h 6877050"/>
              <a:gd name="connsiteX1" fmla="*/ 3352800 w 6953250"/>
              <a:gd name="connsiteY1" fmla="*/ 19050 h 6877050"/>
              <a:gd name="connsiteX2" fmla="*/ 0 w 6953250"/>
              <a:gd name="connsiteY2" fmla="*/ 3371850 h 6877050"/>
              <a:gd name="connsiteX3" fmla="*/ 3505200 w 6953250"/>
              <a:gd name="connsiteY3" fmla="*/ 6877050 h 6877050"/>
              <a:gd name="connsiteX4" fmla="*/ 6953250 w 6953250"/>
              <a:gd name="connsiteY4" fmla="*/ 6877050 h 6877050"/>
              <a:gd name="connsiteX5" fmla="*/ 6953250 w 6953250"/>
              <a:gd name="connsiteY5" fmla="*/ 0 h 6877050"/>
              <a:gd name="connsiteX6" fmla="*/ 6953250 w 6953250"/>
              <a:gd name="connsiteY6" fmla="*/ 19050 h 6877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53250" h="6877050">
                <a:moveTo>
                  <a:pt x="6953250" y="19050"/>
                </a:moveTo>
                <a:lnTo>
                  <a:pt x="3352800" y="19050"/>
                </a:lnTo>
                <a:lnTo>
                  <a:pt x="0" y="3371850"/>
                </a:lnTo>
                <a:lnTo>
                  <a:pt x="3505200" y="6877050"/>
                </a:lnTo>
                <a:lnTo>
                  <a:pt x="6953250" y="6877050"/>
                </a:lnTo>
                <a:lnTo>
                  <a:pt x="6953250" y="0"/>
                </a:lnTo>
                <a:lnTo>
                  <a:pt x="6953250" y="19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/>
          <p:nvPr/>
        </p:nvSpPr>
        <p:spPr>
          <a:xfrm>
            <a:off x="-36512" y="682055"/>
            <a:ext cx="3036168" cy="285750"/>
          </a:xfrm>
          <a:custGeom>
            <a:avLst/>
            <a:gdLst>
              <a:gd name="connsiteX0" fmla="*/ 0 w 3752850"/>
              <a:gd name="connsiteY0" fmla="*/ 285750 h 285750"/>
              <a:gd name="connsiteX1" fmla="*/ 3752850 w 3752850"/>
              <a:gd name="connsiteY1" fmla="*/ 285750 h 285750"/>
              <a:gd name="connsiteX2" fmla="*/ 3467100 w 3752850"/>
              <a:gd name="connsiteY2" fmla="*/ 0 h 285750"/>
              <a:gd name="connsiteX3" fmla="*/ 19050 w 3752850"/>
              <a:gd name="connsiteY3" fmla="*/ 0 h 285750"/>
              <a:gd name="connsiteX4" fmla="*/ 0 w 3752850"/>
              <a:gd name="connsiteY4" fmla="*/ 285750 h 28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2850" h="285750">
                <a:moveTo>
                  <a:pt x="0" y="285750"/>
                </a:moveTo>
                <a:lnTo>
                  <a:pt x="3752850" y="285750"/>
                </a:lnTo>
                <a:lnTo>
                  <a:pt x="3467100" y="0"/>
                </a:lnTo>
                <a:lnTo>
                  <a:pt x="19050" y="0"/>
                </a:lnTo>
                <a:lnTo>
                  <a:pt x="0" y="2857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-36512" y="-76745"/>
            <a:ext cx="35123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27448" y="395372"/>
            <a:ext cx="2241811" cy="369332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defPPr>
              <a:defRPr lang="zh-CN"/>
            </a:defPPr>
            <a:lvl1pPr algn="ctr">
              <a:defRPr>
                <a:solidFill>
                  <a:schemeClr val="lt1"/>
                </a:solidFill>
                <a:latin typeface="+mn-lt"/>
                <a:ea typeface="+mn-ea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CONTENTS PAGE 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 rot="2700000">
            <a:off x="4115030" y="2948581"/>
            <a:ext cx="865595" cy="86559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2700000">
            <a:off x="1669926" y="2450731"/>
            <a:ext cx="1861296" cy="18612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5545407" y="1502388"/>
            <a:ext cx="865595" cy="865595"/>
            <a:chOff x="5545407" y="1502388"/>
            <a:chExt cx="865595" cy="865595"/>
          </a:xfrm>
        </p:grpSpPr>
        <p:sp>
          <p:nvSpPr>
            <p:cNvPr id="2" name="矩形 1"/>
            <p:cNvSpPr/>
            <p:nvPr/>
          </p:nvSpPr>
          <p:spPr>
            <a:xfrm rot="2700000">
              <a:off x="5545407" y="1502388"/>
              <a:ext cx="865595" cy="86559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773892" y="1519686"/>
              <a:ext cx="4086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1</a:t>
              </a:r>
              <a:endParaRPr lang="zh-CN" alt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894540" y="2168111"/>
            <a:ext cx="865595" cy="865595"/>
            <a:chOff x="4894540" y="2168111"/>
            <a:chExt cx="865595" cy="865595"/>
          </a:xfrm>
        </p:grpSpPr>
        <p:sp>
          <p:nvSpPr>
            <p:cNvPr id="13" name="矩形 12"/>
            <p:cNvSpPr/>
            <p:nvPr/>
          </p:nvSpPr>
          <p:spPr>
            <a:xfrm rot="2700000">
              <a:off x="4894540" y="2168111"/>
              <a:ext cx="865595" cy="86559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23025" y="2185409"/>
              <a:ext cx="4086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2</a:t>
              </a:r>
              <a:endParaRPr lang="zh-CN" alt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924767" y="3752287"/>
            <a:ext cx="865595" cy="865595"/>
            <a:chOff x="4924767" y="3752287"/>
            <a:chExt cx="865595" cy="865595"/>
          </a:xfrm>
        </p:grpSpPr>
        <p:sp>
          <p:nvSpPr>
            <p:cNvPr id="14" name="矩形 13"/>
            <p:cNvSpPr/>
            <p:nvPr/>
          </p:nvSpPr>
          <p:spPr>
            <a:xfrm rot="2700000">
              <a:off x="4924767" y="3752287"/>
              <a:ext cx="865595" cy="86559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23025" y="3769585"/>
              <a:ext cx="4086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3</a:t>
              </a:r>
              <a:endParaRPr lang="zh-CN" alt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581225" y="4397098"/>
            <a:ext cx="865595" cy="865595"/>
            <a:chOff x="5581225" y="4397098"/>
            <a:chExt cx="865595" cy="865595"/>
          </a:xfrm>
        </p:grpSpPr>
        <p:sp>
          <p:nvSpPr>
            <p:cNvPr id="15" name="矩形 14"/>
            <p:cNvSpPr/>
            <p:nvPr/>
          </p:nvSpPr>
          <p:spPr>
            <a:xfrm rot="2700000">
              <a:off x="5581225" y="4397098"/>
              <a:ext cx="865595" cy="865595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809710" y="4414396"/>
              <a:ext cx="4086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800" b="1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4</a:t>
              </a:r>
              <a:endParaRPr lang="zh-CN" altLang="en-US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888088" y="1862243"/>
            <a:ext cx="230425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信息准备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12024" y="2699612"/>
            <a:ext cx="230425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探究学习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12024" y="3536981"/>
            <a:ext cx="230425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任务实施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88088" y="4374349"/>
            <a:ext cx="2304256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作品展示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任意多边形 28" hidden="1"/>
          <p:cNvSpPr/>
          <p:nvPr/>
        </p:nvSpPr>
        <p:spPr>
          <a:xfrm>
            <a:off x="479376" y="836712"/>
            <a:ext cx="1406022" cy="396000"/>
          </a:xfrm>
          <a:custGeom>
            <a:avLst/>
            <a:gdLst>
              <a:gd name="connsiteX0" fmla="*/ 0 w 1769273"/>
              <a:gd name="connsiteY0" fmla="*/ 0 h 1008112"/>
              <a:gd name="connsiteX1" fmla="*/ 1517245 w 1769273"/>
              <a:gd name="connsiteY1" fmla="*/ 0 h 1008112"/>
              <a:gd name="connsiteX2" fmla="*/ 1769273 w 1769273"/>
              <a:gd name="connsiteY2" fmla="*/ 235226 h 1008112"/>
              <a:gd name="connsiteX3" fmla="*/ 1769273 w 1769273"/>
              <a:gd name="connsiteY3" fmla="*/ 772886 h 1008112"/>
              <a:gd name="connsiteX4" fmla="*/ 1517245 w 1769273"/>
              <a:gd name="connsiteY4" fmla="*/ 1008112 h 1008112"/>
              <a:gd name="connsiteX5" fmla="*/ 0 w 1769273"/>
              <a:gd name="connsiteY5" fmla="*/ 1008112 h 1008112"/>
              <a:gd name="connsiteX6" fmla="*/ 252028 w 1769273"/>
              <a:gd name="connsiteY6" fmla="*/ 772886 h 1008112"/>
              <a:gd name="connsiteX7" fmla="*/ 252028 w 1769273"/>
              <a:gd name="connsiteY7" fmla="*/ 235226 h 1008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69273" h="1008112">
                <a:moveTo>
                  <a:pt x="0" y="0"/>
                </a:moveTo>
                <a:lnTo>
                  <a:pt x="1517245" y="0"/>
                </a:lnTo>
                <a:lnTo>
                  <a:pt x="1769273" y="235226"/>
                </a:lnTo>
                <a:lnTo>
                  <a:pt x="1769273" y="772886"/>
                </a:lnTo>
                <a:lnTo>
                  <a:pt x="1517245" y="1008112"/>
                </a:lnTo>
                <a:lnTo>
                  <a:pt x="0" y="1008112"/>
                </a:lnTo>
                <a:lnTo>
                  <a:pt x="252028" y="772886"/>
                </a:lnTo>
                <a:lnTo>
                  <a:pt x="252028" y="235226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课前准备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16305" y="1510665"/>
            <a:ext cx="16986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知识回顾</a:t>
            </a:r>
            <a:endParaRPr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791210" y="2099310"/>
          <a:ext cx="10843895" cy="42665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205"/>
                <a:gridCol w="6663690"/>
              </a:tblGrid>
              <a:tr h="744220"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760095">
                <a:tc>
                  <a:txBody>
                    <a:bodyPr/>
                    <a:p>
                      <a:pPr algn="ctr" fontAlgn="auto">
                        <a:buNone/>
                      </a:pP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Play（）</a:t>
                      </a:r>
                      <a:endParaRPr lang="zh-CN" altLang="en-US" sz="20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761365">
                <a:tc>
                  <a:txBody>
                    <a:bodyPr/>
                    <a:p>
                      <a:pPr algn="ctr" fontAlgn="auto">
                        <a:buNone/>
                      </a:pP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微软雅黑" panose="020B0503020204020204" pitchFamily="34" charset="-122"/>
                        </a:rPr>
                        <a:t>Stop（）</a:t>
                      </a:r>
                      <a:endParaRPr lang="zh-CN" altLang="en-US" sz="2000"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538480">
                <a:tc>
                  <a:txBody>
                    <a:bodyPr/>
                    <a:p>
                      <a:pPr algn="ctr" fontAlgn="auto">
                        <a:buNone/>
                      </a:pP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GotoAndPlay(</a:t>
                      </a:r>
                      <a:r>
                        <a:rPr lang="en-US" altLang="zh-CN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X</a:t>
                      </a: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)</a:t>
                      </a:r>
                      <a:endParaRPr lang="zh-CN" altLang="en-US" sz="200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731520">
                <a:tc>
                  <a:txBody>
                    <a:bodyPr/>
                    <a:p>
                      <a:pPr algn="ctr" fontAlgn="auto">
                        <a:buNone/>
                      </a:pP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GotoAnd</a:t>
                      </a:r>
                      <a:r>
                        <a:rPr lang="en-US" altLang="zh-CN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Stop</a:t>
                      </a: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(</a:t>
                      </a:r>
                      <a:r>
                        <a:rPr lang="en-US" altLang="zh-CN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X</a:t>
                      </a: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)</a:t>
                      </a:r>
                      <a:endParaRPr lang="zh-CN" altLang="en-US" sz="200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en-US" sz="200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730885">
                <a:tc>
                  <a:txBody>
                    <a:bodyPr/>
                    <a:p>
                      <a:pPr algn="ctr" fontAlgn="auto">
                        <a:buNone/>
                      </a:pP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Press/</a:t>
                      </a:r>
                      <a:r>
                        <a:rPr lang="en-US" altLang="zh-CN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R</a:t>
                      </a: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elease/</a:t>
                      </a:r>
                      <a:r>
                        <a:rPr lang="en-US" altLang="zh-CN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R</a:t>
                      </a:r>
                      <a:r>
                        <a:rPr lang="zh-CN" altLang="en-US" sz="2000">
                          <a:latin typeface="微软雅黑" panose="020B0503020204020204" pitchFamily="34" charset="-122"/>
                          <a:ea typeface="微软雅黑" panose="020B0503020204020204" pitchFamily="34" charset="-122"/>
                          <a:sym typeface="+mn-ea"/>
                        </a:rPr>
                        <a:t>ollover</a:t>
                      </a:r>
                      <a:endParaRPr lang="zh-CN" altLang="en-US" sz="200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  <a:p>
                      <a:pPr algn="ctr">
                        <a:buNone/>
                      </a:pPr>
                      <a:endParaRPr lang="zh-CN" altLang="en-US" sz="2000">
                        <a:latin typeface="微软雅黑" panose="020B0503020204020204" pitchFamily="34" charset="-122"/>
                        <a:ea typeface="微软雅黑" panose="020B0503020204020204" pitchFamily="34" charset="-122"/>
                        <a:sym typeface="+mn-ea"/>
                      </a:endParaRPr>
                    </a:p>
                  </a:txBody>
                  <a:tcPr/>
                </a:tc>
                <a:tc>
                  <a:txBody>
                    <a:bodyPr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打字机"/>
          <p:cNvSpPr txBox="1"/>
          <p:nvPr/>
        </p:nvSpPr>
        <p:spPr>
          <a:xfrm>
            <a:off x="916305" y="2263775"/>
            <a:ext cx="3824605" cy="4591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控制动画的常用代码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打字机"/>
          <p:cNvSpPr txBox="1"/>
          <p:nvPr/>
        </p:nvSpPr>
        <p:spPr>
          <a:xfrm>
            <a:off x="5939790" y="2263775"/>
            <a:ext cx="1047115" cy="45910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96230" y="3038475"/>
            <a:ext cx="39236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从当前帧开始播放动画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396230" y="3817620"/>
            <a:ext cx="39236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停止播放动画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396230" y="4394835"/>
            <a:ext cx="39236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跳到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帧并播放动画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396230" y="5045710"/>
            <a:ext cx="392366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跳到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帧并停止播放动画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396230" y="5717540"/>
            <a:ext cx="518414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鼠标按下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鼠标释放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鼠标经过</a:t>
            </a:r>
            <a:endParaRPr lang="zh-CN" altLang="en-US" sz="20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ldLvl="0" animBg="1"/>
      <p:bldP spid="11" grpId="0"/>
      <p:bldP spid="11" grpId="1"/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打字机"/>
          <p:cNvSpPr txBox="1"/>
          <p:nvPr/>
        </p:nvSpPr>
        <p:spPr>
          <a:xfrm>
            <a:off x="479425" y="2204720"/>
            <a:ext cx="9502775" cy="141922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pPr indent="0">
              <a:lnSpc>
                <a:spcPct val="120000"/>
              </a:lnSpc>
              <a:buFont typeface="Wingdings" panose="05000000000000000000" charset="0"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1.灯笼在摆动过程中灯笼的哪些特性发生了变化？应该使用哪类动画？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buFont typeface="Wingdings" panose="05000000000000000000" charset="0"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2.灯笼摆动一次中需要几段动画？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buFont typeface="Wingdings" panose="05000000000000000000" charset="0"/>
              <a:buNone/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.如何快速制作多个灯笼摆动的动画？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33"/>
          <p:cNvSpPr txBox="1"/>
          <p:nvPr/>
        </p:nvSpPr>
        <p:spPr>
          <a:xfrm>
            <a:off x="616585" y="1170940"/>
            <a:ext cx="4404360" cy="459105"/>
          </a:xfrm>
          <a:prstGeom prst="rect">
            <a:avLst/>
          </a:prstGeom>
          <a:noFill/>
        </p:spPr>
        <p:txBody>
          <a:bodyPr wrap="square" lIns="91349" tIns="45675" rIns="91349" bIns="45675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讨论分析问题：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190" y="3357245"/>
            <a:ext cx="2400935" cy="22002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085580" y="5813425"/>
            <a:ext cx="23812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灯笼（图形元件）</a:t>
            </a:r>
            <a:endParaRPr lang="zh-CN" altLang="en-US" sz="20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打字机"/>
          <p:cNvSpPr txBox="1"/>
          <p:nvPr/>
        </p:nvSpPr>
        <p:spPr>
          <a:xfrm>
            <a:off x="767715" y="1556385"/>
            <a:ext cx="9114790" cy="175196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任务一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50000"/>
              </a:lnSpc>
              <a:buFont typeface="Wingdings" panose="05000000000000000000" charset="0"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在“元旦贺卡半成品”文件中新建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灯笼摆动</a:t>
            </a: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影片剪辑元件，制作灯笼摆动的动画效果。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打字机"/>
          <p:cNvSpPr txBox="1"/>
          <p:nvPr/>
        </p:nvSpPr>
        <p:spPr>
          <a:xfrm>
            <a:off x="695325" y="2204720"/>
            <a:ext cx="10282555" cy="1419225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pPr indent="0">
              <a:lnSpc>
                <a:spcPct val="120000"/>
              </a:lnSpc>
              <a:buFont typeface="Wingdings" panose="05000000000000000000" charset="0"/>
              <a:buNone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.如何控制灯笼开始时处于静止状态？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buFont typeface="Wingdings" panose="05000000000000000000" charset="0"/>
              <a:buNone/>
            </a:pPr>
            <a:r>
              <a:rPr lang="en-US" altLang="zh-CN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.怎样实现当指针移动到灯笼上灯笼开始摆动？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lnSpc>
                <a:spcPct val="120000"/>
              </a:lnSpc>
              <a:buFont typeface="Wingdings" panose="05000000000000000000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3.怎样实现灯笼动画的循环播放？</a:t>
            </a:r>
            <a:r>
              <a:rPr lang="en-US" altLang="zh-CN" sz="24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24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33"/>
          <p:cNvSpPr txBox="1"/>
          <p:nvPr/>
        </p:nvSpPr>
        <p:spPr>
          <a:xfrm>
            <a:off x="616585" y="1170940"/>
            <a:ext cx="4404360" cy="459105"/>
          </a:xfrm>
          <a:prstGeom prst="rect">
            <a:avLst/>
          </a:prstGeom>
          <a:noFill/>
        </p:spPr>
        <p:txBody>
          <a:bodyPr wrap="square" lIns="91349" tIns="45675" rIns="91349" bIns="45675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讨论分析问题：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打字机"/>
          <p:cNvSpPr txBox="1"/>
          <p:nvPr/>
        </p:nvSpPr>
        <p:spPr>
          <a:xfrm>
            <a:off x="767715" y="1556385"/>
            <a:ext cx="9114790" cy="156718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任务二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在“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元旦贺卡半成品</a:t>
            </a: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”文件中为灯笼动画添加动作代码，制作交互动画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打字机"/>
          <p:cNvSpPr txBox="1"/>
          <p:nvPr/>
        </p:nvSpPr>
        <p:spPr>
          <a:xfrm>
            <a:off x="767715" y="1556385"/>
            <a:ext cx="9759315" cy="1197610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任务三：为动画添加更多的交互效果</a:t>
            </a: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endParaRPr lang="zh-CN" altLang="en-US" sz="24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indent="0">
              <a:buFont typeface="Wingdings" panose="05000000000000000000" charset="0"/>
              <a:buNone/>
            </a:pPr>
            <a:r>
              <a:rPr lang="zh-CN" altLang="en-US" sz="2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库面板中提供文字动画和气球升空动画，至少任选其一制作交互动画</a:t>
            </a:r>
            <a:endParaRPr lang="zh-CN" altLang="en-US" sz="24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7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UNIT_TABLE_BEAUTIFY" val="smartTable{fa4fc4e4-cc31-4487-9fb2-7e75ae2686db}"/>
</p:tagLst>
</file>

<file path=ppt/tags/tag3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commondata" val="eyJoZGlkIjoiZTg1ZmFjOTQwMzQ4MmI2ZjcyMzNkY2NmYTU2NWVhYzIifQ==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F08300"/>
      </a:accent1>
      <a:accent2>
        <a:srgbClr val="FFB861"/>
      </a:accent2>
      <a:accent3>
        <a:srgbClr val="585858"/>
      </a:accent3>
      <a:accent4>
        <a:srgbClr val="797C78"/>
      </a:accent4>
      <a:accent5>
        <a:srgbClr val="A5A7A5"/>
      </a:accent5>
      <a:accent6>
        <a:srgbClr val="CACCCA"/>
      </a:accent6>
      <a:hlink>
        <a:srgbClr val="4472C4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F08300"/>
      </a:accent1>
      <a:accent2>
        <a:srgbClr val="FFB861"/>
      </a:accent2>
      <a:accent3>
        <a:srgbClr val="585858"/>
      </a:accent3>
      <a:accent4>
        <a:srgbClr val="797C78"/>
      </a:accent4>
      <a:accent5>
        <a:srgbClr val="A5A7A5"/>
      </a:accent5>
      <a:accent6>
        <a:srgbClr val="CACCCA"/>
      </a:accent6>
      <a:hlink>
        <a:srgbClr val="4472C4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F08300"/>
      </a:accent1>
      <a:accent2>
        <a:srgbClr val="FFB861"/>
      </a:accent2>
      <a:accent3>
        <a:srgbClr val="585858"/>
      </a:accent3>
      <a:accent4>
        <a:srgbClr val="797C78"/>
      </a:accent4>
      <a:accent5>
        <a:srgbClr val="A5A7A5"/>
      </a:accent5>
      <a:accent6>
        <a:srgbClr val="CACCCA"/>
      </a:accent6>
      <a:hlink>
        <a:srgbClr val="4472C4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F08300"/>
      </a:accent1>
      <a:accent2>
        <a:srgbClr val="FFB861"/>
      </a:accent2>
      <a:accent3>
        <a:srgbClr val="585858"/>
      </a:accent3>
      <a:accent4>
        <a:srgbClr val="797C78"/>
      </a:accent4>
      <a:accent5>
        <a:srgbClr val="A5A7A5"/>
      </a:accent5>
      <a:accent6>
        <a:srgbClr val="CACCCA"/>
      </a:accent6>
      <a:hlink>
        <a:srgbClr val="4472C4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8575">
          <a:solidFill>
            <a:srgbClr val="660066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752</Words>
  <Application>WPS 演示</Application>
  <PresentationFormat>宽屏</PresentationFormat>
  <Paragraphs>121</Paragraphs>
  <Slides>11</Slides>
  <Notes>33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Arial</vt:lpstr>
      <vt:lpstr>宋体</vt:lpstr>
      <vt:lpstr>Wingdings</vt:lpstr>
      <vt:lpstr>微软雅黑</vt:lpstr>
      <vt:lpstr>华康俪金黑W8(P)</vt:lpstr>
      <vt:lpstr>黑体</vt:lpstr>
      <vt:lpstr>经典繁仿黑</vt:lpstr>
      <vt:lpstr>Copperplate Gothic Bold</vt:lpstr>
      <vt:lpstr>Calibri</vt:lpstr>
      <vt:lpstr>Wingdings</vt:lpstr>
      <vt:lpstr>Arial Unicode MS</vt:lpstr>
      <vt:lpstr>Office 主题</vt:lpstr>
      <vt:lpstr>1_Office 主题</vt:lpstr>
      <vt:lpstr>2_Office 主题</vt:lpstr>
      <vt:lpstr>3_Office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阿唐工作室</Company>
  <LinksUpToDate>false</LinksUpToDate>
  <SharedDoc>false</SharedDoc>
  <HyperlinksChanged>false</HyperlinksChanged>
  <AppVersion>14.0000</AppVersion>
  <Manager>at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flower_th</dc:creator>
  <dc:description>1820182393</dc:description>
  <dc:subject>信息化教学设计模板</dc:subject>
  <cp:lastModifiedBy>夏</cp:lastModifiedBy>
  <cp:revision>1021</cp:revision>
  <dcterms:created xsi:type="dcterms:W3CDTF">2020-11-08T11:17:00Z</dcterms:created>
  <dcterms:modified xsi:type="dcterms:W3CDTF">2023-11-14T00:54:25Z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9B3DF2313755407D8D0B75E78B26388A_13</vt:lpwstr>
  </property>
</Properties>
</file>