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4" r:id="rId2"/>
  </p:sldMasterIdLst>
  <p:notesMasterIdLst>
    <p:notesMasterId r:id="rId28"/>
  </p:notesMasterIdLst>
  <p:handoutMasterIdLst>
    <p:handoutMasterId r:id="rId29"/>
  </p:handoutMasterIdLst>
  <p:sldIdLst>
    <p:sldId id="260" r:id="rId3"/>
    <p:sldId id="256" r:id="rId4"/>
    <p:sldId id="259" r:id="rId5"/>
    <p:sldId id="277" r:id="rId6"/>
    <p:sldId id="278" r:id="rId7"/>
    <p:sldId id="292" r:id="rId8"/>
    <p:sldId id="279" r:id="rId9"/>
    <p:sldId id="280" r:id="rId10"/>
    <p:sldId id="294" r:id="rId11"/>
    <p:sldId id="286" r:id="rId12"/>
    <p:sldId id="297" r:id="rId13"/>
    <p:sldId id="295" r:id="rId14"/>
    <p:sldId id="282" r:id="rId15"/>
    <p:sldId id="289" r:id="rId16"/>
    <p:sldId id="296" r:id="rId17"/>
    <p:sldId id="257" r:id="rId18"/>
    <p:sldId id="285" r:id="rId19"/>
    <p:sldId id="293" r:id="rId20"/>
    <p:sldId id="281" r:id="rId21"/>
    <p:sldId id="287" r:id="rId22"/>
    <p:sldId id="288" r:id="rId23"/>
    <p:sldId id="291" r:id="rId24"/>
    <p:sldId id="284" r:id="rId25"/>
    <p:sldId id="290" r:id="rId26"/>
    <p:sldId id="283" r:id="rId27"/>
  </p:sldIdLst>
  <p:sldSz cx="12192000" cy="6858000"/>
  <p:notesSz cx="6797675" cy="9926638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552C70"/>
    <a:srgbClr val="9933FF"/>
    <a:srgbClr val="6A3384"/>
    <a:srgbClr val="CC99FF"/>
    <a:srgbClr val="CCCCFF"/>
    <a:srgbClr val="442054"/>
    <a:srgbClr val="542D6E"/>
    <a:srgbClr val="1506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50" autoAdjust="0"/>
  </p:normalViewPr>
  <p:slideViewPr>
    <p:cSldViewPr showGuides="1">
      <p:cViewPr varScale="1">
        <p:scale>
          <a:sx n="84" d="100"/>
          <a:sy n="84" d="100"/>
        </p:scale>
        <p:origin x="786" y="78"/>
      </p:cViewPr>
      <p:guideLst>
        <p:guide orient="horz" pos="21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626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0880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电话作为一种重要的通信工具</a:t>
            </a:r>
            <a:r>
              <a:rPr lang="en-US" altLang="zh-CN" dirty="0" smtClean="0"/>
              <a:t>,</a:t>
            </a:r>
            <a:r>
              <a:rPr lang="zh-CN" altLang="en-US" dirty="0" smtClean="0"/>
              <a:t>其工作原理是通过电磁波传输信号</a:t>
            </a:r>
            <a:r>
              <a:rPr lang="en-US" altLang="zh-CN" dirty="0" smtClean="0"/>
              <a:t>,</a:t>
            </a:r>
            <a:r>
              <a:rPr lang="zh-CN" altLang="en-US" dirty="0" smtClean="0"/>
              <a:t>借助铜线或无线电波作为介质进行通信。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6667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从这个过程中可以看出是通过</a:t>
            </a:r>
            <a:r>
              <a:rPr lang="zh-CN" altLang="zh-CN" sz="1200" u="dbl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来实现的，卖家、快递员、中转站……每个环节各司其职，负责不同的功能。其次，买家与卖家、卖家与快递员间等都有一个约定（</a:t>
            </a:r>
            <a:r>
              <a:rPr lang="zh-CN" altLang="zh-CN" sz="1200" u="dbl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规则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98959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dirty="0"/>
              <a:t>TCP</a:t>
            </a:r>
            <a:r>
              <a:rPr lang="zh-CN" altLang="en-US" sz="1200" dirty="0"/>
              <a:t>就是通过三次握手来保证数据的无差错传输，它不仅能够保证数据已到达目的地，而且还能保证数据按正确的顺序到达目的地，所以</a:t>
            </a:r>
            <a:r>
              <a:rPr lang="en-US" altLang="zh-CN" sz="1200" dirty="0"/>
              <a:t>TCP</a:t>
            </a:r>
            <a:r>
              <a:rPr lang="zh-CN" altLang="en-US" sz="1200" dirty="0"/>
              <a:t>是非常可靠的。</a:t>
            </a:r>
          </a:p>
        </p:txBody>
      </p:sp>
    </p:spTree>
    <p:extLst>
      <p:ext uri="{BB962C8B-B14F-4D97-AF65-F5344CB8AC3E}">
        <p14:creationId xmlns:p14="http://schemas.microsoft.com/office/powerpoint/2010/main" val="27197553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3119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6502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1332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从这个过程中可以看出是通过</a:t>
            </a:r>
            <a:r>
              <a:rPr lang="zh-CN" altLang="zh-CN" sz="1200" u="dbl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分层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来实现的，卖家、快递员、中转站……每个环节各司其职，负责不同的功能。其次，买家与卖家、卖家与快递员间等都有一个约定（</a:t>
            </a:r>
            <a:r>
              <a:rPr lang="zh-CN" altLang="zh-CN" sz="1200" u="dbl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规则</a:t>
            </a:r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597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06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8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6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47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101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63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63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34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08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17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93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88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55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1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9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56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8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73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30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28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75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96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20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1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3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98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58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39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23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49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45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71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78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2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8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35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34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65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7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67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13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13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63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27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94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78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48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47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9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78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74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11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21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59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01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61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1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655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63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89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100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4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8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28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6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74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75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65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86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48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41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3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17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72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66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03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27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</p:spTree>
    <p:extLst>
      <p:ext uri="{BB962C8B-B14F-4D97-AF65-F5344CB8AC3E}">
        <p14:creationId xmlns:p14="http://schemas.microsoft.com/office/powerpoint/2010/main" val="335512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01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022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60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2023-12-28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21354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2023-12-28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49857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444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02AA0-CB27-4602-9057-229C5EEC935A}" type="datetimeFigureOut">
              <a:rPr lang="zh-CN" altLang="en-US" smtClean="0"/>
              <a:t>2023-12-28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DA817-EC4E-49CB-BC30-561DCF741C1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1" r:id="rId27"/>
    <p:sldLayoutId id="2147483682" r:id="rId28"/>
    <p:sldLayoutId id="2147483683" r:id="rId29"/>
    <p:sldLayoutId id="2147483684" r:id="rId30"/>
    <p:sldLayoutId id="2147483685" r:id="rId31"/>
    <p:sldLayoutId id="2147483686" r:id="rId32"/>
    <p:sldLayoutId id="2147483687" r:id="rId33"/>
    <p:sldLayoutId id="2147483688" r:id="rId34"/>
    <p:sldLayoutId id="2147483689" r:id="rId35"/>
    <p:sldLayoutId id="2147483690" r:id="rId36"/>
    <p:sldLayoutId id="2147483691" r:id="rId37"/>
    <p:sldLayoutId id="2147483692" r:id="rId38"/>
    <p:sldLayoutId id="2147483693" r:id="rId39"/>
    <p:sldLayoutId id="2147483694" r:id="rId40"/>
    <p:sldLayoutId id="2147483695" r:id="rId41"/>
    <p:sldLayoutId id="2147483696" r:id="rId42"/>
    <p:sldLayoutId id="2147483697" r:id="rId43"/>
    <p:sldLayoutId id="2147483698" r:id="rId44"/>
    <p:sldLayoutId id="2147483699" r:id="rId45"/>
    <p:sldLayoutId id="2147483700" r:id="rId46"/>
    <p:sldLayoutId id="2147483701" r:id="rId47"/>
    <p:sldLayoutId id="2147483702" r:id="rId48"/>
    <p:sldLayoutId id="2147483703" r:id="rId49"/>
    <p:sldLayoutId id="2147483704" r:id="rId50"/>
    <p:sldLayoutId id="2147483705" r:id="rId51"/>
    <p:sldLayoutId id="2147483706" r:id="rId52"/>
    <p:sldLayoutId id="2147483707" r:id="rId53"/>
    <p:sldLayoutId id="2147483708" r:id="rId54"/>
    <p:sldLayoutId id="2147483709" r:id="rId55"/>
    <p:sldLayoutId id="2147483710" r:id="rId56"/>
    <p:sldLayoutId id="2147483711" r:id="rId57"/>
    <p:sldLayoutId id="2147483712" r:id="rId58"/>
    <p:sldLayoutId id="2147483713" r:id="rId59"/>
    <p:sldLayoutId id="2147483714" r:id="rId60"/>
    <p:sldLayoutId id="2147483715" r:id="rId61"/>
    <p:sldLayoutId id="2147483716" r:id="rId62"/>
    <p:sldLayoutId id="2147483717" r:id="rId63"/>
    <p:sldLayoutId id="2147483718" r:id="rId64"/>
    <p:sldLayoutId id="2147483719" r:id="rId65"/>
    <p:sldLayoutId id="2147483720" r:id="rId66"/>
    <p:sldLayoutId id="2147483721" r:id="rId67"/>
    <p:sldLayoutId id="2147483722" r:id="rId68"/>
    <p:sldLayoutId id="2147483723" r:id="rId69"/>
    <p:sldLayoutId id="2147483724" r:id="rId70"/>
    <p:sldLayoutId id="2147483725" r:id="rId71"/>
    <p:sldLayoutId id="2147483726" r:id="rId72"/>
    <p:sldLayoutId id="2147483727" r:id="rId73"/>
    <p:sldLayoutId id="2147483728" r:id="rId74"/>
    <p:sldLayoutId id="2147483729" r:id="rId75"/>
    <p:sldLayoutId id="2147483730" r:id="rId76"/>
    <p:sldLayoutId id="2147483731" r:id="rId77"/>
    <p:sldLayoutId id="2147483732" r:id="rId78"/>
    <p:sldLayoutId id="2147483733" r:id="rId79"/>
    <p:sldLayoutId id="2147483734" r:id="rId80"/>
    <p:sldLayoutId id="2147483735" r:id="rId81"/>
    <p:sldLayoutId id="2147483736" r:id="rId82"/>
    <p:sldLayoutId id="2147483737" r:id="rId83"/>
    <p:sldLayoutId id="2147483738" r:id="rId84"/>
    <p:sldLayoutId id="2147483739" r:id="rId85"/>
    <p:sldLayoutId id="2147483740" r:id="rId86"/>
    <p:sldLayoutId id="2147483741" r:id="rId87"/>
    <p:sldLayoutId id="2147483742" r:id="rId88"/>
    <p:sldLayoutId id="2147483743" r:id="rId89"/>
    <p:sldLayoutId id="2147483654" r:id="rId90"/>
    <p:sldLayoutId id="2147483655" r:id="rId91"/>
    <p:sldLayoutId id="2147483656" r:id="rId92"/>
    <p:sldLayoutId id="2147483657" r:id="rId93"/>
    <p:sldLayoutId id="2147483658" r:id="rId94"/>
    <p:sldLayoutId id="2147483659" r:id="rId95"/>
  </p:sldLayoutIdLst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19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9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9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1.jpeg"/><Relationship Id="rId7" Type="http://schemas.openxmlformats.org/officeDocument/2006/relationships/image" Target="../media/image26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25.jpeg"/><Relationship Id="rId5" Type="http://schemas.openxmlformats.org/officeDocument/2006/relationships/image" Target="../media/image36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" Target="slide13.xml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36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13" Type="http://schemas.openxmlformats.org/officeDocument/2006/relationships/image" Target="../media/image48.png"/><Relationship Id="rId3" Type="http://schemas.openxmlformats.org/officeDocument/2006/relationships/image" Target="../media/image38.jpg"/><Relationship Id="rId7" Type="http://schemas.openxmlformats.org/officeDocument/2006/relationships/image" Target="../media/image42.jp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41.jpg"/><Relationship Id="rId11" Type="http://schemas.openxmlformats.org/officeDocument/2006/relationships/image" Target="../media/image46.png"/><Relationship Id="rId5" Type="http://schemas.openxmlformats.org/officeDocument/2006/relationships/image" Target="../media/image40.jpg"/><Relationship Id="rId10" Type="http://schemas.openxmlformats.org/officeDocument/2006/relationships/image" Target="../media/image45.jpg"/><Relationship Id="rId4" Type="http://schemas.openxmlformats.org/officeDocument/2006/relationships/image" Target="../media/image39.jpeg"/><Relationship Id="rId9" Type="http://schemas.openxmlformats.org/officeDocument/2006/relationships/image" Target="../media/image44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" Target="slide13.xml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36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5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tags" Target="../tags/tag5.xml"/><Relationship Id="rId7" Type="http://schemas.openxmlformats.org/officeDocument/2006/relationships/image" Target="../media/image9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91.xml"/><Relationship Id="rId10" Type="http://schemas.openxmlformats.org/officeDocument/2006/relationships/image" Target="../media/image12.jpeg"/><Relationship Id="rId4" Type="http://schemas.openxmlformats.org/officeDocument/2006/relationships/tags" Target="../tags/tag6.xml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050;&#31614;&#25910;.mht" TargetMode="External"/><Relationship Id="rId1" Type="http://schemas.openxmlformats.org/officeDocument/2006/relationships/slideLayout" Target="../slideLayouts/slideLayout9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91.xml"/><Relationship Id="rId6" Type="http://schemas.openxmlformats.org/officeDocument/2006/relationships/image" Target="../media/image18.png"/><Relationship Id="rId11" Type="http://schemas.openxmlformats.org/officeDocument/2006/relationships/image" Target="../media/image22.jpeg"/><Relationship Id="rId5" Type="http://schemas.openxmlformats.org/officeDocument/2006/relationships/image" Target="../media/image17.pn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4" Type="http://schemas.openxmlformats.org/officeDocument/2006/relationships/image" Target="../media/image16.png"/><Relationship Id="rId9" Type="http://schemas.openxmlformats.org/officeDocument/2006/relationships/slide" Target="slide13.xml"/><Relationship Id="rId1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2204864"/>
            <a:ext cx="2497238" cy="2160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579" y="1033981"/>
            <a:ext cx="2874741" cy="5328592"/>
          </a:xfrm>
          <a:prstGeom prst="rect">
            <a:avLst/>
          </a:prstGeom>
          <a:ln>
            <a:solidFill>
              <a:srgbClr val="442054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994" y="1844824"/>
            <a:ext cx="2652925" cy="50405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95400" y="257252"/>
            <a:ext cx="8419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 b="1" ker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情境：小西同学是新桥街道敬老院的一名义工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44F0B46-D007-48C6-97CC-D6DE4E8A6A98}"/>
              </a:ext>
            </a:extLst>
          </p:cNvPr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BABB4A9-7382-4897-A85C-5543B2ADE621}"/>
              </a:ext>
            </a:extLst>
          </p:cNvPr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79DFA2-1239-4BEA-86EB-BEF0A827791C}"/>
              </a:ext>
            </a:extLst>
          </p:cNvPr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9864AD1-93F6-4713-AEC7-34B6B8E0ED00}"/>
              </a:ext>
            </a:extLst>
          </p:cNvPr>
          <p:cNvSpPr txBox="1"/>
          <p:nvPr/>
        </p:nvSpPr>
        <p:spPr>
          <a:xfrm>
            <a:off x="523220" y="239566"/>
            <a:ext cx="10864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探索原理</a:t>
            </a:r>
            <a:r>
              <a:rPr lang="zh-CN" altLang="en-US" sz="3200" b="1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：数据</a:t>
            </a:r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传输时可能会出现的问题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19336" y="1204678"/>
            <a:ext cx="11739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 b="1" ker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defRPr>
            </a:lvl1pPr>
          </a:lstStyle>
          <a:p>
            <a:pPr indent="457200" algn="l"/>
            <a:r>
              <a:rPr lang="zh-CN" altLang="en-US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爱心三：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小西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同学将照片发出后，对数据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传输的历程中产生</a:t>
            </a:r>
            <a:r>
              <a:rPr lang="zh-CN" altLang="en-US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了一些困惑。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7408" y="2334075"/>
            <a:ext cx="10188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、我没有提供具体的地址，数据传输时，它是怎么知道数据从何处发出，由何处接收呢？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7408" y="3566569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、若现有的地址不够了，怎么办呢？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6016" y="4394285"/>
            <a:ext cx="1080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、包裹运输时，为确保准确地送到收件人手中，派件员会先与收件人联系，得到回复后，再派件。那互联网中，怎样确保数据传输顺利地进行呢？</a:t>
            </a:r>
            <a:endParaRPr lang="zh-CN" altLang="en-US" sz="24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5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44F0B46-D007-48C6-97CC-D6DE4E8A6A98}"/>
              </a:ext>
            </a:extLst>
          </p:cNvPr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BABB4A9-7382-4897-A85C-5543B2ADE621}"/>
              </a:ext>
            </a:extLst>
          </p:cNvPr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79DFA2-1239-4BEA-86EB-BEF0A827791C}"/>
              </a:ext>
            </a:extLst>
          </p:cNvPr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9864AD1-93F6-4713-AEC7-34B6B8E0ED00}"/>
              </a:ext>
            </a:extLst>
          </p:cNvPr>
          <p:cNvSpPr txBox="1"/>
          <p:nvPr/>
        </p:nvSpPr>
        <p:spPr>
          <a:xfrm>
            <a:off x="523220" y="169979"/>
            <a:ext cx="10864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探索原理</a:t>
            </a:r>
            <a:r>
              <a:rPr lang="zh-CN" altLang="en-US" sz="3200" b="1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endParaRPr lang="zh-CN" altLang="en-US" sz="3200" b="1" dirty="0">
              <a:solidFill>
                <a:srgbClr val="00206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23CDD10C-5D4C-4098-85CA-BE32989D196A}"/>
              </a:ext>
            </a:extLst>
          </p:cNvPr>
          <p:cNvGrpSpPr/>
          <p:nvPr/>
        </p:nvGrpSpPr>
        <p:grpSpPr>
          <a:xfrm>
            <a:off x="719454" y="1617345"/>
            <a:ext cx="10475559" cy="4243015"/>
            <a:chOff x="3511103" y="1237605"/>
            <a:chExt cx="11781543" cy="1581827"/>
          </a:xfrm>
        </p:grpSpPr>
        <p:sp>
          <p:nvSpPr>
            <p:cNvPr id="25" name="矩形: 圆顶角 7">
              <a:extLst>
                <a:ext uri="{FF2B5EF4-FFF2-40B4-BE49-F238E27FC236}">
                  <a16:creationId xmlns:a16="http://schemas.microsoft.com/office/drawing/2014/main" xmlns="" id="{DDBE5DBE-38DE-4D8C-9429-7B51E15A03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6200000">
              <a:off x="3234270" y="1619421"/>
              <a:ext cx="1171310" cy="617643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635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10600030101010101" pitchFamily="34" charset="-122"/>
                <a:ea typeface="思源黑体 CN Medium" panose="02010600030101010101" pitchFamily="34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E0D31F7B-669B-476A-BD96-E1EF9B19E204}"/>
                </a:ext>
              </a:extLst>
            </p:cNvPr>
            <p:cNvGrpSpPr/>
            <p:nvPr/>
          </p:nvGrpSpPr>
          <p:grpSpPr>
            <a:xfrm>
              <a:off x="4124212" y="1237605"/>
              <a:ext cx="11168434" cy="1581827"/>
              <a:chOff x="1474778" y="1422662"/>
              <a:chExt cx="9506795" cy="1581827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41CBAE9D-5C78-46BD-87A8-80DBD2AF3ACE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1550977" y="1494099"/>
                <a:ext cx="6017996" cy="1375473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>
                <a:outerShdw blurRad="698500" dist="254000" dir="5400000" sx="88000" sy="88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10600030101010101" pitchFamily="34" charset="-122"/>
                  <a:ea typeface="思源黑体 CN Medium" panose="02010600030101010101" pitchFamily="34" charset="-122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A988A0FB-3848-42E0-8E76-2E5383F5BF7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474778" y="1422662"/>
                <a:ext cx="9506795" cy="1581827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  <a:effectLst>
                <a:outerShdw blurRad="317500" dist="254000" dir="5400000" sx="88000" sy="88000" algn="t" rotWithShape="0">
                  <a:schemeClr val="bg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10600030101010101" pitchFamily="34" charset="-122"/>
                  <a:ea typeface="思源黑体 CN Medium" panose="02010600030101010101" pitchFamily="34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AABCC1A-A3B7-47FD-9A30-9773B73FA82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570774" y="1633448"/>
              <a:ext cx="557883" cy="446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10600030101010101" pitchFamily="34" charset="-122"/>
                  <a:ea typeface="思源黑体 CN Medium" panose="02010600030101010101" pitchFamily="34" charset="-122"/>
                </a:rPr>
                <a:t>IP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10600030101010101" pitchFamily="34" charset="-122"/>
                  <a:ea typeface="思源黑体 CN Medium" panose="02010600030101010101" pitchFamily="34" charset="-122"/>
                </a:rPr>
                <a:t>地址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E3232E32-85CE-4402-A2C6-F5E4CE117D9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303827" y="1985207"/>
              <a:ext cx="10435383" cy="570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>
                  <a:latin typeface="汉仪君黑-45简" panose="020B0604020202020204" pitchFamily="34" charset="-122"/>
                  <a:ea typeface="汉仪君黑-45简" panose="020B0604020202020204" pitchFamily="34" charset="-122"/>
                </a:defRPr>
              </a:lvl1pPr>
            </a:lstStyle>
            <a:p>
              <a:pPr indent="0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endParaRPr lang="en-US" altLang="zh-CN" sz="2600" dirty="0">
                <a:solidFill>
                  <a:srgbClr val="C34D0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342900" indent="-342900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Char char="l"/>
              </a:pPr>
              <a:endParaRPr lang="zh-CN" altLang="en-US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31" name="图片 30" descr="未标题-1">
            <a:extLst>
              <a:ext uri="{FF2B5EF4-FFF2-40B4-BE49-F238E27FC236}">
                <a16:creationId xmlns:a16="http://schemas.microsoft.com/office/drawing/2014/main" xmlns="" id="{A05926FE-CBD5-482B-B2C3-41A871ABD7C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112885" y="307975"/>
            <a:ext cx="2698750" cy="269875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2290625-CFFF-4651-8600-745164F68855}"/>
              </a:ext>
            </a:extLst>
          </p:cNvPr>
          <p:cNvSpPr txBox="1"/>
          <p:nvPr/>
        </p:nvSpPr>
        <p:spPr>
          <a:xfrm>
            <a:off x="1424305" y="1929130"/>
            <a:ext cx="7261924" cy="71115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地址是</a:t>
            </a:r>
            <a:r>
              <a:rPr lang="zh-CN" altLang="en-US" sz="2600" b="1" dirty="0">
                <a:solidFill>
                  <a:srgbClr val="C34D0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互联网协议地址</a:t>
            </a:r>
            <a:r>
              <a:rPr lang="en-US" altLang="zh-CN" sz="2600" b="1" dirty="0">
                <a:solidFill>
                  <a:srgbClr val="C34D0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600" b="1" dirty="0">
                <a:solidFill>
                  <a:srgbClr val="C34D0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又称网际协议地址</a:t>
            </a:r>
            <a:r>
              <a:rPr lang="zh-CN" altLang="en-US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6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D54B7C0-CCA3-4FFC-9A9C-AF3CFAE239D8}"/>
              </a:ext>
            </a:extLst>
          </p:cNvPr>
          <p:cNvSpPr txBox="1"/>
          <p:nvPr/>
        </p:nvSpPr>
        <p:spPr>
          <a:xfrm>
            <a:off x="1398905" y="2720340"/>
            <a:ext cx="6737350" cy="8115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indent="-34290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地址是</a:t>
            </a:r>
            <a:r>
              <a:rPr lang="en-US" altLang="zh-CN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协议提供的一种统一地址格式。</a:t>
            </a:r>
            <a:endParaRPr lang="zh-CN" altLang="en-US" sz="26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4478AC0-5821-45F3-B8F2-CCFB96001534}"/>
              </a:ext>
            </a:extLst>
          </p:cNvPr>
          <p:cNvSpPr txBox="1"/>
          <p:nvPr/>
        </p:nvSpPr>
        <p:spPr>
          <a:xfrm>
            <a:off x="1419224" y="3607435"/>
            <a:ext cx="9775789" cy="2252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2600" dirty="0" smtClean="0">
                <a:solidFill>
                  <a:srgbClr val="C34D0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IPv4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版本的地址由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32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位二进制数组成。为了便于识别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地址，人们将每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位二进制数转换成一个字节，并用“</a:t>
            </a:r>
            <a:r>
              <a:rPr lang="en-US" altLang="zh-CN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”分割，这样构成了</a:t>
            </a:r>
            <a:r>
              <a:rPr lang="en-US" altLang="zh-CN" sz="2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个范围在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zh-CN" altLang="en-US" sz="2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～</a:t>
            </a:r>
            <a:r>
              <a:rPr lang="en-US" altLang="zh-CN" sz="2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255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之间的十进制数，如</a:t>
            </a:r>
            <a:r>
              <a:rPr lang="en-US" altLang="zh-CN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192.168.0.1</a:t>
            </a:r>
            <a:r>
              <a:rPr lang="zh-CN" altLang="en-US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600" dirty="0"/>
          </a:p>
        </p:txBody>
      </p:sp>
      <p:sp>
        <p:nvSpPr>
          <p:cNvPr id="2" name="矩形 1"/>
          <p:cNvSpPr/>
          <p:nvPr/>
        </p:nvSpPr>
        <p:spPr>
          <a:xfrm>
            <a:off x="4077743" y="220535"/>
            <a:ext cx="222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IP</a:t>
            </a:r>
            <a:r>
              <a:rPr lang="zh-CN" altLang="en-US" sz="4800" b="1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地址</a:t>
            </a:r>
          </a:p>
        </p:txBody>
      </p:sp>
      <p:sp>
        <p:nvSpPr>
          <p:cNvPr id="3" name="矩形 2"/>
          <p:cNvSpPr/>
          <p:nvPr/>
        </p:nvSpPr>
        <p:spPr>
          <a:xfrm>
            <a:off x="4903228" y="1094125"/>
            <a:ext cx="4206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kern="100" dirty="0" smtClean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zh-CN" altLang="zh-CN" sz="2400" b="1" kern="100" dirty="0" smtClean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计算机</a:t>
            </a:r>
            <a:r>
              <a:rPr lang="zh-CN" altLang="zh-CN" sz="2400" b="1" kern="10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在网络中的唯一标识</a:t>
            </a:r>
            <a:endParaRPr lang="zh-CN" altLang="en-US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67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44F0B46-D007-48C6-97CC-D6DE4E8A6A98}"/>
              </a:ext>
            </a:extLst>
          </p:cNvPr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BABB4A9-7382-4897-A85C-5543B2ADE621}"/>
              </a:ext>
            </a:extLst>
          </p:cNvPr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79DFA2-1239-4BEA-86EB-BEF0A827791C}"/>
              </a:ext>
            </a:extLst>
          </p:cNvPr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9864AD1-93F6-4713-AEC7-34B6B8E0ED00}"/>
              </a:ext>
            </a:extLst>
          </p:cNvPr>
          <p:cNvSpPr txBox="1"/>
          <p:nvPr/>
        </p:nvSpPr>
        <p:spPr>
          <a:xfrm>
            <a:off x="523220" y="169979"/>
            <a:ext cx="10864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探索原理</a:t>
            </a:r>
            <a:r>
              <a:rPr lang="zh-CN" altLang="en-US" sz="3200" b="1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endParaRPr lang="zh-CN" altLang="en-US" sz="3200" b="1" dirty="0">
              <a:solidFill>
                <a:srgbClr val="00206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23CDD10C-5D4C-4098-85CA-BE32989D196A}"/>
              </a:ext>
            </a:extLst>
          </p:cNvPr>
          <p:cNvGrpSpPr/>
          <p:nvPr/>
        </p:nvGrpSpPr>
        <p:grpSpPr>
          <a:xfrm>
            <a:off x="719454" y="1617345"/>
            <a:ext cx="10475559" cy="3881120"/>
            <a:chOff x="3511103" y="1237605"/>
            <a:chExt cx="11781543" cy="1446910"/>
          </a:xfrm>
        </p:grpSpPr>
        <p:sp>
          <p:nvSpPr>
            <p:cNvPr id="25" name="矩形: 圆顶角 7">
              <a:extLst>
                <a:ext uri="{FF2B5EF4-FFF2-40B4-BE49-F238E27FC236}">
                  <a16:creationId xmlns:a16="http://schemas.microsoft.com/office/drawing/2014/main" xmlns="" id="{DDBE5DBE-38DE-4D8C-9429-7B51E15A0340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 rot="16200000">
              <a:off x="3234270" y="1619421"/>
              <a:ext cx="1171310" cy="617643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54000" dist="63500" dir="2700000" algn="tl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Medium" panose="02010600030101010101" pitchFamily="34" charset="-122"/>
                <a:ea typeface="思源黑体 CN Medium" panose="02010600030101010101" pitchFamily="34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E0D31F7B-669B-476A-BD96-E1EF9B19E204}"/>
                </a:ext>
              </a:extLst>
            </p:cNvPr>
            <p:cNvGrpSpPr/>
            <p:nvPr/>
          </p:nvGrpSpPr>
          <p:grpSpPr>
            <a:xfrm>
              <a:off x="4124212" y="1237605"/>
              <a:ext cx="11168434" cy="1446910"/>
              <a:chOff x="1474778" y="1422662"/>
              <a:chExt cx="9506795" cy="1446910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41CBAE9D-5C78-46BD-87A8-80DBD2AF3ACE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>
                <a:off x="1550977" y="1494099"/>
                <a:ext cx="6017996" cy="1375473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bg1">
                    <a:lumMod val="95000"/>
                  </a:schemeClr>
                </a:solidFill>
              </a:ln>
              <a:effectLst>
                <a:outerShdw blurRad="698500" dist="254000" dir="5400000" sx="88000" sy="88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10600030101010101" pitchFamily="34" charset="-122"/>
                  <a:ea typeface="思源黑体 CN Medium" panose="02010600030101010101" pitchFamily="34" charset="-122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xmlns="" id="{A988A0FB-3848-42E0-8E76-2E5383F5BF7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474778" y="1422662"/>
                <a:ext cx="9506795" cy="1397349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chemeClr val="accent1"/>
                </a:solidFill>
              </a:ln>
              <a:effectLst>
                <a:outerShdw blurRad="317500" dist="254000" dir="5400000" sx="88000" sy="88000" algn="t" rotWithShape="0">
                  <a:schemeClr val="bg1">
                    <a:lumMod val="50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10600030101010101" pitchFamily="34" charset="-122"/>
                  <a:ea typeface="思源黑体 CN Medium" panose="02010600030101010101" pitchFamily="34" charset="-122"/>
                </a:endParaRPr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AABCC1A-A3B7-47FD-9A30-9773B73FA823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3570774" y="1633448"/>
              <a:ext cx="557883" cy="446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10600030101010101" pitchFamily="34" charset="-122"/>
                  <a:ea typeface="思源黑体 CN Medium" panose="02010600030101010101" pitchFamily="34" charset="-122"/>
                </a:rPr>
                <a:t>IP</a:t>
              </a: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Medium" panose="02010600030101010101" pitchFamily="34" charset="-122"/>
                  <a:ea typeface="思源黑体 CN Medium" panose="02010600030101010101" pitchFamily="34" charset="-122"/>
                </a:rPr>
                <a:t>地址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E3232E32-85CE-4402-A2C6-F5E4CE117D9E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303827" y="1985207"/>
              <a:ext cx="10435383" cy="570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>
                  <a:latin typeface="汉仪君黑-45简" panose="020B0604020202020204" pitchFamily="34" charset="-122"/>
                  <a:ea typeface="汉仪君黑-45简" panose="020B0604020202020204" pitchFamily="34" charset="-122"/>
                </a:defRPr>
              </a:lvl1pPr>
            </a:lstStyle>
            <a:p>
              <a:pPr indent="0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endParaRPr lang="en-US" altLang="zh-CN" sz="2600" dirty="0">
                <a:solidFill>
                  <a:srgbClr val="C34D0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342900" indent="-342900">
                <a:lnSpc>
                  <a:spcPct val="18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Char char="l"/>
              </a:pPr>
              <a:endParaRPr lang="zh-CN" altLang="en-US" sz="2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31" name="图片 30" descr="未标题-1">
            <a:extLst>
              <a:ext uri="{FF2B5EF4-FFF2-40B4-BE49-F238E27FC236}">
                <a16:creationId xmlns:a16="http://schemas.microsoft.com/office/drawing/2014/main" xmlns="" id="{A05926FE-CBD5-482B-B2C3-41A871ABD7C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799646" y="405216"/>
            <a:ext cx="2168965" cy="216896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2290625-CFFF-4651-8600-745164F68855}"/>
              </a:ext>
            </a:extLst>
          </p:cNvPr>
          <p:cNvSpPr txBox="1"/>
          <p:nvPr/>
        </p:nvSpPr>
        <p:spPr>
          <a:xfrm>
            <a:off x="1418987" y="1828411"/>
            <a:ext cx="8985482" cy="22529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l"/>
            </a:pP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IPv6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是替换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IPv4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的新一代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协议。不同于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32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IPv4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地址的是，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IPv6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采用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128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位的地址，解决了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IPv4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地址资源不足的问题。</a:t>
            </a:r>
            <a:r>
              <a:rPr lang="en-US" altLang="zh-CN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IPv6</a:t>
            </a: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甚至可以为地球上的每一粒沙子分配一个地址。</a:t>
            </a:r>
            <a:endParaRPr lang="zh-CN" altLang="en-US" sz="2600" dirty="0"/>
          </a:p>
        </p:txBody>
      </p:sp>
      <p:sp>
        <p:nvSpPr>
          <p:cNvPr id="2" name="矩形 1"/>
          <p:cNvSpPr/>
          <p:nvPr/>
        </p:nvSpPr>
        <p:spPr>
          <a:xfrm>
            <a:off x="4808468" y="682517"/>
            <a:ext cx="12875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IPv6</a:t>
            </a:r>
            <a:endParaRPr lang="zh-CN" altLang="en-US" sz="4800" b="1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13778" y="4176881"/>
            <a:ext cx="7639451" cy="1774091"/>
            <a:chOff x="1782141" y="4639929"/>
            <a:chExt cx="7639451" cy="177409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2141" y="4639929"/>
              <a:ext cx="7639451" cy="1774091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2135560" y="5365525"/>
              <a:ext cx="7056784" cy="24316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4000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5192" y="154925"/>
            <a:ext cx="2506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探索原理</a:t>
            </a:r>
            <a:r>
              <a:rPr lang="zh-CN" altLang="en-US" sz="3200" b="1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endParaRPr lang="zh-CN" altLang="en-US" sz="3200" b="1" dirty="0">
              <a:solidFill>
                <a:srgbClr val="00206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5930490" y="965071"/>
            <a:ext cx="4326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dirty="0" smtClean="0">
                <a:solidFill>
                  <a:srgbClr val="0000CC"/>
                </a:solidFill>
              </a:rPr>
              <a:t>——</a:t>
            </a:r>
            <a:r>
              <a:rPr lang="zh-CN" altLang="en-US" sz="2400" dirty="0" smtClean="0">
                <a:solidFill>
                  <a:srgbClr val="0000CC"/>
                </a:solidFill>
              </a:rPr>
              <a:t>保证数据传输的可靠性</a:t>
            </a:r>
            <a:endParaRPr lang="zh-CN" altLang="en-US" sz="2400" dirty="0">
              <a:solidFill>
                <a:srgbClr val="0000CC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3383591" y="1402680"/>
            <a:ext cx="229420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</a:rPr>
              <a:t>“三次握手”</a:t>
            </a:r>
          </a:p>
        </p:txBody>
      </p:sp>
      <p:grpSp>
        <p:nvGrpSpPr>
          <p:cNvPr id="125" name="组合 124"/>
          <p:cNvGrpSpPr/>
          <p:nvPr/>
        </p:nvGrpSpPr>
        <p:grpSpPr>
          <a:xfrm>
            <a:off x="820549" y="2791399"/>
            <a:ext cx="1413446" cy="1908131"/>
            <a:chOff x="3143672" y="2855604"/>
            <a:chExt cx="1413446" cy="1908131"/>
          </a:xfrm>
        </p:grpSpPr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3672" y="3215187"/>
              <a:ext cx="1343867" cy="1548548"/>
            </a:xfrm>
            <a:prstGeom prst="rect">
              <a:avLst/>
            </a:prstGeom>
          </p:spPr>
        </p:pic>
        <p:sp>
          <p:nvSpPr>
            <p:cNvPr id="124" name="文本框 123"/>
            <p:cNvSpPr txBox="1"/>
            <p:nvPr/>
          </p:nvSpPr>
          <p:spPr>
            <a:xfrm>
              <a:off x="3549006" y="2855604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快递员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8577277" y="1774718"/>
            <a:ext cx="2830426" cy="1981296"/>
            <a:chOff x="7154006" y="1626342"/>
            <a:chExt cx="2830426" cy="1981296"/>
          </a:xfrm>
        </p:grpSpPr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54006" y="1728235"/>
              <a:ext cx="2830426" cy="1879403"/>
            </a:xfrm>
            <a:prstGeom prst="rect">
              <a:avLst/>
            </a:prstGeom>
          </p:spPr>
        </p:pic>
        <p:sp>
          <p:nvSpPr>
            <p:cNvPr id="137" name="文本框 136"/>
            <p:cNvSpPr txBox="1"/>
            <p:nvPr/>
          </p:nvSpPr>
          <p:spPr>
            <a:xfrm>
              <a:off x="8973314" y="1626342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/>
                <a:t>收件人</a:t>
              </a: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861888" y="2043752"/>
            <a:ext cx="5329320" cy="838123"/>
            <a:chOff x="3243402" y="2753235"/>
            <a:chExt cx="5329320" cy="838123"/>
          </a:xfrm>
        </p:grpSpPr>
        <p:sp>
          <p:nvSpPr>
            <p:cNvPr id="126" name="文本框 125"/>
            <p:cNvSpPr txBox="1"/>
            <p:nvPr/>
          </p:nvSpPr>
          <p:spPr>
            <a:xfrm rot="21220133">
              <a:off x="3388146" y="2753235"/>
              <a:ext cx="5184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您好，在家吗？现在方便接收包裹吗？</a:t>
              </a:r>
            </a:p>
          </p:txBody>
        </p:sp>
        <p:cxnSp>
          <p:nvCxnSpPr>
            <p:cNvPr id="140" name="直接箭头连接符 139"/>
            <p:cNvCxnSpPr/>
            <p:nvPr/>
          </p:nvCxnSpPr>
          <p:spPr>
            <a:xfrm flipV="1">
              <a:off x="3243402" y="3024177"/>
              <a:ext cx="4419202" cy="56718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7" name="组合 146"/>
          <p:cNvGrpSpPr/>
          <p:nvPr/>
        </p:nvGrpSpPr>
        <p:grpSpPr>
          <a:xfrm>
            <a:off x="3383591" y="2949600"/>
            <a:ext cx="4201971" cy="2099101"/>
            <a:chOff x="3460633" y="3106228"/>
            <a:chExt cx="4201971" cy="2099101"/>
          </a:xfrm>
        </p:grpSpPr>
        <p:sp>
          <p:nvSpPr>
            <p:cNvPr id="134" name="文本框 133"/>
            <p:cNvSpPr txBox="1"/>
            <p:nvPr/>
          </p:nvSpPr>
          <p:spPr>
            <a:xfrm rot="20072620">
              <a:off x="3512901" y="3852530"/>
              <a:ext cx="31683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在家，麻烦你把包裹送过来吧！</a:t>
              </a:r>
            </a:p>
          </p:txBody>
        </p:sp>
        <p:cxnSp>
          <p:nvCxnSpPr>
            <p:cNvPr id="143" name="直接箭头连接符 142"/>
            <p:cNvCxnSpPr/>
            <p:nvPr/>
          </p:nvCxnSpPr>
          <p:spPr>
            <a:xfrm flipH="1">
              <a:off x="3460633" y="3106228"/>
              <a:ext cx="4201971" cy="209910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组合 150"/>
          <p:cNvGrpSpPr/>
          <p:nvPr/>
        </p:nvGrpSpPr>
        <p:grpSpPr>
          <a:xfrm>
            <a:off x="3510287" y="5325071"/>
            <a:ext cx="4856745" cy="621740"/>
            <a:chOff x="3587329" y="4784924"/>
            <a:chExt cx="4856745" cy="621740"/>
          </a:xfrm>
        </p:grpSpPr>
        <p:sp>
          <p:nvSpPr>
            <p:cNvPr id="135" name="文本框 134"/>
            <p:cNvSpPr txBox="1"/>
            <p:nvPr/>
          </p:nvSpPr>
          <p:spPr>
            <a:xfrm rot="21323353">
              <a:off x="3747927" y="5037332"/>
              <a:ext cx="4696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确认你在家，半小时之内我把包裹送来。</a:t>
              </a:r>
            </a:p>
          </p:txBody>
        </p:sp>
        <p:cxnSp>
          <p:nvCxnSpPr>
            <p:cNvPr id="149" name="直接箭头连接符 148"/>
            <p:cNvCxnSpPr/>
            <p:nvPr/>
          </p:nvCxnSpPr>
          <p:spPr>
            <a:xfrm flipV="1">
              <a:off x="3587329" y="4784924"/>
              <a:ext cx="4075275" cy="437075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05DB98D0-BE60-4A58-806B-B03B3C16F724}"/>
              </a:ext>
            </a:extLst>
          </p:cNvPr>
          <p:cNvSpPr txBox="1"/>
          <p:nvPr/>
        </p:nvSpPr>
        <p:spPr>
          <a:xfrm rot="21214764">
            <a:off x="2859171" y="2546880"/>
            <a:ext cx="5107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00CC"/>
                </a:solidFill>
              </a:rPr>
              <a:t>在发送端，</a:t>
            </a:r>
            <a:r>
              <a:rPr lang="en-US" altLang="zh-CN" b="1" dirty="0">
                <a:solidFill>
                  <a:srgbClr val="0000CC"/>
                </a:solidFill>
              </a:rPr>
              <a:t>TCP</a:t>
            </a:r>
            <a:r>
              <a:rPr lang="zh-CN" altLang="en-US" b="1" dirty="0">
                <a:solidFill>
                  <a:srgbClr val="0000CC"/>
                </a:solidFill>
              </a:rPr>
              <a:t>协议会为每个待发送的数据包，帖上标签序号，并告诉接收方还原数据的顺序；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75CA336-5BF5-4C00-AFB2-B9387643B0C3}"/>
              </a:ext>
            </a:extLst>
          </p:cNvPr>
          <p:cNvSpPr txBox="1"/>
          <p:nvPr/>
        </p:nvSpPr>
        <p:spPr>
          <a:xfrm>
            <a:off x="4957311" y="4228865"/>
            <a:ext cx="464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00CC"/>
                </a:solidFill>
              </a:rPr>
              <a:t>接收方收到数据包后，会发送一个确认消息给发送方，告诉发送方数据是否成功接收；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58C7C78C-3B74-4A34-AF8D-12D00FE4A665}"/>
              </a:ext>
            </a:extLst>
          </p:cNvPr>
          <p:cNvSpPr txBox="1"/>
          <p:nvPr/>
        </p:nvSpPr>
        <p:spPr>
          <a:xfrm>
            <a:off x="6809949" y="5876053"/>
            <a:ext cx="464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00CC"/>
                </a:solidFill>
              </a:rPr>
              <a:t>如果发送方没有收到确认消息，它会重新发送该数据包，直到发送方收到确认消息为止。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336695" y="181498"/>
            <a:ext cx="489749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TCP</a:t>
            </a:r>
            <a:r>
              <a:rPr lang="zh-CN" altLang="en-US" sz="4800" b="1" dirty="0" smtClean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传输控制协议</a:t>
            </a:r>
            <a:endParaRPr lang="zh-CN" altLang="en-US" sz="4800" b="1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224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/>
      <p:bldP spid="3" grpId="0"/>
      <p:bldP spid="6" grpId="0"/>
      <p:bldP spid="28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44F0B46-D007-48C6-97CC-D6DE4E8A6A98}"/>
              </a:ext>
            </a:extLst>
          </p:cNvPr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BABB4A9-7382-4897-A85C-5543B2ADE621}"/>
              </a:ext>
            </a:extLst>
          </p:cNvPr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79DFA2-1239-4BEA-86EB-BEF0A827791C}"/>
              </a:ext>
            </a:extLst>
          </p:cNvPr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9864AD1-93F6-4713-AEC7-34B6B8E0ED00}"/>
              </a:ext>
            </a:extLst>
          </p:cNvPr>
          <p:cNvSpPr txBox="1"/>
          <p:nvPr/>
        </p:nvSpPr>
        <p:spPr>
          <a:xfrm>
            <a:off x="495191" y="154925"/>
            <a:ext cx="10864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课堂小结  提炼思想</a:t>
            </a:r>
            <a:endParaRPr lang="zh-CN" altLang="en-US" sz="3200" b="1" dirty="0">
              <a:solidFill>
                <a:srgbClr val="00206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3812" y="1516366"/>
            <a:ext cx="109385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网络协议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TCP/IP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，它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互联网通信中最基本的协议，也是互联网的基础。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1678" y="2503866"/>
            <a:ext cx="45191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TCP/IP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分层思想。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8180" y="4524734"/>
            <a:ext cx="11026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TCP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协议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三次握手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建立连接，来保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证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数据传输的可靠性与</a:t>
            </a:r>
            <a:r>
              <a:rPr lang="zh-CN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正确性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8180" y="2929034"/>
            <a:ext cx="1095417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、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IP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地址是互联网协议地址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又称网际协议地址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 IPv4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由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个小数点隔开的十进制整数组成，每个整数的取值范围在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0～255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rPr>
              <a:t>之间。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55840" y="520817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分 享 收 获</a:t>
            </a:r>
            <a:endParaRPr lang="zh-CN" altLang="en-US" sz="40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16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心形 11"/>
          <p:cNvSpPr/>
          <p:nvPr/>
        </p:nvSpPr>
        <p:spPr>
          <a:xfrm rot="1168894">
            <a:off x="11212411" y="1160762"/>
            <a:ext cx="652022" cy="566802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心形 12"/>
          <p:cNvSpPr/>
          <p:nvPr/>
        </p:nvSpPr>
        <p:spPr>
          <a:xfrm rot="19932583">
            <a:off x="673154" y="5904247"/>
            <a:ext cx="715983" cy="634813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44F0B46-D007-48C6-97CC-D6DE4E8A6A98}"/>
              </a:ext>
            </a:extLst>
          </p:cNvPr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BABB4A9-7382-4897-A85C-5543B2ADE621}"/>
              </a:ext>
            </a:extLst>
          </p:cNvPr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79DFA2-1239-4BEA-86EB-BEF0A827791C}"/>
              </a:ext>
            </a:extLst>
          </p:cNvPr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03512" y="482088"/>
            <a:ext cx="96243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6000" b="1" dirty="0">
                <a:solidFill>
                  <a:srgbClr val="FF0000"/>
                </a:solidFill>
              </a:rPr>
              <a:t>送出爱的礼 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  走进</a:t>
            </a:r>
            <a:r>
              <a:rPr lang="zh-CN" altLang="en-US" sz="6000" b="1" dirty="0">
                <a:solidFill>
                  <a:srgbClr val="FF0000"/>
                </a:solidFill>
              </a:rPr>
              <a:t>爱的心</a:t>
            </a:r>
            <a:endParaRPr lang="zh-CN" altLang="en-US" sz="6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8770" y="1819231"/>
            <a:ext cx="108732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“老吾老以及人之老，幼吾幼以及人之幼。”同学们，当您走进敬老院，望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着那群因孤独而相伴的老人们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，心中是不是都有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一个希冀，希望所有的老人都能够幸福地度过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晚年。同学们，让我们多关心、关爱身边的老人，让爱心之旅一直走下去。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心形 10"/>
          <p:cNvSpPr/>
          <p:nvPr/>
        </p:nvSpPr>
        <p:spPr>
          <a:xfrm rot="20527819">
            <a:off x="666782" y="536064"/>
            <a:ext cx="936104" cy="803029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505" y="5026008"/>
            <a:ext cx="1110798" cy="15557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234">
            <a:off x="10553388" y="4953759"/>
            <a:ext cx="1234730" cy="1945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87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1584"/>
            <a:ext cx="3658577" cy="4569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40216" y="-1843"/>
            <a:ext cx="4159324" cy="9825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392552">
            <a:off x="-2156542" y="4169096"/>
            <a:ext cx="7656700" cy="421784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943872" y="1628800"/>
            <a:ext cx="5323520" cy="2123659"/>
            <a:chOff x="-1209365" y="759476"/>
            <a:chExt cx="2566465" cy="2123659"/>
          </a:xfrm>
        </p:grpSpPr>
        <p:sp>
          <p:nvSpPr>
            <p:cNvPr id="10" name="文本框 9"/>
            <p:cNvSpPr txBox="1"/>
            <p:nvPr/>
          </p:nvSpPr>
          <p:spPr>
            <a:xfrm>
              <a:off x="-1023243" y="2236804"/>
              <a:ext cx="23803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cs typeface="+mn-ea"/>
                  <a:sym typeface="+mn-lt"/>
                </a:rPr>
                <a:t>Thanks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-1209365" y="759476"/>
              <a:ext cx="211117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9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谢谢！</a:t>
              </a:r>
              <a:endParaRPr lang="zh-CN" altLang="en-US" sz="9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321"/>
          <a:stretch>
            <a:fillRect/>
          </a:stretch>
        </p:blipFill>
        <p:spPr>
          <a:xfrm>
            <a:off x="8072225" y="5491245"/>
            <a:ext cx="4151784" cy="1433338"/>
          </a:xfrm>
          <a:prstGeom prst="rect">
            <a:avLst/>
          </a:prstGeom>
        </p:spPr>
      </p:pic>
      <p:sp>
        <p:nvSpPr>
          <p:cNvPr id="31" name="TextBox 4">
            <a:extLst>
              <a:ext uri="{FF2B5EF4-FFF2-40B4-BE49-F238E27FC236}">
                <a16:creationId xmlns:a16="http://schemas.microsoft.com/office/drawing/2014/main" xmlns="" id="{EB684C7E-20A7-9694-F2D4-694B922B40F4}"/>
              </a:ext>
            </a:extLst>
          </p:cNvPr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http://www.1ppt.com/hangye/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44F0B46-D007-48C6-97CC-D6DE4E8A6A98}"/>
              </a:ext>
            </a:extLst>
          </p:cNvPr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BABB4A9-7382-4897-A85C-5543B2ADE621}"/>
              </a:ext>
            </a:extLst>
          </p:cNvPr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79DFA2-1239-4BEA-86EB-BEF0A827791C}"/>
              </a:ext>
            </a:extLst>
          </p:cNvPr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9864AD1-93F6-4713-AEC7-34B6B8E0ED00}"/>
              </a:ext>
            </a:extLst>
          </p:cNvPr>
          <p:cNvSpPr txBox="1"/>
          <p:nvPr/>
        </p:nvSpPr>
        <p:spPr>
          <a:xfrm>
            <a:off x="495191" y="154925"/>
            <a:ext cx="10864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探索原理</a:t>
            </a:r>
            <a:r>
              <a:rPr lang="zh-CN" altLang="en-US" sz="3200" b="1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：数据</a:t>
            </a:r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传输时可能会出现的问题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058914-B434-4DD6-BCAB-6C51BC40A50E}"/>
              </a:ext>
            </a:extLst>
          </p:cNvPr>
          <p:cNvSpPr txBox="1"/>
          <p:nvPr/>
        </p:nvSpPr>
        <p:spPr>
          <a:xfrm>
            <a:off x="623392" y="820179"/>
            <a:ext cx="7404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</a:rPr>
              <a:t>问题</a:t>
            </a:r>
            <a:r>
              <a:rPr lang="en-US" altLang="zh-CN" sz="2400" b="1" dirty="0">
                <a:solidFill>
                  <a:srgbClr val="00B050"/>
                </a:solidFill>
              </a:rPr>
              <a:t>2</a:t>
            </a:r>
            <a:r>
              <a:rPr lang="zh-CN" altLang="en-US" sz="2400" b="1" dirty="0">
                <a:solidFill>
                  <a:srgbClr val="00B050"/>
                </a:solidFill>
              </a:rPr>
              <a:t>：如何知道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网络数据</a:t>
            </a:r>
            <a:r>
              <a:rPr lang="zh-CN" altLang="en-US" sz="2400" b="1" dirty="0">
                <a:solidFill>
                  <a:srgbClr val="00B050"/>
                </a:solidFill>
              </a:rPr>
              <a:t>从何处发出，由何处接收？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084F544-F562-4284-9886-878CB962BA1C}"/>
              </a:ext>
            </a:extLst>
          </p:cNvPr>
          <p:cNvSpPr/>
          <p:nvPr/>
        </p:nvSpPr>
        <p:spPr>
          <a:xfrm>
            <a:off x="477337" y="1764158"/>
            <a:ext cx="6474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探究</a:t>
            </a:r>
            <a:r>
              <a:rPr lang="zh-CN" altLang="en-US" sz="2400" b="1" dirty="0" smtClean="0"/>
              <a:t>实践三：</a:t>
            </a:r>
            <a:r>
              <a:rPr lang="zh-CN" altLang="en-US" sz="2400" b="1" dirty="0"/>
              <a:t>查看本地计算机的 IP 地址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4AD30F-3F4F-4F26-8FA9-B1403C48A9BE}"/>
              </a:ext>
            </a:extLst>
          </p:cNvPr>
          <p:cNvSpPr/>
          <p:nvPr/>
        </p:nvSpPr>
        <p:spPr>
          <a:xfrm>
            <a:off x="826210" y="2487948"/>
            <a:ext cx="108644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/>
              <a:t>方法一：按下 Windows+R 键，打开运行框，在搜索栏中</a:t>
            </a:r>
            <a:r>
              <a:rPr lang="zh-CN" altLang="en-US" sz="2000" dirty="0" smtClean="0"/>
              <a:t>输入cmd </a:t>
            </a:r>
            <a:r>
              <a:rPr lang="zh-CN" altLang="en-US" sz="2000" dirty="0"/>
              <a:t>打开命令提示符；在命令提示符窗口中输入 ipconfig 命令，然后按下回车键；系统将显示当前电脑的 IP 地址。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1F6C182-2703-4914-A858-72FBBC8D19F5}"/>
              </a:ext>
            </a:extLst>
          </p:cNvPr>
          <p:cNvSpPr/>
          <p:nvPr/>
        </p:nvSpPr>
        <p:spPr>
          <a:xfrm>
            <a:off x="826210" y="3765736"/>
            <a:ext cx="1086448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/>
              <a:t>方法二：右键单击任务栏中的网络连接图标，选择</a:t>
            </a:r>
            <a:r>
              <a:rPr lang="en-US" altLang="zh-CN" sz="2000" dirty="0"/>
              <a:t>【</a:t>
            </a:r>
            <a:r>
              <a:rPr lang="zh-CN" altLang="en-US" sz="2000" dirty="0"/>
              <a:t>打开网络和共享中心</a:t>
            </a:r>
            <a:r>
              <a:rPr lang="en-US" altLang="zh-CN" sz="2000" dirty="0"/>
              <a:t>】</a:t>
            </a:r>
            <a:r>
              <a:rPr lang="zh-CN" altLang="en-US" sz="2000" dirty="0"/>
              <a:t>；在弹出的窗口中，</a:t>
            </a:r>
            <a:r>
              <a:rPr lang="zh-CN" altLang="en-US" sz="2000" dirty="0" smtClean="0"/>
              <a:t>单击</a:t>
            </a:r>
            <a:r>
              <a:rPr lang="zh-CN" altLang="zh-CN" sz="2000" dirty="0"/>
              <a:t>【以太网】下的</a:t>
            </a:r>
            <a:r>
              <a:rPr lang="en-US" altLang="zh-CN" sz="2000" dirty="0" smtClean="0"/>
              <a:t>【</a:t>
            </a:r>
            <a:r>
              <a:rPr lang="zh-CN" altLang="en-US" sz="2000" dirty="0"/>
              <a:t>属性</a:t>
            </a:r>
            <a:r>
              <a:rPr lang="en-US" altLang="zh-CN" sz="2000" dirty="0"/>
              <a:t>】</a:t>
            </a:r>
            <a:r>
              <a:rPr lang="zh-CN" altLang="en-US" sz="2000" dirty="0"/>
              <a:t>，在</a:t>
            </a:r>
            <a:r>
              <a:rPr lang="en-US" altLang="zh-CN" sz="2000" dirty="0"/>
              <a:t>【IP</a:t>
            </a:r>
            <a:r>
              <a:rPr lang="zh-CN" altLang="en-US" sz="2000" dirty="0"/>
              <a:t>设置</a:t>
            </a:r>
            <a:r>
              <a:rPr lang="en-US" altLang="zh-CN" sz="2000" dirty="0"/>
              <a:t>】</a:t>
            </a:r>
            <a:r>
              <a:rPr lang="zh-CN" altLang="en-US" sz="2000" dirty="0"/>
              <a:t>－</a:t>
            </a:r>
            <a:r>
              <a:rPr lang="en-US" altLang="zh-CN" sz="2000" dirty="0"/>
              <a:t>【IPv4</a:t>
            </a:r>
            <a:r>
              <a:rPr lang="zh-CN" altLang="en-US" sz="2000" dirty="0"/>
              <a:t>地址</a:t>
            </a:r>
            <a:r>
              <a:rPr lang="en-US" altLang="zh-CN" sz="2000" dirty="0"/>
              <a:t>】</a:t>
            </a:r>
            <a:r>
              <a:rPr lang="zh-CN" altLang="en-US" sz="2000" dirty="0"/>
              <a:t>后面显示的就是当前计算机的</a:t>
            </a:r>
            <a:r>
              <a:rPr lang="en-US" altLang="zh-CN" sz="2000" dirty="0"/>
              <a:t>IP</a:t>
            </a:r>
            <a:r>
              <a:rPr lang="zh-CN" altLang="en-US" sz="2000" dirty="0"/>
              <a:t>地址。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0041716-05AE-4D63-854B-FEEF09E37CA4}"/>
              </a:ext>
            </a:extLst>
          </p:cNvPr>
          <p:cNvSpPr txBox="1"/>
          <p:nvPr/>
        </p:nvSpPr>
        <p:spPr>
          <a:xfrm>
            <a:off x="5869858" y="1407585"/>
            <a:ext cx="5194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IP</a:t>
            </a:r>
            <a:r>
              <a:rPr lang="zh-CN" altLang="en-US" sz="2400" b="1" dirty="0">
                <a:solidFill>
                  <a:srgbClr val="C00000"/>
                </a:solidFill>
              </a:rPr>
              <a:t>地址是计算机在网络中的唯一标识</a:t>
            </a:r>
          </a:p>
        </p:txBody>
      </p:sp>
    </p:spTree>
    <p:extLst>
      <p:ext uri="{BB962C8B-B14F-4D97-AF65-F5344CB8AC3E}">
        <p14:creationId xmlns:p14="http://schemas.microsoft.com/office/powerpoint/2010/main" val="292102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48267" y="512912"/>
            <a:ext cx="5311902" cy="6053565"/>
            <a:chOff x="4248267" y="512912"/>
            <a:chExt cx="5311902" cy="6053565"/>
          </a:xfrm>
        </p:grpSpPr>
        <p:grpSp>
          <p:nvGrpSpPr>
            <p:cNvPr id="3" name="组合 2"/>
            <p:cNvGrpSpPr/>
            <p:nvPr/>
          </p:nvGrpSpPr>
          <p:grpSpPr>
            <a:xfrm>
              <a:off x="4248267" y="512912"/>
              <a:ext cx="5311902" cy="6053565"/>
              <a:chOff x="5404732" y="540200"/>
              <a:chExt cx="5311902" cy="6053565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5589600" y="2493400"/>
                <a:ext cx="1678639" cy="970898"/>
                <a:chOff x="6705964" y="2168565"/>
                <a:chExt cx="1678639" cy="970898"/>
              </a:xfrm>
            </p:grpSpPr>
            <p:pic>
              <p:nvPicPr>
                <p:cNvPr id="60" name="图片 59">
                  <a:hlinkClick r:id="rId2" action="ppaction://hlinksldjump"/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05964" y="2168565"/>
                  <a:ext cx="1291765" cy="795727"/>
                </a:xfrm>
                <a:prstGeom prst="rect">
                  <a:avLst/>
                </a:prstGeom>
              </p:spPr>
            </p:pic>
            <p:sp>
              <p:nvSpPr>
                <p:cNvPr id="61" name="文本框 60"/>
                <p:cNvSpPr txBox="1"/>
                <p:nvPr/>
              </p:nvSpPr>
              <p:spPr>
                <a:xfrm>
                  <a:off x="6815728" y="2800909"/>
                  <a:ext cx="15688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方正姚体" panose="02010601030101010101" pitchFamily="2" charset="-122"/>
                      <a:ea typeface="方正姚体" panose="02010601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取暖器</a:t>
                  </a:r>
                  <a:r>
                    <a:rPr lang="en-US" altLang="zh-CN" dirty="0"/>
                    <a:t>.jpg</a:t>
                  </a:r>
                  <a:endParaRPr lang="zh-CN" altLang="en-US" dirty="0"/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8628402" y="540200"/>
                <a:ext cx="2088232" cy="1367953"/>
                <a:chOff x="7080100" y="683147"/>
                <a:chExt cx="2088232" cy="1367953"/>
              </a:xfrm>
            </p:grpSpPr>
            <p:sp>
              <p:nvSpPr>
                <p:cNvPr id="56" name="文本框 55"/>
                <p:cNvSpPr txBox="1"/>
                <p:nvPr/>
              </p:nvSpPr>
              <p:spPr>
                <a:xfrm>
                  <a:off x="7080100" y="1712546"/>
                  <a:ext cx="20882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方正姚体" panose="02010601030101010101" pitchFamily="2" charset="-122"/>
                      <a:ea typeface="方正姚体" panose="02010601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对方收到这幅照片</a:t>
                  </a:r>
                </a:p>
              </p:txBody>
            </p:sp>
            <p:grpSp>
              <p:nvGrpSpPr>
                <p:cNvPr id="57" name="组合 56"/>
                <p:cNvGrpSpPr/>
                <p:nvPr/>
              </p:nvGrpSpPr>
              <p:grpSpPr>
                <a:xfrm>
                  <a:off x="7334562" y="683147"/>
                  <a:ext cx="1641528" cy="1083661"/>
                  <a:chOff x="8511845" y="745741"/>
                  <a:chExt cx="1854391" cy="1389010"/>
                </a:xfrm>
              </p:grpSpPr>
              <p:pic>
                <p:nvPicPr>
                  <p:cNvPr id="58" name="图片 57"/>
                  <p:cNvPicPr>
                    <a:picLocks noChangeAspect="1"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11845" y="898915"/>
                    <a:ext cx="1235836" cy="1235836"/>
                  </a:xfrm>
                  <a:prstGeom prst="rect">
                    <a:avLst/>
                  </a:prstGeom>
                </p:spPr>
              </p:pic>
              <p:sp>
                <p:nvSpPr>
                  <p:cNvPr id="59" name="文本框 58"/>
                  <p:cNvSpPr txBox="1"/>
                  <p:nvPr/>
                </p:nvSpPr>
                <p:spPr>
                  <a:xfrm>
                    <a:off x="9257433" y="745741"/>
                    <a:ext cx="1108803" cy="47340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b="1" dirty="0">
                        <a:solidFill>
                          <a:srgbClr val="0000CC"/>
                        </a:solidFill>
                      </a:rPr>
                      <a:t>接收端</a:t>
                    </a: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5832464" y="4038292"/>
                <a:ext cx="747900" cy="701667"/>
                <a:chOff x="5717629" y="5125119"/>
                <a:chExt cx="1098625" cy="1080120"/>
              </a:xfrm>
            </p:grpSpPr>
            <p:sp>
              <p:nvSpPr>
                <p:cNvPr id="54" name="立方体 53"/>
                <p:cNvSpPr/>
                <p:nvPr/>
              </p:nvSpPr>
              <p:spPr>
                <a:xfrm>
                  <a:off x="5717629" y="5125119"/>
                  <a:ext cx="1098625" cy="1080120"/>
                </a:xfrm>
                <a:prstGeom prst="cub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5887746" y="5681160"/>
                  <a:ext cx="593537" cy="376784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9" name="直接箭头连接符 8"/>
              <p:cNvCxnSpPr/>
              <p:nvPr/>
            </p:nvCxnSpPr>
            <p:spPr>
              <a:xfrm>
                <a:off x="6279667" y="3464298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 flipV="1">
                <a:off x="9415368" y="3384008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01049" y="5349304"/>
                <a:ext cx="881911" cy="727157"/>
              </a:xfrm>
              <a:prstGeom prst="rect">
                <a:avLst/>
              </a:prstGeom>
            </p:spPr>
          </p:pic>
          <p:cxnSp>
            <p:nvCxnSpPr>
              <p:cNvPr id="12" name="直接箭头连接符 11"/>
              <p:cNvCxnSpPr/>
              <p:nvPr/>
            </p:nvCxnSpPr>
            <p:spPr>
              <a:xfrm>
                <a:off x="6248977" y="4818800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箭头连接符 12"/>
              <p:cNvCxnSpPr/>
              <p:nvPr/>
            </p:nvCxnSpPr>
            <p:spPr>
              <a:xfrm flipV="1">
                <a:off x="9401708" y="4632773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88896" y="5248905"/>
                <a:ext cx="881911" cy="727157"/>
              </a:xfrm>
              <a:prstGeom prst="rect">
                <a:avLst/>
              </a:prstGeom>
            </p:spPr>
          </p:pic>
          <p:grpSp>
            <p:nvGrpSpPr>
              <p:cNvPr id="15" name="组合 14"/>
              <p:cNvGrpSpPr/>
              <p:nvPr/>
            </p:nvGrpSpPr>
            <p:grpSpPr>
              <a:xfrm>
                <a:off x="5404732" y="796225"/>
                <a:ext cx="2088232" cy="1222011"/>
                <a:chOff x="6656020" y="394116"/>
                <a:chExt cx="2088232" cy="1222011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6656020" y="1277573"/>
                  <a:ext cx="20882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latin typeface="方正姚体" panose="02010601030101010101" pitchFamily="2" charset="-122"/>
                      <a:ea typeface="方正姚体" panose="02010601030101010101" pitchFamily="2" charset="-122"/>
                    </a:rPr>
                    <a:t>你要发送一幅照片</a:t>
                  </a:r>
                </a:p>
              </p:txBody>
            </p:sp>
            <p:grpSp>
              <p:nvGrpSpPr>
                <p:cNvPr id="51" name="组合 50"/>
                <p:cNvGrpSpPr/>
                <p:nvPr/>
              </p:nvGrpSpPr>
              <p:grpSpPr>
                <a:xfrm>
                  <a:off x="6873148" y="394116"/>
                  <a:ext cx="1653976" cy="912908"/>
                  <a:chOff x="3708580" y="3203166"/>
                  <a:chExt cx="1653976" cy="912908"/>
                </a:xfrm>
              </p:grpSpPr>
              <p:pic>
                <p:nvPicPr>
                  <p:cNvPr id="52" name="图片 51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708580" y="3230869"/>
                    <a:ext cx="1254235" cy="885205"/>
                  </a:xfrm>
                  <a:prstGeom prst="rect">
                    <a:avLst/>
                  </a:prstGeom>
                </p:spPr>
              </p:pic>
              <p:sp>
                <p:nvSpPr>
                  <p:cNvPr id="53" name="文本框 52"/>
                  <p:cNvSpPr txBox="1"/>
                  <p:nvPr/>
                </p:nvSpPr>
                <p:spPr>
                  <a:xfrm>
                    <a:off x="4293134" y="3203166"/>
                    <a:ext cx="106942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b="1" dirty="0">
                        <a:solidFill>
                          <a:srgbClr val="0000CC"/>
                        </a:solidFill>
                      </a:rPr>
                      <a:t>发送端</a:t>
                    </a:r>
                  </a:p>
                </p:txBody>
              </p:sp>
            </p:grpSp>
          </p:grpSp>
          <p:cxnSp>
            <p:nvCxnSpPr>
              <p:cNvPr id="16" name="直接箭头连接符 15"/>
              <p:cNvCxnSpPr/>
              <p:nvPr/>
            </p:nvCxnSpPr>
            <p:spPr>
              <a:xfrm>
                <a:off x="6279667" y="2060221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7" name="组合 16"/>
              <p:cNvGrpSpPr/>
              <p:nvPr/>
            </p:nvGrpSpPr>
            <p:grpSpPr>
              <a:xfrm>
                <a:off x="8804881" y="2413110"/>
                <a:ext cx="1678639" cy="970898"/>
                <a:chOff x="4942431" y="2129658"/>
                <a:chExt cx="1678639" cy="970898"/>
              </a:xfrm>
            </p:grpSpPr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42431" y="2129658"/>
                  <a:ext cx="1291765" cy="795727"/>
                </a:xfrm>
                <a:prstGeom prst="rect">
                  <a:avLst/>
                </a:prstGeom>
              </p:spPr>
            </p:pic>
            <p:sp>
              <p:nvSpPr>
                <p:cNvPr id="49" name="文本框 48"/>
                <p:cNvSpPr txBox="1"/>
                <p:nvPr/>
              </p:nvSpPr>
              <p:spPr>
                <a:xfrm>
                  <a:off x="5052195" y="2762002"/>
                  <a:ext cx="15688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方正姚体" panose="02010601030101010101" pitchFamily="2" charset="-122"/>
                      <a:ea typeface="方正姚体" panose="02010601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取暖器</a:t>
                  </a:r>
                  <a:r>
                    <a:rPr lang="en-US" altLang="zh-CN" dirty="0"/>
                    <a:t>.jpg</a:t>
                  </a:r>
                  <a:endParaRPr lang="zh-CN" altLang="en-US" dirty="0"/>
                </a:p>
              </p:txBody>
            </p:sp>
          </p:grpSp>
          <p:cxnSp>
            <p:nvCxnSpPr>
              <p:cNvPr id="18" name="直接箭头连接符 17"/>
              <p:cNvCxnSpPr/>
              <p:nvPr/>
            </p:nvCxnSpPr>
            <p:spPr>
              <a:xfrm flipV="1">
                <a:off x="9429852" y="1908153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组合 18"/>
              <p:cNvGrpSpPr/>
              <p:nvPr/>
            </p:nvGrpSpPr>
            <p:grpSpPr>
              <a:xfrm>
                <a:off x="9027758" y="3941708"/>
                <a:ext cx="747900" cy="701667"/>
                <a:chOff x="3127095" y="5065228"/>
                <a:chExt cx="1098625" cy="1080120"/>
              </a:xfrm>
            </p:grpSpPr>
            <p:sp>
              <p:nvSpPr>
                <p:cNvPr id="46" name="立方体 45"/>
                <p:cNvSpPr/>
                <p:nvPr/>
              </p:nvSpPr>
              <p:spPr>
                <a:xfrm>
                  <a:off x="3127095" y="5065228"/>
                  <a:ext cx="1098625" cy="1080120"/>
                </a:xfrm>
                <a:prstGeom prst="cub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3346833" y="5675987"/>
                  <a:ext cx="593537" cy="376784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6291821" y="6125765"/>
                <a:ext cx="1447065" cy="468000"/>
                <a:chOff x="1822983" y="4083743"/>
                <a:chExt cx="1447065" cy="468000"/>
              </a:xfrm>
            </p:grpSpPr>
            <p:cxnSp>
              <p:nvCxnSpPr>
                <p:cNvPr id="44" name="直接连接符 43"/>
                <p:cNvCxnSpPr/>
                <p:nvPr/>
              </p:nvCxnSpPr>
              <p:spPr>
                <a:xfrm>
                  <a:off x="1822983" y="4083743"/>
                  <a:ext cx="0" cy="46800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1822983" y="4535063"/>
                  <a:ext cx="1447065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>
                <a:off x="6836156" y="5287174"/>
                <a:ext cx="1800783" cy="1043741"/>
                <a:chOff x="7521684" y="5095057"/>
                <a:chExt cx="1800783" cy="1043741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7521684" y="5095057"/>
                  <a:ext cx="1198859" cy="1043741"/>
                  <a:chOff x="2575492" y="4843083"/>
                  <a:chExt cx="1198859" cy="1043741"/>
                </a:xfrm>
              </p:grpSpPr>
              <p:pic>
                <p:nvPicPr>
                  <p:cNvPr id="42" name="图片 41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575492" y="4843083"/>
                    <a:ext cx="1150158" cy="766772"/>
                  </a:xfrm>
                  <a:prstGeom prst="rect">
                    <a:avLst/>
                  </a:prstGeom>
                </p:spPr>
              </p:pic>
              <p:sp>
                <p:nvSpPr>
                  <p:cNvPr id="43" name="文本框 42"/>
                  <p:cNvSpPr txBox="1"/>
                  <p:nvPr/>
                </p:nvSpPr>
                <p:spPr>
                  <a:xfrm>
                    <a:off x="3016554" y="5548270"/>
                    <a:ext cx="7577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600" dirty="0">
                        <a:latin typeface="方正姚体" panose="02010601030101010101" pitchFamily="2" charset="-122"/>
                        <a:ea typeface="方正姚体" panose="02010601030101010101" pitchFamily="2" charset="-122"/>
                      </a:rPr>
                      <a:t>有线</a:t>
                    </a:r>
                  </a:p>
                </p:txBody>
              </p:sp>
            </p:grpSp>
            <p:grpSp>
              <p:nvGrpSpPr>
                <p:cNvPr id="39" name="组合 38"/>
                <p:cNvGrpSpPr/>
                <p:nvPr/>
              </p:nvGrpSpPr>
              <p:grpSpPr>
                <a:xfrm>
                  <a:off x="8564670" y="5407179"/>
                  <a:ext cx="757797" cy="692549"/>
                  <a:chOff x="8452149" y="5772275"/>
                  <a:chExt cx="757797" cy="692549"/>
                </a:xfrm>
              </p:grpSpPr>
              <p:pic>
                <p:nvPicPr>
                  <p:cNvPr id="40" name="图片 39"/>
                  <p:cNvPicPr>
                    <a:picLocks noChangeAspect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483234" y="5772275"/>
                    <a:ext cx="553265" cy="477165"/>
                  </a:xfrm>
                  <a:prstGeom prst="rect">
                    <a:avLst/>
                  </a:prstGeom>
                </p:spPr>
              </p:pic>
              <p:sp>
                <p:nvSpPr>
                  <p:cNvPr id="41" name="文本框 40"/>
                  <p:cNvSpPr txBox="1"/>
                  <p:nvPr/>
                </p:nvSpPr>
                <p:spPr>
                  <a:xfrm>
                    <a:off x="8452149" y="6126270"/>
                    <a:ext cx="7577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600" dirty="0">
                        <a:latin typeface="方正姚体" panose="02010601030101010101" pitchFamily="2" charset="-122"/>
                        <a:ea typeface="方正姚体" panose="02010601030101010101" pitchFamily="2" charset="-122"/>
                      </a:rPr>
                      <a:t>无线</a:t>
                    </a:r>
                  </a:p>
                </p:txBody>
              </p:sp>
            </p:grpSp>
          </p:grpSp>
          <p:grpSp>
            <p:nvGrpSpPr>
              <p:cNvPr id="22" name="组合 21"/>
              <p:cNvGrpSpPr/>
              <p:nvPr/>
            </p:nvGrpSpPr>
            <p:grpSpPr>
              <a:xfrm>
                <a:off x="8009668" y="6011142"/>
                <a:ext cx="1447065" cy="540000"/>
                <a:chOff x="8074153" y="5723825"/>
                <a:chExt cx="1447065" cy="540000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8074153" y="6262376"/>
                  <a:ext cx="1447065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箭头连接符 36"/>
                <p:cNvCxnSpPr/>
                <p:nvPr/>
              </p:nvCxnSpPr>
              <p:spPr>
                <a:xfrm flipV="1">
                  <a:off x="9507295" y="5723825"/>
                  <a:ext cx="0" cy="540000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" name="文本框 3"/>
            <p:cNvSpPr txBox="1"/>
            <p:nvPr/>
          </p:nvSpPr>
          <p:spPr>
            <a:xfrm>
              <a:off x="4297112" y="4065813"/>
              <a:ext cx="9619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 smtClean="0"/>
                <a:t>数据包</a:t>
              </a:r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62969" y="4001937"/>
              <a:ext cx="9619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 smtClean="0"/>
                <a:t>数据包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30815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文本框 87"/>
          <p:cNvSpPr txBox="1"/>
          <p:nvPr/>
        </p:nvSpPr>
        <p:spPr>
          <a:xfrm>
            <a:off x="-8303" y="-23305"/>
            <a:ext cx="3128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分析数据传输过程</a:t>
            </a:r>
          </a:p>
        </p:txBody>
      </p:sp>
      <p:sp>
        <p:nvSpPr>
          <p:cNvPr id="89" name="Rectangle 2"/>
          <p:cNvSpPr txBox="1">
            <a:spLocks noChangeArrowheads="1"/>
          </p:cNvSpPr>
          <p:nvPr/>
        </p:nvSpPr>
        <p:spPr>
          <a:xfrm>
            <a:off x="3856497" y="148361"/>
            <a:ext cx="5355711" cy="5783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defRPr/>
            </a:pPr>
            <a:r>
              <a:rPr lang="zh-CN" altLang="en-US" sz="3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互联网传输数据的过程</a:t>
            </a:r>
            <a:endParaRPr lang="zh-CN" altLang="en-US" sz="3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Google Shape;392;p25"/>
          <p:cNvSpPr/>
          <p:nvPr/>
        </p:nvSpPr>
        <p:spPr>
          <a:xfrm>
            <a:off x="766324" y="1271248"/>
            <a:ext cx="1288187" cy="1487517"/>
          </a:xfrm>
          <a:custGeom>
            <a:avLst/>
            <a:gdLst/>
            <a:ahLst/>
            <a:cxnLst/>
            <a:rect l="l" t="t" r="r" b="b"/>
            <a:pathLst>
              <a:path w="5818" h="6718" extrusionOk="0">
                <a:moveTo>
                  <a:pt x="2910" y="0"/>
                </a:moveTo>
                <a:lnTo>
                  <a:pt x="1" y="1679"/>
                </a:lnTo>
                <a:lnTo>
                  <a:pt x="1" y="5038"/>
                </a:lnTo>
                <a:lnTo>
                  <a:pt x="2910" y="6717"/>
                </a:lnTo>
                <a:lnTo>
                  <a:pt x="5818" y="5038"/>
                </a:lnTo>
                <a:lnTo>
                  <a:pt x="5818" y="1679"/>
                </a:lnTo>
                <a:lnTo>
                  <a:pt x="2910" y="0"/>
                </a:lnTo>
                <a:close/>
              </a:path>
            </a:pathLst>
          </a:custGeom>
          <a:solidFill>
            <a:srgbClr val="6A338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分 层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1" name="Google Shape;392;p25"/>
          <p:cNvSpPr/>
          <p:nvPr/>
        </p:nvSpPr>
        <p:spPr>
          <a:xfrm>
            <a:off x="806462" y="4098362"/>
            <a:ext cx="1373499" cy="1487517"/>
          </a:xfrm>
          <a:custGeom>
            <a:avLst/>
            <a:gdLst/>
            <a:ahLst/>
            <a:cxnLst/>
            <a:rect l="l" t="t" r="r" b="b"/>
            <a:pathLst>
              <a:path w="5818" h="6718" extrusionOk="0">
                <a:moveTo>
                  <a:pt x="2910" y="0"/>
                </a:moveTo>
                <a:lnTo>
                  <a:pt x="1" y="1679"/>
                </a:lnTo>
                <a:lnTo>
                  <a:pt x="1" y="5038"/>
                </a:lnTo>
                <a:lnTo>
                  <a:pt x="2910" y="6717"/>
                </a:lnTo>
                <a:lnTo>
                  <a:pt x="5818" y="5038"/>
                </a:lnTo>
                <a:lnTo>
                  <a:pt x="5818" y="1679"/>
                </a:lnTo>
                <a:lnTo>
                  <a:pt x="2910" y="0"/>
                </a:lnTo>
                <a:close/>
              </a:path>
            </a:pathLst>
          </a:custGeom>
          <a:solidFill>
            <a:srgbClr val="6A338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规 则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0684" y="525876"/>
            <a:ext cx="7075435" cy="6332124"/>
            <a:chOff x="3120684" y="525876"/>
            <a:chExt cx="7075435" cy="6332124"/>
          </a:xfrm>
        </p:grpSpPr>
        <p:grpSp>
          <p:nvGrpSpPr>
            <p:cNvPr id="18" name="组合 17"/>
            <p:cNvGrpSpPr/>
            <p:nvPr/>
          </p:nvGrpSpPr>
          <p:grpSpPr>
            <a:xfrm>
              <a:off x="3120684" y="525876"/>
              <a:ext cx="7075435" cy="6332124"/>
              <a:chOff x="4277149" y="553164"/>
              <a:chExt cx="7075435" cy="6332124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462017" y="2467457"/>
                <a:ext cx="1678639" cy="970898"/>
                <a:chOff x="5578381" y="2142622"/>
                <a:chExt cx="1678639" cy="970898"/>
              </a:xfrm>
            </p:grpSpPr>
            <p:pic>
              <p:nvPicPr>
                <p:cNvPr id="6" name="图片 5">
                  <a:hlinkClick r:id="rId3" action="ppaction://hlinksldjump"/>
                </p:cNvPr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78381" y="2142622"/>
                  <a:ext cx="1291765" cy="795727"/>
                </a:xfrm>
                <a:prstGeom prst="rect">
                  <a:avLst/>
                </a:prstGeom>
              </p:spPr>
            </p:pic>
            <p:sp>
              <p:nvSpPr>
                <p:cNvPr id="19" name="文本框 18"/>
                <p:cNvSpPr txBox="1"/>
                <p:nvPr/>
              </p:nvSpPr>
              <p:spPr>
                <a:xfrm>
                  <a:off x="5688145" y="2774966"/>
                  <a:ext cx="15688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方正姚体" panose="02010601030101010101" pitchFamily="2" charset="-122"/>
                      <a:ea typeface="方正姚体" panose="02010601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取暖器</a:t>
                  </a:r>
                  <a:r>
                    <a:rPr lang="en-US" altLang="zh-CN" dirty="0"/>
                    <a:t>.jpg</a:t>
                  </a:r>
                  <a:endParaRPr lang="zh-CN" altLang="en-US" dirty="0"/>
                </a:p>
              </p:txBody>
            </p:sp>
          </p:grpSp>
          <p:grpSp>
            <p:nvGrpSpPr>
              <p:cNvPr id="60" name="组合 59"/>
              <p:cNvGrpSpPr/>
              <p:nvPr/>
            </p:nvGrpSpPr>
            <p:grpSpPr>
              <a:xfrm>
                <a:off x="9264352" y="553164"/>
                <a:ext cx="2088232" cy="1367953"/>
                <a:chOff x="7716050" y="696111"/>
                <a:chExt cx="2088232" cy="1367953"/>
              </a:xfrm>
            </p:grpSpPr>
            <p:sp>
              <p:nvSpPr>
                <p:cNvPr id="4" name="文本框 3"/>
                <p:cNvSpPr txBox="1"/>
                <p:nvPr/>
              </p:nvSpPr>
              <p:spPr>
                <a:xfrm>
                  <a:off x="7716050" y="1725510"/>
                  <a:ext cx="20882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方正姚体" panose="02010601030101010101" pitchFamily="2" charset="-122"/>
                      <a:ea typeface="方正姚体" panose="02010601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对方收到这幅照片</a:t>
                  </a:r>
                </a:p>
              </p:txBody>
            </p:sp>
            <p:grpSp>
              <p:nvGrpSpPr>
                <p:cNvPr id="34" name="组合 33"/>
                <p:cNvGrpSpPr/>
                <p:nvPr/>
              </p:nvGrpSpPr>
              <p:grpSpPr>
                <a:xfrm>
                  <a:off x="7970512" y="696111"/>
                  <a:ext cx="1641528" cy="1083660"/>
                  <a:chOff x="9230261" y="762358"/>
                  <a:chExt cx="1854391" cy="1389009"/>
                </a:xfrm>
              </p:grpSpPr>
              <p:pic>
                <p:nvPicPr>
                  <p:cNvPr id="7" name="图片 6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230261" y="915531"/>
                    <a:ext cx="1235836" cy="1235836"/>
                  </a:xfrm>
                  <a:prstGeom prst="rect">
                    <a:avLst/>
                  </a:prstGeom>
                </p:spPr>
              </p:pic>
              <p:sp>
                <p:nvSpPr>
                  <p:cNvPr id="22" name="文本框 21"/>
                  <p:cNvSpPr txBox="1"/>
                  <p:nvPr/>
                </p:nvSpPr>
                <p:spPr>
                  <a:xfrm>
                    <a:off x="9975849" y="762358"/>
                    <a:ext cx="1108803" cy="47340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b="1" dirty="0">
                        <a:solidFill>
                          <a:srgbClr val="0000CC"/>
                        </a:solidFill>
                      </a:rPr>
                      <a:t>接收端</a:t>
                    </a:r>
                  </a:p>
                </p:txBody>
              </p:sp>
            </p:grpSp>
          </p:grpSp>
          <p:grpSp>
            <p:nvGrpSpPr>
              <p:cNvPr id="26" name="组合 25"/>
              <p:cNvGrpSpPr/>
              <p:nvPr/>
            </p:nvGrpSpPr>
            <p:grpSpPr>
              <a:xfrm>
                <a:off x="4704881" y="4012349"/>
                <a:ext cx="747900" cy="701667"/>
                <a:chOff x="4061271" y="5085184"/>
                <a:chExt cx="1098625" cy="1080120"/>
              </a:xfrm>
            </p:grpSpPr>
            <p:sp>
              <p:nvSpPr>
                <p:cNvPr id="25" name="立方体 24"/>
                <p:cNvSpPr/>
                <p:nvPr/>
              </p:nvSpPr>
              <p:spPr>
                <a:xfrm>
                  <a:off x="4061271" y="5085184"/>
                  <a:ext cx="1098625" cy="1080120"/>
                </a:xfrm>
                <a:prstGeom prst="cub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4231388" y="5641224"/>
                  <a:ext cx="593536" cy="376784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7" name="直接箭头连接符 26"/>
              <p:cNvCxnSpPr/>
              <p:nvPr/>
            </p:nvCxnSpPr>
            <p:spPr>
              <a:xfrm>
                <a:off x="5152084" y="3438355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箭头连接符 27"/>
              <p:cNvCxnSpPr/>
              <p:nvPr/>
            </p:nvCxnSpPr>
            <p:spPr>
              <a:xfrm flipV="1">
                <a:off x="10051318" y="3396972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73466" y="5323361"/>
                <a:ext cx="881911" cy="727157"/>
              </a:xfrm>
              <a:prstGeom prst="rect">
                <a:avLst/>
              </a:prstGeom>
            </p:spPr>
          </p:pic>
          <p:cxnSp>
            <p:nvCxnSpPr>
              <p:cNvPr id="35" name="直接箭头连接符 34"/>
              <p:cNvCxnSpPr/>
              <p:nvPr/>
            </p:nvCxnSpPr>
            <p:spPr>
              <a:xfrm>
                <a:off x="5121394" y="4792857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箭头连接符 35"/>
              <p:cNvCxnSpPr/>
              <p:nvPr/>
            </p:nvCxnSpPr>
            <p:spPr>
              <a:xfrm flipV="1">
                <a:off x="10037658" y="4645737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24846" y="5261869"/>
                <a:ext cx="881911" cy="727157"/>
              </a:xfrm>
              <a:prstGeom prst="rect">
                <a:avLst/>
              </a:prstGeom>
            </p:spPr>
          </p:pic>
          <p:grpSp>
            <p:nvGrpSpPr>
              <p:cNvPr id="10" name="组合 9"/>
              <p:cNvGrpSpPr/>
              <p:nvPr/>
            </p:nvGrpSpPr>
            <p:grpSpPr>
              <a:xfrm>
                <a:off x="4277149" y="770282"/>
                <a:ext cx="2088232" cy="1222011"/>
                <a:chOff x="5528437" y="368173"/>
                <a:chExt cx="2088232" cy="1222011"/>
              </a:xfrm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5528437" y="1251630"/>
                  <a:ext cx="20882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latin typeface="方正姚体" panose="02010601030101010101" pitchFamily="2" charset="-122"/>
                      <a:ea typeface="方正姚体" panose="02010601030101010101" pitchFamily="2" charset="-122"/>
                    </a:rPr>
                    <a:t>你要发送一幅照片</a:t>
                  </a:r>
                </a:p>
              </p:txBody>
            </p:sp>
            <p:grpSp>
              <p:nvGrpSpPr>
                <p:cNvPr id="5" name="组合 4"/>
                <p:cNvGrpSpPr/>
                <p:nvPr/>
              </p:nvGrpSpPr>
              <p:grpSpPr>
                <a:xfrm>
                  <a:off x="5745565" y="368173"/>
                  <a:ext cx="1653976" cy="912908"/>
                  <a:chOff x="2580997" y="3177223"/>
                  <a:chExt cx="1653976" cy="912908"/>
                </a:xfrm>
              </p:grpSpPr>
              <p:pic>
                <p:nvPicPr>
                  <p:cNvPr id="2" name="图片 1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580997" y="3204926"/>
                    <a:ext cx="1254235" cy="885205"/>
                  </a:xfrm>
                  <a:prstGeom prst="rect">
                    <a:avLst/>
                  </a:prstGeom>
                </p:spPr>
              </p:pic>
              <p:sp>
                <p:nvSpPr>
                  <p:cNvPr id="8" name="文本框 7"/>
                  <p:cNvSpPr txBox="1"/>
                  <p:nvPr/>
                </p:nvSpPr>
                <p:spPr>
                  <a:xfrm>
                    <a:off x="3165551" y="3177223"/>
                    <a:ext cx="106942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b="1" dirty="0">
                        <a:solidFill>
                          <a:srgbClr val="0000CC"/>
                        </a:solidFill>
                      </a:rPr>
                      <a:t>发送端</a:t>
                    </a:r>
                  </a:p>
                </p:txBody>
              </p:sp>
            </p:grpSp>
          </p:grpSp>
          <p:cxnSp>
            <p:nvCxnSpPr>
              <p:cNvPr id="12" name="直接箭头连接符 11"/>
              <p:cNvCxnSpPr/>
              <p:nvPr/>
            </p:nvCxnSpPr>
            <p:spPr>
              <a:xfrm>
                <a:off x="5152084" y="2034278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组合 45"/>
              <p:cNvGrpSpPr/>
              <p:nvPr/>
            </p:nvGrpSpPr>
            <p:grpSpPr>
              <a:xfrm>
                <a:off x="9440831" y="2426074"/>
                <a:ext cx="1678639" cy="970898"/>
                <a:chOff x="5578381" y="2142622"/>
                <a:chExt cx="1678639" cy="970898"/>
              </a:xfrm>
            </p:grpSpPr>
            <p:pic>
              <p:nvPicPr>
                <p:cNvPr id="47" name="图片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78381" y="2142622"/>
                  <a:ext cx="1291765" cy="795727"/>
                </a:xfrm>
                <a:prstGeom prst="rect">
                  <a:avLst/>
                </a:prstGeom>
              </p:spPr>
            </p:pic>
            <p:sp>
              <p:nvSpPr>
                <p:cNvPr id="48" name="文本框 47"/>
                <p:cNvSpPr txBox="1"/>
                <p:nvPr/>
              </p:nvSpPr>
              <p:spPr>
                <a:xfrm>
                  <a:off x="5688145" y="2774966"/>
                  <a:ext cx="15688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方正姚体" panose="02010601030101010101" pitchFamily="2" charset="-122"/>
                      <a:ea typeface="方正姚体" panose="02010601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取暖器</a:t>
                  </a:r>
                  <a:r>
                    <a:rPr lang="en-US" altLang="zh-CN" dirty="0"/>
                    <a:t>.jpg</a:t>
                  </a:r>
                  <a:endParaRPr lang="zh-CN" altLang="en-US" dirty="0"/>
                </a:p>
              </p:txBody>
            </p:sp>
          </p:grpSp>
          <p:cxnSp>
            <p:nvCxnSpPr>
              <p:cNvPr id="13" name="直接箭头连接符 12"/>
              <p:cNvCxnSpPr/>
              <p:nvPr/>
            </p:nvCxnSpPr>
            <p:spPr>
              <a:xfrm flipV="1">
                <a:off x="10065802" y="1921117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组合 48"/>
              <p:cNvGrpSpPr/>
              <p:nvPr/>
            </p:nvGrpSpPr>
            <p:grpSpPr>
              <a:xfrm>
                <a:off x="9663708" y="3954672"/>
                <a:ext cx="747900" cy="701667"/>
                <a:chOff x="4061271" y="5085184"/>
                <a:chExt cx="1098625" cy="1080120"/>
              </a:xfrm>
            </p:grpSpPr>
            <p:sp>
              <p:nvSpPr>
                <p:cNvPr id="50" name="立方体 49"/>
                <p:cNvSpPr/>
                <p:nvPr/>
              </p:nvSpPr>
              <p:spPr>
                <a:xfrm>
                  <a:off x="4061271" y="5085184"/>
                  <a:ext cx="1098625" cy="1080120"/>
                </a:xfrm>
                <a:prstGeom prst="cub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矩形 50"/>
                <p:cNvSpPr/>
                <p:nvPr/>
              </p:nvSpPr>
              <p:spPr>
                <a:xfrm>
                  <a:off x="4231388" y="5641224"/>
                  <a:ext cx="593536" cy="376784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0" name="组合 29"/>
              <p:cNvGrpSpPr/>
              <p:nvPr/>
            </p:nvGrpSpPr>
            <p:grpSpPr>
              <a:xfrm>
                <a:off x="5164238" y="6099822"/>
                <a:ext cx="1447065" cy="468000"/>
                <a:chOff x="695400" y="4057800"/>
                <a:chExt cx="1447065" cy="468000"/>
              </a:xfrm>
            </p:grpSpPr>
            <p:cxnSp>
              <p:nvCxnSpPr>
                <p:cNvPr id="17" name="直接连接符 16"/>
                <p:cNvCxnSpPr/>
                <p:nvPr/>
              </p:nvCxnSpPr>
              <p:spPr>
                <a:xfrm>
                  <a:off x="695400" y="4057800"/>
                  <a:ext cx="0" cy="46800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28"/>
                <p:cNvCxnSpPr/>
                <p:nvPr/>
              </p:nvCxnSpPr>
              <p:spPr>
                <a:xfrm>
                  <a:off x="695400" y="4509120"/>
                  <a:ext cx="1447065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/>
              <p:cNvGrpSpPr/>
              <p:nvPr/>
            </p:nvGrpSpPr>
            <p:grpSpPr>
              <a:xfrm>
                <a:off x="6689720" y="5301273"/>
                <a:ext cx="1800783" cy="1043741"/>
                <a:chOff x="7375248" y="5109156"/>
                <a:chExt cx="1800783" cy="1043741"/>
              </a:xfrm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7375248" y="5109156"/>
                  <a:ext cx="1198859" cy="1043741"/>
                  <a:chOff x="2429056" y="4857182"/>
                  <a:chExt cx="1198859" cy="1043741"/>
                </a:xfrm>
              </p:grpSpPr>
              <p:pic>
                <p:nvPicPr>
                  <p:cNvPr id="44" name="图片 43"/>
                  <p:cNvPicPr>
                    <a:picLocks noChangeAspect="1"/>
                  </p:cNvPicPr>
                  <p:nvPr/>
                </p:nvPicPr>
                <p:blipFill>
                  <a:blip r:embed="rId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429056" y="4857182"/>
                    <a:ext cx="1150158" cy="766772"/>
                  </a:xfrm>
                  <a:prstGeom prst="rect">
                    <a:avLst/>
                  </a:prstGeom>
                </p:spPr>
              </p:pic>
              <p:sp>
                <p:nvSpPr>
                  <p:cNvPr id="31" name="文本框 30"/>
                  <p:cNvSpPr txBox="1"/>
                  <p:nvPr/>
                </p:nvSpPr>
                <p:spPr>
                  <a:xfrm>
                    <a:off x="2870118" y="5562369"/>
                    <a:ext cx="7577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600" dirty="0">
                        <a:latin typeface="方正姚体" panose="02010601030101010101" pitchFamily="2" charset="-122"/>
                        <a:ea typeface="方正姚体" panose="02010601030101010101" pitchFamily="2" charset="-122"/>
                      </a:rPr>
                      <a:t>有线</a:t>
                    </a:r>
                  </a:p>
                </p:txBody>
              </p:sp>
            </p:grpSp>
            <p:grpSp>
              <p:nvGrpSpPr>
                <p:cNvPr id="55" name="组合 54"/>
                <p:cNvGrpSpPr/>
                <p:nvPr/>
              </p:nvGrpSpPr>
              <p:grpSpPr>
                <a:xfrm>
                  <a:off x="8418234" y="5421278"/>
                  <a:ext cx="757797" cy="692549"/>
                  <a:chOff x="8305713" y="5786374"/>
                  <a:chExt cx="757797" cy="692549"/>
                </a:xfrm>
              </p:grpSpPr>
              <p:pic>
                <p:nvPicPr>
                  <p:cNvPr id="43" name="图片 42"/>
                  <p:cNvPicPr>
                    <a:picLocks noChangeAspect="1"/>
                  </p:cNvPicPr>
                  <p:nvPr/>
                </p:nvPicPr>
                <p:blipFill>
                  <a:blip r:embed="rId9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336798" y="5786374"/>
                    <a:ext cx="553265" cy="477165"/>
                  </a:xfrm>
                  <a:prstGeom prst="rect">
                    <a:avLst/>
                  </a:prstGeom>
                </p:spPr>
              </p:pic>
              <p:sp>
                <p:nvSpPr>
                  <p:cNvPr id="54" name="文本框 53"/>
                  <p:cNvSpPr txBox="1"/>
                  <p:nvPr/>
                </p:nvSpPr>
                <p:spPr>
                  <a:xfrm>
                    <a:off x="8305713" y="6140369"/>
                    <a:ext cx="7577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600" dirty="0">
                        <a:latin typeface="方正姚体" panose="02010601030101010101" pitchFamily="2" charset="-122"/>
                        <a:ea typeface="方正姚体" panose="02010601030101010101" pitchFamily="2" charset="-122"/>
                      </a:rPr>
                      <a:t>无线</a:t>
                    </a:r>
                  </a:p>
                </p:txBody>
              </p:sp>
            </p:grpSp>
          </p:grpSp>
          <p:grpSp>
            <p:nvGrpSpPr>
              <p:cNvPr id="59" name="组合 58"/>
              <p:cNvGrpSpPr/>
              <p:nvPr/>
            </p:nvGrpSpPr>
            <p:grpSpPr>
              <a:xfrm>
                <a:off x="8623803" y="6020573"/>
                <a:ext cx="1447065" cy="540000"/>
                <a:chOff x="8688288" y="5733256"/>
                <a:chExt cx="1447065" cy="540000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8688288" y="6271807"/>
                  <a:ext cx="1447065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箭头连接符 57"/>
                <p:cNvCxnSpPr/>
                <p:nvPr/>
              </p:nvCxnSpPr>
              <p:spPr>
                <a:xfrm flipV="1">
                  <a:off x="10121430" y="5733256"/>
                  <a:ext cx="0" cy="540000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组合 68"/>
              <p:cNvGrpSpPr/>
              <p:nvPr/>
            </p:nvGrpSpPr>
            <p:grpSpPr>
              <a:xfrm>
                <a:off x="5881186" y="936285"/>
                <a:ext cx="3426970" cy="646331"/>
                <a:chOff x="261610" y="2268957"/>
                <a:chExt cx="3426970" cy="646331"/>
              </a:xfrm>
            </p:grpSpPr>
            <p:sp>
              <p:nvSpPr>
                <p:cNvPr id="61" name="文本框 60"/>
                <p:cNvSpPr txBox="1"/>
                <p:nvPr/>
              </p:nvSpPr>
              <p:spPr>
                <a:xfrm>
                  <a:off x="1343472" y="2268957"/>
                  <a:ext cx="122413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latin typeface="方正姚体" panose="02010601030101010101" pitchFamily="2" charset="-122"/>
                      <a:ea typeface="方正姚体" panose="02010601030101010101" pitchFamily="2" charset="-122"/>
                    </a:rPr>
                    <a:t>应  用</a:t>
                  </a:r>
                  <a:endParaRPr lang="en-US" altLang="zh-CN" dirty="0">
                    <a:latin typeface="方正姚体" panose="02010601030101010101" pitchFamily="2" charset="-122"/>
                    <a:ea typeface="方正姚体" panose="02010601030101010101" pitchFamily="2" charset="-122"/>
                  </a:endParaRPr>
                </a:p>
                <a:p>
                  <a:pPr algn="ctr"/>
                  <a:r>
                    <a:rPr lang="zh-CN" altLang="en-US" dirty="0">
                      <a:latin typeface="方正姚体" panose="02010601030101010101" pitchFamily="2" charset="-122"/>
                      <a:ea typeface="方正姚体" panose="02010601030101010101" pitchFamily="2" charset="-122"/>
                    </a:rPr>
                    <a:t>（应用层）</a:t>
                  </a:r>
                </a:p>
              </p:txBody>
            </p:sp>
            <p:cxnSp>
              <p:nvCxnSpPr>
                <p:cNvPr id="66" name="直接箭头连接符 65"/>
                <p:cNvCxnSpPr>
                  <a:stCxn id="61" idx="1"/>
                </p:cNvCxnSpPr>
                <p:nvPr/>
              </p:nvCxnSpPr>
              <p:spPr>
                <a:xfrm flipH="1" flipV="1">
                  <a:off x="261610" y="2592122"/>
                  <a:ext cx="1081862" cy="1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箭头连接符 67"/>
                <p:cNvCxnSpPr>
                  <a:stCxn id="61" idx="3"/>
                </p:cNvCxnSpPr>
                <p:nvPr/>
              </p:nvCxnSpPr>
              <p:spPr>
                <a:xfrm flipV="1">
                  <a:off x="2567608" y="2592122"/>
                  <a:ext cx="1120972" cy="1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组合 69"/>
              <p:cNvGrpSpPr/>
              <p:nvPr/>
            </p:nvGrpSpPr>
            <p:grpSpPr>
              <a:xfrm>
                <a:off x="5967187" y="2571065"/>
                <a:ext cx="3426970" cy="646331"/>
                <a:chOff x="261610" y="2268957"/>
                <a:chExt cx="3426970" cy="646331"/>
              </a:xfrm>
            </p:grpSpPr>
            <p:sp>
              <p:nvSpPr>
                <p:cNvPr id="71" name="文本框 70"/>
                <p:cNvSpPr txBox="1"/>
                <p:nvPr/>
              </p:nvSpPr>
              <p:spPr>
                <a:xfrm>
                  <a:off x="1343472" y="2268957"/>
                  <a:ext cx="122413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latin typeface="方正姚体" panose="02010601030101010101" pitchFamily="2" charset="-122"/>
                      <a:ea typeface="方正姚体" panose="02010601030101010101" pitchFamily="2" charset="-122"/>
                    </a:rPr>
                    <a:t>数  据</a:t>
                  </a:r>
                  <a:endParaRPr lang="en-US" altLang="zh-CN" dirty="0">
                    <a:latin typeface="方正姚体" panose="02010601030101010101" pitchFamily="2" charset="-122"/>
                    <a:ea typeface="方正姚体" panose="02010601030101010101" pitchFamily="2" charset="-122"/>
                  </a:endParaRPr>
                </a:p>
                <a:p>
                  <a:pPr algn="ctr"/>
                  <a:r>
                    <a:rPr lang="zh-CN" altLang="en-US" dirty="0">
                      <a:latin typeface="方正姚体" panose="02010601030101010101" pitchFamily="2" charset="-122"/>
                      <a:ea typeface="方正姚体" panose="02010601030101010101" pitchFamily="2" charset="-122"/>
                    </a:rPr>
                    <a:t>（传输层）</a:t>
                  </a:r>
                </a:p>
              </p:txBody>
            </p:sp>
            <p:cxnSp>
              <p:nvCxnSpPr>
                <p:cNvPr id="72" name="直接箭头连接符 71"/>
                <p:cNvCxnSpPr>
                  <a:stCxn id="71" idx="1"/>
                </p:cNvCxnSpPr>
                <p:nvPr/>
              </p:nvCxnSpPr>
              <p:spPr>
                <a:xfrm flipH="1">
                  <a:off x="261610" y="2592123"/>
                  <a:ext cx="1081862" cy="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箭头连接符 72"/>
                <p:cNvCxnSpPr>
                  <a:stCxn id="71" idx="3"/>
                </p:cNvCxnSpPr>
                <p:nvPr/>
              </p:nvCxnSpPr>
              <p:spPr>
                <a:xfrm>
                  <a:off x="2567608" y="2592123"/>
                  <a:ext cx="1120972" cy="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组合 73"/>
              <p:cNvGrpSpPr/>
              <p:nvPr/>
            </p:nvGrpSpPr>
            <p:grpSpPr>
              <a:xfrm>
                <a:off x="5887157" y="4125650"/>
                <a:ext cx="3426970" cy="646331"/>
                <a:chOff x="261610" y="2268957"/>
                <a:chExt cx="3426970" cy="646331"/>
              </a:xfrm>
            </p:grpSpPr>
            <p:sp>
              <p:nvSpPr>
                <p:cNvPr id="75" name="文本框 74"/>
                <p:cNvSpPr txBox="1"/>
                <p:nvPr/>
              </p:nvSpPr>
              <p:spPr>
                <a:xfrm>
                  <a:off x="1343472" y="2268957"/>
                  <a:ext cx="1224136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latin typeface="方正姚体" panose="02010601030101010101" pitchFamily="2" charset="-122"/>
                      <a:ea typeface="方正姚体" panose="02010601030101010101" pitchFamily="2" charset="-122"/>
                    </a:rPr>
                    <a:t>包</a:t>
                  </a:r>
                  <a:endParaRPr lang="en-US" altLang="zh-CN" dirty="0">
                    <a:latin typeface="方正姚体" panose="02010601030101010101" pitchFamily="2" charset="-122"/>
                    <a:ea typeface="方正姚体" panose="02010601030101010101" pitchFamily="2" charset="-122"/>
                  </a:endParaRPr>
                </a:p>
                <a:p>
                  <a:pPr algn="ctr"/>
                  <a:r>
                    <a:rPr lang="zh-CN" altLang="en-US" dirty="0">
                      <a:latin typeface="方正姚体" panose="02010601030101010101" pitchFamily="2" charset="-122"/>
                      <a:ea typeface="方正姚体" panose="02010601030101010101" pitchFamily="2" charset="-122"/>
                    </a:rPr>
                    <a:t>（网络层）</a:t>
                  </a:r>
                </a:p>
              </p:txBody>
            </p:sp>
            <p:cxnSp>
              <p:nvCxnSpPr>
                <p:cNvPr id="76" name="直接箭头连接符 75"/>
                <p:cNvCxnSpPr>
                  <a:stCxn id="75" idx="1"/>
                </p:cNvCxnSpPr>
                <p:nvPr/>
              </p:nvCxnSpPr>
              <p:spPr>
                <a:xfrm flipH="1" flipV="1">
                  <a:off x="261610" y="2592122"/>
                  <a:ext cx="1081862" cy="1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箭头连接符 76"/>
                <p:cNvCxnSpPr>
                  <a:stCxn id="75" idx="3"/>
                </p:cNvCxnSpPr>
                <p:nvPr/>
              </p:nvCxnSpPr>
              <p:spPr>
                <a:xfrm flipV="1">
                  <a:off x="2567608" y="2592122"/>
                  <a:ext cx="1120972" cy="1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8" name="文本框 77"/>
              <p:cNvSpPr txBox="1"/>
              <p:nvPr/>
            </p:nvSpPr>
            <p:spPr>
              <a:xfrm>
                <a:off x="7001821" y="6300513"/>
                <a:ext cx="12241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物理传输（物理层）</a:t>
                </a: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3169529" y="4039870"/>
              <a:ext cx="9619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 smtClean="0"/>
                <a:t>数据包</a:t>
              </a:r>
              <a:endParaRPr lang="zh-CN" altLang="en-US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8098919" y="4014901"/>
              <a:ext cx="9619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 smtClean="0"/>
                <a:t>数据包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498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 animBg="1"/>
      <p:bldP spid="9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482652">
            <a:off x="4784827" y="774479"/>
            <a:ext cx="9457130" cy="520965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1584"/>
            <a:ext cx="3658577" cy="45695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40216" y="-1843"/>
            <a:ext cx="4159324" cy="982572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829288" y="1438123"/>
            <a:ext cx="43683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spc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8000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爱心之</a:t>
            </a:r>
            <a:r>
              <a:rPr lang="zh-CN" altLang="en-US" sz="5400" b="1" spc="1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8000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旅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773442" y="5005142"/>
            <a:ext cx="2292847" cy="461665"/>
            <a:chOff x="1274589" y="5704600"/>
            <a:chExt cx="2292847" cy="461665"/>
          </a:xfrm>
        </p:grpSpPr>
        <p:grpSp>
          <p:nvGrpSpPr>
            <p:cNvPr id="32" name="组合 31"/>
            <p:cNvGrpSpPr/>
            <p:nvPr/>
          </p:nvGrpSpPr>
          <p:grpSpPr>
            <a:xfrm>
              <a:off x="1274589" y="5747290"/>
              <a:ext cx="359554" cy="359554"/>
              <a:chOff x="1274589" y="5761324"/>
              <a:chExt cx="359554" cy="359554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274589" y="5761324"/>
                <a:ext cx="359554" cy="3595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6" cstate="screen">
                <a:duotone>
                  <a:prstClr val="black"/>
                  <a:srgbClr val="542D6E">
                    <a:tint val="45000"/>
                    <a:satMod val="400000"/>
                  </a:srgbClr>
                </a:duotone>
                <a:lum bright="-40000" contrast="-4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46354" y="5837653"/>
                <a:ext cx="216024" cy="206896"/>
              </a:xfrm>
              <a:prstGeom prst="rect">
                <a:avLst/>
              </a:prstGeom>
            </p:spPr>
          </p:pic>
        </p:grpSp>
        <p:sp>
          <p:nvSpPr>
            <p:cNvPr id="33" name="文本框 32"/>
            <p:cNvSpPr txBox="1"/>
            <p:nvPr/>
          </p:nvSpPr>
          <p:spPr>
            <a:xfrm>
              <a:off x="1755328" y="5704600"/>
              <a:ext cx="1812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+mn-lt"/>
                </a:rPr>
                <a:t>顾琴娣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41563" y="5020530"/>
            <a:ext cx="3314477" cy="461665"/>
            <a:chOff x="3420779" y="5728564"/>
            <a:chExt cx="3314477" cy="461665"/>
          </a:xfrm>
        </p:grpSpPr>
        <p:sp>
          <p:nvSpPr>
            <p:cNvPr id="37" name="文本框 36"/>
            <p:cNvSpPr txBox="1"/>
            <p:nvPr/>
          </p:nvSpPr>
          <p:spPr>
            <a:xfrm>
              <a:off x="3780332" y="5728564"/>
              <a:ext cx="29549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+mn-lt"/>
                </a:rPr>
                <a:t>时间：</a:t>
              </a:r>
              <a:r>
                <a:rPr lang="en-US" altLang="zh-CN" sz="2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+mn-lt"/>
                </a:rPr>
                <a:t>2023</a:t>
              </a:r>
              <a:r>
                <a:rPr lang="zh-CN" altLang="en-US" sz="2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+mn-lt"/>
                </a:rPr>
                <a:t>年</a:t>
              </a:r>
              <a:r>
                <a:rPr lang="en-US" altLang="zh-CN" sz="2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+mn-lt"/>
                </a:rPr>
                <a:t>12</a:t>
              </a:r>
              <a:r>
                <a:rPr lang="zh-CN" altLang="en-US" sz="2400" dirty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+mn-ea"/>
                  <a:sym typeface="+mn-lt"/>
                </a:rPr>
                <a:t>月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3420779" y="5755866"/>
              <a:ext cx="359554" cy="359554"/>
              <a:chOff x="3420779" y="5755866"/>
              <a:chExt cx="359554" cy="359554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420779" y="5755866"/>
                <a:ext cx="359554" cy="35955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7" cstate="screen">
                <a:duotone>
                  <a:prstClr val="black"/>
                  <a:srgbClr val="542D6E">
                    <a:tint val="45000"/>
                    <a:satMod val="400000"/>
                  </a:srgbClr>
                </a:duotone>
                <a:lum bright="-40000" contrast="-2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96053" y="5839283"/>
                <a:ext cx="209006" cy="192720"/>
              </a:xfrm>
              <a:prstGeom prst="rect">
                <a:avLst/>
              </a:prstGeom>
            </p:spPr>
          </p:pic>
        </p:grpSp>
      </p:grpSp>
      <p:sp>
        <p:nvSpPr>
          <p:cNvPr id="2" name="文本框 1"/>
          <p:cNvSpPr txBox="1"/>
          <p:nvPr/>
        </p:nvSpPr>
        <p:spPr>
          <a:xfrm>
            <a:off x="69710" y="194295"/>
            <a:ext cx="11662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信息科技 七年级（上册）          第</a:t>
            </a:r>
            <a:r>
              <a:rPr lang="en-US" altLang="zh-CN" sz="2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4</a:t>
            </a:r>
            <a:r>
              <a:rPr lang="zh-CN" altLang="en-US" sz="2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单元 互联网中数据传输</a:t>
            </a:r>
            <a:r>
              <a:rPr lang="en-US" altLang="zh-CN" sz="2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——</a:t>
            </a:r>
            <a:r>
              <a:rPr lang="zh-CN" altLang="en-US" sz="20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组建校园“网络工程师”联盟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3442" y="2749978"/>
            <a:ext cx="7328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1000" dirty="0" smtClean="0">
                <a:solidFill>
                  <a:schemeClr val="bg1"/>
                </a:solidFill>
                <a:latin typeface="+mn-ea"/>
              </a:rPr>
              <a:t>数据</a:t>
            </a:r>
            <a:r>
              <a:rPr lang="zh-CN" altLang="en-US" sz="6000" b="1" spc="1000" dirty="0">
                <a:solidFill>
                  <a:schemeClr val="bg1"/>
                </a:solidFill>
                <a:latin typeface="+mn-ea"/>
              </a:rPr>
              <a:t>的传输过程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44F0B46-D007-48C6-97CC-D6DE4E8A6A98}"/>
              </a:ext>
            </a:extLst>
          </p:cNvPr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BABB4A9-7382-4897-A85C-5543B2ADE621}"/>
              </a:ext>
            </a:extLst>
          </p:cNvPr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79DFA2-1239-4BEA-86EB-BEF0A827791C}"/>
              </a:ext>
            </a:extLst>
          </p:cNvPr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9864AD1-93F6-4713-AEC7-34B6B8E0ED00}"/>
              </a:ext>
            </a:extLst>
          </p:cNvPr>
          <p:cNvSpPr txBox="1"/>
          <p:nvPr/>
        </p:nvSpPr>
        <p:spPr>
          <a:xfrm>
            <a:off x="495191" y="154925"/>
            <a:ext cx="10864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探索原理</a:t>
            </a:r>
            <a:r>
              <a:rPr lang="zh-CN" altLang="en-US" sz="3200" b="1" dirty="0" smtClean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：数据</a:t>
            </a:r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传输时可能会出现的问题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058914-B434-4DD6-BCAB-6C51BC40A50E}"/>
              </a:ext>
            </a:extLst>
          </p:cNvPr>
          <p:cNvSpPr txBox="1"/>
          <p:nvPr/>
        </p:nvSpPr>
        <p:spPr>
          <a:xfrm>
            <a:off x="269096" y="1335710"/>
            <a:ext cx="11653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b="1" dirty="0" smtClean="0">
                <a:solidFill>
                  <a:srgbClr val="FF0000"/>
                </a:solidFill>
              </a:rPr>
              <a:t>爱心三</a:t>
            </a:r>
            <a:r>
              <a:rPr lang="zh-CN" altLang="en-US" sz="2800" b="1" dirty="0">
                <a:solidFill>
                  <a:srgbClr val="FF0000"/>
                </a:solidFill>
              </a:rPr>
              <a:t>：</a:t>
            </a:r>
            <a:r>
              <a:rPr lang="zh-CN" altLang="en-US" sz="2800" b="1" dirty="0"/>
              <a:t>春节时，小西同学想接梅奶奶来家里过年，他在家具店买了床、沙发等大件物品。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7F69822-B84F-46E3-AE94-7D175A357BF9}"/>
              </a:ext>
            </a:extLst>
          </p:cNvPr>
          <p:cNvSpPr txBox="1"/>
          <p:nvPr/>
        </p:nvSpPr>
        <p:spPr>
          <a:xfrm>
            <a:off x="4151784" y="2326664"/>
            <a:ext cx="4176464" cy="52322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1000" dirty="0"/>
              <a:t>大型货物转运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890030A-F3BC-44D6-83DA-3B00A259C909}"/>
              </a:ext>
            </a:extLst>
          </p:cNvPr>
          <p:cNvSpPr txBox="1"/>
          <p:nvPr/>
        </p:nvSpPr>
        <p:spPr>
          <a:xfrm>
            <a:off x="1130338" y="322310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）将物品拆分；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D66C513-0E09-463F-B299-783218426E46}"/>
              </a:ext>
            </a:extLst>
          </p:cNvPr>
          <p:cNvSpPr txBox="1"/>
          <p:nvPr/>
        </p:nvSpPr>
        <p:spPr>
          <a:xfrm>
            <a:off x="1130338" y="3907645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）为每个打包箱子编号；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5F2F844-0F95-47E7-B929-05207A9C7623}"/>
              </a:ext>
            </a:extLst>
          </p:cNvPr>
          <p:cNvSpPr txBox="1"/>
          <p:nvPr/>
        </p:nvSpPr>
        <p:spPr>
          <a:xfrm>
            <a:off x="1130338" y="4617235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5</a:t>
            </a:r>
            <a:r>
              <a:rPr lang="zh-CN" altLang="en-US" sz="2400" dirty="0"/>
              <a:t>）运输；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9EA48F5-ECD4-4799-B5D0-FCD8CFC970CF}"/>
              </a:ext>
            </a:extLst>
          </p:cNvPr>
          <p:cNvSpPr txBox="1"/>
          <p:nvPr/>
        </p:nvSpPr>
        <p:spPr>
          <a:xfrm>
            <a:off x="1111816" y="5239710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7</a:t>
            </a:r>
            <a:r>
              <a:rPr lang="zh-CN" altLang="en-US" sz="2400" dirty="0"/>
              <a:t>）按序号组装还原。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C66A38F-77D0-41A9-B196-F8F2F654CFCF}"/>
              </a:ext>
            </a:extLst>
          </p:cNvPr>
          <p:cNvSpPr txBox="1"/>
          <p:nvPr/>
        </p:nvSpPr>
        <p:spPr>
          <a:xfrm>
            <a:off x="5748914" y="3226081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）分包装箱；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824DC19-C865-4477-8521-EEB45D76B7E2}"/>
              </a:ext>
            </a:extLst>
          </p:cNvPr>
          <p:cNvSpPr txBox="1"/>
          <p:nvPr/>
        </p:nvSpPr>
        <p:spPr>
          <a:xfrm>
            <a:off x="5773854" y="3918293"/>
            <a:ext cx="556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4</a:t>
            </a:r>
            <a:r>
              <a:rPr lang="zh-CN" altLang="en-US" sz="2400" dirty="0"/>
              <a:t>）给每个打包箱子贴上目的地地址；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3ECEA79-2E54-4323-A35E-59FEA274F053}"/>
              </a:ext>
            </a:extLst>
          </p:cNvPr>
          <p:cNvSpPr txBox="1"/>
          <p:nvPr/>
        </p:nvSpPr>
        <p:spPr>
          <a:xfrm>
            <a:off x="5810858" y="4778045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（</a:t>
            </a:r>
            <a:r>
              <a:rPr lang="en-US" altLang="zh-CN" sz="2400" dirty="0"/>
              <a:t>6</a:t>
            </a:r>
            <a:r>
              <a:rPr lang="zh-CN" altLang="en-US" sz="2400" dirty="0"/>
              <a:t>）目的地解包；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2058914-B434-4DD6-BCAB-6C51BC40A50E}"/>
              </a:ext>
            </a:extLst>
          </p:cNvPr>
          <p:cNvSpPr txBox="1"/>
          <p:nvPr/>
        </p:nvSpPr>
        <p:spPr>
          <a:xfrm>
            <a:off x="623392" y="806872"/>
            <a:ext cx="6076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50"/>
                </a:solidFill>
              </a:rPr>
              <a:t>问题</a:t>
            </a:r>
            <a:r>
              <a:rPr lang="en-US" altLang="zh-CN" sz="2400" b="1" dirty="0" smtClean="0">
                <a:solidFill>
                  <a:srgbClr val="00B050"/>
                </a:solidFill>
              </a:rPr>
              <a:t>3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：如何提高数据的传输效率呢？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  <p:sp>
        <p:nvSpPr>
          <p:cNvPr id="21" name="Google Shape;392;p25"/>
          <p:cNvSpPr/>
          <p:nvPr/>
        </p:nvSpPr>
        <p:spPr>
          <a:xfrm>
            <a:off x="9624392" y="2006391"/>
            <a:ext cx="1373499" cy="1487517"/>
          </a:xfrm>
          <a:custGeom>
            <a:avLst/>
            <a:gdLst/>
            <a:ahLst/>
            <a:cxnLst/>
            <a:rect l="l" t="t" r="r" b="b"/>
            <a:pathLst>
              <a:path w="5818" h="6718" extrusionOk="0">
                <a:moveTo>
                  <a:pt x="2910" y="0"/>
                </a:moveTo>
                <a:lnTo>
                  <a:pt x="1" y="1679"/>
                </a:lnTo>
                <a:lnTo>
                  <a:pt x="1" y="5038"/>
                </a:lnTo>
                <a:lnTo>
                  <a:pt x="2910" y="6717"/>
                </a:lnTo>
                <a:lnTo>
                  <a:pt x="5818" y="5038"/>
                </a:lnTo>
                <a:lnTo>
                  <a:pt x="5818" y="1679"/>
                </a:lnTo>
                <a:lnTo>
                  <a:pt x="2910" y="0"/>
                </a:lnTo>
                <a:close/>
              </a:path>
            </a:pathLst>
          </a:custGeom>
          <a:solidFill>
            <a:srgbClr val="6A338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lang="zh-CN" altLang="en-US" sz="3600" b="1" kern="0" dirty="0" smtClean="0">
                <a:solidFill>
                  <a:schemeClr val="bg1"/>
                </a:solidFill>
                <a:cs typeface="+mn-ea"/>
                <a:sym typeface="+mn-lt"/>
              </a:rPr>
              <a:t>分包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876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 animBg="1"/>
      <p:bldP spid="3" grpId="0"/>
      <p:bldP spid="9" grpId="0"/>
      <p:bldP spid="10" grpId="0"/>
      <p:bldP spid="11" grpId="0"/>
      <p:bldP spid="12" grpId="0"/>
      <p:bldP spid="13" grpId="0"/>
      <p:bldP spid="19" grpId="0"/>
      <p:bldP spid="20" grpId="0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44F0B46-D007-48C6-97CC-D6DE4E8A6A98}"/>
              </a:ext>
            </a:extLst>
          </p:cNvPr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BABB4A9-7382-4897-A85C-5543B2ADE621}"/>
              </a:ext>
            </a:extLst>
          </p:cNvPr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E379DFA2-1239-4BEA-86EB-BEF0A827791C}"/>
              </a:ext>
            </a:extLst>
          </p:cNvPr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2058914-B434-4DD6-BCAB-6C51BC40A50E}"/>
              </a:ext>
            </a:extLst>
          </p:cNvPr>
          <p:cNvSpPr txBox="1"/>
          <p:nvPr/>
        </p:nvSpPr>
        <p:spPr>
          <a:xfrm>
            <a:off x="1286307" y="5899483"/>
            <a:ext cx="9282254" cy="461665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indent="457200"/>
            <a:r>
              <a:rPr lang="en-US" altLang="zh-CN" sz="2400" dirty="0"/>
              <a:t>IP</a:t>
            </a:r>
            <a:r>
              <a:rPr lang="zh-CN" altLang="en-US" sz="2400" dirty="0"/>
              <a:t>协议将数据分割成若干个数据包，使数据的传输更高效。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9E89CDB-82A7-4A67-8A1E-CA3207A256CB}"/>
              </a:ext>
            </a:extLst>
          </p:cNvPr>
          <p:cNvSpPr txBox="1"/>
          <p:nvPr/>
        </p:nvSpPr>
        <p:spPr>
          <a:xfrm>
            <a:off x="495191" y="154925"/>
            <a:ext cx="10864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探索原理：</a:t>
            </a:r>
            <a:r>
              <a:rPr lang="en-US" altLang="zh-CN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IP</a:t>
            </a:r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协议数据分包的过程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4A6066E-B1AE-4A0C-BAFD-7FF223BBDE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48" y="1822830"/>
            <a:ext cx="1767539" cy="1431707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2A1D9436-4117-43B1-92B9-91E57095C43D}"/>
              </a:ext>
            </a:extLst>
          </p:cNvPr>
          <p:cNvSpPr/>
          <p:nvPr/>
        </p:nvSpPr>
        <p:spPr>
          <a:xfrm>
            <a:off x="1998915" y="2165017"/>
            <a:ext cx="3489305" cy="376106"/>
          </a:xfrm>
          <a:custGeom>
            <a:avLst/>
            <a:gdLst>
              <a:gd name="connsiteX0" fmla="*/ 0 w 3745113"/>
              <a:gd name="connsiteY0" fmla="*/ 545690 h 613271"/>
              <a:gd name="connsiteX1" fmla="*/ 1902542 w 3745113"/>
              <a:gd name="connsiteY1" fmla="*/ 0 h 613271"/>
              <a:gd name="connsiteX2" fmla="*/ 3613355 w 3745113"/>
              <a:gd name="connsiteY2" fmla="*/ 545690 h 613271"/>
              <a:gd name="connsiteX3" fmla="*/ 3628104 w 3745113"/>
              <a:gd name="connsiteY3" fmla="*/ 604684 h 613271"/>
              <a:gd name="connsiteX4" fmla="*/ 3628104 w 3745113"/>
              <a:gd name="connsiteY4" fmla="*/ 560439 h 613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45113" h="613271">
                <a:moveTo>
                  <a:pt x="0" y="545690"/>
                </a:moveTo>
                <a:cubicBezTo>
                  <a:pt x="650158" y="272845"/>
                  <a:pt x="1300316" y="0"/>
                  <a:pt x="1902542" y="0"/>
                </a:cubicBezTo>
                <a:cubicBezTo>
                  <a:pt x="2504768" y="0"/>
                  <a:pt x="3325761" y="444909"/>
                  <a:pt x="3613355" y="545690"/>
                </a:cubicBezTo>
                <a:cubicBezTo>
                  <a:pt x="3900949" y="646471"/>
                  <a:pt x="3628104" y="604684"/>
                  <a:pt x="3628104" y="604684"/>
                </a:cubicBezTo>
                <a:cubicBezTo>
                  <a:pt x="3630562" y="607142"/>
                  <a:pt x="3629333" y="583790"/>
                  <a:pt x="3628104" y="560439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E2DBF999-3AFD-4180-9905-5E77273E5C13}"/>
              </a:ext>
            </a:extLst>
          </p:cNvPr>
          <p:cNvGrpSpPr/>
          <p:nvPr/>
        </p:nvGrpSpPr>
        <p:grpSpPr>
          <a:xfrm>
            <a:off x="2052371" y="1889172"/>
            <a:ext cx="529915" cy="453607"/>
            <a:chOff x="2523592" y="3765813"/>
            <a:chExt cx="1587500" cy="1358900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B9D1BDC8-0D96-4285-ADFF-B2279425A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23592" y="3765813"/>
              <a:ext cx="1587500" cy="13589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36798020-66CF-4F93-BBA3-C7065AB3FEB6}"/>
                </a:ext>
              </a:extLst>
            </p:cNvPr>
            <p:cNvSpPr txBox="1"/>
            <p:nvPr/>
          </p:nvSpPr>
          <p:spPr>
            <a:xfrm>
              <a:off x="2601978" y="3834844"/>
              <a:ext cx="376921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</a:rPr>
                <a:t>1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EB28324-A103-41C3-9C68-3DBF9846C4AB}"/>
              </a:ext>
            </a:extLst>
          </p:cNvPr>
          <p:cNvGrpSpPr/>
          <p:nvPr/>
        </p:nvGrpSpPr>
        <p:grpSpPr>
          <a:xfrm>
            <a:off x="2007899" y="2701695"/>
            <a:ext cx="529200" cy="453600"/>
            <a:chOff x="4813684" y="4090420"/>
            <a:chExt cx="1653756" cy="1473200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9B89B8A3-B7EB-4AB6-AA36-3DF47D9DD9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79940" y="4090420"/>
              <a:ext cx="1587500" cy="14732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36CACEB-A2A0-4731-8CC2-30BF40A2372D}"/>
                </a:ext>
              </a:extLst>
            </p:cNvPr>
            <p:cNvSpPr txBox="1"/>
            <p:nvPr/>
          </p:nvSpPr>
          <p:spPr>
            <a:xfrm>
              <a:off x="4813684" y="4091647"/>
              <a:ext cx="343472" cy="5416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</a:rPr>
                <a:t>2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EE29AD37-2AC2-4374-9A65-BB575D400503}"/>
              </a:ext>
            </a:extLst>
          </p:cNvPr>
          <p:cNvGrpSpPr/>
          <p:nvPr/>
        </p:nvGrpSpPr>
        <p:grpSpPr>
          <a:xfrm>
            <a:off x="3415378" y="1705217"/>
            <a:ext cx="529915" cy="557832"/>
            <a:chOff x="7973566" y="2718590"/>
            <a:chExt cx="1358900" cy="143049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D7D2E96-A325-468F-849E-0923EDFB08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3566" y="2790180"/>
              <a:ext cx="1358900" cy="13589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39C769F6-E7A0-48B8-89F0-A81EBFB175EB}"/>
                </a:ext>
              </a:extLst>
            </p:cNvPr>
            <p:cNvSpPr txBox="1"/>
            <p:nvPr/>
          </p:nvSpPr>
          <p:spPr>
            <a:xfrm>
              <a:off x="8263435" y="2718590"/>
              <a:ext cx="376922" cy="3077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</a:rPr>
                <a:t>5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3B809D6-0F33-4DFC-B0F6-A05BF8B3EB89}"/>
              </a:ext>
            </a:extLst>
          </p:cNvPr>
          <p:cNvGrpSpPr/>
          <p:nvPr/>
        </p:nvGrpSpPr>
        <p:grpSpPr>
          <a:xfrm>
            <a:off x="2709979" y="1776901"/>
            <a:ext cx="543643" cy="465358"/>
            <a:chOff x="4806681" y="3368801"/>
            <a:chExt cx="1587500" cy="1358900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01CA41C1-7262-43C8-8EE9-1924CDFC5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6681" y="3368801"/>
              <a:ext cx="1587500" cy="13589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56E06452-D1D4-4FDD-A4E1-9B82A9F64296}"/>
                </a:ext>
              </a:extLst>
            </p:cNvPr>
            <p:cNvSpPr txBox="1"/>
            <p:nvPr/>
          </p:nvSpPr>
          <p:spPr>
            <a:xfrm>
              <a:off x="5333845" y="3488755"/>
              <a:ext cx="376616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</a:rPr>
                <a:t>3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5880A334-F2B2-423B-B070-DDEC6D2C390F}"/>
              </a:ext>
            </a:extLst>
          </p:cNvPr>
          <p:cNvGrpSpPr/>
          <p:nvPr/>
        </p:nvGrpSpPr>
        <p:grpSpPr>
          <a:xfrm>
            <a:off x="2761557" y="2640488"/>
            <a:ext cx="529915" cy="514663"/>
            <a:chOff x="6441125" y="4103694"/>
            <a:chExt cx="1587500" cy="1473200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602FCEC9-6C8F-4A43-B653-8FA40091BD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1125" y="4103694"/>
              <a:ext cx="1587500" cy="14732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621A5520-1606-42A0-A3CB-540409ED5B17}"/>
                </a:ext>
              </a:extLst>
            </p:cNvPr>
            <p:cNvSpPr txBox="1"/>
            <p:nvPr/>
          </p:nvSpPr>
          <p:spPr>
            <a:xfrm>
              <a:off x="7253158" y="4977044"/>
              <a:ext cx="376921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</a:rPr>
                <a:t>4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1004EED4-6E2F-4B2F-B180-3F7C49B4E06B}"/>
              </a:ext>
            </a:extLst>
          </p:cNvPr>
          <p:cNvGrpSpPr/>
          <p:nvPr/>
        </p:nvGrpSpPr>
        <p:grpSpPr>
          <a:xfrm>
            <a:off x="3424945" y="2636032"/>
            <a:ext cx="556549" cy="484497"/>
            <a:chOff x="7952192" y="4108450"/>
            <a:chExt cx="1358900" cy="1473200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F4091706-9633-43D3-B3A3-32AEF1C26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2192" y="4108450"/>
              <a:ext cx="1358900" cy="14732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877F8E56-1046-4209-86AF-6C9C7D5FE789}"/>
                </a:ext>
              </a:extLst>
            </p:cNvPr>
            <p:cNvSpPr txBox="1"/>
            <p:nvPr/>
          </p:nvSpPr>
          <p:spPr>
            <a:xfrm>
              <a:off x="8052096" y="4844853"/>
              <a:ext cx="376921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</a:rPr>
                <a:t>6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6E9ADB5D-F286-4380-9850-AE36AB64498E}"/>
              </a:ext>
            </a:extLst>
          </p:cNvPr>
          <p:cNvGrpSpPr/>
          <p:nvPr/>
        </p:nvGrpSpPr>
        <p:grpSpPr>
          <a:xfrm>
            <a:off x="4126036" y="1719554"/>
            <a:ext cx="547355" cy="488058"/>
            <a:chOff x="9306261" y="2786043"/>
            <a:chExt cx="1524000" cy="1358900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xmlns="" id="{B9BAA90E-39AB-43CD-B3A4-BF93609686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6261" y="2786043"/>
              <a:ext cx="1524000" cy="13589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91C484CF-AD3D-42F3-BE86-AC7FCD9D7BB0}"/>
                </a:ext>
              </a:extLst>
            </p:cNvPr>
            <p:cNvSpPr txBox="1"/>
            <p:nvPr/>
          </p:nvSpPr>
          <p:spPr>
            <a:xfrm>
              <a:off x="10298550" y="2902895"/>
              <a:ext cx="376921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</a:rPr>
                <a:t>7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E4C4A9F9-8D74-4D69-A428-19AC9B306689}"/>
              </a:ext>
            </a:extLst>
          </p:cNvPr>
          <p:cNvGrpSpPr/>
          <p:nvPr/>
        </p:nvGrpSpPr>
        <p:grpSpPr>
          <a:xfrm>
            <a:off x="4119230" y="2610154"/>
            <a:ext cx="529915" cy="528370"/>
            <a:chOff x="9305034" y="4090420"/>
            <a:chExt cx="1524000" cy="1473200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95575829-3122-4DBA-B02A-DF783F2469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5034" y="4090420"/>
              <a:ext cx="1524000" cy="14732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C60B8B91-03B7-4BC3-A040-A1E1FC8A9F92}"/>
                </a:ext>
              </a:extLst>
            </p:cNvPr>
            <p:cNvSpPr txBox="1"/>
            <p:nvPr/>
          </p:nvSpPr>
          <p:spPr>
            <a:xfrm>
              <a:off x="10067033" y="4827020"/>
              <a:ext cx="376921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>
                  <a:solidFill>
                    <a:srgbClr val="FF0000"/>
                  </a:solidFill>
                </a:rPr>
                <a:t>8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1710A6F2-92BE-41C5-9A5B-3FAD98E1D6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554" y="1633648"/>
            <a:ext cx="1857870" cy="1504875"/>
          </a:xfrm>
          <a:prstGeom prst="rect">
            <a:avLst/>
          </a:prstGeom>
        </p:spPr>
      </p:pic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496E1811-6F4F-4C19-9BB9-9EF9B9F4DFE4}"/>
              </a:ext>
            </a:extLst>
          </p:cNvPr>
          <p:cNvSpPr/>
          <p:nvPr/>
        </p:nvSpPr>
        <p:spPr>
          <a:xfrm>
            <a:off x="7248128" y="2235017"/>
            <a:ext cx="2964426" cy="575187"/>
          </a:xfrm>
          <a:custGeom>
            <a:avLst/>
            <a:gdLst>
              <a:gd name="connsiteX0" fmla="*/ 0 w 2964426"/>
              <a:gd name="connsiteY0" fmla="*/ 575187 h 575187"/>
              <a:gd name="connsiteX1" fmla="*/ 1371600 w 2964426"/>
              <a:gd name="connsiteY1" fmla="*/ 221226 h 575187"/>
              <a:gd name="connsiteX2" fmla="*/ 2964426 w 2964426"/>
              <a:gd name="connsiteY2" fmla="*/ 0 h 575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64426" h="575187">
                <a:moveTo>
                  <a:pt x="0" y="575187"/>
                </a:moveTo>
                <a:cubicBezTo>
                  <a:pt x="438764" y="446138"/>
                  <a:pt x="877529" y="317090"/>
                  <a:pt x="1371600" y="221226"/>
                </a:cubicBezTo>
                <a:cubicBezTo>
                  <a:pt x="1865671" y="125362"/>
                  <a:pt x="2415048" y="62681"/>
                  <a:pt x="2964426" y="0"/>
                </a:cubicBezTo>
              </a:path>
            </a:pathLst>
          </a:cu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E26AA772-5AB8-40B5-AB9A-DBD0E43140A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2589" y="1270738"/>
            <a:ext cx="857479" cy="857479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D0B94CBC-922D-4675-A028-B4F264A6A606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94108" y="2297646"/>
            <a:ext cx="857479" cy="85747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82B66587-5DC4-4BEF-88A8-CE9A50C68E0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82560" y="2159532"/>
            <a:ext cx="880366" cy="880366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515DB358-4BD6-4FF6-834B-C93D6A6B51F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08291" y="1117453"/>
            <a:ext cx="857479" cy="857479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xmlns="" id="{78FF5C64-DD53-448B-8BFF-23D0B07C54D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34381" y="1858015"/>
            <a:ext cx="857479" cy="857479"/>
          </a:xfrm>
          <a:prstGeom prst="rect">
            <a:avLst/>
          </a:prstGeom>
        </p:spPr>
      </p:pic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B3A42C40-A1BC-45F1-810F-0CEA6EA2549B}"/>
              </a:ext>
            </a:extLst>
          </p:cNvPr>
          <p:cNvSpPr/>
          <p:nvPr/>
        </p:nvSpPr>
        <p:spPr>
          <a:xfrm>
            <a:off x="5227704" y="1766450"/>
            <a:ext cx="2331720" cy="1699785"/>
          </a:xfrm>
          <a:prstGeom prst="ellipse">
            <a:avLst/>
          </a:prstGeom>
          <a:blipFill dpi="0"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6798" y="3700000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①在发送端，数据被分割；</a:t>
            </a:r>
            <a:endParaRPr lang="zh-CN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5005203" y="3746821"/>
            <a:ext cx="2776722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②等长度的数据包；</a:t>
            </a:r>
            <a:endParaRPr lang="zh-CN" altLang="zh-CN" sz="20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2006" y="4437194"/>
            <a:ext cx="406713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③每个数据包都分配一个序号；</a:t>
            </a:r>
            <a:endParaRPr lang="zh-CN" altLang="zh-CN" sz="20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05203" y="4360808"/>
            <a:ext cx="4841390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④到达某个结点，根据地址选择路径；</a:t>
            </a:r>
            <a:endParaRPr lang="zh-CN" altLang="zh-CN" sz="20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41708" y="5096289"/>
            <a:ext cx="3797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⑤向下一个结点转发（运输）；</a:t>
            </a:r>
            <a:endParaRPr lang="zh-CN" altLang="en-US" sz="2000" b="1" dirty="0"/>
          </a:p>
        </p:txBody>
      </p:sp>
      <p:sp>
        <p:nvSpPr>
          <p:cNvPr id="10" name="矩形 9"/>
          <p:cNvSpPr/>
          <p:nvPr/>
        </p:nvSpPr>
        <p:spPr>
          <a:xfrm>
            <a:off x="4987573" y="5144630"/>
            <a:ext cx="2260555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⑥目的地解包；</a:t>
            </a:r>
            <a:endParaRPr lang="zh-CN" altLang="zh-CN" sz="20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32200" y="5135945"/>
            <a:ext cx="4067139" cy="3488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ts val="2000"/>
              </a:lnSpc>
              <a:spcAft>
                <a:spcPts val="0"/>
              </a:spcAft>
            </a:pPr>
            <a:r>
              <a:rPr lang="zh-CN" altLang="zh-CN" sz="2000" b="1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⑦按序排列，恢复原来的样子。</a:t>
            </a:r>
            <a:endParaRPr lang="zh-CN" altLang="zh-CN" sz="2000" b="1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61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1" grpId="0" animBg="1"/>
      <p:bldP spid="53" grpId="0" animBg="1"/>
      <p:bldP spid="60" grpId="0" animBg="1"/>
      <p:bldP spid="4" grpId="0"/>
      <p:bldP spid="5" grpId="0"/>
      <p:bldP spid="6" grpId="0"/>
      <p:bldP spid="8" grpId="0"/>
      <p:bldP spid="9" grpId="0"/>
      <p:bldP spid="10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09316" y="104336"/>
            <a:ext cx="9721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 b="1" ker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defRPr>
            </a:lvl1pPr>
          </a:lstStyle>
          <a:p>
            <a:pPr indent="457200" algn="l"/>
            <a:r>
              <a:rPr lang="zh-CN" altLang="en-US" sz="2200" dirty="0">
                <a:latin typeface="+mn-lt"/>
                <a:ea typeface="+mn-ea"/>
                <a:cs typeface="+mn-ea"/>
                <a:sym typeface="+mn-lt"/>
              </a:rPr>
              <a:t>活动二：小西同学收到货后，对取暖器拍照，并通过微信发给了梅奶奶。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4462017" y="2467457"/>
            <a:ext cx="1678639" cy="970898"/>
            <a:chOff x="5578381" y="2142622"/>
            <a:chExt cx="1678639" cy="970898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8381" y="2142622"/>
              <a:ext cx="1291765" cy="795727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5688145" y="2774966"/>
              <a:ext cx="1568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/>
                <a:t>取暖器</a:t>
              </a:r>
              <a:r>
                <a:rPr lang="en-US" altLang="zh-CN" dirty="0"/>
                <a:t>.jpg</a:t>
              </a:r>
              <a:endParaRPr lang="zh-CN" altLang="en-US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264352" y="553164"/>
            <a:ext cx="2088232" cy="1367953"/>
            <a:chOff x="7716050" y="696111"/>
            <a:chExt cx="2088232" cy="1367953"/>
          </a:xfrm>
        </p:grpSpPr>
        <p:sp>
          <p:nvSpPr>
            <p:cNvPr id="4" name="文本框 3"/>
            <p:cNvSpPr txBox="1"/>
            <p:nvPr/>
          </p:nvSpPr>
          <p:spPr>
            <a:xfrm>
              <a:off x="7716050" y="1725510"/>
              <a:ext cx="2088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/>
                <a:t>对方收到这幅照片</a:t>
              </a: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970512" y="696111"/>
              <a:ext cx="1641528" cy="1083660"/>
              <a:chOff x="9230261" y="762358"/>
              <a:chExt cx="1854391" cy="1389009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30261" y="915531"/>
                <a:ext cx="1235836" cy="1235836"/>
              </a:xfrm>
              <a:prstGeom prst="rect">
                <a:avLst/>
              </a:prstGeom>
            </p:spPr>
          </p:pic>
          <p:sp>
            <p:nvSpPr>
              <p:cNvPr id="22" name="文本框 21"/>
              <p:cNvSpPr txBox="1"/>
              <p:nvPr/>
            </p:nvSpPr>
            <p:spPr>
              <a:xfrm>
                <a:off x="9975849" y="762358"/>
                <a:ext cx="1108803" cy="4734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0000CC"/>
                    </a:solidFill>
                  </a:rPr>
                  <a:t>接收端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704881" y="4012349"/>
            <a:ext cx="747900" cy="701667"/>
            <a:chOff x="4061271" y="5085184"/>
            <a:chExt cx="1098625" cy="1080120"/>
          </a:xfrm>
        </p:grpSpPr>
        <p:sp>
          <p:nvSpPr>
            <p:cNvPr id="25" name="立方体 24"/>
            <p:cNvSpPr/>
            <p:nvPr/>
          </p:nvSpPr>
          <p:spPr>
            <a:xfrm>
              <a:off x="4061271" y="5085184"/>
              <a:ext cx="1098625" cy="1080120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231388" y="5641224"/>
              <a:ext cx="593536" cy="37678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箭头连接符 26"/>
          <p:cNvCxnSpPr/>
          <p:nvPr/>
        </p:nvCxnSpPr>
        <p:spPr>
          <a:xfrm>
            <a:off x="5152084" y="3438355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 flipV="1">
            <a:off x="10051318" y="3396972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466" y="5323361"/>
            <a:ext cx="881911" cy="727157"/>
          </a:xfrm>
          <a:prstGeom prst="rect">
            <a:avLst/>
          </a:prstGeom>
        </p:spPr>
      </p:pic>
      <p:cxnSp>
        <p:nvCxnSpPr>
          <p:cNvPr id="35" name="直接箭头连接符 34"/>
          <p:cNvCxnSpPr/>
          <p:nvPr/>
        </p:nvCxnSpPr>
        <p:spPr>
          <a:xfrm>
            <a:off x="5121394" y="4792857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V="1">
            <a:off x="10037658" y="4645737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846" y="5261869"/>
            <a:ext cx="881911" cy="72715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277149" y="770282"/>
            <a:ext cx="2088232" cy="1222011"/>
            <a:chOff x="5528437" y="368173"/>
            <a:chExt cx="2088232" cy="1222011"/>
          </a:xfrm>
        </p:grpSpPr>
        <p:sp>
          <p:nvSpPr>
            <p:cNvPr id="21" name="文本框 20"/>
            <p:cNvSpPr txBox="1"/>
            <p:nvPr/>
          </p:nvSpPr>
          <p:spPr>
            <a:xfrm>
              <a:off x="5528437" y="1251630"/>
              <a:ext cx="2088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你要发送一幅照片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745565" y="368173"/>
              <a:ext cx="1653976" cy="912908"/>
              <a:chOff x="2580997" y="3177223"/>
              <a:chExt cx="1653976" cy="91290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80997" y="3204926"/>
                <a:ext cx="1254235" cy="885205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3165551" y="3177223"/>
                <a:ext cx="10694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solidFill>
                      <a:srgbClr val="0000CC"/>
                    </a:solidFill>
                  </a:rPr>
                  <a:t>发送端</a:t>
                </a:r>
              </a:p>
            </p:txBody>
          </p:sp>
        </p:grpSp>
      </p:grpSp>
      <p:cxnSp>
        <p:nvCxnSpPr>
          <p:cNvPr id="12" name="直接箭头连接符 11"/>
          <p:cNvCxnSpPr/>
          <p:nvPr/>
        </p:nvCxnSpPr>
        <p:spPr>
          <a:xfrm>
            <a:off x="5152084" y="2034278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9440831" y="2426074"/>
            <a:ext cx="1678639" cy="970898"/>
            <a:chOff x="5578381" y="2142622"/>
            <a:chExt cx="1678639" cy="97089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78381" y="2142622"/>
              <a:ext cx="1291765" cy="795727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5688145" y="2774966"/>
              <a:ext cx="156887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/>
                <a:t>取暖器</a:t>
              </a:r>
              <a:r>
                <a:rPr lang="en-US" altLang="zh-CN" dirty="0"/>
                <a:t>.jpg</a:t>
              </a:r>
              <a:endParaRPr lang="zh-CN" altLang="en-US" dirty="0"/>
            </a:p>
          </p:txBody>
        </p:sp>
      </p:grpSp>
      <p:cxnSp>
        <p:nvCxnSpPr>
          <p:cNvPr id="13" name="直接箭头连接符 12"/>
          <p:cNvCxnSpPr/>
          <p:nvPr/>
        </p:nvCxnSpPr>
        <p:spPr>
          <a:xfrm flipV="1">
            <a:off x="10065802" y="1921117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9663708" y="3954672"/>
            <a:ext cx="747900" cy="701667"/>
            <a:chOff x="4061271" y="5085184"/>
            <a:chExt cx="1098625" cy="1080120"/>
          </a:xfrm>
        </p:grpSpPr>
        <p:sp>
          <p:nvSpPr>
            <p:cNvPr id="50" name="立方体 49"/>
            <p:cNvSpPr/>
            <p:nvPr/>
          </p:nvSpPr>
          <p:spPr>
            <a:xfrm>
              <a:off x="4061271" y="5085184"/>
              <a:ext cx="1098625" cy="1080120"/>
            </a:xfrm>
            <a:prstGeom prst="cub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4231388" y="5641224"/>
              <a:ext cx="593536" cy="37678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164238" y="6099822"/>
            <a:ext cx="1447065" cy="468000"/>
            <a:chOff x="695400" y="4057800"/>
            <a:chExt cx="1447065" cy="4680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695400" y="4057800"/>
              <a:ext cx="0" cy="4680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95400" y="4509120"/>
              <a:ext cx="144706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6689720" y="5301273"/>
            <a:ext cx="1800783" cy="1043741"/>
            <a:chOff x="7375248" y="5109156"/>
            <a:chExt cx="1800783" cy="1043741"/>
          </a:xfrm>
        </p:grpSpPr>
        <p:grpSp>
          <p:nvGrpSpPr>
            <p:cNvPr id="53" name="组合 52"/>
            <p:cNvGrpSpPr/>
            <p:nvPr/>
          </p:nvGrpSpPr>
          <p:grpSpPr>
            <a:xfrm>
              <a:off x="7375248" y="5109156"/>
              <a:ext cx="1198859" cy="1043741"/>
              <a:chOff x="2429056" y="4857182"/>
              <a:chExt cx="1198859" cy="1043741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29056" y="4857182"/>
                <a:ext cx="1150158" cy="766772"/>
              </a:xfrm>
              <a:prstGeom prst="rect">
                <a:avLst/>
              </a:prstGeom>
            </p:spPr>
          </p:pic>
          <p:sp>
            <p:nvSpPr>
              <p:cNvPr id="31" name="文本框 30"/>
              <p:cNvSpPr txBox="1"/>
              <p:nvPr/>
            </p:nvSpPr>
            <p:spPr>
              <a:xfrm>
                <a:off x="2870118" y="5562369"/>
                <a:ext cx="75779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有线</a:t>
                </a: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8418234" y="5421278"/>
              <a:ext cx="757797" cy="692549"/>
              <a:chOff x="8305713" y="5786374"/>
              <a:chExt cx="757797" cy="692549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36798" y="5786374"/>
                <a:ext cx="553265" cy="477165"/>
              </a:xfrm>
              <a:prstGeom prst="rect">
                <a:avLst/>
              </a:prstGeom>
            </p:spPr>
          </p:pic>
          <p:sp>
            <p:nvSpPr>
              <p:cNvPr id="54" name="文本框 53"/>
              <p:cNvSpPr txBox="1"/>
              <p:nvPr/>
            </p:nvSpPr>
            <p:spPr>
              <a:xfrm>
                <a:off x="8305713" y="6140369"/>
                <a:ext cx="75779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latin typeface="方正姚体" panose="02010601030101010101" pitchFamily="2" charset="-122"/>
                    <a:ea typeface="方正姚体" panose="02010601030101010101" pitchFamily="2" charset="-122"/>
                  </a:rPr>
                  <a:t>无线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8623803" y="6020573"/>
            <a:ext cx="1447065" cy="540000"/>
            <a:chOff x="8688288" y="5733256"/>
            <a:chExt cx="1447065" cy="540000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8688288" y="6271807"/>
              <a:ext cx="1447065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箭头连接符 57"/>
            <p:cNvCxnSpPr/>
            <p:nvPr/>
          </p:nvCxnSpPr>
          <p:spPr>
            <a:xfrm flipV="1">
              <a:off x="10121430" y="5733256"/>
              <a:ext cx="0" cy="54000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5881186" y="936285"/>
            <a:ext cx="3426970" cy="646331"/>
            <a:chOff x="261610" y="2268957"/>
            <a:chExt cx="3426970" cy="646331"/>
          </a:xfrm>
        </p:grpSpPr>
        <p:sp>
          <p:nvSpPr>
            <p:cNvPr id="61" name="文本框 60"/>
            <p:cNvSpPr txBox="1"/>
            <p:nvPr/>
          </p:nvSpPr>
          <p:spPr>
            <a:xfrm>
              <a:off x="1343472" y="2268957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应  用</a:t>
              </a:r>
              <a:endParaRPr lang="en-US" altLang="zh-CN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 algn="ctr"/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（应用层）</a:t>
              </a:r>
            </a:p>
          </p:txBody>
        </p:sp>
        <p:cxnSp>
          <p:nvCxnSpPr>
            <p:cNvPr id="66" name="直接箭头连接符 65"/>
            <p:cNvCxnSpPr>
              <a:stCxn id="61" idx="1"/>
            </p:cNvCxnSpPr>
            <p:nvPr/>
          </p:nvCxnSpPr>
          <p:spPr>
            <a:xfrm flipH="1" flipV="1">
              <a:off x="261610" y="2592122"/>
              <a:ext cx="1081862" cy="1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>
              <a:stCxn id="61" idx="3"/>
            </p:cNvCxnSpPr>
            <p:nvPr/>
          </p:nvCxnSpPr>
          <p:spPr>
            <a:xfrm flipV="1">
              <a:off x="2567608" y="2592122"/>
              <a:ext cx="1120972" cy="1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5967187" y="2571065"/>
            <a:ext cx="3426970" cy="646331"/>
            <a:chOff x="261610" y="2268957"/>
            <a:chExt cx="3426970" cy="646331"/>
          </a:xfrm>
        </p:grpSpPr>
        <p:sp>
          <p:nvSpPr>
            <p:cNvPr id="71" name="文本框 70"/>
            <p:cNvSpPr txBox="1"/>
            <p:nvPr/>
          </p:nvSpPr>
          <p:spPr>
            <a:xfrm>
              <a:off x="1343472" y="2268957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数  据</a:t>
              </a:r>
              <a:endParaRPr lang="en-US" altLang="zh-CN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 algn="ctr"/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（传输层）</a:t>
              </a:r>
            </a:p>
          </p:txBody>
        </p:sp>
        <p:cxnSp>
          <p:nvCxnSpPr>
            <p:cNvPr id="72" name="直接箭头连接符 71"/>
            <p:cNvCxnSpPr>
              <a:stCxn id="71" idx="1"/>
            </p:cNvCxnSpPr>
            <p:nvPr/>
          </p:nvCxnSpPr>
          <p:spPr>
            <a:xfrm flipH="1">
              <a:off x="261610" y="2592123"/>
              <a:ext cx="1081862" cy="0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箭头连接符 72"/>
            <p:cNvCxnSpPr>
              <a:stCxn id="71" idx="3"/>
            </p:cNvCxnSpPr>
            <p:nvPr/>
          </p:nvCxnSpPr>
          <p:spPr>
            <a:xfrm>
              <a:off x="2567608" y="2592123"/>
              <a:ext cx="1120972" cy="0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5887157" y="4125650"/>
            <a:ext cx="3426970" cy="646331"/>
            <a:chOff x="261610" y="2268957"/>
            <a:chExt cx="3426970" cy="646331"/>
          </a:xfrm>
        </p:grpSpPr>
        <p:sp>
          <p:nvSpPr>
            <p:cNvPr id="75" name="文本框 74"/>
            <p:cNvSpPr txBox="1"/>
            <p:nvPr/>
          </p:nvSpPr>
          <p:spPr>
            <a:xfrm>
              <a:off x="1343472" y="2268957"/>
              <a:ext cx="122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包</a:t>
              </a:r>
              <a:endParaRPr lang="en-US" altLang="zh-CN" dirty="0"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  <a:p>
              <a:pPr algn="ctr"/>
              <a:r>
                <a:rPr lang="zh-CN" altLang="en-US" dirty="0">
                  <a:latin typeface="方正姚体" panose="02010601030101010101" pitchFamily="2" charset="-122"/>
                  <a:ea typeface="方正姚体" panose="02010601030101010101" pitchFamily="2" charset="-122"/>
                </a:rPr>
                <a:t>（网络层）</a:t>
              </a:r>
            </a:p>
          </p:txBody>
        </p:sp>
        <p:cxnSp>
          <p:nvCxnSpPr>
            <p:cNvPr id="76" name="直接箭头连接符 75"/>
            <p:cNvCxnSpPr>
              <a:stCxn id="75" idx="1"/>
            </p:cNvCxnSpPr>
            <p:nvPr/>
          </p:nvCxnSpPr>
          <p:spPr>
            <a:xfrm flipH="1" flipV="1">
              <a:off x="261610" y="2592122"/>
              <a:ext cx="1081862" cy="1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/>
            <p:cNvCxnSpPr>
              <a:stCxn id="75" idx="3"/>
            </p:cNvCxnSpPr>
            <p:nvPr/>
          </p:nvCxnSpPr>
          <p:spPr>
            <a:xfrm flipV="1">
              <a:off x="2567608" y="2592122"/>
              <a:ext cx="1120972" cy="1"/>
            </a:xfrm>
            <a:prstGeom prst="straightConnector1">
              <a:avLst/>
            </a:prstGeom>
            <a:ln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文本框 77"/>
          <p:cNvSpPr txBox="1"/>
          <p:nvPr/>
        </p:nvSpPr>
        <p:spPr>
          <a:xfrm>
            <a:off x="7001821" y="6300513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方正姚体" panose="02010601030101010101" pitchFamily="2" charset="-122"/>
                <a:ea typeface="方正姚体" panose="02010601030101010101" pitchFamily="2" charset="-122"/>
              </a:rPr>
              <a:t>物理传输（物理层）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556807" y="775455"/>
            <a:ext cx="71269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互联网中数据</a:t>
            </a:r>
            <a:endParaRPr lang="en-US" altLang="zh-CN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的</a:t>
            </a:r>
            <a:endParaRPr lang="en-US" altLang="zh-CN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传输</a:t>
            </a:r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姚体" panose="02010601030101010101" pitchFamily="2" charset="-122"/>
                <a:ea typeface="方正姚体" panose="02010601030101010101" pitchFamily="2" charset="-122"/>
              </a:rPr>
              <a:t>过程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1ECE7E7-D279-4644-9386-52A9E7B16CB3}"/>
              </a:ext>
            </a:extLst>
          </p:cNvPr>
          <p:cNvGrpSpPr/>
          <p:nvPr/>
        </p:nvGrpSpPr>
        <p:grpSpPr>
          <a:xfrm>
            <a:off x="2186945" y="884999"/>
            <a:ext cx="1917044" cy="795727"/>
            <a:chOff x="1267477" y="1750388"/>
            <a:chExt cx="1917044" cy="795727"/>
          </a:xfrm>
        </p:grpSpPr>
        <p:sp>
          <p:nvSpPr>
            <p:cNvPr id="3" name="思想气泡: 云 2">
              <a:extLst>
                <a:ext uri="{FF2B5EF4-FFF2-40B4-BE49-F238E27FC236}">
                  <a16:creationId xmlns:a16="http://schemas.microsoft.com/office/drawing/2014/main" xmlns="" id="{849642CB-FE7F-4117-9D6E-7A946EC1C42F}"/>
                </a:ext>
              </a:extLst>
            </p:cNvPr>
            <p:cNvSpPr/>
            <p:nvPr/>
          </p:nvSpPr>
          <p:spPr>
            <a:xfrm>
              <a:off x="1267477" y="1750388"/>
              <a:ext cx="1917044" cy="795727"/>
            </a:xfrm>
            <a:prstGeom prst="cloudCallout">
              <a:avLst>
                <a:gd name="adj1" fmla="val 50369"/>
                <a:gd name="adj2" fmla="val 39051"/>
              </a:avLst>
            </a:prstGeom>
            <a:solidFill>
              <a:srgbClr val="CC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7861EE63-5E34-420A-BACC-7ED1C87551FA}"/>
                </a:ext>
              </a:extLst>
            </p:cNvPr>
            <p:cNvSpPr txBox="1"/>
            <p:nvPr/>
          </p:nvSpPr>
          <p:spPr>
            <a:xfrm>
              <a:off x="1446732" y="1814786"/>
              <a:ext cx="16745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用户发送数据</a:t>
              </a:r>
              <a:endParaRPr lang="en-US" altLang="zh-CN" dirty="0"/>
            </a:p>
            <a:p>
              <a:r>
                <a:rPr lang="zh-CN" altLang="en-US" dirty="0"/>
                <a:t>编码用户数据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3475871A-D7E1-47BD-9665-80DD21B29685}"/>
              </a:ext>
            </a:extLst>
          </p:cNvPr>
          <p:cNvGrpSpPr/>
          <p:nvPr/>
        </p:nvGrpSpPr>
        <p:grpSpPr>
          <a:xfrm>
            <a:off x="2199933" y="2362575"/>
            <a:ext cx="1917044" cy="795727"/>
            <a:chOff x="1267477" y="1750388"/>
            <a:chExt cx="1917044" cy="795727"/>
          </a:xfrm>
        </p:grpSpPr>
        <p:sp>
          <p:nvSpPr>
            <p:cNvPr id="80" name="思想气泡: 云 79">
              <a:extLst>
                <a:ext uri="{FF2B5EF4-FFF2-40B4-BE49-F238E27FC236}">
                  <a16:creationId xmlns:a16="http://schemas.microsoft.com/office/drawing/2014/main" xmlns="" id="{4D4E30C9-176F-4A76-8FC0-50C006024049}"/>
                </a:ext>
              </a:extLst>
            </p:cNvPr>
            <p:cNvSpPr/>
            <p:nvPr/>
          </p:nvSpPr>
          <p:spPr>
            <a:xfrm>
              <a:off x="1267477" y="1750388"/>
              <a:ext cx="1917044" cy="795727"/>
            </a:xfrm>
            <a:prstGeom prst="cloudCallout">
              <a:avLst>
                <a:gd name="adj1" fmla="val 60643"/>
                <a:gd name="adj2" fmla="val 37283"/>
              </a:avLst>
            </a:prstGeom>
            <a:solidFill>
              <a:srgbClr val="CC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xmlns="" id="{C262BDA4-5798-4CF9-B161-52DEB28885D8}"/>
                </a:ext>
              </a:extLst>
            </p:cNvPr>
            <p:cNvSpPr txBox="1"/>
            <p:nvPr/>
          </p:nvSpPr>
          <p:spPr>
            <a:xfrm>
              <a:off x="1306280" y="1828407"/>
              <a:ext cx="17867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确认、管理数据</a:t>
              </a:r>
              <a:endParaRPr lang="en-US" altLang="zh-CN" dirty="0"/>
            </a:p>
            <a:p>
              <a:r>
                <a:rPr lang="zh-CN" altLang="en-US" dirty="0"/>
                <a:t>保证无差错传输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1C5D5DD0-823E-4B6D-8AB3-2A303C105482}"/>
              </a:ext>
            </a:extLst>
          </p:cNvPr>
          <p:cNvGrpSpPr/>
          <p:nvPr/>
        </p:nvGrpSpPr>
        <p:grpSpPr>
          <a:xfrm>
            <a:off x="2091924" y="3907641"/>
            <a:ext cx="2088232" cy="795727"/>
            <a:chOff x="1190464" y="1750388"/>
            <a:chExt cx="2088232" cy="795727"/>
          </a:xfrm>
        </p:grpSpPr>
        <p:sp>
          <p:nvSpPr>
            <p:cNvPr id="83" name="思想气泡: 云 82">
              <a:extLst>
                <a:ext uri="{FF2B5EF4-FFF2-40B4-BE49-F238E27FC236}">
                  <a16:creationId xmlns:a16="http://schemas.microsoft.com/office/drawing/2014/main" xmlns="" id="{E72E80DD-8874-4143-B3F9-418DD4DCB912}"/>
                </a:ext>
              </a:extLst>
            </p:cNvPr>
            <p:cNvSpPr/>
            <p:nvPr/>
          </p:nvSpPr>
          <p:spPr>
            <a:xfrm>
              <a:off x="1267477" y="1750388"/>
              <a:ext cx="1917044" cy="795727"/>
            </a:xfrm>
            <a:prstGeom prst="cloudCallout">
              <a:avLst>
                <a:gd name="adj1" fmla="val 60643"/>
                <a:gd name="adj2" fmla="val 37283"/>
              </a:avLst>
            </a:prstGeom>
            <a:solidFill>
              <a:srgbClr val="CC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0B5A46FA-A4D6-4E71-93D4-C9B1166A1156}"/>
                </a:ext>
              </a:extLst>
            </p:cNvPr>
            <p:cNvSpPr txBox="1"/>
            <p:nvPr/>
          </p:nvSpPr>
          <p:spPr>
            <a:xfrm>
              <a:off x="1190464" y="1808685"/>
              <a:ext cx="20882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负责数据传输</a:t>
              </a:r>
              <a:endParaRPr lang="en-US" altLang="zh-CN" dirty="0" smtClean="0"/>
            </a:p>
            <a:p>
              <a:pPr algn="ctr"/>
              <a:r>
                <a:rPr lang="zh-CN" altLang="en-US" dirty="0" smtClean="0"/>
                <a:t>寻找地址路径选择</a:t>
              </a:r>
              <a:endParaRPr lang="zh-CN" altLang="en-US" dirty="0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xmlns="" id="{786A91A5-DEE3-4985-8F84-F0A4BD960A3C}"/>
              </a:ext>
            </a:extLst>
          </p:cNvPr>
          <p:cNvGrpSpPr/>
          <p:nvPr/>
        </p:nvGrpSpPr>
        <p:grpSpPr>
          <a:xfrm>
            <a:off x="2223775" y="5323361"/>
            <a:ext cx="1917044" cy="795727"/>
            <a:chOff x="1267477" y="1750388"/>
            <a:chExt cx="1917044" cy="795727"/>
          </a:xfrm>
        </p:grpSpPr>
        <p:sp>
          <p:nvSpPr>
            <p:cNvPr id="86" name="思想气泡: 云 85">
              <a:extLst>
                <a:ext uri="{FF2B5EF4-FFF2-40B4-BE49-F238E27FC236}">
                  <a16:creationId xmlns:a16="http://schemas.microsoft.com/office/drawing/2014/main" xmlns="" id="{7E60D2A9-CC11-4292-86F1-E76759E858C3}"/>
                </a:ext>
              </a:extLst>
            </p:cNvPr>
            <p:cNvSpPr/>
            <p:nvPr/>
          </p:nvSpPr>
          <p:spPr>
            <a:xfrm>
              <a:off x="1267477" y="1750388"/>
              <a:ext cx="1917044" cy="795727"/>
            </a:xfrm>
            <a:prstGeom prst="cloudCallout">
              <a:avLst>
                <a:gd name="adj1" fmla="val 60643"/>
                <a:gd name="adj2" fmla="val 37283"/>
              </a:avLst>
            </a:prstGeom>
            <a:solidFill>
              <a:srgbClr val="CCCC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8EFE3932-F418-447D-AAAB-AA39C2F726B3}"/>
                </a:ext>
              </a:extLst>
            </p:cNvPr>
            <p:cNvSpPr txBox="1"/>
            <p:nvPr/>
          </p:nvSpPr>
          <p:spPr>
            <a:xfrm>
              <a:off x="1306280" y="1828407"/>
              <a:ext cx="17867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数据通过各种传输介质传送</a:t>
              </a:r>
            </a:p>
          </p:txBody>
        </p:sp>
      </p:grpSp>
      <p:sp>
        <p:nvSpPr>
          <p:cNvPr id="88" name="文本框 87"/>
          <p:cNvSpPr txBox="1"/>
          <p:nvPr/>
        </p:nvSpPr>
        <p:spPr>
          <a:xfrm>
            <a:off x="-8303" y="-23305"/>
            <a:ext cx="3128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分析数据传输过程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269497" y="1139614"/>
            <a:ext cx="722047" cy="4737658"/>
            <a:chOff x="1269497" y="1139614"/>
            <a:chExt cx="722047" cy="4737658"/>
          </a:xfrm>
        </p:grpSpPr>
        <p:sp>
          <p:nvSpPr>
            <p:cNvPr id="16" name="文本框 15"/>
            <p:cNvSpPr txBox="1"/>
            <p:nvPr/>
          </p:nvSpPr>
          <p:spPr>
            <a:xfrm>
              <a:off x="1269497" y="2362575"/>
              <a:ext cx="362007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CC"/>
                  </a:solidFill>
                </a:rPr>
                <a:t>封</a:t>
              </a:r>
              <a:endParaRPr lang="en-US" altLang="zh-CN" sz="3600" b="1" dirty="0" smtClean="0">
                <a:solidFill>
                  <a:srgbClr val="0000CC"/>
                </a:solidFill>
              </a:endParaRPr>
            </a:p>
            <a:p>
              <a:endParaRPr lang="en-US" altLang="zh-CN" sz="3600" b="1" dirty="0">
                <a:solidFill>
                  <a:srgbClr val="0000CC"/>
                </a:solidFill>
              </a:endParaRPr>
            </a:p>
            <a:p>
              <a:endParaRPr lang="en-US" altLang="zh-CN" sz="3600" b="1" dirty="0" smtClean="0">
                <a:solidFill>
                  <a:srgbClr val="0000CC"/>
                </a:solidFill>
              </a:endParaRPr>
            </a:p>
            <a:p>
              <a:r>
                <a:rPr lang="zh-CN" altLang="en-US" sz="3600" b="1" dirty="0">
                  <a:solidFill>
                    <a:srgbClr val="0000CC"/>
                  </a:solidFill>
                </a:rPr>
                <a:t>装</a:t>
              </a:r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1991544" y="1139614"/>
              <a:ext cx="0" cy="4737658"/>
            </a:xfrm>
            <a:prstGeom prst="straightConnector1">
              <a:avLst/>
            </a:prstGeom>
            <a:ln w="28575">
              <a:solidFill>
                <a:srgbClr val="00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1064552" y="1139614"/>
            <a:ext cx="864096" cy="4737658"/>
            <a:chOff x="11064552" y="1139614"/>
            <a:chExt cx="864096" cy="4737658"/>
          </a:xfrm>
        </p:grpSpPr>
        <p:sp>
          <p:nvSpPr>
            <p:cNvPr id="33" name="文本框 32"/>
            <p:cNvSpPr txBox="1"/>
            <p:nvPr/>
          </p:nvSpPr>
          <p:spPr>
            <a:xfrm>
              <a:off x="11119470" y="2362575"/>
              <a:ext cx="809178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0000CC"/>
                  </a:solidFill>
                </a:rPr>
                <a:t>解</a:t>
              </a:r>
              <a:endParaRPr lang="en-US" altLang="zh-CN" sz="3600" b="1" dirty="0" smtClean="0">
                <a:solidFill>
                  <a:srgbClr val="0000CC"/>
                </a:solidFill>
              </a:endParaRPr>
            </a:p>
            <a:p>
              <a:endParaRPr lang="en-US" altLang="zh-CN" sz="3600" b="1" dirty="0" smtClean="0">
                <a:solidFill>
                  <a:srgbClr val="0000CC"/>
                </a:solidFill>
              </a:endParaRPr>
            </a:p>
            <a:p>
              <a:r>
                <a:rPr lang="zh-CN" altLang="en-US" sz="3600" b="1" dirty="0" smtClean="0">
                  <a:solidFill>
                    <a:srgbClr val="0000CC"/>
                  </a:solidFill>
                </a:rPr>
                <a:t>封</a:t>
              </a:r>
              <a:endParaRPr lang="en-US" altLang="zh-CN" sz="3600" b="1" dirty="0" smtClean="0">
                <a:solidFill>
                  <a:srgbClr val="0000CC"/>
                </a:solidFill>
              </a:endParaRPr>
            </a:p>
            <a:p>
              <a:endParaRPr lang="en-US" altLang="zh-CN" sz="3600" b="1" dirty="0" smtClean="0">
                <a:solidFill>
                  <a:srgbClr val="0000CC"/>
                </a:solidFill>
              </a:endParaRPr>
            </a:p>
            <a:p>
              <a:r>
                <a:rPr lang="zh-CN" altLang="en-US" sz="3600" b="1" dirty="0" smtClean="0">
                  <a:solidFill>
                    <a:srgbClr val="0000CC"/>
                  </a:solidFill>
                </a:rPr>
                <a:t>装</a:t>
              </a:r>
              <a:endParaRPr lang="zh-CN" altLang="en-US" sz="3600" b="1" dirty="0">
                <a:solidFill>
                  <a:srgbClr val="0000CC"/>
                </a:solidFill>
              </a:endParaRPr>
            </a:p>
          </p:txBody>
        </p:sp>
        <p:cxnSp>
          <p:nvCxnSpPr>
            <p:cNvPr id="39" name="直接箭头连接符 38"/>
            <p:cNvCxnSpPr/>
            <p:nvPr/>
          </p:nvCxnSpPr>
          <p:spPr>
            <a:xfrm flipV="1">
              <a:off x="11064552" y="1139614"/>
              <a:ext cx="0" cy="4737658"/>
            </a:xfrm>
            <a:prstGeom prst="straightConnector1">
              <a:avLst/>
            </a:prstGeom>
            <a:ln w="28575">
              <a:solidFill>
                <a:srgbClr val="00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4841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8" grpId="0"/>
      <p:bldP spid="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3392" y="200756"/>
            <a:ext cx="2894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探索原理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999656" y="33265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问题</a:t>
            </a:r>
            <a:r>
              <a:rPr lang="en-US" altLang="zh-CN" dirty="0"/>
              <a:t>2</a:t>
            </a:r>
            <a:r>
              <a:rPr lang="zh-CN" altLang="en-US" dirty="0"/>
              <a:t>：在数据传输过程，</a:t>
            </a:r>
          </a:p>
        </p:txBody>
      </p:sp>
      <p:pic>
        <p:nvPicPr>
          <p:cNvPr id="115" name="图片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14" y="1018000"/>
            <a:ext cx="6231476" cy="532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54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flipV="1">
            <a:off x="-23790" y="-37623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856497" y="148361"/>
            <a:ext cx="5355711" cy="57835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>
              <a:defRPr/>
            </a:pPr>
            <a:r>
              <a:rPr lang="zh-CN" altLang="en-US" sz="3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快递运输物品的工作流程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116" y="568557"/>
            <a:ext cx="889622" cy="108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3963" y="664444"/>
            <a:ext cx="889622" cy="1080000"/>
          </a:xfrm>
          <a:prstGeom prst="rect">
            <a:avLst/>
          </a:prstGeom>
        </p:spPr>
      </p:pic>
      <p:cxnSp>
        <p:nvCxnSpPr>
          <p:cNvPr id="15" name="直接箭头连接符 14"/>
          <p:cNvCxnSpPr/>
          <p:nvPr/>
        </p:nvCxnSpPr>
        <p:spPr>
          <a:xfrm>
            <a:off x="4278774" y="1711416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V="1">
            <a:off x="7829418" y="1628800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985" y="2029967"/>
            <a:ext cx="822681" cy="124755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27610" y="2057209"/>
            <a:ext cx="864673" cy="131087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610" y="3847056"/>
            <a:ext cx="1380647" cy="1314376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3731755" y="3008008"/>
            <a:ext cx="1338828" cy="504056"/>
            <a:chOff x="1575970" y="3421016"/>
            <a:chExt cx="1338828" cy="504056"/>
          </a:xfrm>
        </p:grpSpPr>
        <p:sp>
          <p:nvSpPr>
            <p:cNvPr id="23" name="云形 22"/>
            <p:cNvSpPr/>
            <p:nvPr/>
          </p:nvSpPr>
          <p:spPr>
            <a:xfrm>
              <a:off x="1577086" y="3421016"/>
              <a:ext cx="1268698" cy="504056"/>
            </a:xfrm>
            <a:prstGeom prst="clou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1575970" y="349469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00CC"/>
                  </a:solidFill>
                </a:rPr>
                <a:t>快递员取件</a:t>
              </a: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395" y="3788438"/>
            <a:ext cx="1380647" cy="1314376"/>
          </a:xfrm>
          <a:prstGeom prst="rect">
            <a:avLst/>
          </a:prstGeom>
        </p:spPr>
      </p:pic>
      <p:cxnSp>
        <p:nvCxnSpPr>
          <p:cNvPr id="26" name="直接箭头连接符 25"/>
          <p:cNvCxnSpPr/>
          <p:nvPr/>
        </p:nvCxnSpPr>
        <p:spPr>
          <a:xfrm flipV="1">
            <a:off x="7838927" y="3309461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4333648" y="3480164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V="1">
            <a:off x="7960329" y="5102814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4333648" y="5161432"/>
            <a:ext cx="0" cy="540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1080" y="5420129"/>
            <a:ext cx="1471817" cy="79968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7394116" y="2902949"/>
            <a:ext cx="1338829" cy="504056"/>
            <a:chOff x="1575970" y="3421016"/>
            <a:chExt cx="1338829" cy="504056"/>
          </a:xfrm>
        </p:grpSpPr>
        <p:sp>
          <p:nvSpPr>
            <p:cNvPr id="40" name="云形 39"/>
            <p:cNvSpPr/>
            <p:nvPr/>
          </p:nvSpPr>
          <p:spPr>
            <a:xfrm>
              <a:off x="1577086" y="3421016"/>
              <a:ext cx="1268698" cy="504056"/>
            </a:xfrm>
            <a:prstGeom prst="clou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1575970" y="3494691"/>
              <a:ext cx="133882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00CC"/>
                  </a:solidFill>
                </a:rPr>
                <a:t>快递员派件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81373" y="6049179"/>
            <a:ext cx="1268698" cy="504056"/>
            <a:chOff x="1577086" y="3421016"/>
            <a:chExt cx="1268698" cy="504056"/>
          </a:xfrm>
        </p:grpSpPr>
        <p:sp>
          <p:nvSpPr>
            <p:cNvPr id="32" name="云形 31"/>
            <p:cNvSpPr/>
            <p:nvPr/>
          </p:nvSpPr>
          <p:spPr>
            <a:xfrm>
              <a:off x="1577086" y="3421016"/>
              <a:ext cx="1268698" cy="504056"/>
            </a:xfrm>
            <a:prstGeom prst="cloud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1691387" y="3494691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00CC"/>
                  </a:solidFill>
                </a:rPr>
                <a:t>交通运输</a:t>
              </a: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260266" y="1053502"/>
            <a:ext cx="1368152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打包货物</a:t>
            </a:r>
            <a:endParaRPr lang="en-US" altLang="zh-CN" b="1" dirty="0"/>
          </a:p>
          <a:p>
            <a:pPr algn="ctr"/>
            <a:r>
              <a:rPr lang="zh-CN" altLang="en-US" b="1" dirty="0"/>
              <a:t>发送快递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330031" y="2602319"/>
            <a:ext cx="1368152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确认货物</a:t>
            </a:r>
            <a:endParaRPr lang="en-US" altLang="zh-CN" b="1" dirty="0"/>
          </a:p>
          <a:p>
            <a:pPr algn="ctr"/>
            <a:r>
              <a:rPr lang="zh-CN" altLang="en-US" b="1" dirty="0"/>
              <a:t>派送快递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2154766" y="4160732"/>
            <a:ext cx="1679197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分拣货物</a:t>
            </a:r>
            <a:endParaRPr lang="en-US" altLang="zh-CN" b="1" dirty="0"/>
          </a:p>
          <a:p>
            <a:pPr algn="ctr"/>
            <a:r>
              <a:rPr lang="zh-CN" altLang="en-US" b="1" dirty="0"/>
              <a:t>选择运输路线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2820137" y="5840105"/>
            <a:ext cx="1368152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交付运输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7485647" y="5726520"/>
            <a:ext cx="1368152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交付运输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138399" y="4070705"/>
            <a:ext cx="1368152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接收货物</a:t>
            </a:r>
            <a:endParaRPr lang="en-US" altLang="zh-CN" b="1" dirty="0"/>
          </a:p>
          <a:p>
            <a:pPr algn="ctr"/>
            <a:r>
              <a:rPr lang="zh-CN" altLang="en-US" b="1" dirty="0"/>
              <a:t>选择快递员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9229561" y="2531684"/>
            <a:ext cx="1368152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确认货物</a:t>
            </a:r>
            <a:endParaRPr lang="en-US" altLang="zh-CN" b="1" dirty="0"/>
          </a:p>
          <a:p>
            <a:pPr algn="ctr"/>
            <a:r>
              <a:rPr lang="zh-CN" altLang="en-US" b="1" dirty="0"/>
              <a:t>联系买家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9264352" y="844296"/>
            <a:ext cx="1368152" cy="64633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拆开快递</a:t>
            </a:r>
            <a:endParaRPr lang="en-US" altLang="zh-CN" b="1" dirty="0"/>
          </a:p>
          <a:p>
            <a:pPr algn="ctr"/>
            <a:r>
              <a:rPr lang="zh-CN" altLang="en-US" b="1" dirty="0"/>
              <a:t>确认收货</a:t>
            </a:r>
          </a:p>
        </p:txBody>
      </p:sp>
      <p:sp>
        <p:nvSpPr>
          <p:cNvPr id="61" name="Google Shape;392;p25"/>
          <p:cNvSpPr/>
          <p:nvPr/>
        </p:nvSpPr>
        <p:spPr>
          <a:xfrm>
            <a:off x="343356" y="933371"/>
            <a:ext cx="1288187" cy="1487517"/>
          </a:xfrm>
          <a:custGeom>
            <a:avLst/>
            <a:gdLst/>
            <a:ahLst/>
            <a:cxnLst/>
            <a:rect l="l" t="t" r="r" b="b"/>
            <a:pathLst>
              <a:path w="5818" h="6718" extrusionOk="0">
                <a:moveTo>
                  <a:pt x="2910" y="0"/>
                </a:moveTo>
                <a:lnTo>
                  <a:pt x="1" y="1679"/>
                </a:lnTo>
                <a:lnTo>
                  <a:pt x="1" y="5038"/>
                </a:lnTo>
                <a:lnTo>
                  <a:pt x="2910" y="6717"/>
                </a:lnTo>
                <a:lnTo>
                  <a:pt x="5818" y="5038"/>
                </a:lnTo>
                <a:lnTo>
                  <a:pt x="5818" y="1679"/>
                </a:lnTo>
                <a:lnTo>
                  <a:pt x="2910" y="0"/>
                </a:lnTo>
                <a:close/>
              </a:path>
            </a:pathLst>
          </a:custGeom>
          <a:solidFill>
            <a:srgbClr val="6A338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分 层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582340" y="873463"/>
            <a:ext cx="2953022" cy="369332"/>
            <a:chOff x="2627784" y="1077494"/>
            <a:chExt cx="3240360" cy="342128"/>
          </a:xfrm>
        </p:grpSpPr>
        <p:cxnSp>
          <p:nvCxnSpPr>
            <p:cNvPr id="63" name="直接箭头连接符 370"/>
            <p:cNvCxnSpPr>
              <a:cxnSpLocks noChangeShapeType="1"/>
            </p:cNvCxnSpPr>
            <p:nvPr/>
          </p:nvCxnSpPr>
          <p:spPr bwMode="auto">
            <a:xfrm>
              <a:off x="2627784" y="1419622"/>
              <a:ext cx="3240360" cy="0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4" name="TextBox 371"/>
            <p:cNvSpPr txBox="1">
              <a:spLocks noChangeArrowheads="1"/>
            </p:cNvSpPr>
            <p:nvPr/>
          </p:nvSpPr>
          <p:spPr bwMode="auto">
            <a:xfrm>
              <a:off x="2813003" y="1077494"/>
              <a:ext cx="3045739" cy="34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FF0000"/>
                  </a:solidFill>
                </a:rPr>
                <a:t>买家</a:t>
              </a:r>
              <a:r>
                <a:rPr lang="en-US" altLang="zh-CN" b="1" dirty="0">
                  <a:solidFill>
                    <a:srgbClr val="FF0000"/>
                  </a:solidFill>
                </a:rPr>
                <a:t>/</a:t>
              </a:r>
              <a:r>
                <a:rPr lang="zh-CN" altLang="en-US" b="1" dirty="0">
                  <a:solidFill>
                    <a:srgbClr val="FF0000"/>
                  </a:solidFill>
                </a:rPr>
                <a:t>卖家的约定（规则）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05724" y="2748629"/>
            <a:ext cx="2488694" cy="408201"/>
            <a:chOff x="2426166" y="1113036"/>
            <a:chExt cx="3950815" cy="306586"/>
          </a:xfrm>
        </p:grpSpPr>
        <p:cxnSp>
          <p:nvCxnSpPr>
            <p:cNvPr id="70" name="直接箭头连接符 374"/>
            <p:cNvCxnSpPr>
              <a:cxnSpLocks noChangeShapeType="1"/>
            </p:cNvCxnSpPr>
            <p:nvPr/>
          </p:nvCxnSpPr>
          <p:spPr bwMode="auto">
            <a:xfrm>
              <a:off x="2627784" y="1419622"/>
              <a:ext cx="3240360" cy="0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1" name="TextBox 375"/>
            <p:cNvSpPr txBox="1">
              <a:spLocks noChangeArrowheads="1"/>
            </p:cNvSpPr>
            <p:nvPr/>
          </p:nvSpPr>
          <p:spPr bwMode="auto">
            <a:xfrm>
              <a:off x="2426166" y="1113036"/>
              <a:ext cx="3950815" cy="288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900" b="1" dirty="0">
                  <a:solidFill>
                    <a:srgbClr val="FF0000"/>
                  </a:solidFill>
                </a:rPr>
                <a:t>快递公司章程（规则）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734740" y="1829529"/>
            <a:ext cx="644525" cy="854555"/>
            <a:chOff x="4582340" y="1677129"/>
            <a:chExt cx="644525" cy="854555"/>
          </a:xfrm>
        </p:grpSpPr>
        <p:sp>
          <p:nvSpPr>
            <p:cNvPr id="74" name="文本框 1"/>
            <p:cNvSpPr txBox="1">
              <a:spLocks noChangeArrowheads="1"/>
            </p:cNvSpPr>
            <p:nvPr/>
          </p:nvSpPr>
          <p:spPr bwMode="auto">
            <a:xfrm>
              <a:off x="4582340" y="1767617"/>
              <a:ext cx="64452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约</a:t>
              </a:r>
            </a:p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定</a:t>
              </a: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4592283" y="1677129"/>
              <a:ext cx="0" cy="854555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5011705" y="4955014"/>
            <a:ext cx="2488694" cy="388387"/>
            <a:chOff x="2499347" y="1127918"/>
            <a:chExt cx="3950815" cy="291704"/>
          </a:xfrm>
        </p:grpSpPr>
        <p:cxnSp>
          <p:nvCxnSpPr>
            <p:cNvPr id="78" name="直接箭头连接符 374"/>
            <p:cNvCxnSpPr>
              <a:cxnSpLocks noChangeShapeType="1"/>
            </p:cNvCxnSpPr>
            <p:nvPr/>
          </p:nvCxnSpPr>
          <p:spPr bwMode="auto">
            <a:xfrm>
              <a:off x="2627784" y="1419622"/>
              <a:ext cx="3240360" cy="0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9" name="TextBox 375"/>
            <p:cNvSpPr txBox="1">
              <a:spLocks noChangeArrowheads="1"/>
            </p:cNvSpPr>
            <p:nvPr/>
          </p:nvSpPr>
          <p:spPr bwMode="auto">
            <a:xfrm>
              <a:off x="2499347" y="1127918"/>
              <a:ext cx="3950815" cy="288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900" b="1" dirty="0">
                  <a:solidFill>
                    <a:srgbClr val="FF0000"/>
                  </a:solidFill>
                </a:rPr>
                <a:t>运输公司章程（规则）</a:t>
              </a:r>
            </a:p>
          </p:txBody>
        </p:sp>
      </p:grpSp>
      <p:sp>
        <p:nvSpPr>
          <p:cNvPr id="80" name="Google Shape;392;p25"/>
          <p:cNvSpPr/>
          <p:nvPr/>
        </p:nvSpPr>
        <p:spPr>
          <a:xfrm>
            <a:off x="383494" y="3760485"/>
            <a:ext cx="1288187" cy="1487517"/>
          </a:xfrm>
          <a:custGeom>
            <a:avLst/>
            <a:gdLst/>
            <a:ahLst/>
            <a:cxnLst/>
            <a:rect l="l" t="t" r="r" b="b"/>
            <a:pathLst>
              <a:path w="5818" h="6718" extrusionOk="0">
                <a:moveTo>
                  <a:pt x="2910" y="0"/>
                </a:moveTo>
                <a:lnTo>
                  <a:pt x="1" y="1679"/>
                </a:lnTo>
                <a:lnTo>
                  <a:pt x="1" y="5038"/>
                </a:lnTo>
                <a:lnTo>
                  <a:pt x="2910" y="6717"/>
                </a:lnTo>
                <a:lnTo>
                  <a:pt x="5818" y="5038"/>
                </a:lnTo>
                <a:lnTo>
                  <a:pt x="5818" y="1679"/>
                </a:lnTo>
                <a:lnTo>
                  <a:pt x="2910" y="0"/>
                </a:lnTo>
                <a:close/>
              </a:path>
            </a:pathLst>
          </a:custGeom>
          <a:solidFill>
            <a:srgbClr val="6A338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规 则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8410682" y="1706475"/>
            <a:ext cx="644525" cy="854555"/>
            <a:chOff x="4582340" y="1677129"/>
            <a:chExt cx="644525" cy="854555"/>
          </a:xfrm>
        </p:grpSpPr>
        <p:sp>
          <p:nvSpPr>
            <p:cNvPr id="82" name="文本框 1"/>
            <p:cNvSpPr txBox="1">
              <a:spLocks noChangeArrowheads="1"/>
            </p:cNvSpPr>
            <p:nvPr/>
          </p:nvSpPr>
          <p:spPr bwMode="auto">
            <a:xfrm>
              <a:off x="4582340" y="1767617"/>
              <a:ext cx="64452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约</a:t>
              </a:r>
            </a:p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定</a:t>
              </a:r>
            </a:p>
          </p:txBody>
        </p:sp>
        <p:cxnSp>
          <p:nvCxnSpPr>
            <p:cNvPr id="83" name="直接箭头连接符 82"/>
            <p:cNvCxnSpPr/>
            <p:nvPr/>
          </p:nvCxnSpPr>
          <p:spPr>
            <a:xfrm>
              <a:off x="4592283" y="1677129"/>
              <a:ext cx="0" cy="854555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5138147" y="4022718"/>
            <a:ext cx="2488694" cy="408439"/>
            <a:chOff x="2606264" y="1112857"/>
            <a:chExt cx="3950815" cy="306765"/>
          </a:xfrm>
        </p:grpSpPr>
        <p:cxnSp>
          <p:nvCxnSpPr>
            <p:cNvPr id="85" name="直接箭头连接符 374"/>
            <p:cNvCxnSpPr>
              <a:cxnSpLocks noChangeShapeType="1"/>
            </p:cNvCxnSpPr>
            <p:nvPr/>
          </p:nvCxnSpPr>
          <p:spPr bwMode="auto">
            <a:xfrm>
              <a:off x="2627784" y="1419622"/>
              <a:ext cx="3240360" cy="0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6" name="TextBox 375"/>
            <p:cNvSpPr txBox="1">
              <a:spLocks noChangeArrowheads="1"/>
            </p:cNvSpPr>
            <p:nvPr/>
          </p:nvSpPr>
          <p:spPr bwMode="auto">
            <a:xfrm>
              <a:off x="2606264" y="1112857"/>
              <a:ext cx="3950815" cy="288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900" b="1" dirty="0">
                  <a:solidFill>
                    <a:srgbClr val="FF0000"/>
                  </a:solidFill>
                </a:rPr>
                <a:t>分拣中心管理规则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876181" y="3479386"/>
            <a:ext cx="644525" cy="854555"/>
            <a:chOff x="4582340" y="1677129"/>
            <a:chExt cx="644525" cy="854555"/>
          </a:xfrm>
        </p:grpSpPr>
        <p:sp>
          <p:nvSpPr>
            <p:cNvPr id="88" name="文本框 1"/>
            <p:cNvSpPr txBox="1">
              <a:spLocks noChangeArrowheads="1"/>
            </p:cNvSpPr>
            <p:nvPr/>
          </p:nvSpPr>
          <p:spPr bwMode="auto">
            <a:xfrm>
              <a:off x="4582340" y="1767617"/>
              <a:ext cx="64452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约</a:t>
              </a:r>
            </a:p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定</a:t>
              </a:r>
            </a:p>
          </p:txBody>
        </p:sp>
        <p:cxnSp>
          <p:nvCxnSpPr>
            <p:cNvPr id="89" name="直接箭头连接符 88"/>
            <p:cNvCxnSpPr/>
            <p:nvPr/>
          </p:nvCxnSpPr>
          <p:spPr>
            <a:xfrm>
              <a:off x="4592283" y="1677129"/>
              <a:ext cx="0" cy="854555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4772341" y="5078500"/>
            <a:ext cx="644525" cy="854555"/>
            <a:chOff x="4582340" y="1677129"/>
            <a:chExt cx="644525" cy="854555"/>
          </a:xfrm>
        </p:grpSpPr>
        <p:sp>
          <p:nvSpPr>
            <p:cNvPr id="91" name="文本框 1"/>
            <p:cNvSpPr txBox="1">
              <a:spLocks noChangeArrowheads="1"/>
            </p:cNvSpPr>
            <p:nvPr/>
          </p:nvSpPr>
          <p:spPr bwMode="auto">
            <a:xfrm>
              <a:off x="4582340" y="1767617"/>
              <a:ext cx="64452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约</a:t>
              </a:r>
            </a:p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定</a:t>
              </a:r>
            </a:p>
          </p:txBody>
        </p:sp>
        <p:cxnSp>
          <p:nvCxnSpPr>
            <p:cNvPr id="92" name="直接箭头连接符 91"/>
            <p:cNvCxnSpPr/>
            <p:nvPr/>
          </p:nvCxnSpPr>
          <p:spPr>
            <a:xfrm>
              <a:off x="4592283" y="1677129"/>
              <a:ext cx="0" cy="854555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8748772" y="4725273"/>
            <a:ext cx="644525" cy="854555"/>
            <a:chOff x="4582340" y="1677129"/>
            <a:chExt cx="644525" cy="854555"/>
          </a:xfrm>
        </p:grpSpPr>
        <p:sp>
          <p:nvSpPr>
            <p:cNvPr id="94" name="文本框 1"/>
            <p:cNvSpPr txBox="1">
              <a:spLocks noChangeArrowheads="1"/>
            </p:cNvSpPr>
            <p:nvPr/>
          </p:nvSpPr>
          <p:spPr bwMode="auto">
            <a:xfrm>
              <a:off x="4582340" y="1767617"/>
              <a:ext cx="64452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约</a:t>
              </a:r>
            </a:p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定</a:t>
              </a:r>
            </a:p>
          </p:txBody>
        </p:sp>
        <p:cxnSp>
          <p:nvCxnSpPr>
            <p:cNvPr id="95" name="直接箭头连接符 94"/>
            <p:cNvCxnSpPr/>
            <p:nvPr/>
          </p:nvCxnSpPr>
          <p:spPr>
            <a:xfrm>
              <a:off x="4592283" y="1677129"/>
              <a:ext cx="0" cy="854555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组合 95"/>
          <p:cNvGrpSpPr/>
          <p:nvPr/>
        </p:nvGrpSpPr>
        <p:grpSpPr>
          <a:xfrm>
            <a:off x="8897355" y="3158243"/>
            <a:ext cx="644525" cy="854555"/>
            <a:chOff x="4582340" y="1677129"/>
            <a:chExt cx="644525" cy="854555"/>
          </a:xfrm>
        </p:grpSpPr>
        <p:sp>
          <p:nvSpPr>
            <p:cNvPr id="97" name="文本框 1"/>
            <p:cNvSpPr txBox="1">
              <a:spLocks noChangeArrowheads="1"/>
            </p:cNvSpPr>
            <p:nvPr/>
          </p:nvSpPr>
          <p:spPr bwMode="auto">
            <a:xfrm>
              <a:off x="4582340" y="1767617"/>
              <a:ext cx="64452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约</a:t>
              </a:r>
            </a:p>
            <a:p>
              <a:pPr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pitchFamily="34" charset="-122"/>
                </a:rPr>
                <a:t>定</a:t>
              </a:r>
            </a:p>
          </p:txBody>
        </p:sp>
        <p:cxnSp>
          <p:nvCxnSpPr>
            <p:cNvPr id="98" name="直接箭头连接符 97"/>
            <p:cNvCxnSpPr/>
            <p:nvPr/>
          </p:nvCxnSpPr>
          <p:spPr>
            <a:xfrm>
              <a:off x="4592283" y="1677129"/>
              <a:ext cx="0" cy="854555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文本框 66"/>
          <p:cNvSpPr txBox="1"/>
          <p:nvPr/>
        </p:nvSpPr>
        <p:spPr>
          <a:xfrm>
            <a:off x="413652" y="117008"/>
            <a:ext cx="3128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分析数据传输过程</a:t>
            </a:r>
          </a:p>
        </p:txBody>
      </p:sp>
      <p:sp>
        <p:nvSpPr>
          <p:cNvPr id="68" name="矩形 67"/>
          <p:cNvSpPr/>
          <p:nvPr/>
        </p:nvSpPr>
        <p:spPr>
          <a:xfrm>
            <a:off x="-23790" y="14122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9369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1" grpId="0" animBg="1"/>
      <p:bldP spid="8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45308" y="548680"/>
            <a:ext cx="8617175" cy="6155308"/>
            <a:chOff x="1980538" y="568557"/>
            <a:chExt cx="8617175" cy="615530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4116" y="568557"/>
              <a:ext cx="889622" cy="1080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3963" y="664444"/>
              <a:ext cx="889622" cy="1080000"/>
            </a:xfrm>
            <a:prstGeom prst="rect">
              <a:avLst/>
            </a:prstGeom>
          </p:spPr>
        </p:pic>
        <p:cxnSp>
          <p:nvCxnSpPr>
            <p:cNvPr id="15" name="直接箭头连接符 14"/>
            <p:cNvCxnSpPr/>
            <p:nvPr/>
          </p:nvCxnSpPr>
          <p:spPr>
            <a:xfrm>
              <a:off x="4278774" y="1711416"/>
              <a:ext cx="0" cy="54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7829418" y="1628800"/>
              <a:ext cx="0" cy="54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9985" y="2029967"/>
              <a:ext cx="822681" cy="1247558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27610" y="2057209"/>
              <a:ext cx="864673" cy="131087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7610" y="3847056"/>
              <a:ext cx="1380647" cy="131437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3698183" y="2963998"/>
              <a:ext cx="1338828" cy="504056"/>
              <a:chOff x="1575970" y="3421016"/>
              <a:chExt cx="1338828" cy="504056"/>
            </a:xfrm>
          </p:grpSpPr>
          <p:sp>
            <p:nvSpPr>
              <p:cNvPr id="23" name="云形 22"/>
              <p:cNvSpPr/>
              <p:nvPr/>
            </p:nvSpPr>
            <p:spPr>
              <a:xfrm>
                <a:off x="1577086" y="3421016"/>
                <a:ext cx="1268698" cy="504056"/>
              </a:xfrm>
              <a:prstGeom prst="cloud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575970" y="3494691"/>
                <a:ext cx="13388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00CC"/>
                    </a:solidFill>
                  </a:rPr>
                  <a:t>快递员取件</a:t>
                </a: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96395" y="3788438"/>
              <a:ext cx="1380647" cy="1314376"/>
            </a:xfrm>
            <a:prstGeom prst="rect">
              <a:avLst/>
            </a:prstGeom>
          </p:spPr>
        </p:pic>
        <p:cxnSp>
          <p:nvCxnSpPr>
            <p:cNvPr id="26" name="直接箭头连接符 25"/>
            <p:cNvCxnSpPr/>
            <p:nvPr/>
          </p:nvCxnSpPr>
          <p:spPr>
            <a:xfrm flipV="1">
              <a:off x="7838927" y="3309461"/>
              <a:ext cx="0" cy="54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4333648" y="3480164"/>
              <a:ext cx="0" cy="54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 flipV="1">
              <a:off x="7960329" y="5102814"/>
              <a:ext cx="0" cy="54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4333648" y="5161432"/>
              <a:ext cx="0" cy="54000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411080" y="5420129"/>
              <a:ext cx="1471817" cy="799680"/>
            </a:xfrm>
            <a:prstGeom prst="rect">
              <a:avLst/>
            </a:prstGeom>
          </p:spPr>
        </p:pic>
        <p:grpSp>
          <p:nvGrpSpPr>
            <p:cNvPr id="39" name="组合 38"/>
            <p:cNvGrpSpPr/>
            <p:nvPr/>
          </p:nvGrpSpPr>
          <p:grpSpPr>
            <a:xfrm>
              <a:off x="7394116" y="2902949"/>
              <a:ext cx="1338829" cy="504056"/>
              <a:chOff x="1575970" y="3421016"/>
              <a:chExt cx="1338829" cy="504056"/>
            </a:xfrm>
          </p:grpSpPr>
          <p:sp>
            <p:nvSpPr>
              <p:cNvPr id="40" name="云形 39"/>
              <p:cNvSpPr/>
              <p:nvPr/>
            </p:nvSpPr>
            <p:spPr>
              <a:xfrm>
                <a:off x="1577086" y="3421016"/>
                <a:ext cx="1268698" cy="504056"/>
              </a:xfrm>
              <a:prstGeom prst="cloud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575970" y="3494691"/>
                <a:ext cx="133882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00CC"/>
                    </a:solidFill>
                  </a:rPr>
                  <a:t>快递员派件</a:t>
                </a: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4966127" y="6219809"/>
              <a:ext cx="1268698" cy="504056"/>
              <a:chOff x="1577086" y="3421016"/>
              <a:chExt cx="1268698" cy="504056"/>
            </a:xfrm>
          </p:grpSpPr>
          <p:sp>
            <p:nvSpPr>
              <p:cNvPr id="32" name="云形 31"/>
              <p:cNvSpPr/>
              <p:nvPr/>
            </p:nvSpPr>
            <p:spPr>
              <a:xfrm>
                <a:off x="1577086" y="3421016"/>
                <a:ext cx="1268698" cy="504056"/>
              </a:xfrm>
              <a:prstGeom prst="cloud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691387" y="3494691"/>
                <a:ext cx="110799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0000CC"/>
                    </a:solidFill>
                  </a:rPr>
                  <a:t>交通运输</a:t>
                </a: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2169273" y="1042691"/>
              <a:ext cx="1368152" cy="64633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打包货物</a:t>
              </a:r>
              <a:endParaRPr lang="en-US" altLang="zh-CN" b="1" dirty="0"/>
            </a:p>
            <a:p>
              <a:pPr algn="ctr"/>
              <a:r>
                <a:rPr lang="zh-CN" altLang="en-US" b="1" dirty="0"/>
                <a:t>发送快递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187212" y="2631194"/>
              <a:ext cx="1368152" cy="64633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确认货物</a:t>
              </a:r>
              <a:endParaRPr lang="en-US" altLang="zh-CN" b="1" dirty="0"/>
            </a:p>
            <a:p>
              <a:pPr algn="ctr"/>
              <a:r>
                <a:rPr lang="zh-CN" altLang="en-US" b="1" dirty="0"/>
                <a:t>派送快递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980538" y="4181078"/>
              <a:ext cx="1679197" cy="64633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分拣货物</a:t>
              </a:r>
              <a:endParaRPr lang="en-US" altLang="zh-CN" b="1" dirty="0"/>
            </a:p>
            <a:p>
              <a:pPr algn="ctr"/>
              <a:r>
                <a:rPr lang="zh-CN" altLang="en-US" b="1" dirty="0"/>
                <a:t>选择运输路线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820137" y="5840105"/>
              <a:ext cx="1368152" cy="36933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交付运输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485647" y="5726520"/>
              <a:ext cx="1368152" cy="369332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交付运输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138399" y="4070705"/>
              <a:ext cx="1368152" cy="64633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接收货物</a:t>
              </a:r>
              <a:endParaRPr lang="en-US" altLang="zh-CN" b="1" dirty="0"/>
            </a:p>
            <a:p>
              <a:pPr algn="ctr"/>
              <a:r>
                <a:rPr lang="zh-CN" altLang="en-US" b="1" dirty="0"/>
                <a:t>选择快递员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9229561" y="2531684"/>
              <a:ext cx="1368152" cy="64633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确认货物</a:t>
              </a:r>
              <a:endParaRPr lang="en-US" altLang="zh-CN" b="1" dirty="0"/>
            </a:p>
            <a:p>
              <a:pPr algn="ctr"/>
              <a:r>
                <a:rPr lang="zh-CN" altLang="en-US" b="1" dirty="0"/>
                <a:t>联系买家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229561" y="785391"/>
              <a:ext cx="1368152" cy="64633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/>
                <a:t>拆开快递</a:t>
              </a:r>
              <a:endParaRPr lang="en-US" altLang="zh-CN" b="1" dirty="0"/>
            </a:p>
            <a:p>
              <a:pPr algn="ctr"/>
              <a:r>
                <a:rPr lang="zh-CN" altLang="en-US" b="1" dirty="0"/>
                <a:t>确认收货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66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80006" y="300607"/>
            <a:ext cx="4416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数据传输技术的变迁</a:t>
            </a:r>
          </a:p>
        </p:txBody>
      </p:sp>
      <p:sp>
        <p:nvSpPr>
          <p:cNvPr id="5" name="矩形 4"/>
          <p:cNvSpPr/>
          <p:nvPr/>
        </p:nvSpPr>
        <p:spPr>
          <a:xfrm>
            <a:off x="395151" y="358232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50" name="图片 49" descr="IMG_566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18566" y="1485871"/>
            <a:ext cx="2239645" cy="1559560"/>
          </a:xfrm>
          <a:prstGeom prst="rect">
            <a:avLst/>
          </a:prstGeom>
        </p:spPr>
      </p:pic>
      <p:pic>
        <p:nvPicPr>
          <p:cNvPr id="51" name="图片 50" descr="IMG_566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896279" y="3647734"/>
            <a:ext cx="1864360" cy="2174240"/>
          </a:xfrm>
          <a:prstGeom prst="rect">
            <a:avLst/>
          </a:prstGeom>
        </p:spPr>
      </p:pic>
      <p:pic>
        <p:nvPicPr>
          <p:cNvPr id="52" name="图片 51" descr="IMG_565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867422" y="3833154"/>
            <a:ext cx="2133600" cy="1803400"/>
          </a:xfrm>
          <a:prstGeom prst="rect">
            <a:avLst/>
          </a:prstGeom>
        </p:spPr>
      </p:pic>
      <p:pic>
        <p:nvPicPr>
          <p:cNvPr id="53" name="图片 52" descr="IMG_566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789427" y="1958574"/>
            <a:ext cx="2698115" cy="1849755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286913" y="3104585"/>
            <a:ext cx="2400657" cy="1737975"/>
            <a:chOff x="769833" y="3660038"/>
            <a:chExt cx="2400657" cy="1737975"/>
          </a:xfrm>
        </p:grpSpPr>
        <p:sp>
          <p:nvSpPr>
            <p:cNvPr id="55" name="文本框 54"/>
            <p:cNvSpPr txBox="1"/>
            <p:nvPr/>
          </p:nvSpPr>
          <p:spPr>
            <a:xfrm rot="16200000">
              <a:off x="1603262" y="2826609"/>
              <a:ext cx="733799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0" dirty="0">
                  <a:solidFill>
                    <a:srgbClr val="552C7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{</a:t>
              </a:r>
              <a:endParaRPr lang="zh-CN" altLang="en-US" sz="15000" dirty="0">
                <a:solidFill>
                  <a:srgbClr val="552C7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1654057" y="4263506"/>
              <a:ext cx="1134507" cy="1134507"/>
              <a:chOff x="1494649" y="3824884"/>
              <a:chExt cx="1134507" cy="1134507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1494649" y="3824884"/>
                <a:ext cx="1134507" cy="1134507"/>
              </a:xfrm>
              <a:prstGeom prst="ellipse">
                <a:avLst/>
              </a:prstGeom>
              <a:solidFill>
                <a:srgbClr val="542D6E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1610496" y="4106557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狼烟</a:t>
                </a: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3856681" y="1906063"/>
            <a:ext cx="2400657" cy="1811324"/>
            <a:chOff x="4034645" y="1196038"/>
            <a:chExt cx="2400657" cy="1811324"/>
          </a:xfrm>
        </p:grpSpPr>
        <p:sp>
          <p:nvSpPr>
            <p:cNvPr id="60" name="文本框 59"/>
            <p:cNvSpPr txBox="1"/>
            <p:nvPr/>
          </p:nvSpPr>
          <p:spPr>
            <a:xfrm rot="5400000" flipH="1">
              <a:off x="4868074" y="1440134"/>
              <a:ext cx="733799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0" dirty="0">
                  <a:solidFill>
                    <a:srgbClr val="552C7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{</a:t>
              </a:r>
              <a:endParaRPr lang="zh-CN" altLang="en-US" sz="15000" dirty="0">
                <a:solidFill>
                  <a:srgbClr val="552C7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4465216" y="1196038"/>
              <a:ext cx="1134507" cy="1134507"/>
              <a:chOff x="1231291" y="3733842"/>
              <a:chExt cx="1134507" cy="1134507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1231291" y="3733842"/>
                <a:ext cx="1134507" cy="1134507"/>
              </a:xfrm>
              <a:prstGeom prst="ellipse">
                <a:avLst/>
              </a:prstGeom>
              <a:solidFill>
                <a:srgbClr val="552C7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solidFill>
                    <a:srgbClr val="552C7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371448" y="3983937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驿站</a:t>
                </a: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6618787" y="3717387"/>
            <a:ext cx="2400657" cy="1806793"/>
            <a:chOff x="769833" y="3660038"/>
            <a:chExt cx="2400657" cy="1806793"/>
          </a:xfrm>
        </p:grpSpPr>
        <p:sp>
          <p:nvSpPr>
            <p:cNvPr id="65" name="文本框 64"/>
            <p:cNvSpPr txBox="1"/>
            <p:nvPr/>
          </p:nvSpPr>
          <p:spPr>
            <a:xfrm rot="16200000">
              <a:off x="1603262" y="2826609"/>
              <a:ext cx="733799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0" dirty="0">
                  <a:solidFill>
                    <a:srgbClr val="552C7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{</a:t>
              </a:r>
              <a:endParaRPr lang="zh-CN" altLang="en-US" sz="15000" dirty="0">
                <a:solidFill>
                  <a:srgbClr val="552C7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1633471" y="4332324"/>
              <a:ext cx="1134507" cy="1134507"/>
              <a:chOff x="1474063" y="3893702"/>
              <a:chExt cx="1134507" cy="1134507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1474063" y="3893702"/>
                <a:ext cx="1134507" cy="1134507"/>
              </a:xfrm>
              <a:prstGeom prst="ellipse">
                <a:avLst/>
              </a:prstGeom>
              <a:solidFill>
                <a:srgbClr val="552C7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541241" y="4134431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电报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9912091" y="1508672"/>
            <a:ext cx="2400657" cy="1888521"/>
            <a:chOff x="4102745" y="1172747"/>
            <a:chExt cx="2400657" cy="1888521"/>
          </a:xfrm>
        </p:grpSpPr>
        <p:sp>
          <p:nvSpPr>
            <p:cNvPr id="70" name="文本框 69"/>
            <p:cNvSpPr txBox="1"/>
            <p:nvPr/>
          </p:nvSpPr>
          <p:spPr>
            <a:xfrm rot="5400000" flipH="1">
              <a:off x="4936174" y="1494040"/>
              <a:ext cx="733799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0" dirty="0">
                  <a:solidFill>
                    <a:srgbClr val="552C7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{</a:t>
              </a:r>
              <a:endParaRPr lang="zh-CN" altLang="en-US" sz="15000" dirty="0">
                <a:solidFill>
                  <a:srgbClr val="552C70"/>
                </a:solidFill>
                <a:latin typeface="方正姚体" panose="02010601030101010101" pitchFamily="2" charset="-122"/>
                <a:ea typeface="方正姚体" panose="02010601030101010101" pitchFamily="2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552747" y="1172747"/>
              <a:ext cx="1134507" cy="1134507"/>
              <a:chOff x="1318822" y="3710551"/>
              <a:chExt cx="1134507" cy="1134507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1318822" y="3710551"/>
                <a:ext cx="1134507" cy="1134507"/>
              </a:xfrm>
              <a:prstGeom prst="ellipse">
                <a:avLst/>
              </a:prstGeom>
              <a:solidFill>
                <a:srgbClr val="552C7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1406502" y="3988653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电话</a:t>
                </a:r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251276" y="6209998"/>
            <a:ext cx="114994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方正姚体" panose="02010601030101010101" pitchFamily="2" charset="-122"/>
                <a:ea typeface="方正姚体" panose="02010601030101010101" pitchFamily="2" charset="-122"/>
              </a:rPr>
              <a:t>驿站通信：古时候朝廷会在国家的主要干线上设置官方驿站。用一马一车传递重要公文。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206F151-042C-424F-8559-E2A061E46055}"/>
              </a:ext>
            </a:extLst>
          </p:cNvPr>
          <p:cNvSpPr/>
          <p:nvPr/>
        </p:nvSpPr>
        <p:spPr>
          <a:xfrm>
            <a:off x="4539552" y="904582"/>
            <a:ext cx="65179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方正姚体" panose="02010601030101010101" pitchFamily="2" charset="-122"/>
                <a:ea typeface="方正姚体" panose="02010601030101010101" pitchFamily="2" charset="-122"/>
              </a:rPr>
              <a:t>电报通信：通过专用的交换线路以电信号的方式发送出去，该信号用编码代替文字和数字，通常使用的编码是摩尔斯编码。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0" y="-31714"/>
            <a:ext cx="12192000" cy="43637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1258" y="4938400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 b="1" ker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600" spc="1000" dirty="0">
                <a:solidFill>
                  <a:srgbClr val="6A3384"/>
                </a:solidFill>
                <a:latin typeface="+mn-lt"/>
                <a:ea typeface="+mn-ea"/>
                <a:cs typeface="+mn-ea"/>
                <a:sym typeface="+mn-lt"/>
              </a:rPr>
              <a:t>弹指一挥间</a:t>
            </a:r>
            <a:endParaRPr lang="en-US" altLang="zh-CN" sz="3600" spc="1000" dirty="0">
              <a:solidFill>
                <a:srgbClr val="6A338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8250804-226B-4322-8B95-1295B3E22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7799"/>
            <a:ext cx="5221794" cy="334943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1212292"/>
            <a:ext cx="4968552" cy="33649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95800" y="4784701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 b="1" ker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600" spc="1000" dirty="0" smtClean="0">
                <a:solidFill>
                  <a:srgbClr val="6A3384"/>
                </a:solidFill>
                <a:latin typeface="+mn-lt"/>
                <a:ea typeface="+mn-ea"/>
                <a:cs typeface="+mn-ea"/>
                <a:sym typeface="+mn-lt"/>
              </a:rPr>
              <a:t>传输内容</a:t>
            </a:r>
            <a:endParaRPr lang="en-US" altLang="zh-CN" sz="3600" spc="1000" dirty="0" smtClean="0">
              <a:solidFill>
                <a:srgbClr val="6A3384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3600" spc="1000" dirty="0" smtClean="0">
                <a:solidFill>
                  <a:srgbClr val="6A3384"/>
                </a:solidFill>
                <a:latin typeface="+mn-lt"/>
                <a:ea typeface="+mn-ea"/>
                <a:cs typeface="+mn-ea"/>
                <a:sym typeface="+mn-lt"/>
              </a:rPr>
              <a:t>文字、图片、音频、视频</a:t>
            </a:r>
            <a:r>
              <a:rPr lang="en-US" altLang="zh-CN" sz="3600" spc="1000" dirty="0" smtClean="0">
                <a:solidFill>
                  <a:srgbClr val="6A338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3600" spc="1000" dirty="0">
              <a:solidFill>
                <a:srgbClr val="6A338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4134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8039" y="955988"/>
            <a:ext cx="112332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 b="1" ker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defRPr>
            </a:lvl1pPr>
          </a:lstStyle>
          <a:p>
            <a:pPr indent="457200" algn="l"/>
            <a:r>
              <a:rPr lang="zh-CN" altLang="en-US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爱心一：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天气寒冷，小西同学</a:t>
            </a:r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通过某平台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帮梅奶奶网购了一台取暖器。现小西同学已跟卖家间达成协议，并成功付款，就等卖家发货、快递运输了。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4063" y="3065437"/>
            <a:ext cx="10801200" cy="1134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0000CC"/>
                </a:solidFill>
              </a:rPr>
              <a:t>探究实践一：请联系实际生活，在“学习活动单”－“活动一”下面的框图中画出从卖家发货到买家收到货的传输流程图。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4FC207B-D2A8-4CEC-938E-A485A19E4489}"/>
              </a:ext>
            </a:extLst>
          </p:cNvPr>
          <p:cNvSpPr txBox="1"/>
          <p:nvPr/>
        </p:nvSpPr>
        <p:spPr>
          <a:xfrm>
            <a:off x="529791" y="236992"/>
            <a:ext cx="3128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分析数据传输过程</a:t>
            </a:r>
          </a:p>
        </p:txBody>
      </p:sp>
      <p:sp>
        <p:nvSpPr>
          <p:cNvPr id="2" name="心形 1">
            <a:hlinkClick r:id="rId2" action="ppaction://hlinkfile"/>
          </p:cNvPr>
          <p:cNvSpPr/>
          <p:nvPr/>
        </p:nvSpPr>
        <p:spPr>
          <a:xfrm rot="1948605">
            <a:off x="10848528" y="5115112"/>
            <a:ext cx="720080" cy="648072"/>
          </a:xfrm>
          <a:prstGeom prst="hear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34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4063" y="3065437"/>
            <a:ext cx="10801200" cy="1134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0000CC"/>
                </a:solidFill>
              </a:rPr>
              <a:t>探究实践二：请参考快递运输物品的流程图，试着</a:t>
            </a:r>
            <a:r>
              <a:rPr lang="zh-CN" altLang="en-US" sz="2400" dirty="0" smtClean="0">
                <a:solidFill>
                  <a:srgbClr val="0000CC"/>
                </a:solidFill>
              </a:rPr>
              <a:t>在“活动一”下面的右侧框图</a:t>
            </a:r>
            <a:r>
              <a:rPr lang="zh-CN" altLang="en-US" sz="2400" dirty="0">
                <a:solidFill>
                  <a:srgbClr val="0000CC"/>
                </a:solidFill>
              </a:rPr>
              <a:t>中画出从发送端到接收端的数据传输流程图。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4FC207B-D2A8-4CEC-938E-A485A19E4489}"/>
              </a:ext>
            </a:extLst>
          </p:cNvPr>
          <p:cNvSpPr txBox="1"/>
          <p:nvPr/>
        </p:nvSpPr>
        <p:spPr>
          <a:xfrm>
            <a:off x="529791" y="236992"/>
            <a:ext cx="3128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分析数据传输过程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9336" y="1204678"/>
            <a:ext cx="117390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 b="1" kern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  <a:ea typeface="微软雅黑"/>
              </a:defRPr>
            </a:lvl1pPr>
          </a:lstStyle>
          <a:p>
            <a:pPr indent="457200" algn="l"/>
            <a:r>
              <a:rPr lang="zh-CN" altLang="en-US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爱心二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小西同学收到货后，对取暖器拍照，并通过微信发给了梅奶奶。</a:t>
            </a:r>
          </a:p>
        </p:txBody>
      </p:sp>
    </p:spTree>
    <p:extLst>
      <p:ext uri="{BB962C8B-B14F-4D97-AF65-F5344CB8AC3E}">
        <p14:creationId xmlns:p14="http://schemas.microsoft.com/office/powerpoint/2010/main" val="38897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 flipV="1">
            <a:off x="-23790" y="-37623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375959" y="327731"/>
            <a:ext cx="3175607" cy="28890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zh-CN" altLang="en-US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快递运输物品的工作流程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13652" y="117008"/>
            <a:ext cx="3128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分析数据传输过程</a:t>
            </a:r>
          </a:p>
        </p:txBody>
      </p:sp>
      <p:sp>
        <p:nvSpPr>
          <p:cNvPr id="68" name="矩形 67"/>
          <p:cNvSpPr/>
          <p:nvPr/>
        </p:nvSpPr>
        <p:spPr>
          <a:xfrm>
            <a:off x="-23790" y="14122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2380" y="640228"/>
            <a:ext cx="11451150" cy="6019760"/>
            <a:chOff x="432380" y="640228"/>
            <a:chExt cx="11451150" cy="6019760"/>
          </a:xfrm>
        </p:grpSpPr>
        <p:grpSp>
          <p:nvGrpSpPr>
            <p:cNvPr id="2" name="组合 1"/>
            <p:cNvGrpSpPr/>
            <p:nvPr/>
          </p:nvGrpSpPr>
          <p:grpSpPr>
            <a:xfrm>
              <a:off x="432380" y="640228"/>
              <a:ext cx="11451150" cy="6019760"/>
              <a:chOff x="474941" y="638009"/>
              <a:chExt cx="11451150" cy="6019760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16557" y="638009"/>
                <a:ext cx="889622" cy="108000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54138" y="665726"/>
                <a:ext cx="889622" cy="1080000"/>
              </a:xfrm>
              <a:prstGeom prst="rect">
                <a:avLst/>
              </a:prstGeom>
            </p:spPr>
          </p:pic>
          <p:cxnSp>
            <p:nvCxnSpPr>
              <p:cNvPr id="15" name="直接箭头连接符 14"/>
              <p:cNvCxnSpPr/>
              <p:nvPr/>
            </p:nvCxnSpPr>
            <p:spPr>
              <a:xfrm>
                <a:off x="2598949" y="1712698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 flipV="1">
                <a:off x="9851859" y="1698252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02426" y="2099419"/>
                <a:ext cx="822681" cy="1247558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047785" y="2058491"/>
                <a:ext cx="864673" cy="1310870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47785" y="3848338"/>
                <a:ext cx="1380647" cy="1314376"/>
              </a:xfrm>
              <a:prstGeom prst="rect">
                <a:avLst/>
              </a:prstGeom>
            </p:spPr>
          </p:pic>
          <p:grpSp>
            <p:nvGrpSpPr>
              <p:cNvPr id="30" name="组合 29"/>
              <p:cNvGrpSpPr/>
              <p:nvPr/>
            </p:nvGrpSpPr>
            <p:grpSpPr>
              <a:xfrm>
                <a:off x="2017242" y="2967315"/>
                <a:ext cx="1338828" cy="504056"/>
                <a:chOff x="-138543" y="3380323"/>
                <a:chExt cx="1338828" cy="504056"/>
              </a:xfrm>
            </p:grpSpPr>
            <p:sp>
              <p:nvSpPr>
                <p:cNvPr id="23" name="云形 22"/>
                <p:cNvSpPr/>
                <p:nvPr/>
              </p:nvSpPr>
              <p:spPr>
                <a:xfrm>
                  <a:off x="-137427" y="3380323"/>
                  <a:ext cx="1268698" cy="504056"/>
                </a:xfrm>
                <a:prstGeom prst="cloud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 dirty="0"/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-138543" y="3453998"/>
                  <a:ext cx="1338828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rgbClr val="0000CC"/>
                      </a:solidFill>
                    </a:rPr>
                    <a:t>快递员取件</a:t>
                  </a:r>
                </a:p>
              </p:txBody>
            </p:sp>
          </p:grpSp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18836" y="3857890"/>
                <a:ext cx="1380647" cy="1314376"/>
              </a:xfrm>
              <a:prstGeom prst="rect">
                <a:avLst/>
              </a:prstGeom>
            </p:spPr>
          </p:pic>
          <p:cxnSp>
            <p:nvCxnSpPr>
              <p:cNvPr id="26" name="直接箭头连接符 25"/>
              <p:cNvCxnSpPr/>
              <p:nvPr/>
            </p:nvCxnSpPr>
            <p:spPr>
              <a:xfrm flipV="1">
                <a:off x="9861368" y="3378913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箭头连接符 24"/>
              <p:cNvCxnSpPr/>
              <p:nvPr/>
            </p:nvCxnSpPr>
            <p:spPr>
              <a:xfrm>
                <a:off x="2653823" y="3481446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箭头连接符 34"/>
              <p:cNvCxnSpPr/>
              <p:nvPr/>
            </p:nvCxnSpPr>
            <p:spPr>
              <a:xfrm flipV="1">
                <a:off x="9982770" y="5172266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箭头连接符 35"/>
              <p:cNvCxnSpPr/>
              <p:nvPr/>
            </p:nvCxnSpPr>
            <p:spPr>
              <a:xfrm>
                <a:off x="2653823" y="5162714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6268908" y="6148949"/>
                <a:ext cx="931068" cy="505876"/>
              </a:xfrm>
              <a:prstGeom prst="rect">
                <a:avLst/>
              </a:prstGeom>
            </p:spPr>
          </p:pic>
          <p:grpSp>
            <p:nvGrpSpPr>
              <p:cNvPr id="39" name="组合 38"/>
              <p:cNvGrpSpPr/>
              <p:nvPr/>
            </p:nvGrpSpPr>
            <p:grpSpPr>
              <a:xfrm>
                <a:off x="9416557" y="2972401"/>
                <a:ext cx="1338829" cy="504056"/>
                <a:chOff x="3598411" y="3490468"/>
                <a:chExt cx="1338829" cy="504056"/>
              </a:xfrm>
            </p:grpSpPr>
            <p:sp>
              <p:nvSpPr>
                <p:cNvPr id="40" name="云形 39"/>
                <p:cNvSpPr/>
                <p:nvPr/>
              </p:nvSpPr>
              <p:spPr>
                <a:xfrm>
                  <a:off x="3599527" y="3490468"/>
                  <a:ext cx="1268698" cy="504056"/>
                </a:xfrm>
                <a:prstGeom prst="cloud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 dirty="0"/>
                </a:p>
              </p:txBody>
            </p:sp>
            <p:sp>
              <p:nvSpPr>
                <p:cNvPr id="41" name="矩形 40"/>
                <p:cNvSpPr/>
                <p:nvPr/>
              </p:nvSpPr>
              <p:spPr>
                <a:xfrm>
                  <a:off x="3598411" y="3564143"/>
                  <a:ext cx="1338829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rgbClr val="0000CC"/>
                      </a:solidFill>
                    </a:rPr>
                    <a:t>快递员派件</a:t>
                  </a:r>
                </a:p>
              </p:txBody>
            </p:sp>
          </p:grpSp>
          <p:grpSp>
            <p:nvGrpSpPr>
              <p:cNvPr id="31" name="组合 30"/>
              <p:cNvGrpSpPr/>
              <p:nvPr/>
            </p:nvGrpSpPr>
            <p:grpSpPr>
              <a:xfrm>
                <a:off x="5221216" y="6153713"/>
                <a:ext cx="1268698" cy="504056"/>
                <a:chOff x="1816929" y="3525550"/>
                <a:chExt cx="1268698" cy="504056"/>
              </a:xfrm>
            </p:grpSpPr>
            <p:sp>
              <p:nvSpPr>
                <p:cNvPr id="32" name="云形 31"/>
                <p:cNvSpPr/>
                <p:nvPr/>
              </p:nvSpPr>
              <p:spPr>
                <a:xfrm>
                  <a:off x="1816929" y="3525550"/>
                  <a:ext cx="1268698" cy="504056"/>
                </a:xfrm>
                <a:prstGeom prst="cloud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 dirty="0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1936930" y="3610381"/>
                  <a:ext cx="1107996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rgbClr val="0000CC"/>
                      </a:solidFill>
                    </a:rPr>
                    <a:t>交通运输</a:t>
                  </a:r>
                </a:p>
              </p:txBody>
            </p:sp>
          </p:grpSp>
          <p:sp>
            <p:nvSpPr>
              <p:cNvPr id="42" name="文本框 41"/>
              <p:cNvSpPr txBox="1"/>
              <p:nvPr/>
            </p:nvSpPr>
            <p:spPr>
              <a:xfrm>
                <a:off x="580441" y="1054784"/>
                <a:ext cx="1368152" cy="64633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/>
                  <a:t>打包货物</a:t>
                </a:r>
                <a:endParaRPr lang="en-US" altLang="zh-CN" b="1" dirty="0"/>
              </a:p>
              <a:p>
                <a:pPr algn="ctr"/>
                <a:r>
                  <a:rPr lang="zh-CN" altLang="en-US" b="1" dirty="0"/>
                  <a:t>发送快递</a:t>
                </a: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650206" y="2603601"/>
                <a:ext cx="1368152" cy="64633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/>
                  <a:t>确认货物</a:t>
                </a:r>
                <a:endParaRPr lang="en-US" altLang="zh-CN" b="1" dirty="0"/>
              </a:p>
              <a:p>
                <a:pPr algn="ctr"/>
                <a:r>
                  <a:rPr lang="zh-CN" altLang="en-US" b="1" dirty="0"/>
                  <a:t>派送快递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474941" y="4162014"/>
                <a:ext cx="1679197" cy="64633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/>
                  <a:t>分拣货物</a:t>
                </a:r>
                <a:endParaRPr lang="en-US" altLang="zh-CN" b="1" dirty="0"/>
              </a:p>
              <a:p>
                <a:pPr algn="ctr"/>
                <a:r>
                  <a:rPr lang="zh-CN" altLang="en-US" b="1" dirty="0"/>
                  <a:t>选择运输路线</a:t>
                </a: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918904" y="5772342"/>
                <a:ext cx="1368152" cy="3693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/>
                  <a:t>交付运输</a:t>
                </a: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9508088" y="5795972"/>
                <a:ext cx="1368152" cy="369332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/>
                  <a:t>交付运输</a:t>
                </a: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0557939" y="3855022"/>
                <a:ext cx="1368152" cy="64633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/>
                  <a:t>接收货物</a:t>
                </a:r>
                <a:endParaRPr lang="en-US" altLang="zh-CN" b="1" dirty="0"/>
              </a:p>
              <a:p>
                <a:pPr algn="ctr"/>
                <a:r>
                  <a:rPr lang="zh-CN" altLang="en-US" b="1" dirty="0"/>
                  <a:t>选择快递员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0360645" y="2282161"/>
                <a:ext cx="1368152" cy="64633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/>
                  <a:t>确认货物</a:t>
                </a:r>
                <a:endParaRPr lang="en-US" altLang="zh-CN" b="1" dirty="0"/>
              </a:p>
              <a:p>
                <a:pPr algn="ctr"/>
                <a:r>
                  <a:rPr lang="zh-CN" altLang="en-US" b="1" dirty="0"/>
                  <a:t>联系买家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0312211" y="756613"/>
                <a:ext cx="1368152" cy="646331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/>
                  <a:t>拆开快递</a:t>
                </a:r>
                <a:endParaRPr lang="en-US" altLang="zh-CN" b="1" dirty="0"/>
              </a:p>
              <a:p>
                <a:pPr algn="ctr"/>
                <a:r>
                  <a:rPr lang="zh-CN" altLang="en-US" b="1" dirty="0"/>
                  <a:t>确认收货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2567608" y="6093296"/>
              <a:ext cx="7452768" cy="314636"/>
              <a:chOff x="2567608" y="6093296"/>
              <a:chExt cx="7452768" cy="314636"/>
            </a:xfrm>
          </p:grpSpPr>
          <p:cxnSp>
            <p:nvCxnSpPr>
              <p:cNvPr id="72" name="直接连接符 71"/>
              <p:cNvCxnSpPr/>
              <p:nvPr/>
            </p:nvCxnSpPr>
            <p:spPr>
              <a:xfrm>
                <a:off x="2567608" y="6093296"/>
                <a:ext cx="0" cy="2880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2567928" y="6381328"/>
                <a:ext cx="2880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7320376" y="6389932"/>
                <a:ext cx="270000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箭头连接符 98"/>
              <p:cNvCxnSpPr/>
              <p:nvPr/>
            </p:nvCxnSpPr>
            <p:spPr>
              <a:xfrm flipV="1">
                <a:off x="10020376" y="6119932"/>
                <a:ext cx="0" cy="28800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0" name="Rectangle 2"/>
          <p:cNvSpPr txBox="1">
            <a:spLocks noChangeArrowheads="1"/>
          </p:cNvSpPr>
          <p:nvPr/>
        </p:nvSpPr>
        <p:spPr>
          <a:xfrm>
            <a:off x="6744072" y="328581"/>
            <a:ext cx="2959583" cy="4496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zh-CN" altLang="en-US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互联网传输数据的过程</a:t>
            </a:r>
            <a:endParaRPr lang="zh-CN" altLang="en-US" sz="2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8541" y="179797"/>
            <a:ext cx="9175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</a:t>
            </a:r>
            <a:endParaRPr lang="zh-CN" altLang="en-US" sz="3200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52" name="组合 251"/>
          <p:cNvGrpSpPr/>
          <p:nvPr/>
        </p:nvGrpSpPr>
        <p:grpSpPr>
          <a:xfrm>
            <a:off x="3791402" y="625570"/>
            <a:ext cx="5311902" cy="5510231"/>
            <a:chOff x="4248267" y="632414"/>
            <a:chExt cx="5311902" cy="5510231"/>
          </a:xfrm>
        </p:grpSpPr>
        <p:grpSp>
          <p:nvGrpSpPr>
            <p:cNvPr id="253" name="组合 252"/>
            <p:cNvGrpSpPr/>
            <p:nvPr/>
          </p:nvGrpSpPr>
          <p:grpSpPr>
            <a:xfrm>
              <a:off x="4248267" y="632414"/>
              <a:ext cx="5311902" cy="5510231"/>
              <a:chOff x="5404732" y="659702"/>
              <a:chExt cx="5311902" cy="5510231"/>
            </a:xfrm>
          </p:grpSpPr>
          <p:grpSp>
            <p:nvGrpSpPr>
              <p:cNvPr id="256" name="组合 255"/>
              <p:cNvGrpSpPr/>
              <p:nvPr/>
            </p:nvGrpSpPr>
            <p:grpSpPr>
              <a:xfrm>
                <a:off x="5589600" y="2493400"/>
                <a:ext cx="1678639" cy="970898"/>
                <a:chOff x="6705964" y="2168565"/>
                <a:chExt cx="1678639" cy="970898"/>
              </a:xfrm>
            </p:grpSpPr>
            <p:pic>
              <p:nvPicPr>
                <p:cNvPr id="297" name="图片 296">
                  <a:hlinkClick r:id="rId9" action="ppaction://hlinksldjump"/>
                </p:cNvPr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705964" y="2168565"/>
                  <a:ext cx="1291765" cy="795727"/>
                </a:xfrm>
                <a:prstGeom prst="rect">
                  <a:avLst/>
                </a:prstGeom>
              </p:spPr>
            </p:pic>
            <p:sp>
              <p:nvSpPr>
                <p:cNvPr id="298" name="文本框 297"/>
                <p:cNvSpPr txBox="1"/>
                <p:nvPr/>
              </p:nvSpPr>
              <p:spPr>
                <a:xfrm>
                  <a:off x="6815728" y="2800909"/>
                  <a:ext cx="15688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方正姚体" panose="02010601030101010101" pitchFamily="2" charset="-122"/>
                      <a:ea typeface="方正姚体" panose="02010601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取暖器</a:t>
                  </a:r>
                  <a:r>
                    <a:rPr lang="en-US" altLang="zh-CN" dirty="0"/>
                    <a:t>.jpg</a:t>
                  </a:r>
                  <a:endParaRPr lang="zh-CN" altLang="en-US" dirty="0"/>
                </a:p>
              </p:txBody>
            </p:sp>
          </p:grpSp>
          <p:grpSp>
            <p:nvGrpSpPr>
              <p:cNvPr id="257" name="组合 256"/>
              <p:cNvGrpSpPr/>
              <p:nvPr/>
            </p:nvGrpSpPr>
            <p:grpSpPr>
              <a:xfrm>
                <a:off x="8628402" y="659702"/>
                <a:ext cx="2088232" cy="1248451"/>
                <a:chOff x="7080100" y="802649"/>
                <a:chExt cx="2088232" cy="1248451"/>
              </a:xfrm>
            </p:grpSpPr>
            <p:sp>
              <p:nvSpPr>
                <p:cNvPr id="293" name="文本框 292"/>
                <p:cNvSpPr txBox="1"/>
                <p:nvPr/>
              </p:nvSpPr>
              <p:spPr>
                <a:xfrm>
                  <a:off x="7080100" y="1712546"/>
                  <a:ext cx="20882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方正姚体" panose="02010601030101010101" pitchFamily="2" charset="-122"/>
                      <a:ea typeface="方正姚体" panose="02010601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对方收到这幅照片</a:t>
                  </a:r>
                </a:p>
              </p:txBody>
            </p:sp>
            <p:grpSp>
              <p:nvGrpSpPr>
                <p:cNvPr id="294" name="组合 293"/>
                <p:cNvGrpSpPr/>
                <p:nvPr/>
              </p:nvGrpSpPr>
              <p:grpSpPr>
                <a:xfrm>
                  <a:off x="7334564" y="802649"/>
                  <a:ext cx="1684616" cy="964160"/>
                  <a:chOff x="8511845" y="898915"/>
                  <a:chExt cx="1903066" cy="1235836"/>
                </a:xfrm>
              </p:grpSpPr>
              <p:pic>
                <p:nvPicPr>
                  <p:cNvPr id="295" name="图片 294"/>
                  <p:cNvPicPr>
                    <a:picLocks noChangeAspect="1"/>
                  </p:cNvPicPr>
                  <p:nvPr/>
                </p:nvPicPr>
                <p:blipFill>
                  <a:blip r:embed="rId1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511845" y="898915"/>
                    <a:ext cx="1235836" cy="1235836"/>
                  </a:xfrm>
                  <a:prstGeom prst="rect">
                    <a:avLst/>
                  </a:prstGeom>
                </p:spPr>
              </p:pic>
              <p:sp>
                <p:nvSpPr>
                  <p:cNvPr id="296" name="文本框 295"/>
                  <p:cNvSpPr txBox="1"/>
                  <p:nvPr/>
                </p:nvSpPr>
                <p:spPr>
                  <a:xfrm>
                    <a:off x="9306108" y="1027755"/>
                    <a:ext cx="1108803" cy="47340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b="1" dirty="0">
                        <a:solidFill>
                          <a:srgbClr val="0000CC"/>
                        </a:solidFill>
                      </a:rPr>
                      <a:t>接收端</a:t>
                    </a:r>
                  </a:p>
                </p:txBody>
              </p:sp>
            </p:grpSp>
          </p:grpSp>
          <p:grpSp>
            <p:nvGrpSpPr>
              <p:cNvPr id="258" name="组合 257"/>
              <p:cNvGrpSpPr/>
              <p:nvPr/>
            </p:nvGrpSpPr>
            <p:grpSpPr>
              <a:xfrm>
                <a:off x="5832464" y="4038292"/>
                <a:ext cx="747900" cy="701667"/>
                <a:chOff x="5717629" y="5125119"/>
                <a:chExt cx="1098625" cy="1080120"/>
              </a:xfrm>
            </p:grpSpPr>
            <p:sp>
              <p:nvSpPr>
                <p:cNvPr id="291" name="立方体 290"/>
                <p:cNvSpPr/>
                <p:nvPr/>
              </p:nvSpPr>
              <p:spPr>
                <a:xfrm>
                  <a:off x="5717629" y="5125119"/>
                  <a:ext cx="1098625" cy="1080120"/>
                </a:xfrm>
                <a:prstGeom prst="cub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" name="矩形 291"/>
                <p:cNvSpPr/>
                <p:nvPr/>
              </p:nvSpPr>
              <p:spPr>
                <a:xfrm>
                  <a:off x="5887746" y="5681160"/>
                  <a:ext cx="593537" cy="376784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59" name="直接箭头连接符 258"/>
              <p:cNvCxnSpPr/>
              <p:nvPr/>
            </p:nvCxnSpPr>
            <p:spPr>
              <a:xfrm>
                <a:off x="6279667" y="3464298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接箭头连接符 259"/>
              <p:cNvCxnSpPr/>
              <p:nvPr/>
            </p:nvCxnSpPr>
            <p:spPr>
              <a:xfrm flipV="1">
                <a:off x="9415368" y="3384008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61" name="图片 260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55238" y="5360972"/>
                <a:ext cx="672518" cy="554507"/>
              </a:xfrm>
              <a:prstGeom prst="rect">
                <a:avLst/>
              </a:prstGeom>
            </p:spPr>
          </p:pic>
          <p:cxnSp>
            <p:nvCxnSpPr>
              <p:cNvPr id="262" name="直接箭头连接符 261"/>
              <p:cNvCxnSpPr/>
              <p:nvPr/>
            </p:nvCxnSpPr>
            <p:spPr>
              <a:xfrm>
                <a:off x="6248977" y="4818800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直接箭头连接符 262"/>
              <p:cNvCxnSpPr/>
              <p:nvPr/>
            </p:nvCxnSpPr>
            <p:spPr>
              <a:xfrm flipV="1">
                <a:off x="9401708" y="4632773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64" name="图片 263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5646" y="5213053"/>
                <a:ext cx="691005" cy="569750"/>
              </a:xfrm>
              <a:prstGeom prst="rect">
                <a:avLst/>
              </a:prstGeom>
            </p:spPr>
          </p:pic>
          <p:grpSp>
            <p:nvGrpSpPr>
              <p:cNvPr id="265" name="组合 264"/>
              <p:cNvGrpSpPr/>
              <p:nvPr/>
            </p:nvGrpSpPr>
            <p:grpSpPr>
              <a:xfrm>
                <a:off x="5404732" y="796225"/>
                <a:ext cx="2088232" cy="1222011"/>
                <a:chOff x="6656020" y="394116"/>
                <a:chExt cx="2088232" cy="1222011"/>
              </a:xfrm>
            </p:grpSpPr>
            <p:sp>
              <p:nvSpPr>
                <p:cNvPr id="287" name="文本框 286"/>
                <p:cNvSpPr txBox="1"/>
                <p:nvPr/>
              </p:nvSpPr>
              <p:spPr>
                <a:xfrm>
                  <a:off x="6656020" y="1277573"/>
                  <a:ext cx="2088232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600" dirty="0">
                      <a:latin typeface="方正姚体" panose="02010601030101010101" pitchFamily="2" charset="-122"/>
                      <a:ea typeface="方正姚体" panose="02010601030101010101" pitchFamily="2" charset="-122"/>
                    </a:rPr>
                    <a:t>你要发送一幅照片</a:t>
                  </a:r>
                </a:p>
              </p:txBody>
            </p:sp>
            <p:grpSp>
              <p:nvGrpSpPr>
                <p:cNvPr id="288" name="组合 287"/>
                <p:cNvGrpSpPr/>
                <p:nvPr/>
              </p:nvGrpSpPr>
              <p:grpSpPr>
                <a:xfrm>
                  <a:off x="6873148" y="394116"/>
                  <a:ext cx="1653976" cy="912908"/>
                  <a:chOff x="3708580" y="3203166"/>
                  <a:chExt cx="1653976" cy="912908"/>
                </a:xfrm>
              </p:grpSpPr>
              <p:pic>
                <p:nvPicPr>
                  <p:cNvPr id="289" name="图片 288"/>
                  <p:cNvPicPr>
                    <a:picLocks noChangeAspect="1"/>
                  </p:cNvPicPr>
                  <p:nvPr/>
                </p:nvPicPr>
                <p:blipFill>
                  <a:blip r:embed="rId1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708580" y="3230869"/>
                    <a:ext cx="1254235" cy="885205"/>
                  </a:xfrm>
                  <a:prstGeom prst="rect">
                    <a:avLst/>
                  </a:prstGeom>
                </p:spPr>
              </p:pic>
              <p:sp>
                <p:nvSpPr>
                  <p:cNvPr id="290" name="文本框 289"/>
                  <p:cNvSpPr txBox="1"/>
                  <p:nvPr/>
                </p:nvSpPr>
                <p:spPr>
                  <a:xfrm>
                    <a:off x="4293134" y="3203166"/>
                    <a:ext cx="1069422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b="1" dirty="0">
                        <a:solidFill>
                          <a:srgbClr val="0000CC"/>
                        </a:solidFill>
                      </a:rPr>
                      <a:t>发送端</a:t>
                    </a:r>
                  </a:p>
                </p:txBody>
              </p:sp>
            </p:grpSp>
          </p:grpSp>
          <p:cxnSp>
            <p:nvCxnSpPr>
              <p:cNvPr id="266" name="直接箭头连接符 265"/>
              <p:cNvCxnSpPr/>
              <p:nvPr/>
            </p:nvCxnSpPr>
            <p:spPr>
              <a:xfrm>
                <a:off x="6279667" y="2060221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7" name="组合 266"/>
              <p:cNvGrpSpPr/>
              <p:nvPr/>
            </p:nvGrpSpPr>
            <p:grpSpPr>
              <a:xfrm>
                <a:off x="8804881" y="2413110"/>
                <a:ext cx="1678639" cy="970898"/>
                <a:chOff x="4942431" y="2129658"/>
                <a:chExt cx="1678639" cy="970898"/>
              </a:xfrm>
            </p:grpSpPr>
            <p:pic>
              <p:nvPicPr>
                <p:cNvPr id="285" name="图片 284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42431" y="2129658"/>
                  <a:ext cx="1291765" cy="795727"/>
                </a:xfrm>
                <a:prstGeom prst="rect">
                  <a:avLst/>
                </a:prstGeom>
              </p:spPr>
            </p:pic>
            <p:sp>
              <p:nvSpPr>
                <p:cNvPr id="286" name="文本框 285"/>
                <p:cNvSpPr txBox="1"/>
                <p:nvPr/>
              </p:nvSpPr>
              <p:spPr>
                <a:xfrm>
                  <a:off x="5052195" y="2762002"/>
                  <a:ext cx="1568875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1600">
                      <a:latin typeface="方正姚体" panose="02010601030101010101" pitchFamily="2" charset="-122"/>
                      <a:ea typeface="方正姚体" panose="02010601030101010101" pitchFamily="2" charset="-122"/>
                    </a:defRPr>
                  </a:lvl1pPr>
                </a:lstStyle>
                <a:p>
                  <a:r>
                    <a:rPr lang="zh-CN" altLang="en-US" dirty="0"/>
                    <a:t>取暖器</a:t>
                  </a:r>
                  <a:r>
                    <a:rPr lang="en-US" altLang="zh-CN" dirty="0"/>
                    <a:t>.jpg</a:t>
                  </a:r>
                  <a:endParaRPr lang="zh-CN" altLang="en-US" dirty="0"/>
                </a:p>
              </p:txBody>
            </p:sp>
          </p:grpSp>
          <p:cxnSp>
            <p:nvCxnSpPr>
              <p:cNvPr id="268" name="直接箭头连接符 267"/>
              <p:cNvCxnSpPr/>
              <p:nvPr/>
            </p:nvCxnSpPr>
            <p:spPr>
              <a:xfrm flipV="1">
                <a:off x="9429852" y="1908153"/>
                <a:ext cx="0" cy="540000"/>
              </a:xfrm>
              <a:prstGeom prst="straightConnector1">
                <a:avLst/>
              </a:prstGeom>
              <a:ln w="762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9" name="组合 268"/>
              <p:cNvGrpSpPr/>
              <p:nvPr/>
            </p:nvGrpSpPr>
            <p:grpSpPr>
              <a:xfrm>
                <a:off x="9027758" y="3941708"/>
                <a:ext cx="747900" cy="701667"/>
                <a:chOff x="3127095" y="5065228"/>
                <a:chExt cx="1098625" cy="1080120"/>
              </a:xfrm>
            </p:grpSpPr>
            <p:sp>
              <p:nvSpPr>
                <p:cNvPr id="283" name="立方体 282"/>
                <p:cNvSpPr/>
                <p:nvPr/>
              </p:nvSpPr>
              <p:spPr>
                <a:xfrm>
                  <a:off x="3127095" y="5065228"/>
                  <a:ext cx="1098625" cy="1080120"/>
                </a:xfrm>
                <a:prstGeom prst="cub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矩形 283"/>
                <p:cNvSpPr/>
                <p:nvPr/>
              </p:nvSpPr>
              <p:spPr>
                <a:xfrm>
                  <a:off x="3346833" y="5675987"/>
                  <a:ext cx="593537" cy="376784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0" name="组合 269"/>
              <p:cNvGrpSpPr/>
              <p:nvPr/>
            </p:nvGrpSpPr>
            <p:grpSpPr>
              <a:xfrm>
                <a:off x="6298235" y="5880184"/>
                <a:ext cx="900000" cy="180000"/>
                <a:chOff x="1829397" y="3838162"/>
                <a:chExt cx="900000" cy="180000"/>
              </a:xfrm>
            </p:grpSpPr>
            <p:cxnSp>
              <p:nvCxnSpPr>
                <p:cNvPr id="281" name="直接连接符 280"/>
                <p:cNvCxnSpPr/>
                <p:nvPr/>
              </p:nvCxnSpPr>
              <p:spPr>
                <a:xfrm>
                  <a:off x="1829397" y="3838162"/>
                  <a:ext cx="0" cy="18000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直接连接符 281"/>
                <p:cNvCxnSpPr/>
                <p:nvPr/>
              </p:nvCxnSpPr>
              <p:spPr>
                <a:xfrm>
                  <a:off x="1829397" y="4018162"/>
                  <a:ext cx="900000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1" name="组合 270"/>
              <p:cNvGrpSpPr/>
              <p:nvPr/>
            </p:nvGrpSpPr>
            <p:grpSpPr>
              <a:xfrm>
                <a:off x="6973607" y="5126192"/>
                <a:ext cx="1800783" cy="1043741"/>
                <a:chOff x="7659135" y="4934075"/>
                <a:chExt cx="1800783" cy="1043741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7659135" y="4934075"/>
                  <a:ext cx="1198859" cy="1043741"/>
                  <a:chOff x="2712943" y="4682101"/>
                  <a:chExt cx="1198859" cy="1043741"/>
                </a:xfrm>
              </p:grpSpPr>
              <p:pic>
                <p:nvPicPr>
                  <p:cNvPr id="279" name="图片 278"/>
                  <p:cNvPicPr>
                    <a:picLocks noChangeAspect="1"/>
                  </p:cNvPicPr>
                  <p:nvPr/>
                </p:nvPicPr>
                <p:blipFill>
                  <a:blip r:embed="rId15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712943" y="4682101"/>
                    <a:ext cx="1150158" cy="766772"/>
                  </a:xfrm>
                  <a:prstGeom prst="rect">
                    <a:avLst/>
                  </a:prstGeom>
                </p:spPr>
              </p:pic>
              <p:sp>
                <p:nvSpPr>
                  <p:cNvPr id="280" name="文本框 279"/>
                  <p:cNvSpPr txBox="1"/>
                  <p:nvPr/>
                </p:nvSpPr>
                <p:spPr>
                  <a:xfrm>
                    <a:off x="3154005" y="5387288"/>
                    <a:ext cx="7577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600" dirty="0">
                        <a:latin typeface="方正姚体" panose="02010601030101010101" pitchFamily="2" charset="-122"/>
                        <a:ea typeface="方正姚体" panose="02010601030101010101" pitchFamily="2" charset="-122"/>
                      </a:rPr>
                      <a:t>有线</a:t>
                    </a: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8702121" y="5246197"/>
                  <a:ext cx="757797" cy="692549"/>
                  <a:chOff x="8589600" y="5611293"/>
                  <a:chExt cx="757797" cy="692549"/>
                </a:xfrm>
              </p:grpSpPr>
              <p:pic>
                <p:nvPicPr>
                  <p:cNvPr id="277" name="图片 276"/>
                  <p:cNvPicPr>
                    <a:picLocks noChangeAspect="1"/>
                  </p:cNvPicPr>
                  <p:nvPr/>
                </p:nvPicPr>
                <p:blipFill>
                  <a:blip r:embed="rId1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620685" y="5611293"/>
                    <a:ext cx="553265" cy="477165"/>
                  </a:xfrm>
                  <a:prstGeom prst="rect">
                    <a:avLst/>
                  </a:prstGeom>
                </p:spPr>
              </p:pic>
              <p:sp>
                <p:nvSpPr>
                  <p:cNvPr id="278" name="文本框 277"/>
                  <p:cNvSpPr txBox="1"/>
                  <p:nvPr/>
                </p:nvSpPr>
                <p:spPr>
                  <a:xfrm>
                    <a:off x="8589600" y="5965288"/>
                    <a:ext cx="757797" cy="3385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600" dirty="0">
                        <a:latin typeface="方正姚体" panose="02010601030101010101" pitchFamily="2" charset="-122"/>
                        <a:ea typeface="方正姚体" panose="02010601030101010101" pitchFamily="2" charset="-122"/>
                      </a:rPr>
                      <a:t>无线</a:t>
                    </a:r>
                  </a:p>
                </p:txBody>
              </p:sp>
            </p:grpSp>
          </p:grpSp>
          <p:grpSp>
            <p:nvGrpSpPr>
              <p:cNvPr id="272" name="组合 271"/>
              <p:cNvGrpSpPr/>
              <p:nvPr/>
            </p:nvGrpSpPr>
            <p:grpSpPr>
              <a:xfrm>
                <a:off x="8717522" y="5763651"/>
                <a:ext cx="720000" cy="291769"/>
                <a:chOff x="8782007" y="5476334"/>
                <a:chExt cx="720000" cy="291769"/>
              </a:xfrm>
            </p:grpSpPr>
            <p:cxnSp>
              <p:nvCxnSpPr>
                <p:cNvPr id="273" name="直接连接符 272"/>
                <p:cNvCxnSpPr/>
                <p:nvPr/>
              </p:nvCxnSpPr>
              <p:spPr>
                <a:xfrm>
                  <a:off x="8782007" y="5768103"/>
                  <a:ext cx="720000" cy="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直接箭头连接符 273"/>
                <p:cNvCxnSpPr/>
                <p:nvPr/>
              </p:nvCxnSpPr>
              <p:spPr>
                <a:xfrm flipV="1">
                  <a:off x="9494337" y="5476334"/>
                  <a:ext cx="0" cy="288000"/>
                </a:xfrm>
                <a:prstGeom prst="straightConnector1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4" name="文本框 253"/>
            <p:cNvSpPr txBox="1"/>
            <p:nvPr/>
          </p:nvSpPr>
          <p:spPr>
            <a:xfrm>
              <a:off x="4297112" y="4065813"/>
              <a:ext cx="9619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 smtClean="0"/>
                <a:t>数据包</a:t>
              </a:r>
              <a:endParaRPr lang="zh-CN" altLang="en-US" dirty="0"/>
            </a:p>
          </p:txBody>
        </p:sp>
        <p:sp>
          <p:nvSpPr>
            <p:cNvPr id="255" name="文本框 254"/>
            <p:cNvSpPr txBox="1"/>
            <p:nvPr/>
          </p:nvSpPr>
          <p:spPr>
            <a:xfrm>
              <a:off x="7462969" y="4001937"/>
              <a:ext cx="96196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 smtClean="0"/>
                <a:t>数据包</a:t>
              </a:r>
              <a:endParaRPr lang="zh-CN" altLang="en-US" dirty="0"/>
            </a:p>
          </p:txBody>
        </p:sp>
      </p:grpSp>
      <p:sp>
        <p:nvSpPr>
          <p:cNvPr id="101" name="任意多边形 100"/>
          <p:cNvSpPr/>
          <p:nvPr/>
        </p:nvSpPr>
        <p:spPr bwMode="auto">
          <a:xfrm>
            <a:off x="5352579" y="1285050"/>
            <a:ext cx="2001291" cy="4039618"/>
          </a:xfrm>
          <a:custGeom>
            <a:avLst/>
            <a:gdLst>
              <a:gd name="connsiteX0" fmla="*/ 0 w 3181350"/>
              <a:gd name="connsiteY0" fmla="*/ 0 h 4255558"/>
              <a:gd name="connsiteX1" fmla="*/ 819150 w 3181350"/>
              <a:gd name="connsiteY1" fmla="*/ 3619500 h 4255558"/>
              <a:gd name="connsiteX2" fmla="*/ 2216150 w 3181350"/>
              <a:gd name="connsiteY2" fmla="*/ 3657600 h 4255558"/>
              <a:gd name="connsiteX3" fmla="*/ 3181350 w 3181350"/>
              <a:gd name="connsiteY3" fmla="*/ 31750 h 4255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81350" h="4255558">
                <a:moveTo>
                  <a:pt x="0" y="0"/>
                </a:moveTo>
                <a:cubicBezTo>
                  <a:pt x="224896" y="1504950"/>
                  <a:pt x="449792" y="3009900"/>
                  <a:pt x="819150" y="3619500"/>
                </a:cubicBezTo>
                <a:cubicBezTo>
                  <a:pt x="1188508" y="4229100"/>
                  <a:pt x="1822450" y="4255558"/>
                  <a:pt x="2216150" y="3657600"/>
                </a:cubicBezTo>
                <a:cubicBezTo>
                  <a:pt x="2609850" y="3059642"/>
                  <a:pt x="2895600" y="1545696"/>
                  <a:pt x="3181350" y="31750"/>
                </a:cubicBezTo>
              </a:path>
            </a:pathLst>
          </a:custGeom>
          <a:noFill/>
          <a:ln w="1270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lIns="121917" tIns="60958" rIns="121917" bIns="60958"/>
          <a:lstStyle/>
          <a:p>
            <a:pPr defTabSz="2903855">
              <a:defRPr/>
            </a:pPr>
            <a:endParaRPr lang="zh-CN" altLang="en-US" sz="5700"/>
          </a:p>
        </p:txBody>
      </p:sp>
    </p:spTree>
    <p:extLst>
      <p:ext uri="{BB962C8B-B14F-4D97-AF65-F5344CB8AC3E}">
        <p14:creationId xmlns:p14="http://schemas.microsoft.com/office/powerpoint/2010/main" val="5826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0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87849" y="789884"/>
            <a:ext cx="4512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6A33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数据传输</a:t>
            </a:r>
            <a:r>
              <a:rPr lang="zh-CN" altLang="en-US" sz="3200" b="1" dirty="0" smtClean="0">
                <a:solidFill>
                  <a:srgbClr val="6A33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的分层思想</a:t>
            </a:r>
            <a:endParaRPr lang="zh-CN" altLang="en-US" sz="3200" b="1" dirty="0">
              <a:solidFill>
                <a:srgbClr val="6A338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187325" y="1758131"/>
            <a:ext cx="11817350" cy="12988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网络中的数据传输采用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分层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结构模型，将网络分成若干层次，每层负责不同的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功能。</a:t>
            </a:r>
            <a:endParaRPr lang="en-US" altLang="zh-CN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522" y="182308"/>
            <a:ext cx="3128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分析数据传输过程</a:t>
            </a:r>
          </a:p>
        </p:txBody>
      </p:sp>
      <p:sp>
        <p:nvSpPr>
          <p:cNvPr id="8" name="矩形 7"/>
          <p:cNvSpPr/>
          <p:nvPr/>
        </p:nvSpPr>
        <p:spPr>
          <a:xfrm>
            <a:off x="405609" y="3431993"/>
            <a:ext cx="115990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各层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之间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上一层对下一层提出服务要求，下一层完成上一层提出的要求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Google Shape;392;p25"/>
          <p:cNvSpPr/>
          <p:nvPr/>
        </p:nvSpPr>
        <p:spPr>
          <a:xfrm>
            <a:off x="9768408" y="338512"/>
            <a:ext cx="1371086" cy="1487517"/>
          </a:xfrm>
          <a:custGeom>
            <a:avLst/>
            <a:gdLst/>
            <a:ahLst/>
            <a:cxnLst/>
            <a:rect l="l" t="t" r="r" b="b"/>
            <a:pathLst>
              <a:path w="5818" h="6718" extrusionOk="0">
                <a:moveTo>
                  <a:pt x="2910" y="0"/>
                </a:moveTo>
                <a:lnTo>
                  <a:pt x="1" y="1679"/>
                </a:lnTo>
                <a:lnTo>
                  <a:pt x="1" y="5038"/>
                </a:lnTo>
                <a:lnTo>
                  <a:pt x="2910" y="6717"/>
                </a:lnTo>
                <a:lnTo>
                  <a:pt x="5818" y="5038"/>
                </a:lnTo>
                <a:lnTo>
                  <a:pt x="5818" y="1679"/>
                </a:lnTo>
                <a:lnTo>
                  <a:pt x="2910" y="0"/>
                </a:lnTo>
                <a:close/>
              </a:path>
            </a:pathLst>
          </a:custGeom>
          <a:solidFill>
            <a:srgbClr val="6A338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分 层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2205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8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V="1">
            <a:off x="0" y="-31713"/>
            <a:ext cx="12192000" cy="263247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V="1">
            <a:off x="0" y="6669359"/>
            <a:ext cx="12192000" cy="18864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231534"/>
            <a:ext cx="523220" cy="523220"/>
          </a:xfrm>
          <a:prstGeom prst="rect">
            <a:avLst/>
          </a:prstGeom>
          <a:gradFill>
            <a:gsLst>
              <a:gs pos="0">
                <a:srgbClr val="542D6E"/>
              </a:gs>
              <a:gs pos="45000">
                <a:srgbClr val="6A3384"/>
              </a:gs>
              <a:gs pos="100000">
                <a:srgbClr val="15062F">
                  <a:alpha val="90000"/>
                </a:srgbClr>
              </a:gs>
            </a:gsLst>
            <a:lin ang="13500000" scaled="1"/>
          </a:gradFill>
          <a:ln>
            <a:noFill/>
          </a:ln>
          <a:effectLst>
            <a:outerShdw blurRad="266700" sx="126000" sy="126000" algn="ctr" rotWithShape="0">
              <a:srgbClr val="225A3F">
                <a:alpha val="14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35509" y="388052"/>
            <a:ext cx="4416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6A338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数据传输的网络协议</a:t>
            </a: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316502" y="2502288"/>
            <a:ext cx="11817350" cy="12988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40000"/>
              </a:lnSpc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网络协议为不同操作系统和硬件体系间的网络搭建制订了一系列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规则，遵守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这些规则是网络通信的基础。</a:t>
            </a: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4699310" y="796935"/>
            <a:ext cx="4752529" cy="7817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TCP/IP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协议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522" y="182308"/>
            <a:ext cx="3128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-300" dirty="0">
                <a:solidFill>
                  <a:srgbClr val="00206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分析数据传输过程</a:t>
            </a:r>
          </a:p>
        </p:txBody>
      </p:sp>
      <p:sp>
        <p:nvSpPr>
          <p:cNvPr id="2" name="矩形 1"/>
          <p:cNvSpPr/>
          <p:nvPr/>
        </p:nvSpPr>
        <p:spPr>
          <a:xfrm>
            <a:off x="244050" y="3975927"/>
            <a:ext cx="11605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TCP/IP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协议，即传输控制协议和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网际协议，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它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互联网通信中最基本的协议，也是互联网的基础，它由一系列协议组成。</a:t>
            </a:r>
          </a:p>
        </p:txBody>
      </p:sp>
      <p:sp>
        <p:nvSpPr>
          <p:cNvPr id="7" name="矩形 6"/>
          <p:cNvSpPr/>
          <p:nvPr/>
        </p:nvSpPr>
        <p:spPr>
          <a:xfrm>
            <a:off x="740326" y="1775193"/>
            <a:ext cx="9627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在每层中通信双方都要共同遵守相应的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规则，即网络协议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2800" dirty="0"/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138125" y="5090203"/>
            <a:ext cx="11817350" cy="12988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TCP/IP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协议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把网络分成四层，其中最高层为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应用层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，最底层为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物理层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，中间历经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传输层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网络层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Google Shape;392;p25"/>
          <p:cNvSpPr/>
          <p:nvPr/>
        </p:nvSpPr>
        <p:spPr>
          <a:xfrm>
            <a:off x="10476051" y="259605"/>
            <a:ext cx="1373499" cy="1487517"/>
          </a:xfrm>
          <a:custGeom>
            <a:avLst/>
            <a:gdLst/>
            <a:ahLst/>
            <a:cxnLst/>
            <a:rect l="l" t="t" r="r" b="b"/>
            <a:pathLst>
              <a:path w="5818" h="6718" extrusionOk="0">
                <a:moveTo>
                  <a:pt x="2910" y="0"/>
                </a:moveTo>
                <a:lnTo>
                  <a:pt x="1" y="1679"/>
                </a:lnTo>
                <a:lnTo>
                  <a:pt x="1" y="5038"/>
                </a:lnTo>
                <a:lnTo>
                  <a:pt x="2910" y="6717"/>
                </a:lnTo>
                <a:lnTo>
                  <a:pt x="5818" y="5038"/>
                </a:lnTo>
                <a:lnTo>
                  <a:pt x="5818" y="1679"/>
                </a:lnTo>
                <a:lnTo>
                  <a:pt x="2910" y="0"/>
                </a:lnTo>
                <a:close/>
              </a:path>
            </a:pathLst>
          </a:custGeom>
          <a:solidFill>
            <a:srgbClr val="6A338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规 则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954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" grpId="0"/>
      <p:bldP spid="7" grpId="0"/>
      <p:bldP spid="12" grpId="0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AxMTM5MzFhOWUwODJiZjcwZWJkMjJmM2RlYzNhN2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196.132283464567,&quot;width&quot;:5761.53858267716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86,&quot;width&quot;:500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305,&quot;width&quot;:3544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29,&quot;width&quot;:4058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30,&quot;width&quot;:653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0z21tzb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0z21tzb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4891</TotalTime>
  <Words>1938</Words>
  <Application>Microsoft Office PowerPoint</Application>
  <PresentationFormat>宽屏</PresentationFormat>
  <Paragraphs>271</Paragraphs>
  <Slides>25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方正姚体</vt:lpstr>
      <vt:lpstr>黑体</vt:lpstr>
      <vt:lpstr>华文行楷</vt:lpstr>
      <vt:lpstr>华文楷体</vt:lpstr>
      <vt:lpstr>思源黑体 CN Medium</vt:lpstr>
      <vt:lpstr>宋体</vt:lpstr>
      <vt:lpstr>微软雅黑</vt:lpstr>
      <vt:lpstr>Arial</vt:lpstr>
      <vt:lpstr>Calibri</vt:lpstr>
      <vt:lpstr>Times New Roman</vt:lpstr>
      <vt:lpstr>Wingdings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商务汇报</dc:title>
  <dc:creator>第一PPT</dc:creator>
  <cp:keywords>www.1ppt.com</cp:keywords>
  <dc:description>www.1ppt.com</dc:description>
  <cp:lastModifiedBy>lanyan06</cp:lastModifiedBy>
  <cp:revision>211</cp:revision>
  <cp:lastPrinted>2023-12-22T04:18:58Z</cp:lastPrinted>
  <dcterms:created xsi:type="dcterms:W3CDTF">2022-05-04T10:03:00Z</dcterms:created>
  <dcterms:modified xsi:type="dcterms:W3CDTF">2023-12-28T12:09:29Z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A2D5E527D6134B03A93E49579A471CF7_12</vt:lpwstr>
  </property>
  <property fmtid="{D5CDD505-2E9C-101B-9397-08002B2CF9AE}" pid="3" name="KSOProductBuildVer">
    <vt:lpwstr>2052-12.1.0.15374</vt:lpwstr>
  </property>
</Properties>
</file>