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4" r:id="rId4"/>
    <p:sldMasterId id="2147483688" r:id="rId5"/>
    <p:sldMasterId id="2147483702" r:id="rId6"/>
    <p:sldMasterId id="2147483716" r:id="rId7"/>
  </p:sldMasterIdLst>
  <p:notesMasterIdLst>
    <p:notesMasterId r:id="rId9"/>
  </p:notesMasterIdLst>
  <p:handoutMasterIdLst>
    <p:handoutMasterId r:id="rId23"/>
  </p:handoutMasterIdLst>
  <p:sldIdLst>
    <p:sldId id="481" r:id="rId8"/>
    <p:sldId id="482" r:id="rId10"/>
    <p:sldId id="483" r:id="rId11"/>
    <p:sldId id="478" r:id="rId12"/>
    <p:sldId id="487" r:id="rId13"/>
    <p:sldId id="474" r:id="rId14"/>
    <p:sldId id="488" r:id="rId15"/>
    <p:sldId id="489" r:id="rId16"/>
    <p:sldId id="440" r:id="rId17"/>
    <p:sldId id="473" r:id="rId18"/>
    <p:sldId id="485" r:id="rId19"/>
    <p:sldId id="486" r:id="rId20"/>
    <p:sldId id="439" r:id="rId21"/>
    <p:sldId id="455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00CC"/>
    <a:srgbClr val="9900FF"/>
    <a:srgbClr val="F8A662"/>
    <a:srgbClr val="A20000"/>
    <a:srgbClr val="BF651B"/>
    <a:srgbClr val="D14D29"/>
    <a:srgbClr val="32AC95"/>
    <a:srgbClr val="A54E07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76" autoAdjust="0"/>
    <p:restoredTop sz="97450" autoAdjust="0"/>
  </p:normalViewPr>
  <p:slideViewPr>
    <p:cSldViewPr showGuides="1">
      <p:cViewPr varScale="1">
        <p:scale>
          <a:sx n="85" d="100"/>
          <a:sy n="85" d="100"/>
        </p:scale>
        <p:origin x="276" y="126"/>
      </p:cViewPr>
      <p:guideLst>
        <p:guide orient="horz" pos="2170"/>
        <p:guide pos="3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740" y="-102"/>
      </p:cViewPr>
      <p:guideLst>
        <p:guide orient="horz" pos="2894"/>
        <p:guide pos="21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34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FD130D-AAC8-44A9-A3BE-2E1BA6D7C0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160B8F-FD91-447F-B347-C28456E589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2972F9-58EA-40AC-93EB-2F165E6D99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203152-9403-460D-AF64-A1ED637F6C0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6332624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7765968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9199312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10632656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207568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532E-6 -5.78035E-8 L -0.66996 0.021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98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5" grpId="0" animBg="1"/>
      <p:bldP spid="5" grpId="1" animBg="1"/>
      <p:bldP spid="5" grpId="2" animBg="1"/>
      <p:bldP spid="5" grpId="3" animBg="1"/>
      <p:bldP spid="7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207568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623546" y="0"/>
            <a:ext cx="8944909" cy="3752816"/>
          </a:xfrm>
          <a:custGeom>
            <a:avLst/>
            <a:gdLst/>
            <a:ahLst/>
            <a:cxnLst/>
            <a:rect l="l" t="t" r="r" b="b"/>
            <a:pathLst>
              <a:path w="8949568" h="4020830">
                <a:moveTo>
                  <a:pt x="0" y="0"/>
                </a:moveTo>
                <a:lnTo>
                  <a:pt x="8949568" y="0"/>
                </a:lnTo>
                <a:cubicBezTo>
                  <a:pt x="8710550" y="2260057"/>
                  <a:pt x="6798293" y="4020830"/>
                  <a:pt x="4474784" y="4020830"/>
                </a:cubicBezTo>
                <a:cubicBezTo>
                  <a:pt x="2151275" y="4020830"/>
                  <a:pt x="239018" y="2260057"/>
                  <a:pt x="0" y="0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5" name="TextBox 3"/>
          <p:cNvSpPr txBox="1"/>
          <p:nvPr userDrawn="1"/>
        </p:nvSpPr>
        <p:spPr>
          <a:xfrm>
            <a:off x="1993681" y="3861048"/>
            <a:ext cx="8204639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 algn="ctr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感谢收看</a:t>
            </a:r>
            <a:r>
              <a:rPr lang="zh-CN" altLang="en-US" sz="54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请多指点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28560" y="5085184"/>
            <a:ext cx="34923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/>
          <p:cNvSpPr txBox="1">
            <a:spLocks noChangeArrowheads="1"/>
          </p:cNvSpPr>
          <p:nvPr userDrawn="1"/>
        </p:nvSpPr>
        <p:spPr bwMode="auto">
          <a:xfrm>
            <a:off x="5193249" y="510756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11020228@qq.com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3249" y="6188159"/>
            <a:ext cx="3567253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http://weibo.com/teliss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28560" y="6210010"/>
            <a:ext cx="395794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4728566" y="5643665"/>
            <a:ext cx="33925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/>
          <p:cNvSpPr txBox="1">
            <a:spLocks noChangeArrowheads="1"/>
          </p:cNvSpPr>
          <p:nvPr userDrawn="1"/>
        </p:nvSpPr>
        <p:spPr bwMode="auto">
          <a:xfrm>
            <a:off x="5193249" y="564785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2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2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41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6" descr="07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0" y="116632"/>
            <a:ext cx="122167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xing" descr="图片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91" y="507992"/>
            <a:ext cx="12012066" cy="1739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矩形 44"/>
          <p:cNvSpPr/>
          <p:nvPr userDrawn="1"/>
        </p:nvSpPr>
        <p:spPr>
          <a:xfrm>
            <a:off x="-24760" y="730424"/>
            <a:ext cx="12216760" cy="6370984"/>
          </a:xfrm>
          <a:prstGeom prst="rect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100000">
                <a:schemeClr val="bg1">
                  <a:alpha val="89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矩形 45"/>
          <p:cNvSpPr/>
          <p:nvPr userDrawn="1"/>
        </p:nvSpPr>
        <p:spPr>
          <a:xfrm>
            <a:off x="-84000" y="770325"/>
            <a:ext cx="12276000" cy="108000"/>
          </a:xfrm>
          <a:prstGeom prst="rect">
            <a:avLst/>
          </a:prstGeom>
          <a:solidFill>
            <a:srgbClr val="66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32000"/>
            <a:ext cx="10852237" cy="648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6" descr="07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0" y="116632"/>
            <a:ext cx="122167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xing" descr="图片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91" y="507992"/>
            <a:ext cx="12012066" cy="1739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矩形 44"/>
          <p:cNvSpPr/>
          <p:nvPr userDrawn="1"/>
        </p:nvSpPr>
        <p:spPr>
          <a:xfrm>
            <a:off x="-24760" y="730424"/>
            <a:ext cx="12216760" cy="6370984"/>
          </a:xfrm>
          <a:prstGeom prst="rect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100000">
                <a:schemeClr val="bg1">
                  <a:alpha val="89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矩形 45"/>
          <p:cNvSpPr/>
          <p:nvPr userDrawn="1"/>
        </p:nvSpPr>
        <p:spPr>
          <a:xfrm>
            <a:off x="-84000" y="770325"/>
            <a:ext cx="12276000" cy="108000"/>
          </a:xfrm>
          <a:prstGeom prst="rect">
            <a:avLst/>
          </a:prstGeom>
          <a:solidFill>
            <a:srgbClr val="66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6332472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6332344" y="96312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3894E-6 8.67052E-7 L -0.31754 0.02381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77" y="1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4" grpId="0" animBg="1"/>
      <p:bldP spid="4" grpId="1" animBg="1"/>
      <p:bldP spid="4" grpId="2" animBg="1"/>
      <p:bldP spid="4" grpId="3" animBg="1"/>
      <p:bldP spid="6" grpId="0" animBg="1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332472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4279E-6 -5.78035E-8 L -0.42908 0.021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60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5" grpId="0" animBg="1"/>
      <p:bldP spid="5" grpId="1" animBg="1"/>
      <p:bldP spid="5" grpId="2" animBg="1"/>
      <p:bldP spid="5" grpId="3" animBg="1"/>
      <p:bldP spid="6" grpId="0" animBg="1"/>
    </p:bld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6332472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3493E-6 -5.78035E-8 L -0.54646 0.021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30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4" grpId="0" animBg="1"/>
      <p:bldP spid="4" grpId="1" animBg="1"/>
      <p:bldP spid="4" grpId="2" animBg="1"/>
      <p:bldP spid="4" grpId="3" animBg="1"/>
      <p:bldP spid="10" grpId="0" animBg="1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6332624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7765968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9199312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10632656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207568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532E-6 -5.78035E-8 L -0.66996 0.021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98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5" grpId="0" animBg="1"/>
      <p:bldP spid="5" grpId="1" animBg="1"/>
      <p:bldP spid="5" grpId="2" animBg="1"/>
      <p:bldP spid="5" grpId="3" animBg="1"/>
      <p:bldP spid="7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207568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623546" y="0"/>
            <a:ext cx="8944909" cy="3752816"/>
          </a:xfrm>
          <a:custGeom>
            <a:avLst/>
            <a:gdLst/>
            <a:ahLst/>
            <a:cxnLst/>
            <a:rect l="l" t="t" r="r" b="b"/>
            <a:pathLst>
              <a:path w="8949568" h="4020830">
                <a:moveTo>
                  <a:pt x="0" y="0"/>
                </a:moveTo>
                <a:lnTo>
                  <a:pt x="8949568" y="0"/>
                </a:lnTo>
                <a:cubicBezTo>
                  <a:pt x="8710550" y="2260057"/>
                  <a:pt x="6798293" y="4020830"/>
                  <a:pt x="4474784" y="4020830"/>
                </a:cubicBezTo>
                <a:cubicBezTo>
                  <a:pt x="2151275" y="4020830"/>
                  <a:pt x="239018" y="2260057"/>
                  <a:pt x="0" y="0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TextBox 3"/>
          <p:cNvSpPr txBox="1"/>
          <p:nvPr userDrawn="1"/>
        </p:nvSpPr>
        <p:spPr>
          <a:xfrm>
            <a:off x="1993681" y="3861048"/>
            <a:ext cx="8204639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algn="ctr"/>
            <a:r>
              <a:rPr lang="zh-CN" altLang="en-US" sz="5400" dirty="0">
                <a:solidFill>
                  <a:prstClr val="black">
                    <a:lumMod val="65000"/>
                    <a:lumOff val="35000"/>
                  </a:prstClr>
                </a:solidFill>
              </a:rPr>
              <a:t>感谢收看 请多指点</a:t>
            </a:r>
            <a:endParaRPr lang="zh-CN" altLang="en-US" sz="54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28560" y="5085184"/>
            <a:ext cx="34923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/>
          <p:cNvSpPr txBox="1">
            <a:spLocks noChangeArrowheads="1"/>
          </p:cNvSpPr>
          <p:nvPr userDrawn="1"/>
        </p:nvSpPr>
        <p:spPr bwMode="auto">
          <a:xfrm>
            <a:off x="5193249" y="510756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11020228@qq.com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3249" y="6188159"/>
            <a:ext cx="3567253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http://weibo.com/teliss</a:t>
            </a:r>
            <a:endParaRPr 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28560" y="6210010"/>
            <a:ext cx="395794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4728566" y="5643665"/>
            <a:ext cx="33925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/>
          <p:cNvSpPr txBox="1">
            <a:spLocks noChangeArrowheads="1"/>
          </p:cNvSpPr>
          <p:nvPr userDrawn="1"/>
        </p:nvSpPr>
        <p:spPr bwMode="auto">
          <a:xfrm>
            <a:off x="5193249" y="564785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http://teliss.blog.163.com</a:t>
            </a:r>
            <a:endParaRPr lang="en-US" altLang="zh-CN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2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2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41" grpId="0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6" descr="07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0" y="116632"/>
            <a:ext cx="122167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xing" descr="图片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91" y="507992"/>
            <a:ext cx="12012066" cy="1739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矩形 44"/>
          <p:cNvSpPr/>
          <p:nvPr userDrawn="1"/>
        </p:nvSpPr>
        <p:spPr>
          <a:xfrm>
            <a:off x="-24760" y="730424"/>
            <a:ext cx="12216760" cy="6370984"/>
          </a:xfrm>
          <a:prstGeom prst="rect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100000">
                <a:schemeClr val="bg1">
                  <a:alpha val="89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矩形 45"/>
          <p:cNvSpPr/>
          <p:nvPr userDrawn="1"/>
        </p:nvSpPr>
        <p:spPr>
          <a:xfrm>
            <a:off x="-84000" y="770325"/>
            <a:ext cx="12276000" cy="108000"/>
          </a:xfrm>
          <a:prstGeom prst="rect">
            <a:avLst/>
          </a:prstGeom>
          <a:solidFill>
            <a:srgbClr val="66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6332472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6332344" y="96312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概念学习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概念学习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3894E-6 8.67052E-7 L -0.31754 0.02381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77" y="1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4" grpId="0" animBg="1"/>
      <p:bldP spid="4" grpId="1" animBg="1"/>
      <p:bldP spid="4" grpId="2" animBg="1"/>
      <p:bldP spid="4" grpId="3" animBg="1"/>
      <p:bldP spid="6" grpId="0" animBg="1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6332472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6332344" y="96312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概念学习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概念学习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3894E-6 8.67052E-7 L -0.31754 0.02381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77" y="1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4" grpId="0" bldLvl="0" animBg="1"/>
      <p:bldP spid="4" grpId="1" bldLvl="0" animBg="1"/>
      <p:bldP spid="4" grpId="2" bldLvl="0" animBg="1"/>
      <p:bldP spid="4" grpId="3" bldLvl="0" animBg="1"/>
      <p:bldP spid="6" grpId="0" bldLvl="0" animBg="1"/>
    </p:bld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信息准备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332472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概念学习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概念学习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4279E-6 -5.78035E-8 L -0.42908 0.021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60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5" grpId="0" bldLvl="0" animBg="1"/>
      <p:bldP spid="5" grpId="1" bldLvl="0" animBg="1"/>
      <p:bldP spid="5" grpId="2" bldLvl="0" animBg="1"/>
      <p:bldP spid="5" grpId="3" bldLvl="0" animBg="1"/>
      <p:bldP spid="6" grpId="0" bldLvl="0" animBg="1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6332472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3493E-6 -5.78035E-8 L -0.54646 0.021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30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4" grpId="0" bldLvl="0" animBg="1"/>
      <p:bldP spid="4" grpId="1" bldLvl="0" animBg="1"/>
      <p:bldP spid="4" grpId="2" bldLvl="0" animBg="1"/>
      <p:bldP spid="4" grpId="3" bldLvl="0" animBg="1"/>
      <p:bldP spid="10" grpId="0" bldLvl="0" animBg="1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6332624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7765968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9199312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10632656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207568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532E-6 -5.78035E-8 L -0.66996 0.021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98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5" grpId="0" bldLvl="0" animBg="1"/>
      <p:bldP spid="5" grpId="1" bldLvl="0" animBg="1"/>
      <p:bldP spid="5" grpId="2" bldLvl="0" animBg="1"/>
      <p:bldP spid="5" grpId="3" bldLvl="0" animBg="1"/>
      <p:bldP spid="7" grpId="0" bldLvl="0" animBg="1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207568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信息准备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623546" y="0"/>
            <a:ext cx="8944909" cy="3752816"/>
          </a:xfrm>
          <a:custGeom>
            <a:avLst/>
            <a:gdLst/>
            <a:ahLst/>
            <a:cxnLst/>
            <a:rect l="l" t="t" r="r" b="b"/>
            <a:pathLst>
              <a:path w="8949568" h="4020830">
                <a:moveTo>
                  <a:pt x="0" y="0"/>
                </a:moveTo>
                <a:lnTo>
                  <a:pt x="8949568" y="0"/>
                </a:lnTo>
                <a:cubicBezTo>
                  <a:pt x="8710550" y="2260057"/>
                  <a:pt x="6798293" y="4020830"/>
                  <a:pt x="4474784" y="4020830"/>
                </a:cubicBezTo>
                <a:cubicBezTo>
                  <a:pt x="2151275" y="4020830"/>
                  <a:pt x="239018" y="2260057"/>
                  <a:pt x="0" y="0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5" name="TextBox 3"/>
          <p:cNvSpPr txBox="1"/>
          <p:nvPr userDrawn="1"/>
        </p:nvSpPr>
        <p:spPr>
          <a:xfrm>
            <a:off x="1993681" y="3861048"/>
            <a:ext cx="8204639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 algn="ctr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感谢收看</a:t>
            </a:r>
            <a:r>
              <a:rPr lang="zh-CN" altLang="en-US" sz="54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请多指点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28560" y="5085184"/>
            <a:ext cx="34923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/>
          <p:cNvSpPr txBox="1">
            <a:spLocks noChangeArrowheads="1"/>
          </p:cNvSpPr>
          <p:nvPr userDrawn="1"/>
        </p:nvSpPr>
        <p:spPr bwMode="auto">
          <a:xfrm>
            <a:off x="5193249" y="510756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11020228@qq.com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3249" y="6188159"/>
            <a:ext cx="3567253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http://weibo.com/teliss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28560" y="6210010"/>
            <a:ext cx="395794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4728566" y="5643665"/>
            <a:ext cx="33925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/>
          <p:cNvSpPr txBox="1">
            <a:spLocks noChangeArrowheads="1"/>
          </p:cNvSpPr>
          <p:nvPr userDrawn="1"/>
        </p:nvSpPr>
        <p:spPr bwMode="auto">
          <a:xfrm>
            <a:off x="5193249" y="564785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2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2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41" grpId="0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6" descr="07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760" y="116632"/>
            <a:ext cx="122167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xing" descr="图片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91" y="507992"/>
            <a:ext cx="12012066" cy="1739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矩形 44"/>
          <p:cNvSpPr/>
          <p:nvPr userDrawn="1"/>
        </p:nvSpPr>
        <p:spPr>
          <a:xfrm>
            <a:off x="-24760" y="730424"/>
            <a:ext cx="12216760" cy="6370984"/>
          </a:xfrm>
          <a:prstGeom prst="rect">
            <a:avLst/>
          </a:prstGeom>
          <a:gradFill>
            <a:gsLst>
              <a:gs pos="0">
                <a:schemeClr val="bg1">
                  <a:alpha val="89000"/>
                </a:schemeClr>
              </a:gs>
              <a:gs pos="100000">
                <a:schemeClr val="bg1">
                  <a:alpha val="89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矩形 45"/>
          <p:cNvSpPr/>
          <p:nvPr userDrawn="1"/>
        </p:nvSpPr>
        <p:spPr>
          <a:xfrm>
            <a:off x="-84000" y="770325"/>
            <a:ext cx="12276000" cy="108000"/>
          </a:xfrm>
          <a:prstGeom prst="rect">
            <a:avLst/>
          </a:prstGeom>
          <a:solidFill>
            <a:srgbClr val="66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6332472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6332344" y="96312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概念学习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概念学习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3894E-6 8.67052E-7 L -0.31754 0.02381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77" y="1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4" grpId="0" bldLvl="0" animBg="1"/>
      <p:bldP spid="4" grpId="1" bldLvl="0" animBg="1"/>
      <p:bldP spid="4" grpId="2" bldLvl="0" animBg="1"/>
      <p:bldP spid="4" grpId="3" bldLvl="0" animBg="1"/>
      <p:bldP spid="6" grpId="0" bldLvl="0" animBg="1"/>
    </p:bld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教学分析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信息准备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332472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概念学习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概念学习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4279E-6 -5.78035E-8 L -0.42908 0.021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60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5" grpId="0" bldLvl="0" animBg="1"/>
      <p:bldP spid="5" grpId="1" bldLvl="0" animBg="1"/>
      <p:bldP spid="5" grpId="2" bldLvl="0" animBg="1"/>
      <p:bldP spid="5" grpId="3" bldLvl="0" animBg="1"/>
      <p:bldP spid="6" grpId="0" bldLvl="0" animBg="1"/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6332472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3493E-6 -5.78035E-8 L -0.54646 0.021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30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4" grpId="0" bldLvl="0" animBg="1"/>
      <p:bldP spid="4" grpId="1" bldLvl="0" animBg="1"/>
      <p:bldP spid="4" grpId="2" bldLvl="0" animBg="1"/>
      <p:bldP spid="4" grpId="3" bldLvl="0" animBg="1"/>
      <p:bldP spid="10" grpId="0" bldLvl="0" animBg="1"/>
    </p:bld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332472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概念学习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任务实施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作品展示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概念学习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4279E-6 -5.78035E-8 L -0.42908 0.021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60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5" grpId="0" animBg="1"/>
      <p:bldP spid="5" grpId="1" animBg="1"/>
      <p:bldP spid="5" grpId="2" animBg="1"/>
      <p:bldP spid="5" grpId="3" animBg="1"/>
      <p:bldP spid="6" grpId="0" animBg="1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6332624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7765968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9199312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10632656" y="118300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207568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532E-6 -5.78035E-8 L -0.66996 0.021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498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9" grpId="0" bldLvl="0" animBg="1"/>
      <p:bldP spid="20" grpId="0" bldLvl="0" animBg="1"/>
      <p:bldP spid="21" grpId="0" bldLvl="0" animBg="1"/>
      <p:bldP spid="5" grpId="0" bldLvl="0" animBg="1"/>
      <p:bldP spid="5" grpId="1" bldLvl="0" animBg="1"/>
      <p:bldP spid="5" grpId="2" bldLvl="0" animBg="1"/>
      <p:bldP spid="5" grpId="3" bldLvl="0" animBg="1"/>
      <p:bldP spid="7" grpId="0" bldLvl="0" animBg="1"/>
    </p:bld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反思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207568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623546" y="0"/>
            <a:ext cx="8944909" cy="3752816"/>
          </a:xfrm>
          <a:custGeom>
            <a:avLst/>
            <a:gdLst/>
            <a:ahLst/>
            <a:cxnLst/>
            <a:rect l="l" t="t" r="r" b="b"/>
            <a:pathLst>
              <a:path w="8949568" h="4020830">
                <a:moveTo>
                  <a:pt x="0" y="0"/>
                </a:moveTo>
                <a:lnTo>
                  <a:pt x="8949568" y="0"/>
                </a:lnTo>
                <a:cubicBezTo>
                  <a:pt x="8710550" y="2260057"/>
                  <a:pt x="6798293" y="4020830"/>
                  <a:pt x="4474784" y="4020830"/>
                </a:cubicBezTo>
                <a:cubicBezTo>
                  <a:pt x="2151275" y="4020830"/>
                  <a:pt x="239018" y="2260057"/>
                  <a:pt x="0" y="0"/>
                </a:cubicBez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35" name="TextBox 3"/>
          <p:cNvSpPr txBox="1"/>
          <p:nvPr userDrawn="1"/>
        </p:nvSpPr>
        <p:spPr>
          <a:xfrm>
            <a:off x="1993681" y="3861048"/>
            <a:ext cx="8204639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 algn="ctr"/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感谢收看</a:t>
            </a:r>
            <a:r>
              <a:rPr lang="zh-CN" altLang="en-US" sz="5400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请多指点</a:t>
            </a:r>
            <a:endParaRPr lang="zh-CN" altLang="en-US" sz="5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6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28560" y="5085184"/>
            <a:ext cx="349230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 Box 54"/>
          <p:cNvSpPr txBox="1">
            <a:spLocks noChangeArrowheads="1"/>
          </p:cNvSpPr>
          <p:nvPr userDrawn="1"/>
        </p:nvSpPr>
        <p:spPr bwMode="auto">
          <a:xfrm>
            <a:off x="5193249" y="510756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11020228@qq.com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TextBox 10"/>
          <p:cNvSpPr>
            <a:spLocks noChangeArrowheads="1"/>
          </p:cNvSpPr>
          <p:nvPr userDrawn="1"/>
        </p:nvSpPr>
        <p:spPr bwMode="auto">
          <a:xfrm>
            <a:off x="5193249" y="6188159"/>
            <a:ext cx="3567253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http://weibo.com/teliss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9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28560" y="6210010"/>
            <a:ext cx="395794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4728566" y="5643665"/>
            <a:ext cx="339252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 Box 54"/>
          <p:cNvSpPr txBox="1">
            <a:spLocks noChangeArrowheads="1"/>
          </p:cNvSpPr>
          <p:nvPr userDrawn="1"/>
        </p:nvSpPr>
        <p:spPr bwMode="auto">
          <a:xfrm>
            <a:off x="5193249" y="5647857"/>
            <a:ext cx="3567253" cy="3512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2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2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8" grpId="0"/>
      <p:bldP spid="41" grpId="0"/>
    </p:bld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教学设计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6332472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7765816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0632504" y="111344"/>
            <a:ext cx="1368000" cy="432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9199160" y="111344"/>
            <a:ext cx="1368000" cy="43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2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3493E-6 -5.78035E-8 L -0.54646 0.02173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30" y="1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4" grpId="0" animBg="1"/>
      <p:bldP spid="4" grpId="1" animBg="1"/>
      <p:bldP spid="4" grpId="2" animBg="1"/>
      <p:bldP spid="4" grpId="3" animBg="1"/>
      <p:bldP spid="10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学过程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microsoft.com/office/2007/relationships/hdphoto" Target="../media/image10.wdp"/><Relationship Id="rId16" Type="http://schemas.openxmlformats.org/officeDocument/2006/relationships/image" Target="../media/image9.png"/><Relationship Id="rId15" Type="http://schemas.openxmlformats.org/officeDocument/2006/relationships/image" Target="../media/image8.jpeg"/><Relationship Id="rId14" Type="http://schemas.openxmlformats.org/officeDocument/2006/relationships/image" Target="../media/image7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9" Type="http://schemas.openxmlformats.org/officeDocument/2006/relationships/theme" Target="../theme/theme2.xml"/><Relationship Id="rId18" Type="http://schemas.microsoft.com/office/2007/relationships/hdphoto" Target="../media/image10.wdp"/><Relationship Id="rId17" Type="http://schemas.openxmlformats.org/officeDocument/2006/relationships/image" Target="../media/image9.png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8" Type="http://schemas.openxmlformats.org/officeDocument/2006/relationships/theme" Target="../theme/theme3.xml"/><Relationship Id="rId17" Type="http://schemas.microsoft.com/office/2007/relationships/hdphoto" Target="../media/image10.wdp"/><Relationship Id="rId16" Type="http://schemas.openxmlformats.org/officeDocument/2006/relationships/image" Target="../media/image9.png"/><Relationship Id="rId15" Type="http://schemas.openxmlformats.org/officeDocument/2006/relationships/image" Target="../media/image8.jpeg"/><Relationship Id="rId14" Type="http://schemas.openxmlformats.org/officeDocument/2006/relationships/image" Target="../media/image7.jpeg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8" Type="http://schemas.openxmlformats.org/officeDocument/2006/relationships/theme" Target="../theme/theme4.xml"/><Relationship Id="rId17" Type="http://schemas.microsoft.com/office/2007/relationships/hdphoto" Target="../media/image10.wdp"/><Relationship Id="rId16" Type="http://schemas.openxmlformats.org/officeDocument/2006/relationships/image" Target="../media/image9.png"/><Relationship Id="rId15" Type="http://schemas.openxmlformats.org/officeDocument/2006/relationships/image" Target="../media/image8.jpeg"/><Relationship Id="rId14" Type="http://schemas.openxmlformats.org/officeDocument/2006/relationships/image" Target="../media/image7.jpeg"/><Relationship Id="rId13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8" Type="http://schemas.openxmlformats.org/officeDocument/2006/relationships/theme" Target="../theme/theme5.xml"/><Relationship Id="rId17" Type="http://schemas.microsoft.com/office/2007/relationships/hdphoto" Target="../media/image10.wdp"/><Relationship Id="rId16" Type="http://schemas.openxmlformats.org/officeDocument/2006/relationships/image" Target="../media/image9.png"/><Relationship Id="rId15" Type="http://schemas.openxmlformats.org/officeDocument/2006/relationships/image" Target="../media/image8.jpeg"/><Relationship Id="rId14" Type="http://schemas.openxmlformats.org/officeDocument/2006/relationships/image" Target="../media/image7.jpeg"/><Relationship Id="rId1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2.xml"/><Relationship Id="rId8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0.xml"/><Relationship Id="rId6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5.xml"/><Relationship Id="rId18" Type="http://schemas.openxmlformats.org/officeDocument/2006/relationships/theme" Target="../theme/theme6.xml"/><Relationship Id="rId17" Type="http://schemas.openxmlformats.org/officeDocument/2006/relationships/tags" Target="../tags/tag121.xml"/><Relationship Id="rId16" Type="http://schemas.openxmlformats.org/officeDocument/2006/relationships/tags" Target="../tags/tag120.xml"/><Relationship Id="rId15" Type="http://schemas.openxmlformats.org/officeDocument/2006/relationships/tags" Target="../tags/tag119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3.xml"/><Relationship Id="rId1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 userDrawn="1"/>
        </p:nvSpPr>
        <p:spPr>
          <a:xfrm>
            <a:off x="-240704" y="327344"/>
            <a:ext cx="12432704" cy="432024"/>
          </a:xfrm>
          <a:prstGeom prst="rect">
            <a:avLst/>
          </a:prstGeom>
          <a:gradFill flip="none" rotWithShape="1">
            <a:gsLst>
              <a:gs pos="0">
                <a:srgbClr val="421312"/>
              </a:gs>
              <a:gs pos="80000">
                <a:srgbClr val="AF322F"/>
              </a:gs>
              <a:gs pos="100000">
                <a:schemeClr val="accent2">
                  <a:shade val="94000"/>
                  <a:satMod val="1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 hidden="1"/>
          <p:cNvGrpSpPr/>
          <p:nvPr userDrawn="1"/>
        </p:nvGrpSpPr>
        <p:grpSpPr>
          <a:xfrm>
            <a:off x="-96688" y="-243408"/>
            <a:ext cx="12288688" cy="7686288"/>
            <a:chOff x="1740032" y="1556792"/>
            <a:chExt cx="3995928" cy="2499360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032" y="1556792"/>
              <a:ext cx="3995928" cy="249936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/>
          </p:nvSpPr>
          <p:spPr>
            <a:xfrm>
              <a:off x="1740032" y="1556792"/>
              <a:ext cx="3995928" cy="2499360"/>
            </a:xfrm>
            <a:prstGeom prst="rect">
              <a:avLst/>
            </a:prstGeom>
            <a:solidFill>
              <a:srgbClr val="FFFFFF">
                <a:alpha val="6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 userDrawn="1"/>
        </p:nvSpPr>
        <p:spPr>
          <a:xfrm>
            <a:off x="0" y="759368"/>
            <a:ext cx="12192000" cy="6098632"/>
          </a:xfrm>
          <a:prstGeom prst="rect">
            <a:avLst/>
          </a:prstGeom>
          <a:blipFill dpi="0" rotWithShape="1">
            <a:blip r:embed="rId15">
              <a:alphaModFix amt="12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2700000">
            <a:off x="-26608" y="203365"/>
            <a:ext cx="489479" cy="489479"/>
          </a:xfrm>
          <a:prstGeom prst="rect">
            <a:avLst/>
          </a:prstGeom>
          <a:blipFill dpi="0"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2700000">
            <a:off x="518768" y="39803"/>
            <a:ext cx="324403" cy="324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2700000">
            <a:off x="870796" y="312840"/>
            <a:ext cx="252000" cy="252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 userDrawn="1"/>
        </p:nvSpPr>
        <p:spPr>
          <a:xfrm>
            <a:off x="-240704" y="327344"/>
            <a:ext cx="12432704" cy="432024"/>
          </a:xfrm>
          <a:prstGeom prst="rect">
            <a:avLst/>
          </a:prstGeom>
          <a:gradFill flip="none" rotWithShape="1">
            <a:gsLst>
              <a:gs pos="0">
                <a:srgbClr val="421312"/>
              </a:gs>
              <a:gs pos="80000">
                <a:srgbClr val="AF322F"/>
              </a:gs>
              <a:gs pos="100000">
                <a:schemeClr val="accent2">
                  <a:shade val="94000"/>
                  <a:satMod val="1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2700000">
            <a:off x="-26608" y="203365"/>
            <a:ext cx="489479" cy="489479"/>
          </a:xfrm>
          <a:prstGeom prst="rect">
            <a:avLst/>
          </a:prstGeom>
          <a:blipFill dpi="0"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2700000">
            <a:off x="518768" y="39803"/>
            <a:ext cx="324403" cy="324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2700000">
            <a:off x="870796" y="312840"/>
            <a:ext cx="252000" cy="252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 userDrawn="1"/>
        </p:nvSpPr>
        <p:spPr>
          <a:xfrm>
            <a:off x="-240704" y="327344"/>
            <a:ext cx="12432704" cy="432024"/>
          </a:xfrm>
          <a:prstGeom prst="rect">
            <a:avLst/>
          </a:prstGeom>
          <a:gradFill flip="none" rotWithShape="1">
            <a:gsLst>
              <a:gs pos="0">
                <a:srgbClr val="421312"/>
              </a:gs>
              <a:gs pos="80000">
                <a:srgbClr val="AF322F"/>
              </a:gs>
              <a:gs pos="100000">
                <a:schemeClr val="accent2">
                  <a:shade val="94000"/>
                  <a:satMod val="1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7" name="组合 16" hidden="1"/>
          <p:cNvGrpSpPr/>
          <p:nvPr userDrawn="1"/>
        </p:nvGrpSpPr>
        <p:grpSpPr>
          <a:xfrm>
            <a:off x="-96688" y="-243408"/>
            <a:ext cx="12288688" cy="7686288"/>
            <a:chOff x="1740032" y="1556792"/>
            <a:chExt cx="3995928" cy="2499360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032" y="1556792"/>
              <a:ext cx="3995928" cy="249936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/>
          </p:nvSpPr>
          <p:spPr>
            <a:xfrm>
              <a:off x="1740032" y="1556792"/>
              <a:ext cx="3995928" cy="2499360"/>
            </a:xfrm>
            <a:prstGeom prst="rect">
              <a:avLst/>
            </a:prstGeom>
            <a:solidFill>
              <a:srgbClr val="FFFFFF">
                <a:alpha val="6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矩形 3"/>
          <p:cNvSpPr/>
          <p:nvPr userDrawn="1"/>
        </p:nvSpPr>
        <p:spPr>
          <a:xfrm>
            <a:off x="0" y="759368"/>
            <a:ext cx="12192000" cy="6098632"/>
          </a:xfrm>
          <a:prstGeom prst="rect">
            <a:avLst/>
          </a:prstGeom>
          <a:blipFill dpi="0" rotWithShape="1">
            <a:blip r:embed="rId15">
              <a:alphaModFix amt="12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 rot="2700000">
            <a:off x="-26608" y="203365"/>
            <a:ext cx="489479" cy="489479"/>
          </a:xfrm>
          <a:prstGeom prst="rect">
            <a:avLst/>
          </a:prstGeom>
          <a:blipFill dpi="0"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 rot="2700000">
            <a:off x="518768" y="39803"/>
            <a:ext cx="324403" cy="324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 rot="2700000">
            <a:off x="870796" y="312840"/>
            <a:ext cx="252000" cy="252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 userDrawn="1"/>
        </p:nvSpPr>
        <p:spPr>
          <a:xfrm>
            <a:off x="-240704" y="327344"/>
            <a:ext cx="12432704" cy="432024"/>
          </a:xfrm>
          <a:prstGeom prst="rect">
            <a:avLst/>
          </a:prstGeom>
          <a:gradFill flip="none" rotWithShape="1">
            <a:gsLst>
              <a:gs pos="0">
                <a:srgbClr val="421312"/>
              </a:gs>
              <a:gs pos="80000">
                <a:srgbClr val="AF322F"/>
              </a:gs>
              <a:gs pos="100000">
                <a:schemeClr val="accent2">
                  <a:shade val="94000"/>
                  <a:satMod val="1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 hidden="1"/>
          <p:cNvGrpSpPr/>
          <p:nvPr userDrawn="1"/>
        </p:nvGrpSpPr>
        <p:grpSpPr>
          <a:xfrm>
            <a:off x="-96688" y="-243408"/>
            <a:ext cx="12288688" cy="7686288"/>
            <a:chOff x="1740032" y="1556792"/>
            <a:chExt cx="3995928" cy="2499360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032" y="1556792"/>
              <a:ext cx="3995928" cy="249936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/>
          </p:nvSpPr>
          <p:spPr>
            <a:xfrm>
              <a:off x="1740032" y="1556792"/>
              <a:ext cx="3995928" cy="2499360"/>
            </a:xfrm>
            <a:prstGeom prst="rect">
              <a:avLst/>
            </a:prstGeom>
            <a:solidFill>
              <a:srgbClr val="FFFFFF">
                <a:alpha val="6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 userDrawn="1"/>
        </p:nvSpPr>
        <p:spPr>
          <a:xfrm>
            <a:off x="0" y="759368"/>
            <a:ext cx="12192000" cy="6098632"/>
          </a:xfrm>
          <a:prstGeom prst="rect">
            <a:avLst/>
          </a:prstGeom>
          <a:blipFill dpi="0" rotWithShape="1">
            <a:blip r:embed="rId15">
              <a:alphaModFix amt="12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2700000">
            <a:off x="-26608" y="203365"/>
            <a:ext cx="489479" cy="489479"/>
          </a:xfrm>
          <a:prstGeom prst="rect">
            <a:avLst/>
          </a:prstGeom>
          <a:blipFill dpi="0"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2700000">
            <a:off x="518768" y="39803"/>
            <a:ext cx="324403" cy="324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2700000">
            <a:off x="870796" y="312840"/>
            <a:ext cx="252000" cy="252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 userDrawn="1"/>
        </p:nvSpPr>
        <p:spPr>
          <a:xfrm>
            <a:off x="-240704" y="327344"/>
            <a:ext cx="12432704" cy="432024"/>
          </a:xfrm>
          <a:prstGeom prst="rect">
            <a:avLst/>
          </a:prstGeom>
          <a:gradFill flip="none" rotWithShape="1">
            <a:gsLst>
              <a:gs pos="0">
                <a:srgbClr val="421312"/>
              </a:gs>
              <a:gs pos="80000">
                <a:srgbClr val="AF322F"/>
              </a:gs>
              <a:gs pos="100000">
                <a:schemeClr val="accent2">
                  <a:shade val="94000"/>
                  <a:satMod val="1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 hidden="1"/>
          <p:cNvGrpSpPr/>
          <p:nvPr userDrawn="1"/>
        </p:nvGrpSpPr>
        <p:grpSpPr>
          <a:xfrm>
            <a:off x="-96688" y="-243408"/>
            <a:ext cx="12288688" cy="7686288"/>
            <a:chOff x="1740032" y="1556792"/>
            <a:chExt cx="3995928" cy="2499360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032" y="1556792"/>
              <a:ext cx="3995928" cy="249936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 userDrawn="1"/>
          </p:nvSpPr>
          <p:spPr>
            <a:xfrm>
              <a:off x="1740032" y="1556792"/>
              <a:ext cx="3995928" cy="2499360"/>
            </a:xfrm>
            <a:prstGeom prst="rect">
              <a:avLst/>
            </a:prstGeom>
            <a:solidFill>
              <a:srgbClr val="FFFFFF">
                <a:alpha val="6902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 userDrawn="1"/>
        </p:nvSpPr>
        <p:spPr>
          <a:xfrm>
            <a:off x="0" y="759368"/>
            <a:ext cx="12192000" cy="6098632"/>
          </a:xfrm>
          <a:prstGeom prst="rect">
            <a:avLst/>
          </a:prstGeom>
          <a:blipFill dpi="0" rotWithShape="1">
            <a:blip r:embed="rId15">
              <a:alphaModFix amt="12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 rot="2700000">
            <a:off x="-26608" y="203365"/>
            <a:ext cx="489479" cy="489479"/>
          </a:xfrm>
          <a:prstGeom prst="rect">
            <a:avLst/>
          </a:prstGeom>
          <a:blipFill dpi="0" rotWithShape="1"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artisticPaintBrush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2700000">
            <a:off x="518768" y="39803"/>
            <a:ext cx="324403" cy="3244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2700000">
            <a:off x="870796" y="312840"/>
            <a:ext cx="252000" cy="252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1.xml"/><Relationship Id="rId3" Type="http://schemas.openxmlformats.org/officeDocument/2006/relationships/hyperlink" Target="&#35270;&#39057;/&#31179;&#22825;&#30340;&#31461;&#35805;.mp4" TargetMode="External"/><Relationship Id="rId2" Type="http://schemas.openxmlformats.org/officeDocument/2006/relationships/tags" Target="../tags/tag122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2.xml"/><Relationship Id="rId1" Type="http://schemas.openxmlformats.org/officeDocument/2006/relationships/tags" Target="../tags/tag13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1" Type="http://schemas.openxmlformats.org/officeDocument/2006/relationships/slideLayout" Target="../slideLayouts/slideLayout71.xml"/><Relationship Id="rId10" Type="http://schemas.openxmlformats.org/officeDocument/2006/relationships/image" Target="../media/image21.png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71.xml"/><Relationship Id="rId6" Type="http://schemas.openxmlformats.org/officeDocument/2006/relationships/image" Target="../media/image24.png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openxmlformats.org/officeDocument/2006/relationships/tags" Target="../tags/tag123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24.xml"/><Relationship Id="rId3" Type="http://schemas.openxmlformats.org/officeDocument/2006/relationships/image" Target="../media/image25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2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9.xml"/><Relationship Id="rId4" Type="http://schemas.openxmlformats.org/officeDocument/2006/relationships/tags" Target="../tags/tag126.xml"/><Relationship Id="rId3" Type="http://schemas.openxmlformats.org/officeDocument/2006/relationships/image" Target="../media/image26.png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9.xml"/><Relationship Id="rId1" Type="http://schemas.openxmlformats.org/officeDocument/2006/relationships/tags" Target="../tags/tag1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9.xml"/><Relationship Id="rId1" Type="http://schemas.openxmlformats.org/officeDocument/2006/relationships/tags" Target="../tags/tag128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29.xml"/><Relationship Id="rId3" Type="http://schemas.openxmlformats.org/officeDocument/2006/relationships/image" Target="../media/image27.png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43815" y="0"/>
            <a:ext cx="12242165" cy="6859270"/>
          </a:xfrm>
          <a:prstGeom prst="rect">
            <a:avLst/>
          </a:prstGeom>
        </p:spPr>
      </p:pic>
      <p:sp>
        <p:nvSpPr>
          <p:cNvPr id="11" name="标题 10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75520" y="2348880"/>
            <a:ext cx="9289032" cy="648000"/>
          </a:xfrm>
        </p:spPr>
        <p:txBody>
          <a:bodyPr/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说一说：你最喜欢的</a:t>
            </a:r>
            <a:r>
              <a:rPr lang="zh-CN" altLang="en-US" sz="6000" dirty="0" smtClean="0">
                <a:solidFill>
                  <a:srgbClr val="FF0000"/>
                </a:solidFill>
                <a:hlinkClick r:id="rId3" action="ppaction://hlinkfile"/>
              </a:rPr>
              <a:t>季节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 hidden="1"/>
          <p:cNvSpPr/>
          <p:nvPr/>
        </p:nvSpPr>
        <p:spPr>
          <a:xfrm>
            <a:off x="479376" y="836712"/>
            <a:ext cx="1406022" cy="396000"/>
          </a:xfrm>
          <a:custGeom>
            <a:avLst/>
            <a:gdLst>
              <a:gd name="connsiteX0" fmla="*/ 0 w 1769273"/>
              <a:gd name="connsiteY0" fmla="*/ 0 h 1008112"/>
              <a:gd name="connsiteX1" fmla="*/ 1517245 w 1769273"/>
              <a:gd name="connsiteY1" fmla="*/ 0 h 1008112"/>
              <a:gd name="connsiteX2" fmla="*/ 1769273 w 1769273"/>
              <a:gd name="connsiteY2" fmla="*/ 235226 h 1008112"/>
              <a:gd name="connsiteX3" fmla="*/ 1769273 w 1769273"/>
              <a:gd name="connsiteY3" fmla="*/ 772886 h 1008112"/>
              <a:gd name="connsiteX4" fmla="*/ 1517245 w 1769273"/>
              <a:gd name="connsiteY4" fmla="*/ 1008112 h 1008112"/>
              <a:gd name="connsiteX5" fmla="*/ 0 w 1769273"/>
              <a:gd name="connsiteY5" fmla="*/ 1008112 h 1008112"/>
              <a:gd name="connsiteX6" fmla="*/ 252028 w 1769273"/>
              <a:gd name="connsiteY6" fmla="*/ 772886 h 1008112"/>
              <a:gd name="connsiteX7" fmla="*/ 252028 w 1769273"/>
              <a:gd name="connsiteY7" fmla="*/ 235226 h 1008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69273" h="1008112">
                <a:moveTo>
                  <a:pt x="0" y="0"/>
                </a:moveTo>
                <a:lnTo>
                  <a:pt x="1517245" y="0"/>
                </a:lnTo>
                <a:lnTo>
                  <a:pt x="1769273" y="235226"/>
                </a:lnTo>
                <a:lnTo>
                  <a:pt x="1769273" y="772886"/>
                </a:lnTo>
                <a:lnTo>
                  <a:pt x="1517245" y="1008112"/>
                </a:lnTo>
                <a:lnTo>
                  <a:pt x="0" y="1008112"/>
                </a:lnTo>
                <a:lnTo>
                  <a:pt x="252028" y="772886"/>
                </a:lnTo>
                <a:lnTo>
                  <a:pt x="252028" y="235226"/>
                </a:lnTo>
                <a:close/>
              </a:path>
            </a:pathLst>
          </a:cu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zh-CN" altLang="en-US" sz="1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课前准备</a:t>
            </a:r>
            <a:endParaRPr lang="zh-CN" altLang="en-US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368" y="1052736"/>
            <a:ext cx="169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endParaRPr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767408" y="1747743"/>
          <a:ext cx="10731500" cy="4218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7025"/>
                <a:gridCol w="6594475"/>
              </a:tblGrid>
              <a:tr h="71374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01040"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Play（）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  <a:tr h="701040"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Stop（）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01040"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GotoAndPlay(</a:t>
                      </a:r>
                      <a:r>
                        <a:rPr lang="en-US" altLang="zh-CN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01040"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GotoAnd</a:t>
                      </a:r>
                      <a:r>
                        <a:rPr lang="en-US" altLang="zh-CN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Stop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(</a:t>
                      </a:r>
                      <a:r>
                        <a:rPr lang="en-US" altLang="zh-CN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x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)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701040">
                <a:tc>
                  <a:txBody>
                    <a:bodyPr/>
                    <a:lstStyle/>
                    <a:p>
                      <a:pPr algn="ctr" fontAlgn="auto">
                        <a:buNone/>
                      </a:pP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Press/</a:t>
                      </a:r>
                      <a:r>
                        <a:rPr lang="en-US" altLang="zh-CN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R</a:t>
                      </a:r>
                      <a:r>
                        <a:rPr lang="zh-CN" altLang="en-US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elease/</a:t>
                      </a:r>
                      <a:r>
                        <a:rPr lang="en-US" altLang="zh-CN" sz="2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R</a:t>
                      </a:r>
                      <a:r>
                        <a:rPr lang="zh-CN" altLang="en-US" sz="20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ollover</a:t>
                      </a:r>
                      <a:endParaRPr lang="zh-CN" altLang="en-US" sz="20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打字机"/>
          <p:cNvSpPr txBox="1"/>
          <p:nvPr/>
        </p:nvSpPr>
        <p:spPr>
          <a:xfrm>
            <a:off x="1055440" y="1844824"/>
            <a:ext cx="3824605" cy="45910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indent="0" algn="ctr"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控制动画的常用代码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打字机"/>
          <p:cNvSpPr txBox="1"/>
          <p:nvPr/>
        </p:nvSpPr>
        <p:spPr>
          <a:xfrm>
            <a:off x="7573327" y="1812084"/>
            <a:ext cx="1047115" cy="45910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03912" y="2411864"/>
            <a:ext cx="6096000" cy="35548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500" b="1" dirty="0"/>
              <a:t>从当前帧开始播放动画</a:t>
            </a:r>
            <a:endParaRPr lang="zh-CN" altLang="en-US" sz="2500" b="1" dirty="0"/>
          </a:p>
          <a:p>
            <a:pPr>
              <a:lnSpc>
                <a:spcPct val="180000"/>
              </a:lnSpc>
            </a:pPr>
            <a:r>
              <a:rPr lang="zh-CN" altLang="en-US" sz="2500" b="1" dirty="0"/>
              <a:t>停止播放动画</a:t>
            </a:r>
            <a:endParaRPr lang="zh-CN" altLang="en-US" sz="2500" b="1" dirty="0"/>
          </a:p>
          <a:p>
            <a:pPr>
              <a:lnSpc>
                <a:spcPct val="180000"/>
              </a:lnSpc>
            </a:pPr>
            <a:r>
              <a:rPr lang="zh-CN" altLang="en-US" sz="2500" b="1" dirty="0"/>
              <a:t>跳到x帧并播放动画</a:t>
            </a:r>
            <a:endParaRPr lang="zh-CN" altLang="en-US" sz="2500" b="1" dirty="0"/>
          </a:p>
          <a:p>
            <a:pPr>
              <a:lnSpc>
                <a:spcPct val="180000"/>
              </a:lnSpc>
            </a:pPr>
            <a:r>
              <a:rPr lang="zh-CN" altLang="en-US" sz="2500" b="1" dirty="0"/>
              <a:t>跳到x帧并停止播放动画</a:t>
            </a:r>
            <a:endParaRPr lang="zh-CN" altLang="en-US" sz="2500" b="1" dirty="0"/>
          </a:p>
          <a:p>
            <a:pPr>
              <a:lnSpc>
                <a:spcPct val="180000"/>
              </a:lnSpc>
            </a:pPr>
            <a:r>
              <a:rPr lang="zh-CN" altLang="en-US" sz="2500" b="1" dirty="0"/>
              <a:t>鼠标按下/鼠标释放/</a:t>
            </a:r>
            <a:r>
              <a:rPr lang="zh-CN" altLang="en-US" sz="2500" b="1"/>
              <a:t>鼠标</a:t>
            </a:r>
            <a:r>
              <a:rPr lang="zh-CN" altLang="en-US" sz="2500" b="1" smtClean="0"/>
              <a:t>经过</a:t>
            </a:r>
            <a:endParaRPr lang="zh-CN" altLang="en-US" sz="25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1331" y="1511464"/>
            <a:ext cx="844860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讨论分析：</a:t>
            </a:r>
            <a:r>
              <a:rPr lang="zh-CN" altLang="en-US" sz="2400" b="1" dirty="0"/>
              <a:t>   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、如何</a:t>
            </a:r>
            <a:r>
              <a:rPr lang="zh-CN" altLang="en-US" sz="2400" b="1" dirty="0"/>
              <a:t>实现枫叶沿曲线运动下落？</a:t>
            </a:r>
            <a:endParaRPr lang="en-US" altLang="zh-CN" sz="2400" b="1" dirty="0" smtClean="0"/>
          </a:p>
        </p:txBody>
      </p:sp>
      <p:sp>
        <p:nvSpPr>
          <p:cNvPr id="6" name="矩形 5"/>
          <p:cNvSpPr/>
          <p:nvPr/>
        </p:nvSpPr>
        <p:spPr>
          <a:xfrm>
            <a:off x="7392149" y="1628929"/>
            <a:ext cx="281198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0000CC"/>
                </a:solidFill>
              </a:rPr>
              <a:t>——引导层动画</a:t>
            </a:r>
            <a:endParaRPr lang="zh-CN" altLang="en-US" sz="3000" b="1" dirty="0">
              <a:solidFill>
                <a:srgbClr val="0000C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51531" y="2924691"/>
            <a:ext cx="6941259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0000CC"/>
                </a:solidFill>
              </a:rPr>
              <a:t>——在首帧上加“动作”代码“</a:t>
            </a:r>
            <a:r>
              <a:rPr lang="en-US" altLang="zh-CN" sz="3000" b="1" dirty="0" smtClean="0">
                <a:solidFill>
                  <a:srgbClr val="0000CC"/>
                </a:solidFill>
              </a:rPr>
              <a:t>stop();</a:t>
            </a:r>
            <a:r>
              <a:rPr lang="zh-CN" altLang="en-US" sz="3000" b="1" dirty="0" smtClean="0">
                <a:solidFill>
                  <a:srgbClr val="0000CC"/>
                </a:solidFill>
              </a:rPr>
              <a:t>”</a:t>
            </a:r>
            <a:endParaRPr lang="zh-CN" altLang="en-US" sz="3000" b="1" dirty="0">
              <a:solidFill>
                <a:srgbClr val="0000CC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47215" y="4293235"/>
            <a:ext cx="9883775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auto">
              <a:lnSpc>
                <a:spcPts val="4000"/>
              </a:lnSpc>
              <a:buFont typeface="Wingdings" panose="05000000000000000000" charset="0"/>
              <a:buChar char="l"/>
            </a:pPr>
            <a:r>
              <a:rPr lang="zh-CN" altLang="en-US" sz="2500" b="1" kern="100" dirty="0" smtClean="0">
                <a:solidFill>
                  <a:srgbClr val="0000CC"/>
                </a:solidFill>
                <a:cs typeface="Times New Roman" panose="02020603050405020304" pitchFamily="18" charset="0"/>
              </a:rPr>
              <a:t>新建</a:t>
            </a:r>
            <a:r>
              <a:rPr lang="en-US" altLang="zh-CN" sz="2500" b="1" kern="100" dirty="0" smtClean="0">
                <a:solidFill>
                  <a:srgbClr val="0000CC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sz="2500" b="1" kern="100" dirty="0" smtClean="0">
                <a:solidFill>
                  <a:srgbClr val="0000CC"/>
                </a:solidFill>
                <a:cs typeface="Times New Roman" panose="02020603050405020304" pitchFamily="18" charset="0"/>
              </a:rPr>
              <a:t>装有代码的枫叶飘落</a:t>
            </a:r>
            <a:r>
              <a:rPr lang="en-US" altLang="zh-CN" sz="2500" b="1" kern="100" dirty="0" smtClean="0">
                <a:solidFill>
                  <a:srgbClr val="0000CC"/>
                </a:solidFill>
                <a:cs typeface="Times New Roman" panose="02020603050405020304" pitchFamily="18" charset="0"/>
              </a:rPr>
              <a:t>”</a:t>
            </a:r>
            <a:r>
              <a:rPr lang="zh-CN" altLang="en-US" sz="2500" b="1" kern="100" dirty="0" smtClean="0">
                <a:solidFill>
                  <a:srgbClr val="0000CC"/>
                </a:solidFill>
                <a:cs typeface="Times New Roman" panose="02020603050405020304" pitchFamily="18" charset="0"/>
              </a:rPr>
              <a:t>元件，在编辑区添加“枫叶飘落”元件</a:t>
            </a:r>
            <a:endParaRPr lang="zh-CN" altLang="en-US" sz="2500" b="1" kern="100" dirty="0" smtClean="0">
              <a:solidFill>
                <a:srgbClr val="0000CC"/>
              </a:solidFill>
              <a:cs typeface="Times New Roman" panose="02020603050405020304" pitchFamily="18" charset="0"/>
            </a:endParaRPr>
          </a:p>
          <a:p>
            <a:pPr marL="342900" indent="-342900" fontAlgn="auto">
              <a:lnSpc>
                <a:spcPts val="4000"/>
              </a:lnSpc>
              <a:buFont typeface="Wingdings" panose="05000000000000000000" charset="0"/>
              <a:buChar char="l"/>
            </a:pPr>
            <a:r>
              <a:rPr lang="zh-CN" altLang="en-US" sz="2500" b="1" kern="100" dirty="0" smtClean="0">
                <a:solidFill>
                  <a:srgbClr val="0000CC"/>
                </a:solidFill>
                <a:cs typeface="Times New Roman" panose="02020603050405020304" pitchFamily="18" charset="0"/>
              </a:rPr>
              <a:t>对此元件添加“动作”</a:t>
            </a:r>
            <a:r>
              <a:rPr lang="zh-CN" altLang="zh-CN" sz="2500" b="1" kern="100" dirty="0" smtClean="0">
                <a:solidFill>
                  <a:srgbClr val="0000CC"/>
                </a:solidFill>
                <a:cs typeface="Times New Roman" panose="02020603050405020304" pitchFamily="18" charset="0"/>
              </a:rPr>
              <a:t>代码</a:t>
            </a:r>
            <a:r>
              <a:rPr lang="zh-CN" altLang="zh-CN" sz="2500" b="1" kern="100" dirty="0">
                <a:solidFill>
                  <a:srgbClr val="0000CC"/>
                </a:solidFill>
                <a:cs typeface="Times New Roman" panose="02020603050405020304" pitchFamily="18" charset="0"/>
              </a:rPr>
              <a:t>：</a:t>
            </a:r>
            <a:r>
              <a:rPr lang="en-US" altLang="zh-CN" sz="2500" b="1" kern="100" dirty="0">
                <a:solidFill>
                  <a:srgbClr val="0000CC"/>
                </a:solidFill>
                <a:cs typeface="Times New Roman" panose="02020603050405020304" pitchFamily="18" charset="0"/>
              </a:rPr>
              <a:t>on(</a:t>
            </a:r>
            <a:r>
              <a:rPr lang="en-US" altLang="zh-CN" sz="2500" b="1" kern="100" dirty="0" err="1">
                <a:solidFill>
                  <a:srgbClr val="0000CC"/>
                </a:solidFill>
                <a:cs typeface="Times New Roman" panose="02020603050405020304" pitchFamily="18" charset="0"/>
              </a:rPr>
              <a:t>rollOver</a:t>
            </a:r>
            <a:r>
              <a:rPr lang="en-US" altLang="zh-CN" sz="2500" b="1" kern="100" dirty="0">
                <a:solidFill>
                  <a:srgbClr val="0000CC"/>
                </a:solidFill>
                <a:cs typeface="Times New Roman" panose="02020603050405020304" pitchFamily="18" charset="0"/>
              </a:rPr>
              <a:t>){play();}</a:t>
            </a:r>
            <a:endParaRPr lang="zh-CN" altLang="en-US" sz="2500" b="1" dirty="0">
              <a:solidFill>
                <a:srgbClr val="0000C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55378" y="5993817"/>
            <a:ext cx="9037320" cy="668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500" b="1" kern="100" dirty="0" smtClean="0">
                <a:solidFill>
                  <a:srgbClr val="0000CC"/>
                </a:solidFill>
                <a:cs typeface="Times New Roman" panose="02020603050405020304" pitchFamily="18" charset="0"/>
                <a:sym typeface="+mn-ea"/>
              </a:rPr>
              <a:t>“枫叶飘落”元件的</a:t>
            </a:r>
            <a:r>
              <a:rPr lang="zh-CN" altLang="en-US" sz="2500" b="1" dirty="0" smtClean="0">
                <a:solidFill>
                  <a:srgbClr val="0000CC"/>
                </a:solidFill>
              </a:rPr>
              <a:t>尾帧上加“动作”代码“ </a:t>
            </a:r>
            <a:r>
              <a:rPr lang="en-US" altLang="zh-CN" sz="2500" b="1" dirty="0" smtClean="0">
                <a:solidFill>
                  <a:srgbClr val="0000CC"/>
                </a:solidFill>
              </a:rPr>
              <a:t>gotoandplay(2);</a:t>
            </a:r>
            <a:r>
              <a:rPr lang="zh-CN" altLang="en-US" sz="2500" b="1" dirty="0" smtClean="0">
                <a:solidFill>
                  <a:srgbClr val="0000CC"/>
                </a:solidFill>
              </a:rPr>
              <a:t>”</a:t>
            </a:r>
            <a:endParaRPr lang="zh-CN" altLang="en-US" sz="2500" b="1" dirty="0">
              <a:solidFill>
                <a:srgbClr val="0000CC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55266" y="5228991"/>
            <a:ext cx="7455887" cy="7216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/>
              <a:t>4</a:t>
            </a:r>
            <a:r>
              <a:rPr lang="zh-CN" altLang="en-US" sz="2400" b="1" dirty="0"/>
              <a:t>、运用哪些代码，实现“枫叶飘落”动画重复播放？</a:t>
            </a:r>
            <a:endParaRPr lang="zh-CN" altLang="en-US" sz="2400" b="1" dirty="0"/>
          </a:p>
        </p:txBody>
      </p:sp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项目分析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打字机"/>
          <p:cNvSpPr txBox="1"/>
          <p:nvPr>
            <p:custDataLst>
              <p:tags r:id="rId2"/>
            </p:custDataLst>
          </p:nvPr>
        </p:nvSpPr>
        <p:spPr>
          <a:xfrm>
            <a:off x="623570" y="980440"/>
            <a:ext cx="10807065" cy="45910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p>
            <a:pPr indent="0">
              <a:buFont typeface="Wingdings" panose="05000000000000000000" charset="0"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活动三：</a:t>
            </a:r>
            <a:r>
              <a:rPr lang="zh-CN" altLang="en-US" sz="2400" b="1" dirty="0" smtClean="0">
                <a:latin typeface="+mn-ea"/>
              </a:rPr>
              <a:t>“枫叶飘落下来”</a:t>
            </a:r>
            <a:r>
              <a:rPr lang="zh-CN" altLang="en-US" sz="2400" b="1" dirty="0">
                <a:latin typeface="+mn-ea"/>
              </a:rPr>
              <a:t>动画，将指针移到枫叶上，枫叶从树上</a:t>
            </a:r>
            <a:r>
              <a:rPr lang="zh-CN" altLang="en-US" sz="2400" b="1" dirty="0" smtClean="0">
                <a:latin typeface="+mn-ea"/>
              </a:rPr>
              <a:t>沿曲线</a:t>
            </a:r>
            <a:r>
              <a:rPr lang="zh-CN" altLang="en-US" sz="2400" b="1" dirty="0">
                <a:latin typeface="+mn-ea"/>
              </a:rPr>
              <a:t>下落。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31570" y="2286635"/>
            <a:ext cx="77247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 smtClean="0">
                <a:sym typeface="+mn-ea"/>
              </a:rPr>
              <a:t> </a:t>
            </a:r>
            <a:r>
              <a:rPr lang="en-US" altLang="zh-CN" sz="2400" b="1" dirty="0" smtClean="0">
                <a:sym typeface="+mn-ea"/>
              </a:rPr>
              <a:t>2</a:t>
            </a:r>
            <a:r>
              <a:rPr lang="zh-CN" altLang="en-US" sz="2400" b="1" dirty="0" smtClean="0">
                <a:sym typeface="+mn-ea"/>
              </a:rPr>
              <a:t>、运用</a:t>
            </a:r>
            <a:r>
              <a:rPr lang="zh-CN" altLang="en-US" sz="2400" b="1" dirty="0">
                <a:sym typeface="+mn-ea"/>
              </a:rPr>
              <a:t>哪些代码，实现控制动画：枫叶静止在枫树上？</a:t>
            </a:r>
            <a:endParaRPr lang="zh-CN" altLang="en-US" sz="2400" b="1" dirty="0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1570" y="3429000"/>
            <a:ext cx="83915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en-US" altLang="zh-CN" sz="2400" b="1" dirty="0" smtClean="0">
                <a:sym typeface="+mn-ea"/>
              </a:rPr>
              <a:t>3</a:t>
            </a:r>
            <a:r>
              <a:rPr lang="zh-CN" altLang="en-US" sz="2400" b="1" dirty="0">
                <a:sym typeface="+mn-ea"/>
              </a:rPr>
              <a:t>、运用哪些代码，实现当指针移动到枫叶上，枫叶飘落</a:t>
            </a:r>
            <a:r>
              <a:rPr lang="zh-CN" altLang="en-US" sz="2400" b="1" dirty="0" smtClean="0">
                <a:sym typeface="+mn-ea"/>
              </a:rPr>
              <a:t>？</a:t>
            </a:r>
            <a:endParaRPr lang="zh-CN" altLang="en-US" sz="2400" b="1" dirty="0" smtClean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4" grpId="1"/>
      <p:bldP spid="4" grpId="2"/>
      <p:bldP spid="2" grpId="1"/>
      <p:bldP spid="2" grpId="2"/>
      <p:bldP spid="5" grpId="0"/>
      <p:bldP spid="3" grpId="0"/>
      <p:bldP spid="3" grpId="1"/>
      <p:bldP spid="9" grpId="0"/>
      <p:bldP spid="9" grpId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77410" y="1818748"/>
            <a:ext cx="8970978" cy="4274548"/>
            <a:chOff x="1377410" y="1818748"/>
            <a:chExt cx="8970978" cy="4274548"/>
          </a:xfrm>
        </p:grpSpPr>
        <p:sp>
          <p:nvSpPr>
            <p:cNvPr id="3" name="椭圆 2"/>
            <p:cNvSpPr/>
            <p:nvPr/>
          </p:nvSpPr>
          <p:spPr>
            <a:xfrm>
              <a:off x="1377410" y="2105277"/>
              <a:ext cx="1584176" cy="1152128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tx1"/>
                  </a:solidFill>
                </a:rPr>
                <a:t>枫叶</a:t>
              </a:r>
              <a:endParaRPr lang="en-US" altLang="zh-CN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b="1" dirty="0" smtClean="0">
                  <a:solidFill>
                    <a:schemeClr val="tx1"/>
                  </a:solidFill>
                </a:rPr>
                <a:t>图形元件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4075644" y="1818748"/>
              <a:ext cx="2372132" cy="172518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tx1"/>
                  </a:solidFill>
                </a:rPr>
                <a:t>“枫叶飘落”</a:t>
              </a:r>
              <a:endParaRPr lang="en-US" altLang="zh-CN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b="1" dirty="0" smtClean="0">
                  <a:solidFill>
                    <a:schemeClr val="tx1"/>
                  </a:solidFill>
                </a:rPr>
                <a:t>影片剪辑元件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7976256" y="1818748"/>
              <a:ext cx="2372132" cy="1725186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solidFill>
                    <a:schemeClr val="tx1"/>
                  </a:solidFill>
                </a:rPr>
                <a:t>“装有代码的枫叶飘落”</a:t>
              </a:r>
              <a:endParaRPr lang="en-US" altLang="zh-CN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zh-CN" altLang="en-US" b="1" dirty="0" smtClean="0">
                  <a:solidFill>
                    <a:schemeClr val="tx1"/>
                  </a:solidFill>
                </a:rPr>
                <a:t>影片剪辑元件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cxnSp>
          <p:nvCxnSpPr>
            <p:cNvPr id="7" name="直接箭头连接符 6"/>
            <p:cNvCxnSpPr/>
            <p:nvPr/>
          </p:nvCxnSpPr>
          <p:spPr>
            <a:xfrm flipH="1">
              <a:off x="2961586" y="2681341"/>
              <a:ext cx="720080" cy="0"/>
            </a:xfrm>
            <a:prstGeom prst="straightConnector1">
              <a:avLst/>
            </a:prstGeom>
            <a:ln w="28575">
              <a:solidFill>
                <a:srgbClr val="6600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 flipH="1">
              <a:off x="6489978" y="2681341"/>
              <a:ext cx="1486278" cy="0"/>
            </a:xfrm>
            <a:prstGeom prst="straightConnector1">
              <a:avLst/>
            </a:prstGeom>
            <a:ln w="28575">
              <a:solidFill>
                <a:srgbClr val="6600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3003788" y="1962422"/>
              <a:ext cx="93610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 smtClean="0"/>
                <a:t>调用</a:t>
              </a:r>
              <a:endParaRPr lang="zh-CN" altLang="en-US" sz="2200" b="1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97950" y="1962421"/>
              <a:ext cx="93610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 smtClean="0"/>
                <a:t>调用</a:t>
              </a:r>
              <a:endParaRPr lang="zh-CN" altLang="en-US" sz="2200" b="1" dirty="0"/>
            </a:p>
          </p:txBody>
        </p:sp>
        <p:cxnSp>
          <p:nvCxnSpPr>
            <p:cNvPr id="13" name="直接箭头连接符 12"/>
            <p:cNvCxnSpPr/>
            <p:nvPr/>
          </p:nvCxnSpPr>
          <p:spPr>
            <a:xfrm>
              <a:off x="5278076" y="3668094"/>
              <a:ext cx="0" cy="841026"/>
            </a:xfrm>
            <a:prstGeom prst="straightConnector1">
              <a:avLst/>
            </a:prstGeom>
            <a:ln w="28575">
              <a:solidFill>
                <a:srgbClr val="6600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>
            <a:xfrm>
              <a:off x="9162322" y="3668094"/>
              <a:ext cx="0" cy="841026"/>
            </a:xfrm>
            <a:prstGeom prst="straightConnector1">
              <a:avLst/>
            </a:prstGeom>
            <a:ln w="28575">
              <a:solidFill>
                <a:srgbClr val="66006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矩形 8"/>
            <p:cNvSpPr/>
            <p:nvPr/>
          </p:nvSpPr>
          <p:spPr>
            <a:xfrm>
              <a:off x="3981932" y="4509120"/>
              <a:ext cx="2592288" cy="158417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solidFill>
                    <a:schemeClr val="tx1"/>
                  </a:solidFill>
                </a:rPr>
                <a:t>首帧关键帧添加代码：</a:t>
              </a:r>
              <a:endParaRPr lang="en-US" altLang="zh-CN" b="1" dirty="0" smtClean="0">
                <a:solidFill>
                  <a:schemeClr val="tx1"/>
                </a:solidFill>
              </a:endParaRPr>
            </a:p>
            <a:p>
              <a:r>
                <a:rPr lang="en-US" altLang="zh-CN" b="1" dirty="0">
                  <a:solidFill>
                    <a:schemeClr val="tx1"/>
                  </a:solidFill>
                </a:rPr>
                <a:t> </a:t>
              </a:r>
              <a:r>
                <a:rPr lang="en-US" altLang="zh-CN" b="1" dirty="0" smtClean="0">
                  <a:solidFill>
                    <a:schemeClr val="tx1"/>
                  </a:solidFill>
                </a:rPr>
                <a:t>              stop();</a:t>
              </a:r>
              <a:endParaRPr lang="en-US" altLang="zh-CN" b="1" dirty="0" smtClean="0">
                <a:solidFill>
                  <a:schemeClr val="tx1"/>
                </a:solidFill>
              </a:endParaRPr>
            </a:p>
            <a:p>
              <a:r>
                <a:rPr lang="zh-CN" altLang="en-US" b="1" dirty="0" smtClean="0">
                  <a:solidFill>
                    <a:schemeClr val="tx1"/>
                  </a:solidFill>
                </a:rPr>
                <a:t>尾帧关键帧添加代码：</a:t>
              </a:r>
              <a:endParaRPr lang="en-US" altLang="zh-CN" b="1" dirty="0" smtClean="0">
                <a:solidFill>
                  <a:schemeClr val="tx1"/>
                </a:solidFill>
              </a:endParaRPr>
            </a:p>
            <a:p>
              <a:r>
                <a:rPr lang="en-US" altLang="zh-CN" b="1" dirty="0">
                  <a:solidFill>
                    <a:schemeClr val="tx1"/>
                  </a:solidFill>
                </a:rPr>
                <a:t> </a:t>
              </a:r>
              <a:r>
                <a:rPr lang="en-US" altLang="zh-CN" b="1" dirty="0" smtClean="0">
                  <a:solidFill>
                    <a:schemeClr val="tx1"/>
                  </a:solidFill>
                </a:rPr>
                <a:t>    </a:t>
              </a:r>
              <a:r>
                <a:rPr lang="zh-CN" altLang="en-US" b="1" dirty="0" smtClean="0">
                  <a:solidFill>
                    <a:schemeClr val="tx1"/>
                  </a:solidFill>
                </a:rPr>
                <a:t>    </a:t>
              </a:r>
              <a:r>
                <a:rPr lang="en-US" altLang="zh-CN" b="1" dirty="0" err="1" smtClean="0">
                  <a:solidFill>
                    <a:schemeClr val="tx1"/>
                  </a:solidFill>
                </a:rPr>
                <a:t>gotoandplay</a:t>
              </a:r>
              <a:r>
                <a:rPr lang="en-US" altLang="zh-CN" b="1" dirty="0" smtClean="0">
                  <a:solidFill>
                    <a:schemeClr val="tx1"/>
                  </a:solidFill>
                </a:rPr>
                <a:t>(2);  </a:t>
              </a:r>
              <a:endParaRPr lang="en-US" altLang="zh-CN" b="1" dirty="0" smtClean="0">
                <a:solidFill>
                  <a:schemeClr val="tx1"/>
                </a:solidFill>
              </a:endParaRPr>
            </a:p>
            <a:p>
              <a:r>
                <a:rPr lang="en-US" altLang="zh-CN" b="1" dirty="0">
                  <a:solidFill>
                    <a:schemeClr val="tx1"/>
                  </a:solidFill>
                </a:rPr>
                <a:t> </a:t>
              </a:r>
              <a:r>
                <a:rPr lang="en-US" altLang="zh-CN" b="1" dirty="0" smtClean="0">
                  <a:solidFill>
                    <a:schemeClr val="tx1"/>
                  </a:solidFill>
                </a:rPr>
                <a:t>          </a:t>
              </a:r>
              <a:r>
                <a:rPr lang="zh-CN" altLang="en-US" b="1" dirty="0" smtClean="0">
                  <a:solidFill>
                    <a:schemeClr val="tx1"/>
                  </a:solidFill>
                </a:rPr>
                <a:t>（或：</a:t>
              </a:r>
              <a:r>
                <a:rPr lang="en-US" altLang="zh-CN" b="1" dirty="0">
                  <a:solidFill>
                    <a:schemeClr val="tx1"/>
                  </a:solidFill>
                </a:rPr>
                <a:t> stop</a:t>
              </a:r>
              <a:r>
                <a:rPr lang="en-US" altLang="zh-CN" b="1" dirty="0" smtClean="0">
                  <a:solidFill>
                    <a:schemeClr val="tx1"/>
                  </a:solidFill>
                </a:rPr>
                <a:t>();</a:t>
              </a:r>
              <a:r>
                <a:rPr lang="zh-CN" altLang="en-US" b="1" dirty="0" smtClean="0">
                  <a:solidFill>
                    <a:schemeClr val="tx1"/>
                  </a:solidFill>
                </a:rPr>
                <a:t>）</a:t>
              </a:r>
              <a:endParaRPr lang="en-US" altLang="zh-CN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040216" y="4509120"/>
              <a:ext cx="2244213" cy="158417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solidFill>
                    <a:schemeClr val="tx1"/>
                  </a:solidFill>
                </a:rPr>
                <a:t>影片剪辑添加代码：</a:t>
              </a:r>
              <a:endParaRPr lang="en-US" altLang="zh-CN" b="1" dirty="0" smtClean="0">
                <a:solidFill>
                  <a:schemeClr val="tx1"/>
                </a:solidFill>
              </a:endParaRPr>
            </a:p>
            <a:p>
              <a:r>
                <a:rPr lang="en-US" altLang="zh-CN" b="1" dirty="0">
                  <a:solidFill>
                    <a:schemeClr val="tx1"/>
                  </a:solidFill>
                </a:rPr>
                <a:t>on(</a:t>
              </a:r>
              <a:r>
                <a:rPr lang="en-US" altLang="zh-CN" b="1" dirty="0" err="1">
                  <a:solidFill>
                    <a:schemeClr val="tx1"/>
                  </a:solidFill>
                </a:rPr>
                <a:t>rollOver</a:t>
              </a:r>
              <a:r>
                <a:rPr lang="en-US" altLang="zh-CN" b="1" dirty="0" smtClean="0">
                  <a:solidFill>
                    <a:schemeClr val="tx1"/>
                  </a:solidFill>
                </a:rPr>
                <a:t>)</a:t>
              </a:r>
              <a:endParaRPr lang="en-US" altLang="zh-CN" b="1" dirty="0" smtClean="0">
                <a:solidFill>
                  <a:schemeClr val="tx1"/>
                </a:solidFill>
              </a:endParaRPr>
            </a:p>
            <a:p>
              <a:r>
                <a:rPr lang="en-US" altLang="zh-CN" b="1" dirty="0" smtClean="0">
                  <a:solidFill>
                    <a:schemeClr val="tx1"/>
                  </a:solidFill>
                </a:rPr>
                <a:t>{ </a:t>
              </a:r>
              <a:endParaRPr lang="en-US" altLang="zh-CN" b="1" dirty="0" smtClean="0">
                <a:solidFill>
                  <a:schemeClr val="tx1"/>
                </a:solidFill>
              </a:endParaRPr>
            </a:p>
            <a:p>
              <a:r>
                <a:rPr lang="en-US" altLang="zh-CN" b="1" dirty="0">
                  <a:solidFill>
                    <a:schemeClr val="tx1"/>
                  </a:solidFill>
                </a:rPr>
                <a:t> </a:t>
              </a:r>
              <a:r>
                <a:rPr lang="en-US" altLang="zh-CN" b="1" dirty="0" smtClean="0">
                  <a:solidFill>
                    <a:schemeClr val="tx1"/>
                  </a:solidFill>
                </a:rPr>
                <a:t>  play();</a:t>
              </a:r>
              <a:endParaRPr lang="en-US" altLang="zh-CN" b="1" dirty="0" smtClean="0">
                <a:solidFill>
                  <a:schemeClr val="tx1"/>
                </a:solidFill>
              </a:endParaRPr>
            </a:p>
            <a:p>
              <a:r>
                <a:rPr lang="en-US" altLang="zh-CN" b="1" dirty="0" smtClean="0">
                  <a:solidFill>
                    <a:schemeClr val="tx1"/>
                  </a:solidFill>
                </a:rPr>
                <a:t>}</a:t>
              </a:r>
              <a:endParaRPr lang="en-US" altLang="zh-CN" b="1" dirty="0" smtClean="0">
                <a:solidFill>
                  <a:schemeClr val="tx1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7787" y="1052160"/>
            <a:ext cx="25202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b="1" dirty="0" smtClean="0">
                <a:latin typeface="黑体" panose="02010609060101010101" charset="-122"/>
                <a:ea typeface="黑体" panose="02010609060101010101" charset="-122"/>
              </a:rPr>
              <a:t>思维导图</a:t>
            </a:r>
            <a:endParaRPr lang="zh-CN" altLang="en-US" sz="25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27331" y="933118"/>
            <a:ext cx="30963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补间动画</a:t>
            </a:r>
            <a:endParaRPr lang="zh-CN" altLang="en-US" sz="50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3552" y="5205541"/>
            <a:ext cx="22322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solidFill>
                  <a:srgbClr val="0000CC"/>
                </a:solidFill>
              </a:rPr>
              <a:t>引导层动画</a:t>
            </a:r>
            <a:endParaRPr lang="zh-CN" altLang="en-US" sz="3000" b="1" dirty="0">
              <a:solidFill>
                <a:srgbClr val="0000CC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03552" y="1871683"/>
          <a:ext cx="11101416" cy="3040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8541"/>
                <a:gridCol w="2823368"/>
                <a:gridCol w="2383591"/>
                <a:gridCol w="4105916"/>
              </a:tblGrid>
              <a:tr h="5397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动画类型</a:t>
                      </a:r>
                      <a:endParaRPr lang="zh-CN" sz="20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在时间轴上的表现</a:t>
                      </a:r>
                      <a:endParaRPr lang="zh-CN" sz="20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>
                          <a:effectLst/>
                        </a:rPr>
                        <a:t>关键帧对象类型</a:t>
                      </a:r>
                      <a:endParaRPr lang="zh-CN" sz="2000" kern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实现动画效果</a:t>
                      </a:r>
                      <a:endParaRPr lang="zh-CN" sz="20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</a:tr>
              <a:tr h="13862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动画补间</a:t>
                      </a:r>
                      <a:endParaRPr lang="zh-CN" sz="20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11144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effectLst/>
                        </a:rPr>
                        <a:t>形状补间</a:t>
                      </a:r>
                      <a:endParaRPr lang="zh-CN" sz="2000" kern="0" dirty="0">
                        <a:effectLst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 Box 53"/>
          <p:cNvSpPr txBox="1">
            <a:spLocks noChangeArrowheads="1"/>
          </p:cNvSpPr>
          <p:nvPr/>
        </p:nvSpPr>
        <p:spPr bwMode="auto">
          <a:xfrm>
            <a:off x="7970829" y="2545703"/>
            <a:ext cx="3400136" cy="1086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8" tIns="45719" rIns="91438" bIns="45719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关键帧场景中对象的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位置、角度、大小、透明度等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属性的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变化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54"/>
          <p:cNvSpPr txBox="1">
            <a:spLocks noChangeArrowheads="1"/>
          </p:cNvSpPr>
          <p:nvPr/>
        </p:nvSpPr>
        <p:spPr bwMode="auto">
          <a:xfrm>
            <a:off x="7996724" y="3901734"/>
            <a:ext cx="3292820" cy="1086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8" tIns="45719" rIns="91438" bIns="45719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关键帧场景中对象的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、颜色、位置、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大小等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属性的变化</a:t>
            </a:r>
            <a:endParaRPr lang="zh-CN" altLang="en-US" dirty="0"/>
          </a:p>
        </p:txBody>
      </p:sp>
      <p:sp>
        <p:nvSpPr>
          <p:cNvPr id="3" name="Text Box 51"/>
          <p:cNvSpPr txBox="1">
            <a:spLocks noChangeArrowheads="1"/>
          </p:cNvSpPr>
          <p:nvPr/>
        </p:nvSpPr>
        <p:spPr bwMode="auto">
          <a:xfrm>
            <a:off x="5324938" y="2545703"/>
            <a:ext cx="2297880" cy="83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8" tIns="45719" rIns="91438" bIns="45719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元件和</a:t>
            </a:r>
            <a:endParaRPr lang="en-US" altLang="zh-CN" sz="2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非矢量图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51"/>
          <p:cNvSpPr txBox="1">
            <a:spLocks noChangeArrowheads="1"/>
          </p:cNvSpPr>
          <p:nvPr/>
        </p:nvSpPr>
        <p:spPr bwMode="auto">
          <a:xfrm>
            <a:off x="5466454" y="4105682"/>
            <a:ext cx="201484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8" tIns="45719" rIns="91438" bIns="45719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形状（矢量图）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49"/>
          <p:cNvSpPr txBox="1">
            <a:spLocks noChangeArrowheads="1"/>
          </p:cNvSpPr>
          <p:nvPr/>
        </p:nvSpPr>
        <p:spPr bwMode="auto">
          <a:xfrm>
            <a:off x="2739652" y="2888871"/>
            <a:ext cx="2406795" cy="400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淡紫色背景和箭头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0"/>
          <p:cNvSpPr txBox="1">
            <a:spLocks noChangeArrowheads="1"/>
          </p:cNvSpPr>
          <p:nvPr/>
        </p:nvSpPr>
        <p:spPr bwMode="auto">
          <a:xfrm>
            <a:off x="2722735" y="4136458"/>
            <a:ext cx="2228295" cy="400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8" tIns="45719" rIns="91438" bIns="45719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淡绿色背景和箭头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34437" y="5227357"/>
            <a:ext cx="6278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使对象沿着绘制飞运动路径（引导线）运动。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alphaModFix amt="1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8125444" y="4119171"/>
            <a:ext cx="4216667" cy="18172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600"/>
              </a:lnSpc>
            </a:pPr>
            <a:r>
              <a:rPr lang="en-US" altLang="zh-CN" sz="7200" dirty="0">
                <a:solidFill>
                  <a:prstClr val="white">
                    <a:lumMod val="95000"/>
                  </a:prstClr>
                </a:solidFill>
              </a:rPr>
              <a:t>Travelingin</a:t>
            </a:r>
            <a:endParaRPr lang="en-US" altLang="zh-CN" sz="7200" dirty="0">
              <a:solidFill>
                <a:prstClr val="white">
                  <a:lumMod val="95000"/>
                </a:prstClr>
              </a:solidFill>
            </a:endParaRPr>
          </a:p>
          <a:p>
            <a:pPr>
              <a:lnSpc>
                <a:spcPts val="6600"/>
              </a:lnSpc>
            </a:pPr>
            <a:r>
              <a:rPr lang="en-US" altLang="zh-CN" sz="7200" dirty="0">
                <a:solidFill>
                  <a:prstClr val="white">
                    <a:lumMod val="95000"/>
                  </a:prstClr>
                </a:solidFill>
              </a:rPr>
              <a:t>   unsplash</a:t>
            </a:r>
            <a:endParaRPr lang="zh-CN" altLang="en-US" sz="72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 rot="2700000">
            <a:off x="-1104800" y="1838422"/>
            <a:ext cx="2886115" cy="2886115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18900000">
            <a:off x="1612147" y="1354547"/>
            <a:ext cx="1533803" cy="153380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2700000">
            <a:off x="2234259" y="2906152"/>
            <a:ext cx="1939366" cy="193936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18900000">
            <a:off x="1065700" y="4260885"/>
            <a:ext cx="1533803" cy="153380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18900000">
            <a:off x="4399029" y="2593053"/>
            <a:ext cx="1533803" cy="153380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2700000">
            <a:off x="5712637" y="3318516"/>
            <a:ext cx="2321182" cy="232118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18900000">
            <a:off x="4219046" y="4085953"/>
            <a:ext cx="752900" cy="7528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18900000">
            <a:off x="5891186" y="2397577"/>
            <a:ext cx="752900" cy="7528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00576" y="2868479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6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谢谢您的聆听！</a:t>
            </a:r>
            <a:endParaRPr lang="zh-CN" altLang="en-US" sz="36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020892" y="3712390"/>
            <a:ext cx="15756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</a:rPr>
              <a:t>Thank you!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84357" y="11330"/>
            <a:ext cx="688039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600"/>
              </a:lnSpc>
            </a:pPr>
            <a:r>
              <a:rPr lang="en-US" altLang="zh-CN" sz="7200" dirty="0">
                <a:solidFill>
                  <a:srgbClr val="EEEEEE"/>
                </a:solidFill>
                <a:latin typeface="Copperplate Gothic Bold" panose="020E0705020206020404" pitchFamily="34" charset="0"/>
              </a:rPr>
              <a:t>Travelingin nsplash</a:t>
            </a:r>
            <a:endParaRPr lang="zh-CN" altLang="en-US" sz="7200" dirty="0">
              <a:solidFill>
                <a:srgbClr val="EEEEEE"/>
              </a:solidFill>
              <a:latin typeface="Copperplate Gothic Bold" panose="020E0705020206020404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 animBg="1"/>
      <p:bldP spid="5" grpId="0" animBg="1"/>
      <p:bldP spid="6" grpId="0" animBg="1"/>
      <p:bldP spid="9" grpId="0" animBg="1"/>
      <p:bldP spid="10" grpId="0" animBg="1"/>
      <p:bldP spid="11" grpId="0" animBg="1"/>
      <p:bldP spid="7" grpId="0" animBg="1"/>
      <p:bldP spid="13" grpId="0" animBg="1"/>
      <p:bldP spid="14" grpId="0"/>
      <p:bldP spid="15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-180" r="117" b="310"/>
          <a:stretch>
            <a:fillRect/>
          </a:stretch>
        </p:blipFill>
        <p:spPr>
          <a:xfrm>
            <a:off x="4227" y="-61994"/>
            <a:ext cx="12254932" cy="773899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0524" y="2889123"/>
            <a:ext cx="5913018" cy="36264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691" y="3729562"/>
            <a:ext cx="3172329" cy="265515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57"/>
          <a:stretch>
            <a:fillRect/>
          </a:stretch>
        </p:blipFill>
        <p:spPr>
          <a:xfrm>
            <a:off x="-12643" y="-112881"/>
            <a:ext cx="12271802" cy="76848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3126" y="-232475"/>
            <a:ext cx="4438508" cy="84844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332" y="4916233"/>
            <a:ext cx="3677532" cy="278515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" y="-74690"/>
            <a:ext cx="9039574" cy="77607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82"/>
          <a:stretch>
            <a:fillRect/>
          </a:stretch>
        </p:blipFill>
        <p:spPr>
          <a:xfrm>
            <a:off x="-42456" y="-118078"/>
            <a:ext cx="12388880" cy="781946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" r="75317" b="67421"/>
          <a:stretch>
            <a:fillRect/>
          </a:stretch>
        </p:blipFill>
        <p:spPr>
          <a:xfrm>
            <a:off x="6727843" y="1276484"/>
            <a:ext cx="1540642" cy="9088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17" r="61039"/>
          <a:stretch>
            <a:fillRect/>
          </a:stretch>
        </p:blipFill>
        <p:spPr>
          <a:xfrm>
            <a:off x="7574872" y="2293620"/>
            <a:ext cx="1540642" cy="78269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459" y="1931359"/>
            <a:ext cx="1195853" cy="1199175"/>
          </a:xfrm>
          <a:prstGeom prst="rect">
            <a:avLst/>
          </a:prstGeom>
        </p:spPr>
      </p:pic>
      <p:sp>
        <p:nvSpPr>
          <p:cNvPr id="22" name="TextBox 13"/>
          <p:cNvSpPr txBox="1"/>
          <p:nvPr/>
        </p:nvSpPr>
        <p:spPr>
          <a:xfrm>
            <a:off x="2069448" y="2889123"/>
            <a:ext cx="8440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——Flash</a:t>
            </a:r>
            <a:r>
              <a:rPr lang="zh-CN" altLang="en-US" sz="6000" b="1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综合</a:t>
            </a:r>
            <a:r>
              <a:rPr lang="zh-CN" altLang="en-US" sz="6000" b="1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动画制作</a:t>
            </a:r>
            <a:endParaRPr lang="zh-CN" altLang="en-US" sz="6000" b="1" dirty="0">
              <a:ln w="1905"/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40438" y="1134922"/>
            <a:ext cx="63358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</a:rPr>
              <a:t>秋天的童话</a:t>
            </a:r>
            <a:endParaRPr lang="zh-CN" altLang="en-US" sz="8000" b="1" dirty="0" smtClean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45314" cy="77389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37" y="-45300"/>
            <a:ext cx="828032" cy="693040"/>
          </a:xfrm>
          <a:prstGeom prst="rect">
            <a:avLst/>
          </a:prstGeom>
        </p:spPr>
      </p:pic>
      <p:sp>
        <p:nvSpPr>
          <p:cNvPr id="11" name="标题 10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135896" y="132455"/>
            <a:ext cx="1897726" cy="648000"/>
          </a:xfrm>
        </p:spPr>
        <p:txBody>
          <a:bodyPr/>
          <a:lstStyle/>
          <a:p>
            <a:r>
              <a:rPr lang="zh-CN" altLang="en-US" dirty="0" smtClean="0"/>
              <a:t>分析动画</a:t>
            </a:r>
            <a:endParaRPr lang="zh-CN" altLang="en-US" dirty="0"/>
          </a:p>
        </p:txBody>
      </p:sp>
      <p:pic>
        <p:nvPicPr>
          <p:cNvPr id="12" name="秋天的童话（无音乐）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1424" y="885507"/>
            <a:ext cx="10574914" cy="527231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0" y="1397635"/>
            <a:ext cx="2540635" cy="1673225"/>
          </a:xfrm>
          <a:prstGeom prst="cloudCallout">
            <a:avLst>
              <a:gd name="adj1" fmla="val 45926"/>
              <a:gd name="adj2" fmla="val 37857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zh-CN" b="1" kern="100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形变动画：图片“圆”变为文字“秋”</a:t>
            </a:r>
            <a:endParaRPr lang="zh-CN" altLang="zh-CN" b="1" kern="100" dirty="0" smtClean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8842375" y="453390"/>
            <a:ext cx="2583815" cy="864235"/>
          </a:xfrm>
          <a:prstGeom prst="flowChartAlternate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b="1" kern="100" dirty="0" smtClean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b="1" kern="100" dirty="0" smtClean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枫叶飘落</a:t>
            </a:r>
            <a:r>
              <a:rPr lang="en-US" altLang="zh-CN" b="1" kern="100" dirty="0" smtClean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b="1" kern="100" dirty="0" smtClean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动画：</a:t>
            </a:r>
            <a:r>
              <a:rPr lang="zh-CN" altLang="zh-CN" b="1" kern="100" dirty="0" smtClean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将</a:t>
            </a:r>
            <a:r>
              <a:rPr lang="zh-CN" altLang="zh-CN" b="1" kern="100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指针移到枫叶上，枫叶从树上</a:t>
            </a:r>
            <a:r>
              <a:rPr lang="zh-CN" altLang="zh-CN" b="1" kern="100" dirty="0" smtClean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沿曲线</a:t>
            </a:r>
            <a:r>
              <a:rPr lang="zh-CN" altLang="zh-CN" b="1" kern="100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下落</a:t>
            </a:r>
            <a:r>
              <a:rPr lang="zh-CN" altLang="zh-CN" b="1" kern="100" dirty="0" smtClean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b="1" kern="100" dirty="0" smtClean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线形标注 1 4"/>
          <p:cNvSpPr/>
          <p:nvPr/>
        </p:nvSpPr>
        <p:spPr>
          <a:xfrm>
            <a:off x="7392144" y="6071734"/>
            <a:ext cx="2522855" cy="647700"/>
          </a:xfrm>
          <a:prstGeom prst="borderCallout1">
            <a:avLst>
              <a:gd name="adj1" fmla="val 34509"/>
              <a:gd name="adj2" fmla="val 5225"/>
              <a:gd name="adj3" fmla="val -113557"/>
              <a:gd name="adj4" fmla="val 66092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 kern="100" dirty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小女孩骑着自行车动画</a:t>
            </a:r>
            <a:endParaRPr lang="en-US" altLang="zh-CN" b="1" kern="100" dirty="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4" grpId="0" bldLvl="0" animBg="1"/>
      <p:bldP spid="4" grpId="1" animBg="1"/>
      <p:bldP spid="9" grpId="0" animBg="1"/>
      <p:bldP spid="9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打字机"/>
          <p:cNvSpPr txBox="1"/>
          <p:nvPr/>
        </p:nvSpPr>
        <p:spPr>
          <a:xfrm>
            <a:off x="521335" y="734219"/>
            <a:ext cx="3824605" cy="119761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活动一：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400" b="1" dirty="0" smtClean="0">
                <a:latin typeface="+mn-ea"/>
              </a:rPr>
              <a:t>    小女孩骑车动画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" name="打字机"/>
          <p:cNvSpPr txBox="1"/>
          <p:nvPr/>
        </p:nvSpPr>
        <p:spPr>
          <a:xfrm>
            <a:off x="407368" y="5262654"/>
            <a:ext cx="10222865" cy="90233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sz="2400" dirty="0" err="1" smtClean="0">
                <a:latin typeface="+mn-ea"/>
              </a:rPr>
              <a:t>可以使用哪种动画</a:t>
            </a:r>
            <a:r>
              <a:rPr lang="zh-CN" altLang="en-US" sz="2400" dirty="0" smtClean="0">
                <a:latin typeface="+mn-ea"/>
              </a:rPr>
              <a:t>，</a:t>
            </a:r>
            <a:r>
              <a:rPr sz="2400" dirty="0" err="1" smtClean="0">
                <a:latin typeface="+mn-ea"/>
              </a:rPr>
              <a:t>制作小女孩</a:t>
            </a:r>
            <a:r>
              <a:rPr lang="zh-CN" altLang="en-US" sz="2400" b="1" dirty="0" smtClean="0">
                <a:latin typeface="+mn-ea"/>
              </a:rPr>
              <a:t>骑车</a:t>
            </a:r>
            <a:r>
              <a:rPr sz="2400" dirty="0" err="1" smtClean="0">
                <a:latin typeface="+mn-ea"/>
              </a:rPr>
              <a:t>移动的动画</a:t>
            </a:r>
            <a:r>
              <a:rPr lang="zh-CN" altLang="en-US" sz="2400" dirty="0" smtClean="0">
                <a:latin typeface="+mn-ea"/>
              </a:rPr>
              <a:t>？</a:t>
            </a:r>
            <a:endParaRPr sz="2400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68208" y="5700727"/>
            <a:ext cx="31983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 kern="100" dirty="0" smtClean="0">
                <a:solidFill>
                  <a:srgbClr val="0000CC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——</a:t>
            </a:r>
            <a:r>
              <a:rPr lang="zh-CN" altLang="en-US" sz="3000" b="1" kern="100" dirty="0" smtClean="0">
                <a:solidFill>
                  <a:srgbClr val="0000CC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动画</a:t>
            </a:r>
            <a:r>
              <a:rPr lang="zh-CN" altLang="zh-CN" sz="3000" b="1" kern="100" dirty="0" smtClean="0">
                <a:solidFill>
                  <a:srgbClr val="0000CC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补</a:t>
            </a:r>
            <a:r>
              <a:rPr lang="zh-CN" altLang="zh-CN" sz="3000" b="1" kern="100" dirty="0">
                <a:solidFill>
                  <a:srgbClr val="0000CC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间动画</a:t>
            </a:r>
            <a:endParaRPr lang="zh-CN" altLang="en-US" sz="3000" dirty="0">
              <a:solidFill>
                <a:srgbClr val="0000CC"/>
              </a:solidFill>
            </a:endParaRPr>
          </a:p>
        </p:txBody>
      </p:sp>
      <p:pic>
        <p:nvPicPr>
          <p:cNvPr id="6" name="小女孩骑车 (1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494673" y="836712"/>
            <a:ext cx="8697327" cy="4336206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063620" y="18831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项目分析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12" grpId="1"/>
      <p:bldP spid="2" grpId="1"/>
      <p:bldP spid="2" grpId="2"/>
      <p:bldP spid="3" grpId="1"/>
      <p:bldP spid="3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1424" y="1124868"/>
            <a:ext cx="10369152" cy="3286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CC"/>
                </a:solidFill>
                <a:latin typeface="黑体" panose="02010609060101010101" charset="-122"/>
                <a:ea typeface="黑体" panose="02010609060101010101" charset="-122"/>
              </a:rPr>
              <a:t>补间动画制作步骤：</a:t>
            </a:r>
            <a:endParaRPr lang="en-US" altLang="zh-CN" sz="3600" dirty="0" smtClean="0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+mn-ea"/>
              </a:rPr>
              <a:t>    ①</a:t>
            </a:r>
            <a:r>
              <a:rPr lang="zh-CN" altLang="en-US" sz="3600" b="1" dirty="0" smtClean="0">
                <a:latin typeface="+mn-ea"/>
              </a:rPr>
              <a:t>建立开始关键帧，并在帧场景中编辑对象。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+mn-ea"/>
              </a:rPr>
              <a:t>    ②</a:t>
            </a:r>
            <a:r>
              <a:rPr lang="zh-CN" altLang="en-US" sz="3600" b="1" dirty="0" smtClean="0">
                <a:latin typeface="+mn-ea"/>
              </a:rPr>
              <a:t>建立结束关键帧，并在帧场景中编辑对象。</a:t>
            </a:r>
            <a:endParaRPr lang="en-US" altLang="zh-CN" sz="3600" b="1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+mn-ea"/>
              </a:rPr>
              <a:t>    ③</a:t>
            </a:r>
            <a:r>
              <a:rPr lang="zh-CN" altLang="en-US" sz="3600" b="1" dirty="0" smtClean="0">
                <a:latin typeface="+mn-ea"/>
              </a:rPr>
              <a:t>生成两关键帧之间的补间动画。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3" name="Text Box 51"/>
          <p:cNvSpPr txBox="1">
            <a:spLocks noChangeArrowheads="1"/>
          </p:cNvSpPr>
          <p:nvPr/>
        </p:nvSpPr>
        <p:spPr bwMode="auto">
          <a:xfrm>
            <a:off x="6570764" y="5094086"/>
            <a:ext cx="3888432" cy="64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8" tIns="45719" rIns="91438" bIns="45719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元件和非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3712" y="521572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动画补间的对象：</a:t>
            </a:r>
            <a:endParaRPr lang="zh-CN" altLang="en-US" sz="2800" dirty="0">
              <a:solidFill>
                <a:srgbClr val="0000CC"/>
              </a:solidFill>
            </a:endParaRPr>
          </a:p>
        </p:txBody>
      </p:sp>
      <p:sp>
        <p:nvSpPr>
          <p:cNvPr id="7" name="矩形 6"/>
          <p:cNvSpPr/>
          <p:nvPr userDrawn="1">
            <p:custDataLst>
              <p:tags r:id="rId1"/>
            </p:custDataLst>
          </p:nvPr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项目分析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432133" y="1174398"/>
            <a:ext cx="4404360" cy="459105"/>
          </a:xfrm>
          <a:prstGeom prst="rect">
            <a:avLst/>
          </a:prstGeom>
          <a:noFill/>
        </p:spPr>
        <p:txBody>
          <a:bodyPr wrap="square" lIns="91349" tIns="45675" rIns="91349" bIns="45675" rtlCol="0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活动二：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打字机"/>
          <p:cNvSpPr txBox="1"/>
          <p:nvPr/>
        </p:nvSpPr>
        <p:spPr>
          <a:xfrm>
            <a:off x="1127448" y="1817820"/>
            <a:ext cx="7550373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altLang="zh-CN" sz="2400" b="1" dirty="0">
                <a:latin typeface="+mn-ea"/>
              </a:rPr>
              <a:t>形变动画：图片“圆”变为文字“秋”。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3324" y="3554105"/>
            <a:ext cx="100090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思考：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/>
              <a:t>         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、这个</a:t>
            </a:r>
            <a:r>
              <a:rPr lang="zh-CN" altLang="en-US" sz="2400" b="1" dirty="0"/>
              <a:t>动画可以用我们学过的哪个动画效果实现</a:t>
            </a:r>
            <a:r>
              <a:rPr lang="zh-CN" altLang="en-US" sz="2400" b="1" dirty="0" smtClean="0"/>
              <a:t>？  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       2</a:t>
            </a:r>
            <a:r>
              <a:rPr lang="zh-CN" altLang="en-US" sz="2400" b="1" dirty="0" smtClean="0"/>
              <a:t>、怎样使动画播放后，“秋”这个字在舞台上停留一会儿？</a:t>
            </a:r>
            <a:endParaRPr lang="zh-CN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9190062" y="3934206"/>
            <a:ext cx="2425664" cy="7058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>
                <a:solidFill>
                  <a:srgbClr val="0000CC"/>
                </a:solidFill>
              </a:rPr>
              <a:t>——形状补间</a:t>
            </a:r>
            <a:endParaRPr lang="zh-CN" altLang="en-US" sz="3000" b="1" dirty="0">
              <a:solidFill>
                <a:srgbClr val="0000C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10087" y="5308623"/>
            <a:ext cx="3970959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0000CC"/>
                </a:solidFill>
              </a:rPr>
              <a:t>——插入帧，延长画面</a:t>
            </a:r>
            <a:endParaRPr lang="zh-CN" altLang="en-US" sz="3000" b="1" dirty="0">
              <a:solidFill>
                <a:srgbClr val="0000CC"/>
              </a:solidFill>
            </a:endParaRPr>
          </a:p>
        </p:txBody>
      </p:sp>
      <p:pic>
        <p:nvPicPr>
          <p:cNvPr id="5" name="秋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816080" y="945899"/>
            <a:ext cx="5231013" cy="2608014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项目分析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5273" y="861469"/>
            <a:ext cx="108000" cy="396000"/>
          </a:xfrm>
          <a:prstGeom prst="rect">
            <a:avLst/>
          </a:prstGeom>
          <a:solidFill>
            <a:srgbClr val="88E70F"/>
          </a:solidFill>
          <a:ln w="25400" cap="flat" cmpd="sng" algn="ctr">
            <a:noFill/>
            <a:prstDash val="solid"/>
          </a:ln>
          <a:effectLst/>
        </p:spPr>
        <p:txBody>
          <a:bodyPr lIns="91438" tIns="45719" rIns="91438" bIns="45719"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文本框 23"/>
          <p:cNvSpPr txBox="1"/>
          <p:nvPr/>
        </p:nvSpPr>
        <p:spPr>
          <a:xfrm>
            <a:off x="802170" y="722199"/>
            <a:ext cx="5051839" cy="65248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补间动画主要步骤</a:t>
            </a:r>
            <a:endParaRPr lang="zh-CN" altLang="en-US" sz="2800" dirty="0">
              <a:solidFill>
                <a:srgbClr val="5F5E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074465" y="1591520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6" name="打字机"/>
          <p:cNvSpPr txBox="1"/>
          <p:nvPr/>
        </p:nvSpPr>
        <p:spPr>
          <a:xfrm>
            <a:off x="2187850" y="1585914"/>
            <a:ext cx="2521575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建立开始关键帧</a:t>
            </a:r>
            <a:endParaRPr lang="zh-CN" altLang="en-US" sz="24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18761" y="2126935"/>
            <a:ext cx="7183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选定开始帧，插入关键帧，在帧场景中编辑对象，</a:t>
            </a:r>
            <a:endParaRPr lang="en-US" altLang="zh-CN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074465" y="3123436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9" name="打字机"/>
          <p:cNvSpPr txBox="1"/>
          <p:nvPr/>
        </p:nvSpPr>
        <p:spPr>
          <a:xfrm>
            <a:off x="2187850" y="3117830"/>
            <a:ext cx="2521575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建立结束关键帧</a:t>
            </a:r>
            <a:endParaRPr lang="zh-CN" altLang="en-US" sz="24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074465" y="4572226"/>
            <a:ext cx="0" cy="432000"/>
          </a:xfrm>
          <a:prstGeom prst="line">
            <a:avLst/>
          </a:prstGeom>
          <a:noFill/>
          <a:ln w="19050" cap="flat" cmpd="sng" algn="ctr">
            <a:solidFill>
              <a:srgbClr val="88E70F"/>
            </a:solidFill>
            <a:prstDash val="solid"/>
          </a:ln>
          <a:effectLst/>
        </p:spPr>
      </p:cxnSp>
      <p:sp>
        <p:nvSpPr>
          <p:cNvPr id="11" name="打字机"/>
          <p:cNvSpPr txBox="1"/>
          <p:nvPr/>
        </p:nvSpPr>
        <p:spPr>
          <a:xfrm>
            <a:off x="2187850" y="4566621"/>
            <a:ext cx="2521575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创建补间动画</a:t>
            </a:r>
            <a:endParaRPr lang="zh-CN" altLang="en-US" sz="24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518761" y="3629988"/>
            <a:ext cx="82284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选定结束帧，插入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空白关键帧</a:t>
            </a: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，在帧场景中编辑对象，</a:t>
            </a:r>
            <a:endParaRPr lang="en-US" altLang="zh-CN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18761" y="5173780"/>
            <a:ext cx="867967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选定开始关键帧，将帧属性面板的“补间”选择为“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“，自动生成形状补间。</a:t>
            </a:r>
            <a:endParaRPr lang="en-US" altLang="zh-CN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14025" y="2582249"/>
            <a:ext cx="4493539" cy="46166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2400" dirty="0">
                <a:solidFill>
                  <a:srgbClr val="8BA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并将其转换为</a:t>
            </a:r>
            <a:r>
              <a:rPr lang="zh-CN" altLang="en-US" sz="2400" b="1" dirty="0">
                <a:solidFill>
                  <a:srgbClr val="8BA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</a:t>
            </a: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2051" y="4052774"/>
            <a:ext cx="4493539" cy="461665"/>
          </a:xfrm>
          <a:prstGeom prst="rect">
            <a:avLst/>
          </a:prstGeom>
        </p:spPr>
        <p:txBody>
          <a:bodyPr wrap="none" lIns="91438" tIns="45719" rIns="91438" bIns="45719">
            <a:spAutoFit/>
          </a:bodyPr>
          <a:lstStyle/>
          <a:p>
            <a:r>
              <a:rPr lang="zh-CN" altLang="en-US" sz="2400" dirty="0">
                <a:solidFill>
                  <a:srgbClr val="8BA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并将其转换为</a:t>
            </a:r>
            <a:r>
              <a:rPr lang="zh-CN" altLang="en-US" sz="2400" b="1" dirty="0">
                <a:solidFill>
                  <a:srgbClr val="8BA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矢量图</a:t>
            </a: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项目分析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43472" y="1218024"/>
            <a:ext cx="8532113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38" tIns="45719" rIns="91438" bIns="45719">
            <a:spAutoFit/>
          </a:bodyPr>
          <a:lstStyle/>
          <a:p>
            <a:r>
              <a:rPr lang="zh-CN" altLang="zh-CN" sz="2400" b="1" dirty="0">
                <a:solidFill>
                  <a:schemeClr val="tx1"/>
                </a:solidFill>
                <a:latin typeface="+mn-ea"/>
              </a:rPr>
              <a:t>形状补间动画中，关键帧场景中的对象必须是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</a:rPr>
              <a:t>形状（矢量图）</a:t>
            </a:r>
            <a:r>
              <a:rPr lang="zh-CN" altLang="zh-CN" sz="2400" b="1" dirty="0">
                <a:latin typeface="+mn-ea"/>
              </a:rPr>
              <a:t>。</a:t>
            </a:r>
            <a:endParaRPr lang="zh-CN" altLang="en-US" sz="2400" b="1" dirty="0">
              <a:latin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2905" y="2195712"/>
            <a:ext cx="3330371" cy="2004487"/>
            <a:chOff x="841001" y="1510022"/>
            <a:chExt cx="3330371" cy="2004487"/>
          </a:xfrm>
        </p:grpSpPr>
        <p:sp>
          <p:nvSpPr>
            <p:cNvPr id="5" name="任意多边形 4"/>
            <p:cNvSpPr/>
            <p:nvPr/>
          </p:nvSpPr>
          <p:spPr>
            <a:xfrm>
              <a:off x="841003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algn="ctr" defTabSz="14217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en-US" sz="16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41001" y="1510022"/>
              <a:ext cx="3330370" cy="652486"/>
              <a:chOff x="841001" y="1510022"/>
              <a:chExt cx="3330370" cy="652486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TextBox 6"/>
              <p:cNvSpPr txBox="1"/>
              <p:nvPr/>
            </p:nvSpPr>
            <p:spPr>
              <a:xfrm>
                <a:off x="841001" y="1510022"/>
                <a:ext cx="33303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800" b="1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元件</a:t>
                </a:r>
                <a:endParaRPr lang="zh-CN" altLang="en-US" sz="28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913010" y="2381203"/>
              <a:ext cx="3186352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    离</a:t>
              </a:r>
              <a:endParaRPr lang="zh-CN" altLang="en-US" sz="3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59720" y="2195712"/>
            <a:ext cx="3330371" cy="2004487"/>
            <a:chOff x="8167816" y="1510022"/>
            <a:chExt cx="3330370" cy="2004487"/>
          </a:xfrm>
        </p:grpSpPr>
        <p:sp>
          <p:nvSpPr>
            <p:cNvPr id="11" name="任意多边形 10"/>
            <p:cNvSpPr/>
            <p:nvPr/>
          </p:nvSpPr>
          <p:spPr>
            <a:xfrm>
              <a:off x="8167817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algn="ctr" defTabSz="14217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en-US" sz="3200" kern="0" dirty="0">
                <a:solidFill>
                  <a:srgbClr val="FFFFFF"/>
                </a:solidFill>
                <a:latin typeface="Segoe UI" panose="020B0502040204020203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8167816" y="1510022"/>
              <a:ext cx="3330370" cy="652486"/>
              <a:chOff x="841001" y="1510022"/>
              <a:chExt cx="3330370" cy="652486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TextBox 6"/>
              <p:cNvSpPr txBox="1"/>
              <p:nvPr/>
            </p:nvSpPr>
            <p:spPr>
              <a:xfrm>
                <a:off x="841001" y="1510022"/>
                <a:ext cx="33303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800" b="1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位图</a:t>
                </a:r>
                <a:endParaRPr lang="zh-CN" altLang="en-US" sz="28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TextBox 6"/>
            <p:cNvSpPr txBox="1"/>
            <p:nvPr/>
          </p:nvSpPr>
          <p:spPr>
            <a:xfrm>
              <a:off x="8239827" y="2424067"/>
              <a:ext cx="3186351" cy="65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转换位图为矢量图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82023" y="2198844"/>
            <a:ext cx="3358947" cy="2004487"/>
            <a:chOff x="4475834" y="1510022"/>
            <a:chExt cx="3358946" cy="2004487"/>
          </a:xfrm>
        </p:grpSpPr>
        <p:sp>
          <p:nvSpPr>
            <p:cNvPr id="17" name="任意多边形 16"/>
            <p:cNvSpPr/>
            <p:nvPr/>
          </p:nvSpPr>
          <p:spPr>
            <a:xfrm>
              <a:off x="4504410" y="1516287"/>
              <a:ext cx="3330369" cy="1998222"/>
            </a:xfrm>
            <a:custGeom>
              <a:avLst/>
              <a:gdLst>
                <a:gd name="connsiteX0" fmla="*/ 0 w 3330369"/>
                <a:gd name="connsiteY0" fmla="*/ 0 h 1998222"/>
                <a:gd name="connsiteX1" fmla="*/ 3330369 w 3330369"/>
                <a:gd name="connsiteY1" fmla="*/ 0 h 1998222"/>
                <a:gd name="connsiteX2" fmla="*/ 3330369 w 3330369"/>
                <a:gd name="connsiteY2" fmla="*/ 1998222 h 1998222"/>
                <a:gd name="connsiteX3" fmla="*/ 0 w 3330369"/>
                <a:gd name="connsiteY3" fmla="*/ 1998222 h 1998222"/>
                <a:gd name="connsiteX4" fmla="*/ 0 w 3330369"/>
                <a:gd name="connsiteY4" fmla="*/ 0 h 1998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0369" h="1998222">
                  <a:moveTo>
                    <a:pt x="0" y="0"/>
                  </a:moveTo>
                  <a:lnTo>
                    <a:pt x="3330369" y="0"/>
                  </a:lnTo>
                  <a:lnTo>
                    <a:pt x="3330369" y="1998222"/>
                  </a:lnTo>
                  <a:lnTo>
                    <a:pt x="0" y="19982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D106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algn="ctr" defTabSz="14217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endParaRPr lang="en-US" sz="3200" kern="0" dirty="0">
                <a:solidFill>
                  <a:srgbClr val="FFFFFF"/>
                </a:solidFill>
                <a:latin typeface="Segoe UI" panose="020B0502040204020203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475834" y="1510022"/>
              <a:ext cx="3358946" cy="652486"/>
              <a:chOff x="812425" y="1510022"/>
              <a:chExt cx="3358946" cy="652486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841002" y="1628800"/>
                <a:ext cx="3330369" cy="432048"/>
              </a:xfrm>
              <a:prstGeom prst="rect">
                <a:avLst/>
              </a:prstGeom>
              <a:solidFill>
                <a:sysClr val="window" lastClr="FFFFFF">
                  <a:lumMod val="95000"/>
                  <a:alpha val="83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1" name="TextBox 6"/>
              <p:cNvSpPr txBox="1"/>
              <p:nvPr/>
            </p:nvSpPr>
            <p:spPr>
              <a:xfrm>
                <a:off x="812425" y="1510022"/>
                <a:ext cx="3330370" cy="6524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r>
                  <a:rPr lang="zh-CN" altLang="en-US" sz="2800" b="1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</a:t>
                </a:r>
                <a:endParaRPr lang="zh-CN" altLang="en-US" sz="28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TextBox 6"/>
            <p:cNvSpPr txBox="1"/>
            <p:nvPr/>
          </p:nvSpPr>
          <p:spPr>
            <a:xfrm>
              <a:off x="4576419" y="2238708"/>
              <a:ext cx="3186351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单个文字：分离１次</a:t>
              </a:r>
              <a:endParaRPr lang="en-US" altLang="zh-CN" sz="2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sz="25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多个文字：分离２次</a:t>
              </a:r>
              <a:endParaRPr lang="zh-CN" altLang="en-US" sz="2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111273" y="4716222"/>
            <a:ext cx="55011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“分离”</a:t>
            </a:r>
            <a:r>
              <a:rPr lang="zh-CN" altLang="en-US" sz="4000" b="1" dirty="0"/>
              <a:t>快捷键</a:t>
            </a:r>
            <a:r>
              <a:rPr lang="en-US" altLang="zh-CN" sz="4000" b="1" dirty="0" smtClean="0"/>
              <a:t>:CTRL+B</a:t>
            </a:r>
            <a:endParaRPr lang="zh-CN" altLang="en-US" sz="4000" b="1" dirty="0"/>
          </a:p>
        </p:txBody>
      </p:sp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项目分析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/>
    </mc:Choice>
    <mc:Fallback>
      <p:transition spd="med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551180" y="908685"/>
            <a:ext cx="1487170" cy="459105"/>
          </a:xfrm>
          <a:prstGeom prst="rect">
            <a:avLst/>
          </a:prstGeom>
          <a:noFill/>
        </p:spPr>
        <p:txBody>
          <a:bodyPr wrap="square" lIns="91349" tIns="45675" rIns="91349" bIns="45675" rtlCol="0">
            <a:spAutoFit/>
          </a:bodyPr>
          <a:lstStyle/>
          <a:p>
            <a:pPr defTabSz="9137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活动三：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打字机"/>
          <p:cNvSpPr txBox="1"/>
          <p:nvPr/>
        </p:nvSpPr>
        <p:spPr>
          <a:xfrm>
            <a:off x="1775659" y="908993"/>
            <a:ext cx="10292620" cy="461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indent="0">
              <a:buFont typeface="Wingdings" panose="05000000000000000000" charset="0"/>
              <a:buNone/>
            </a:pPr>
            <a:r>
              <a:rPr lang="zh-CN" altLang="en-US" sz="2400" b="1" dirty="0" smtClean="0">
                <a:latin typeface="+mn-ea"/>
              </a:rPr>
              <a:t>“枫叶飘落下来”</a:t>
            </a:r>
            <a:r>
              <a:rPr lang="zh-CN" altLang="en-US" sz="2400" b="1" dirty="0">
                <a:latin typeface="+mn-ea"/>
              </a:rPr>
              <a:t>动画，将指针移到枫叶上，枫叶从树上</a:t>
            </a:r>
            <a:r>
              <a:rPr lang="zh-CN" altLang="en-US" sz="2400" b="1" dirty="0" smtClean="0">
                <a:latin typeface="+mn-ea"/>
              </a:rPr>
              <a:t>沿曲线</a:t>
            </a:r>
            <a:r>
              <a:rPr lang="zh-CN" altLang="en-US" sz="2400" b="1" dirty="0">
                <a:latin typeface="+mn-ea"/>
              </a:rPr>
              <a:t>下落。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3" name="树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351405" y="2708910"/>
            <a:ext cx="7743190" cy="3860800"/>
          </a:xfrm>
          <a:prstGeom prst="rect">
            <a:avLst/>
          </a:prstGeom>
        </p:spPr>
      </p:pic>
      <p:sp>
        <p:nvSpPr>
          <p:cNvPr id="2" name="矩形 1"/>
          <p:cNvSpPr/>
          <p:nvPr userDrawn="1">
            <p:custDataLst>
              <p:tags r:id="rId4"/>
            </p:custDataLst>
          </p:nvPr>
        </p:nvSpPr>
        <p:spPr>
          <a:xfrm>
            <a:off x="2223640" y="195932"/>
            <a:ext cx="1928144" cy="5828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000" b="1" dirty="0">
                <a:solidFill>
                  <a:srgbClr val="8B33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项目分析</a:t>
            </a:r>
            <a:endParaRPr lang="zh-CN" altLang="en-US" sz="3000" b="1" dirty="0">
              <a:solidFill>
                <a:srgbClr val="8B33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9470" y="1268730"/>
            <a:ext cx="24796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zh-CN" altLang="en-US" sz="3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交互动画</a:t>
            </a:r>
            <a:r>
              <a:rPr lang="zh-CN" altLang="en-US" sz="3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3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11450" y="1268730"/>
            <a:ext cx="814578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即在动画中添加代码来控制动画，使动画具有交互功能。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Flash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中的代码可以存放在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关键帧、按钮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影片剪辑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中。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2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22.xml><?xml version="1.0" encoding="utf-8"?>
<p:tagLst xmlns:p="http://schemas.openxmlformats.org/presentationml/2006/main"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5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PRESET_TEXT" val="单击此处添加标题"/>
</p:tagLst>
</file>

<file path=ppt/tags/tag123.xml><?xml version="1.0" encoding="utf-8"?>
<p:tagLst xmlns:p="http://schemas.openxmlformats.org/presentationml/2006/main">
  <p:tag name="KSO_WM_UNIT_ISCONTENTSTITLE" val="0"/>
  <p:tag name="KSO_WM_UNIT_NOCLEAR" val="0"/>
  <p:tag name="KSO_WM_UNIT_VALUE" val="3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5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PRESET_TEXT" val="单击此处添加标题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TABLE_BEAUTIFY" val="smartTable{a51d03ac-3545-421e-b8fd-cd4cc4d12b11}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UNIT_TABLE_BEAUTIFY" val="smartTable{6ab3db0b-ee22-4903-8465-65834092cef5}"/>
</p:tagLst>
</file>

<file path=ppt/tags/tag134.xml><?xml version="1.0" encoding="utf-8"?>
<p:tagLst xmlns:p="http://schemas.openxmlformats.org/presentationml/2006/main">
  <p:tag name="commondata" val="eyJoZGlkIjoiMGY0OTE4YzU3ZjczY2E0ZjMwNTVmZjFkODA4ZDVjYWEifQ==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F08300"/>
      </a:accent1>
      <a:accent2>
        <a:srgbClr val="FFB861"/>
      </a:accent2>
      <a:accent3>
        <a:srgbClr val="585858"/>
      </a:accent3>
      <a:accent4>
        <a:srgbClr val="797C78"/>
      </a:accent4>
      <a:accent5>
        <a:srgbClr val="A5A7A5"/>
      </a:accent5>
      <a:accent6>
        <a:srgbClr val="CACCCA"/>
      </a:accent6>
      <a:hlink>
        <a:srgbClr val="4472C4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8575">
          <a:solidFill>
            <a:srgbClr val="66006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F08300"/>
      </a:accent1>
      <a:accent2>
        <a:srgbClr val="FFB861"/>
      </a:accent2>
      <a:accent3>
        <a:srgbClr val="585858"/>
      </a:accent3>
      <a:accent4>
        <a:srgbClr val="797C78"/>
      </a:accent4>
      <a:accent5>
        <a:srgbClr val="A5A7A5"/>
      </a:accent5>
      <a:accent6>
        <a:srgbClr val="CACCCA"/>
      </a:accent6>
      <a:hlink>
        <a:srgbClr val="4472C4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8575">
          <a:solidFill>
            <a:srgbClr val="66006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F08300"/>
      </a:accent1>
      <a:accent2>
        <a:srgbClr val="FFB861"/>
      </a:accent2>
      <a:accent3>
        <a:srgbClr val="585858"/>
      </a:accent3>
      <a:accent4>
        <a:srgbClr val="797C78"/>
      </a:accent4>
      <a:accent5>
        <a:srgbClr val="A5A7A5"/>
      </a:accent5>
      <a:accent6>
        <a:srgbClr val="CACCCA"/>
      </a:accent6>
      <a:hlink>
        <a:srgbClr val="4472C4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8575">
          <a:solidFill>
            <a:srgbClr val="66006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F08300"/>
      </a:accent1>
      <a:accent2>
        <a:srgbClr val="FFB861"/>
      </a:accent2>
      <a:accent3>
        <a:srgbClr val="585858"/>
      </a:accent3>
      <a:accent4>
        <a:srgbClr val="797C78"/>
      </a:accent4>
      <a:accent5>
        <a:srgbClr val="A5A7A5"/>
      </a:accent5>
      <a:accent6>
        <a:srgbClr val="CACCCA"/>
      </a:accent6>
      <a:hlink>
        <a:srgbClr val="4472C4"/>
      </a:hlink>
      <a:folHlink>
        <a:srgbClr val="BFBF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8575">
          <a:solidFill>
            <a:srgbClr val="66006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1454</Words>
  <Application>WPS 演示</Application>
  <PresentationFormat>宽屏</PresentationFormat>
  <Paragraphs>215</Paragraphs>
  <Slides>14</Slides>
  <Notes>10</Notes>
  <HiddenSlides>0</HiddenSlides>
  <MMClips>4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14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华康俪金黑W8(P)</vt:lpstr>
      <vt:lpstr>黑体</vt:lpstr>
      <vt:lpstr>经典繁仿黑</vt:lpstr>
      <vt:lpstr>Calibri</vt:lpstr>
      <vt:lpstr>隶书</vt:lpstr>
      <vt:lpstr>Times New Roman</vt:lpstr>
      <vt:lpstr>Wingdings</vt:lpstr>
      <vt:lpstr>Calibri</vt:lpstr>
      <vt:lpstr>Segoe UI</vt:lpstr>
      <vt:lpstr>Copperplate Gothic Bold</vt:lpstr>
      <vt:lpstr>Segoe Print</vt:lpstr>
      <vt:lpstr>Arial Unicode MS</vt:lpstr>
      <vt:lpstr>Office 主题</vt:lpstr>
      <vt:lpstr>自定义设计方案</vt:lpstr>
      <vt:lpstr>1_Office 主题</vt:lpstr>
      <vt:lpstr>2_Office 主题</vt:lpstr>
      <vt:lpstr>3_Office 主题</vt:lpstr>
      <vt:lpstr>Office 主题​​</vt:lpstr>
      <vt:lpstr>说一说：你最喜欢的季节</vt:lpstr>
      <vt:lpstr>PowerPoint 演示文稿</vt:lpstr>
      <vt:lpstr>分析动画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阿唐工作室</Company>
  <LinksUpToDate>false</LinksUpToDate>
  <SharedDoc>false</SharedDoc>
  <HyperlinksChanged>false</HyperlinksChanged>
  <AppVersion>14.0000</AppVersion>
  <Manager>at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flower_th</dc:creator>
  <dc:description>1820182393</dc:description>
  <dc:subject>信息化教学设计模板</dc:subject>
  <cp:lastModifiedBy>企业用户_1083687660</cp:lastModifiedBy>
  <cp:revision>1045</cp:revision>
  <dcterms:created xsi:type="dcterms:W3CDTF">2020-11-08T11:17:00Z</dcterms:created>
  <dcterms:modified xsi:type="dcterms:W3CDTF">2023-11-16T02:54:24Z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2052-12.1.0.15933</vt:lpwstr>
  </property>
  <property fmtid="{D5CDD505-2E9C-101B-9397-08002B2CF9AE}" pid="3" name="ICV">
    <vt:lpwstr>2670BEABCA79477892C26C695D76FC3D_12</vt:lpwstr>
  </property>
</Properties>
</file>