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8"/>
  </p:notesMasterIdLst>
  <p:sldIdLst>
    <p:sldId id="290" r:id="rId3"/>
    <p:sldId id="355" r:id="rId4"/>
    <p:sldId id="258" r:id="rId5"/>
    <p:sldId id="293" r:id="rId6"/>
    <p:sldId id="288" r:id="rId7"/>
    <p:sldId id="298" r:id="rId8"/>
    <p:sldId id="299" r:id="rId9"/>
    <p:sldId id="303" r:id="rId10"/>
    <p:sldId id="304" r:id="rId11"/>
    <p:sldId id="314" r:id="rId12"/>
    <p:sldId id="305" r:id="rId13"/>
    <p:sldId id="272" r:id="rId14"/>
    <p:sldId id="307" r:id="rId15"/>
    <p:sldId id="308" r:id="rId16"/>
    <p:sldId id="309" r:id="rId17"/>
    <p:sldId id="311" r:id="rId18"/>
    <p:sldId id="310" r:id="rId19"/>
    <p:sldId id="312" r:id="rId20"/>
    <p:sldId id="313" r:id="rId21"/>
    <p:sldId id="315" r:id="rId22"/>
    <p:sldId id="316" r:id="rId23"/>
    <p:sldId id="317" r:id="rId24"/>
    <p:sldId id="318" r:id="rId25"/>
    <p:sldId id="319" r:id="rId26"/>
    <p:sldId id="320" r:id="rId27"/>
    <p:sldId id="321" r:id="rId28"/>
    <p:sldId id="323" r:id="rId29"/>
    <p:sldId id="322" r:id="rId30"/>
    <p:sldId id="324"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52" r:id="rId45"/>
    <p:sldId id="353" r:id="rId46"/>
    <p:sldId id="347" r:id="rId47"/>
    <p:sldId id="348" r:id="rId48"/>
    <p:sldId id="349" r:id="rId49"/>
    <p:sldId id="350" r:id="rId50"/>
    <p:sldId id="351" r:id="rId51"/>
    <p:sldId id="325" r:id="rId52"/>
    <p:sldId id="326" r:id="rId53"/>
    <p:sldId id="327" r:id="rId54"/>
    <p:sldId id="328" r:id="rId55"/>
    <p:sldId id="354" r:id="rId56"/>
    <p:sldId id="292" r:id="rId57"/>
  </p:sldIdLst>
  <p:sldSz cx="12192000" cy="6858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329"/>
    <a:srgbClr val="4D69B1"/>
    <a:srgbClr val="3554A2"/>
    <a:srgbClr val="121B74"/>
    <a:srgbClr val="E42C64"/>
    <a:srgbClr val="1B5C57"/>
    <a:srgbClr val="D686A1"/>
    <a:srgbClr val="E6E6E6"/>
    <a:srgbClr val="CDBF97"/>
    <a:srgbClr val="8D7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19" autoAdjust="0"/>
    <p:restoredTop sz="94620" autoAdjust="0"/>
  </p:normalViewPr>
  <p:slideViewPr>
    <p:cSldViewPr snapToGrid="0">
      <p:cViewPr varScale="1">
        <p:scale>
          <a:sx n="80" d="100"/>
          <a:sy n="80" d="100"/>
        </p:scale>
        <p:origin x="456" y="67"/>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2023/8/8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A8C8EFA-96ED-4A18-B46D-8BDC030E3AF6}"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F0A67CC-B742-4476-B2C6-6953477729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22363"/>
            <a:ext cx="11125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533400" y="3602037"/>
            <a:ext cx="111252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F0986-6865-4511-87B8-11313F12ED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F0986-6865-4511-87B8-11313F12ED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F0986-6865-4511-87B8-11313F12ED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9"/>
            <a:ext cx="11125200" cy="536575"/>
          </a:xfrm>
        </p:spPr>
        <p:txBody>
          <a:bodyPr lIns="0" tIns="0" rIns="0" bIns="0" anchor="t">
            <a:noAutofit/>
          </a:bodyPr>
          <a:lstStyle>
            <a:lvl1pPr>
              <a:defRPr sz="3735" b="1"/>
            </a:lvl1pPr>
          </a:lstStyle>
          <a:p>
            <a:r>
              <a:rPr lang="en-US" dirty="0"/>
              <a:t>Click to edit Master title style</a:t>
            </a:r>
          </a:p>
        </p:txBody>
      </p:sp>
      <p:sp>
        <p:nvSpPr>
          <p:cNvPr id="3" name="Content Placeholder 2"/>
          <p:cNvSpPr>
            <a:spLocks noGrp="1"/>
          </p:cNvSpPr>
          <p:nvPr>
            <p:ph idx="1"/>
          </p:nvPr>
        </p:nvSpPr>
        <p:spPr>
          <a:xfrm>
            <a:off x="533400" y="1168403"/>
            <a:ext cx="11125200" cy="5008564"/>
          </a:xfrm>
        </p:spPr>
        <p:txBody>
          <a:bodyPr>
            <a:normAutofit/>
          </a:bodyPr>
          <a:lstStyle>
            <a:lvl1pPr>
              <a:defRPr sz="2400"/>
            </a:lvl1pPr>
            <a:lvl2pPr>
              <a:defRPr sz="1865"/>
            </a:lvl2pPr>
            <a:lvl3pPr>
              <a:defRPr sz="1600"/>
            </a:lvl3pPr>
            <a:lvl4pPr>
              <a:defRPr sz="1465"/>
            </a:lvl4pPr>
            <a:lvl5pPr>
              <a:defRPr sz="14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F0986-6865-4511-87B8-11313F12ED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F0986-6865-4511-87B8-11313F12ED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F0986-6865-4511-87B8-11313F12ED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F0986-6865-4511-87B8-11313F12EDA9}" type="slidenum">
              <a:rPr lang="en-US" smtClean="0"/>
              <a:t>‹#›</a:t>
            </a:fld>
            <a:endParaRPr lang="en-US"/>
          </a:p>
        </p:txBody>
      </p:sp>
      <p:sp>
        <p:nvSpPr>
          <p:cNvPr id="11" name="TextBox 10"/>
          <p:cNvSpPr txBox="1"/>
          <p:nvPr userDrawn="1"/>
        </p:nvSpPr>
        <p:spPr>
          <a:xfrm>
            <a:off x="1440980"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F0986-6865-4511-87B8-11313F12ED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F0986-6865-4511-87B8-11313F12ED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23425;&#24681;&#25215;&#30340;&#20061;&#19968;&#20843;&#20043;&#22812;.pptx"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hyperlink" Target="&#23398;&#26657;&#23433;&#20840;&#20107;&#25925;&#33286;&#24773;&#24212;&#23545;.pptx"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19968;&#23703;&#21452;&#36131;.pptx" TargetMode="External"/><Relationship Id="rId13" Type="http://schemas.openxmlformats.org/officeDocument/2006/relationships/hyperlink" Target="&#21452;&#37325;&#39044;&#38450;.pptx" TargetMode="External"/><Relationship Id="rId18" Type="http://schemas.openxmlformats.org/officeDocument/2006/relationships/hyperlink" Target="&#28040;&#38450;&#23433;&#20840;.pptx" TargetMode="External"/><Relationship Id="rId26" Type="http://schemas.openxmlformats.org/officeDocument/2006/relationships/hyperlink" Target="&#20250;&#35758;&#25991;&#20214;.pptx" TargetMode="External"/><Relationship Id="rId3" Type="http://schemas.openxmlformats.org/officeDocument/2006/relationships/image" Target="../media/image1.png"/><Relationship Id="rId21" Type="http://schemas.openxmlformats.org/officeDocument/2006/relationships/hyperlink" Target="&#29289;&#24577;&#23433;&#20840;.pptx" TargetMode="External"/><Relationship Id="rId7" Type="http://schemas.openxmlformats.org/officeDocument/2006/relationships/hyperlink" Target="&#20027;&#20307;&#36131;&#20219;.pptx" TargetMode="External"/><Relationship Id="rId12" Type="http://schemas.openxmlformats.org/officeDocument/2006/relationships/hyperlink" Target="&#21361;&#26426;&#24212;&#23545;.pptx" TargetMode="External"/><Relationship Id="rId17" Type="http://schemas.openxmlformats.org/officeDocument/2006/relationships/hyperlink" Target="&#39135;&#21697;&#23433;&#20840;.pptx" TargetMode="External"/><Relationship Id="rId25" Type="http://schemas.openxmlformats.org/officeDocument/2006/relationships/hyperlink" Target="&#22269;&#23478;&#24577;&#24230;.pptx" TargetMode="External"/><Relationship Id="rId2" Type="http://schemas.openxmlformats.org/officeDocument/2006/relationships/slideLayout" Target="../slideLayouts/slideLayout8.xml"/><Relationship Id="rId16" Type="http://schemas.openxmlformats.org/officeDocument/2006/relationships/hyperlink" Target="&#23433;&#20840;&#29983;&#20135;.pptx" TargetMode="External"/><Relationship Id="rId20" Type="http://schemas.openxmlformats.org/officeDocument/2006/relationships/hyperlink" Target="&#21608;&#36793;&#27835;&#29702;.pptx" TargetMode="External"/><Relationship Id="rId29" Type="http://schemas.openxmlformats.org/officeDocument/2006/relationships/hyperlink" Target="&#23398;&#29983;&#27450;&#20940;.pptx" TargetMode="External"/><Relationship Id="rId1" Type="http://schemas.openxmlformats.org/officeDocument/2006/relationships/tags" Target="../tags/tag2.xml"/><Relationship Id="rId6" Type="http://schemas.openxmlformats.org/officeDocument/2006/relationships/hyperlink" Target="&#22810;&#37325;&#30417;&#31649;.pptx" TargetMode="External"/><Relationship Id="rId11" Type="http://schemas.openxmlformats.org/officeDocument/2006/relationships/hyperlink" Target="&#23433;&#20840;&#31649;&#29702;.pptx" TargetMode="External"/><Relationship Id="rId24" Type="http://schemas.openxmlformats.org/officeDocument/2006/relationships/hyperlink" Target="&#23433;&#20840;&#25991;&#21270;.pptx" TargetMode="External"/><Relationship Id="rId5" Type="http://schemas.openxmlformats.org/officeDocument/2006/relationships/hyperlink" Target="&#27861;&#24459;&#27861;&#35268;.pptx" TargetMode="External"/><Relationship Id="rId15" Type="http://schemas.openxmlformats.org/officeDocument/2006/relationships/hyperlink" Target="&#36131;&#20219;&#36861;&#31350;.pptx" TargetMode="External"/><Relationship Id="rId23" Type="http://schemas.openxmlformats.org/officeDocument/2006/relationships/hyperlink" Target="&#23433;&#20840;&#20445;&#38556;.pptx" TargetMode="External"/><Relationship Id="rId28" Type="http://schemas.openxmlformats.org/officeDocument/2006/relationships/hyperlink" Target="&#31995;&#32479;&#24179;&#21488;.pptx" TargetMode="External"/><Relationship Id="rId10" Type="http://schemas.openxmlformats.org/officeDocument/2006/relationships/hyperlink" Target="&#23433;&#20840;&#25945;&#32946;.pptx" TargetMode="External"/><Relationship Id="rId19" Type="http://schemas.openxmlformats.org/officeDocument/2006/relationships/hyperlink" Target="&#26657;&#36710;&#23433;&#20840;.pptx" TargetMode="External"/><Relationship Id="rId31" Type="http://schemas.openxmlformats.org/officeDocument/2006/relationships/hyperlink" Target="&#39044;&#38450;&#24615;&#20405;.pptx" TargetMode="External"/><Relationship Id="rId4" Type="http://schemas.openxmlformats.org/officeDocument/2006/relationships/hyperlink" Target="&#23398;&#29983;&#23433;&#20840;.pptx" TargetMode="External"/><Relationship Id="rId9" Type="http://schemas.openxmlformats.org/officeDocument/2006/relationships/hyperlink" Target="&#23433;&#20840;&#21046;&#24230;.pptx" TargetMode="External"/><Relationship Id="rId14" Type="http://schemas.openxmlformats.org/officeDocument/2006/relationships/hyperlink" Target="&#19977;&#38450;&#24314;&#35774;.pptx" TargetMode="External"/><Relationship Id="rId22" Type="http://schemas.openxmlformats.org/officeDocument/2006/relationships/hyperlink" Target="&#24212;&#24613;&#28436;&#32451;.pptx" TargetMode="External"/><Relationship Id="rId27" Type="http://schemas.openxmlformats.org/officeDocument/2006/relationships/hyperlink" Target="&#30563;&#23548;&#26816;&#26597;.pptx" TargetMode="External"/><Relationship Id="rId30" Type="http://schemas.openxmlformats.org/officeDocument/2006/relationships/hyperlink" Target="&#20107;&#25925;&#22788;&#29702;.ppt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26657;&#33293;&#24314;&#31569;&#20107;&#25925;.ppt"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t="6279"/>
          <a:stretch>
            <a:fillRect/>
          </a:stretch>
        </p:blipFill>
        <p:spPr>
          <a:xfrm>
            <a:off x="17" y="-7"/>
            <a:ext cx="12192000" cy="6858000"/>
          </a:xfrm>
          <a:prstGeom prst="rect">
            <a:avLst/>
          </a:prstGeom>
        </p:spPr>
      </p:pic>
      <p:cxnSp>
        <p:nvCxnSpPr>
          <p:cNvPr id="6" name="Straight Connector 14"/>
          <p:cNvCxnSpPr/>
          <p:nvPr/>
        </p:nvCxnSpPr>
        <p:spPr>
          <a:xfrm>
            <a:off x="5229069" y="3579487"/>
            <a:ext cx="4178300" cy="0"/>
          </a:xfrm>
          <a:prstGeom prst="line">
            <a:avLst/>
          </a:prstGeom>
          <a:ln w="9525">
            <a:gradFill flip="none" rotWithShape="1">
              <a:gsLst>
                <a:gs pos="0">
                  <a:schemeClr val="bg1">
                    <a:alpha val="0"/>
                  </a:schemeClr>
                </a:gs>
                <a:gs pos="53700">
                  <a:srgbClr val="FFFFFF"/>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rot="5400000">
            <a:off x="10035600" y="790973"/>
            <a:ext cx="101370" cy="1330760"/>
            <a:chOff x="508216" y="2820579"/>
            <a:chExt cx="196770" cy="2583143"/>
          </a:xfrm>
          <a:solidFill>
            <a:schemeClr val="bg1"/>
          </a:solidFill>
        </p:grpSpPr>
        <p:sp>
          <p:nvSpPr>
            <p:cNvPr id="8" name="椭圆 7"/>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cxnSp>
          <p:nvCxnSpPr>
            <p:cNvPr id="9" name="直接连接符 8"/>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cxnSp>
          <p:nvCxnSpPr>
            <p:cNvPr id="11" name="直接连接符 10"/>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grpSp>
      <p:sp>
        <p:nvSpPr>
          <p:cNvPr id="13" name="Synergistically utilize technically sound portals with frictionless chains. Dramatically customize…"/>
          <p:cNvSpPr txBox="1"/>
          <p:nvPr/>
        </p:nvSpPr>
        <p:spPr>
          <a:xfrm>
            <a:off x="8824700" y="894053"/>
            <a:ext cx="2496122" cy="307777"/>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zh-CN" altLang="en-US" sz="2000" kern="0" dirty="0">
                <a:solidFill>
                  <a:schemeClr val="bg1"/>
                </a:solidFill>
                <a:latin typeface="微软雅黑" panose="020B0503020204020204" pitchFamily="34" charset="-122"/>
                <a:ea typeface="微软雅黑" panose="020B0503020204020204" pitchFamily="34" charset="-122"/>
                <a:cs typeface="+mn-ea"/>
                <a:sym typeface="+mn-lt"/>
              </a:rPr>
              <a:t>学校安全  危机应对</a:t>
            </a:r>
            <a:endParaRPr lang="en-US" altLang="zh-CN"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280237" y="1977990"/>
            <a:ext cx="8505371" cy="923330"/>
          </a:xfrm>
          <a:prstGeom prst="rect">
            <a:avLst/>
          </a:prstGeom>
          <a:noFill/>
        </p:spPr>
        <p:txBody>
          <a:bodyPr wrap="square" rtlCol="0">
            <a:spAutoFit/>
          </a:bodyPr>
          <a:lstStyle/>
          <a:p>
            <a:r>
              <a:rPr lang="zh-CN" altLang="en-US" sz="5400" b="1" dirty="0">
                <a:solidFill>
                  <a:schemeClr val="bg1"/>
                </a:solidFill>
                <a:cs typeface="+mn-ea"/>
                <a:sym typeface="+mn-lt"/>
              </a:rPr>
              <a:t>严格规范学校安全事故处置</a:t>
            </a:r>
            <a:endParaRPr lang="en-US" altLang="zh-CN" sz="5400" b="1" dirty="0">
              <a:solidFill>
                <a:schemeClr val="bg1"/>
              </a:solidFill>
              <a:cs typeface="+mn-ea"/>
              <a:sym typeface="+mn-lt"/>
            </a:endParaRPr>
          </a:p>
        </p:txBody>
      </p:sp>
      <p:grpSp>
        <p:nvGrpSpPr>
          <p:cNvPr id="28" name="组合 27"/>
          <p:cNvGrpSpPr/>
          <p:nvPr/>
        </p:nvGrpSpPr>
        <p:grpSpPr>
          <a:xfrm>
            <a:off x="9727574" y="4831691"/>
            <a:ext cx="1739430" cy="1248530"/>
            <a:chOff x="8421299" y="4846202"/>
            <a:chExt cx="1739430" cy="1248530"/>
          </a:xfrm>
        </p:grpSpPr>
        <p:grpSp>
          <p:nvGrpSpPr>
            <p:cNvPr id="14" name="Group 21"/>
            <p:cNvGrpSpPr/>
            <p:nvPr/>
          </p:nvGrpSpPr>
          <p:grpSpPr>
            <a:xfrm>
              <a:off x="8421299" y="5673516"/>
              <a:ext cx="461435" cy="421216"/>
              <a:chOff x="2678113" y="1465264"/>
              <a:chExt cx="346076" cy="315912"/>
            </a:xfrm>
          </p:grpSpPr>
          <p:sp>
            <p:nvSpPr>
              <p:cNvPr id="16" name="Freeform 170"/>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17" name="Freeform 171"/>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18" name="Freeform 172"/>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grpSp>
        <p:grpSp>
          <p:nvGrpSpPr>
            <p:cNvPr id="19" name="Group 21"/>
            <p:cNvGrpSpPr/>
            <p:nvPr/>
          </p:nvGrpSpPr>
          <p:grpSpPr>
            <a:xfrm>
              <a:off x="9872729" y="4846202"/>
              <a:ext cx="288000" cy="288000"/>
              <a:chOff x="2678113" y="1465264"/>
              <a:chExt cx="346076" cy="315912"/>
            </a:xfrm>
          </p:grpSpPr>
          <p:sp>
            <p:nvSpPr>
              <p:cNvPr id="20" name="Freeform 170"/>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2" name="Freeform 171"/>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3" name="Freeform 172"/>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grpSp>
        <p:grpSp>
          <p:nvGrpSpPr>
            <p:cNvPr id="24" name="Group 21"/>
            <p:cNvGrpSpPr/>
            <p:nvPr/>
          </p:nvGrpSpPr>
          <p:grpSpPr>
            <a:xfrm>
              <a:off x="9139760" y="5317915"/>
              <a:ext cx="461434" cy="421216"/>
              <a:chOff x="2678113" y="1465264"/>
              <a:chExt cx="346075" cy="315912"/>
            </a:xfrm>
          </p:grpSpPr>
          <p:sp>
            <p:nvSpPr>
              <p:cNvPr id="25" name="Freeform 170">
                <a:hlinkClick r:id="rId3" action="ppaction://hlinkpres?slideindex=1&amp;slidetitle="/>
              </p:cNvPr>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6" name="Freeform 171"/>
              <p:cNvSpPr/>
              <p:nvPr/>
            </p:nvSpPr>
            <p:spPr bwMode="auto">
              <a:xfrm>
                <a:off x="2813048" y="1465264"/>
                <a:ext cx="189000" cy="2430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7" name="Freeform 172"/>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grpSp>
      </p:grpSp>
      <p:sp>
        <p:nvSpPr>
          <p:cNvPr id="29" name="TextBox 28"/>
          <p:cNvSpPr txBox="1"/>
          <p:nvPr/>
        </p:nvSpPr>
        <p:spPr>
          <a:xfrm>
            <a:off x="3856627" y="4257422"/>
            <a:ext cx="7404202" cy="784830"/>
          </a:xfrm>
          <a:prstGeom prst="rect">
            <a:avLst/>
          </a:prstGeom>
          <a:noFill/>
        </p:spPr>
        <p:txBody>
          <a:bodyPr wrap="square" rtlCol="0">
            <a:spAutoFit/>
          </a:bodyPr>
          <a:lstStyle/>
          <a:p>
            <a:pPr algn="ctr">
              <a:spcBef>
                <a:spcPts val="600"/>
              </a:spcBef>
            </a:pPr>
            <a:r>
              <a:rPr lang="zh-CN" altLang="en-US" sz="2000" dirty="0">
                <a:solidFill>
                  <a:schemeClr val="bg1"/>
                </a:solidFill>
                <a:ea typeface="微软雅黑" panose="020B0503020204020204" pitchFamily="34" charset="-122"/>
              </a:rPr>
              <a:t>中国教育学会中小学安全教育与安全管理专业委员会常务理事</a:t>
            </a:r>
            <a:endParaRPr lang="en-US" altLang="zh-CN" sz="2000" dirty="0">
              <a:solidFill>
                <a:schemeClr val="bg1"/>
              </a:solidFill>
              <a:ea typeface="微软雅黑" panose="020B0503020204020204" pitchFamily="34" charset="-122"/>
            </a:endParaRPr>
          </a:p>
          <a:p>
            <a:pPr algn="ctr">
              <a:spcBef>
                <a:spcPts val="600"/>
              </a:spcBef>
            </a:pPr>
            <a:r>
              <a:rPr lang="zh-CN" altLang="en-US" sz="2000" dirty="0">
                <a:solidFill>
                  <a:schemeClr val="bg1"/>
                </a:solidFill>
                <a:ea typeface="微软雅黑" panose="020B0503020204020204" pitchFamily="34" charset="-122"/>
              </a:rPr>
              <a:t>应急管理部宣教中心和中国普研究所应急科普智库专家</a:t>
            </a:r>
          </a:p>
        </p:txBody>
      </p:sp>
      <p:sp>
        <p:nvSpPr>
          <p:cNvPr id="30" name="矩形 29"/>
          <p:cNvSpPr/>
          <p:nvPr/>
        </p:nvSpPr>
        <p:spPr>
          <a:xfrm>
            <a:off x="7054110" y="5362991"/>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崔祥烈</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1"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2" name="Google Shape;902;p24"/>
          <p:cNvGrpSpPr/>
          <p:nvPr/>
        </p:nvGrpSpPr>
        <p:grpSpPr>
          <a:xfrm>
            <a:off x="764989" y="547242"/>
            <a:ext cx="354692" cy="352750"/>
            <a:chOff x="-5971525" y="3273750"/>
            <a:chExt cx="292250" cy="290650"/>
          </a:xfrm>
          <a:solidFill>
            <a:srgbClr val="121B74"/>
          </a:solidFill>
        </p:grpSpPr>
        <p:sp>
          <p:nvSpPr>
            <p:cNvPr id="53"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54"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56" name="文本框 45"/>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事故处置程序</a:t>
            </a:r>
          </a:p>
        </p:txBody>
      </p:sp>
      <p:grpSp>
        <p:nvGrpSpPr>
          <p:cNvPr id="30" name="组合 29"/>
          <p:cNvGrpSpPr/>
          <p:nvPr/>
        </p:nvGrpSpPr>
        <p:grpSpPr>
          <a:xfrm>
            <a:off x="1640114" y="986818"/>
            <a:ext cx="8002584" cy="5435633"/>
            <a:chOff x="1640114" y="986818"/>
            <a:chExt cx="8002584" cy="5435633"/>
          </a:xfrm>
        </p:grpSpPr>
        <p:grpSp>
          <p:nvGrpSpPr>
            <p:cNvPr id="3" name="Group 2"/>
            <p:cNvGrpSpPr/>
            <p:nvPr/>
          </p:nvGrpSpPr>
          <p:grpSpPr bwMode="auto">
            <a:xfrm>
              <a:off x="2812369" y="986818"/>
              <a:ext cx="6830329" cy="5435633"/>
              <a:chOff x="3166" y="1922"/>
              <a:chExt cx="4075" cy="8567"/>
            </a:xfrm>
            <a:solidFill>
              <a:schemeClr val="accent1">
                <a:lumMod val="50000"/>
              </a:schemeClr>
            </a:solidFill>
          </p:grpSpPr>
          <p:sp>
            <p:nvSpPr>
              <p:cNvPr id="58" name="Text Box 3"/>
              <p:cNvSpPr txBox="1">
                <a:spLocks noChangeArrowheads="1"/>
              </p:cNvSpPr>
              <p:nvPr/>
            </p:nvSpPr>
            <p:spPr bwMode="auto">
              <a:xfrm>
                <a:off x="4056" y="1922"/>
                <a:ext cx="2234" cy="965"/>
              </a:xfrm>
              <a:prstGeom prst="rect">
                <a:avLst/>
              </a:prstGeom>
              <a:grpFill/>
              <a:ln w="9525">
                <a:solidFill>
                  <a:schemeClr val="accent1">
                    <a:lumMod val="75000"/>
                  </a:schemeClr>
                </a:solidFill>
                <a:miter lim="800000"/>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bg1"/>
                    </a:solidFill>
                    <a:effectLst/>
                    <a:ea typeface="微软雅黑" panose="020B0503020204020204" pitchFamily="34" charset="-122"/>
                    <a:cs typeface="宋体" panose="02010600030101010101" pitchFamily="2" charset="-122"/>
                  </a:rPr>
                  <a:t>学校突发安全事故</a:t>
                </a:r>
                <a:endParaRPr kumimoji="0" lang="zh-CN" sz="2400" b="1" i="0" u="none" strike="noStrike" cap="none" normalizeH="0" baseline="0" dirty="0">
                  <a:ln>
                    <a:noFill/>
                  </a:ln>
                  <a:solidFill>
                    <a:schemeClr val="bg1"/>
                  </a:solidFill>
                  <a:effectLst/>
                  <a:ea typeface="微软雅黑" panose="020B0503020204020204" pitchFamily="34" charset="-122"/>
                  <a:cs typeface="宋体" panose="02010600030101010101" pitchFamily="2" charset="-122"/>
                </a:endParaRPr>
              </a:p>
            </p:txBody>
          </p:sp>
          <p:sp>
            <p:nvSpPr>
              <p:cNvPr id="59" name="AutoShape 4"/>
              <p:cNvSpPr>
                <a:spLocks noChangeArrowheads="1"/>
              </p:cNvSpPr>
              <p:nvPr/>
            </p:nvSpPr>
            <p:spPr bwMode="auto">
              <a:xfrm>
                <a:off x="4594" y="3413"/>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立即组织现场救助</a:t>
                </a:r>
                <a:endParaRPr kumimoji="0" lang="zh-CN"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AutoShape 5"/>
              <p:cNvSpPr>
                <a:spLocks noChangeArrowheads="1"/>
              </p:cNvSpPr>
              <p:nvPr/>
            </p:nvSpPr>
            <p:spPr bwMode="auto">
              <a:xfrm>
                <a:off x="3166" y="3563"/>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及时报告上级部门</a:t>
                </a:r>
                <a:endParaRPr kumimoji="0" lang="zh-CN"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AutoShape 6"/>
              <p:cNvSpPr>
                <a:spLocks noChangeArrowheads="1"/>
              </p:cNvSpPr>
              <p:nvPr/>
            </p:nvSpPr>
            <p:spPr bwMode="auto">
              <a:xfrm>
                <a:off x="5974" y="3518"/>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尽快通知学生家长</a:t>
                </a:r>
                <a:endParaRPr kumimoji="0" lang="zh-CN"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3" name="AutoShape 7"/>
              <p:cNvSpPr>
                <a:spLocks noChangeArrowheads="1"/>
              </p:cNvSpPr>
              <p:nvPr/>
            </p:nvSpPr>
            <p:spPr bwMode="auto">
              <a:xfrm>
                <a:off x="4606" y="4740"/>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现场保护证据留存</a:t>
                </a:r>
                <a:endParaRPr kumimoji="0" lang="zh-CN"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4" name="AutoShape 8"/>
              <p:cNvSpPr>
                <a:spLocks noChangeArrowheads="1"/>
              </p:cNvSpPr>
              <p:nvPr/>
            </p:nvSpPr>
            <p:spPr bwMode="auto">
              <a:xfrm>
                <a:off x="4634" y="7201"/>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认真开展事故调查</a:t>
                </a:r>
                <a:endParaRPr kumimoji="0" lang="zh-CN"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5" name="AutoShape 9"/>
              <p:cNvSpPr>
                <a:spLocks noChangeArrowheads="1"/>
              </p:cNvSpPr>
              <p:nvPr/>
            </p:nvSpPr>
            <p:spPr bwMode="auto">
              <a:xfrm>
                <a:off x="4655" y="8408"/>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及时进行事故处理</a:t>
                </a:r>
                <a:endParaRPr kumimoji="0" lang="zh-CN"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6" name="AutoShape 10"/>
              <p:cNvSpPr>
                <a:spLocks noChangeArrowheads="1"/>
              </p:cNvSpPr>
              <p:nvPr/>
            </p:nvSpPr>
            <p:spPr bwMode="auto">
              <a:xfrm>
                <a:off x="4650" y="9638"/>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认真做好教育总结</a:t>
                </a:r>
                <a:endParaRPr kumimoji="0" lang="zh-CN"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7" name="AutoShape 11"/>
              <p:cNvSpPr>
                <a:spLocks noChangeArrowheads="1"/>
              </p:cNvSpPr>
              <p:nvPr/>
            </p:nvSpPr>
            <p:spPr bwMode="auto">
              <a:xfrm>
                <a:off x="4611" y="5964"/>
                <a:ext cx="1267" cy="851"/>
              </a:xfrm>
              <a:prstGeom prst="roundRect">
                <a:avLst>
                  <a:gd name="adj" fmla="val 16667"/>
                </a:avLst>
              </a:prstGeom>
              <a:grpFill/>
              <a:ln w="9525">
                <a:solidFill>
                  <a:schemeClr val="accent1">
                    <a:lumMod val="75000"/>
                  </a:schemeClr>
                </a:solidFill>
                <a:round/>
              </a:ln>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严格控制舆情发展</a:t>
                </a:r>
                <a:endParaRPr kumimoji="0" lang="zh-CN"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8" name="AutoShape 12"/>
              <p:cNvSpPr>
                <a:spLocks noChangeArrowheads="1"/>
              </p:cNvSpPr>
              <p:nvPr/>
            </p:nvSpPr>
            <p:spPr bwMode="auto">
              <a:xfrm>
                <a:off x="5103" y="3075"/>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69" name="AutoShape 13"/>
              <p:cNvSpPr>
                <a:spLocks noChangeArrowheads="1"/>
              </p:cNvSpPr>
              <p:nvPr/>
            </p:nvSpPr>
            <p:spPr bwMode="auto">
              <a:xfrm rot="2100000">
                <a:off x="4235" y="3121"/>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0" name="AutoShape 14"/>
              <p:cNvSpPr>
                <a:spLocks noChangeArrowheads="1"/>
              </p:cNvSpPr>
              <p:nvPr/>
            </p:nvSpPr>
            <p:spPr bwMode="auto">
              <a:xfrm rot="19500000">
                <a:off x="5958" y="3096"/>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1" name="AutoShape 15"/>
              <p:cNvSpPr>
                <a:spLocks noChangeArrowheads="1"/>
              </p:cNvSpPr>
              <p:nvPr/>
            </p:nvSpPr>
            <p:spPr bwMode="auto">
              <a:xfrm>
                <a:off x="5118" y="4380"/>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2" name="AutoShape 16"/>
              <p:cNvSpPr>
                <a:spLocks noChangeArrowheads="1"/>
              </p:cNvSpPr>
              <p:nvPr/>
            </p:nvSpPr>
            <p:spPr bwMode="auto">
              <a:xfrm>
                <a:off x="5133" y="5625"/>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3" name="AutoShape 17"/>
              <p:cNvSpPr>
                <a:spLocks noChangeArrowheads="1"/>
              </p:cNvSpPr>
              <p:nvPr/>
            </p:nvSpPr>
            <p:spPr bwMode="auto">
              <a:xfrm>
                <a:off x="5193" y="8080"/>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4" name="AutoShape 18"/>
              <p:cNvSpPr>
                <a:spLocks noChangeArrowheads="1"/>
              </p:cNvSpPr>
              <p:nvPr/>
            </p:nvSpPr>
            <p:spPr bwMode="auto">
              <a:xfrm>
                <a:off x="5148" y="6843"/>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5" name="AutoShape 19"/>
              <p:cNvSpPr>
                <a:spLocks noChangeArrowheads="1"/>
              </p:cNvSpPr>
              <p:nvPr/>
            </p:nvSpPr>
            <p:spPr bwMode="auto">
              <a:xfrm>
                <a:off x="5223" y="9271"/>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6" name="AutoShape 20"/>
              <p:cNvSpPr>
                <a:spLocks noChangeArrowheads="1"/>
              </p:cNvSpPr>
              <p:nvPr/>
            </p:nvSpPr>
            <p:spPr bwMode="auto">
              <a:xfrm rot="2100000">
                <a:off x="6019" y="4585"/>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sp>
            <p:nvSpPr>
              <p:cNvPr id="77" name="AutoShape 21"/>
              <p:cNvSpPr>
                <a:spLocks noChangeArrowheads="1"/>
              </p:cNvSpPr>
              <p:nvPr/>
            </p:nvSpPr>
            <p:spPr bwMode="auto">
              <a:xfrm rot="19500000">
                <a:off x="4192" y="4684"/>
                <a:ext cx="113" cy="283"/>
              </a:xfrm>
              <a:prstGeom prst="downArrow">
                <a:avLst>
                  <a:gd name="adj1" fmla="val 50000"/>
                  <a:gd name="adj2" fmla="val 62611"/>
                </a:avLst>
              </a:prstGeom>
              <a:grp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grpSp>
        <p:sp>
          <p:nvSpPr>
            <p:cNvPr id="94" name="圆角矩形 93"/>
            <p:cNvSpPr/>
            <p:nvPr/>
          </p:nvSpPr>
          <p:spPr>
            <a:xfrm>
              <a:off x="1640114" y="3396340"/>
              <a:ext cx="1785257" cy="194491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indent="252095"/>
              <a:endParaRPr lang="en-US" altLang="zh-CN" sz="1600" b="1" dirty="0"/>
            </a:p>
            <a:p>
              <a:pPr indent="252095"/>
              <a:r>
                <a:rPr lang="zh-CN" altLang="en-US" sz="1600" b="1" dirty="0"/>
                <a:t>如果事故重大，由政府或教育行政主管部门牵头处置，学校应服从指挥，全力做好配合工作 </a:t>
              </a:r>
            </a:p>
            <a:p>
              <a:pPr indent="252095"/>
              <a:endParaRPr lang="zh-CN" altLang="en-US" sz="1600" b="1" dirty="0"/>
            </a:p>
          </p:txBody>
        </p:sp>
        <p:sp>
          <p:nvSpPr>
            <p:cNvPr id="95" name="AutoShape 12"/>
            <p:cNvSpPr>
              <a:spLocks noChangeArrowheads="1"/>
            </p:cNvSpPr>
            <p:nvPr/>
          </p:nvSpPr>
          <p:spPr bwMode="auto">
            <a:xfrm rot="2700000">
              <a:off x="3090941" y="2814206"/>
              <a:ext cx="189405" cy="396000"/>
            </a:xfrm>
            <a:prstGeom prst="downArrow">
              <a:avLst>
                <a:gd name="adj1" fmla="val 50000"/>
                <a:gd name="adj2" fmla="val 62611"/>
              </a:avLst>
            </a:prstGeom>
            <a:solidFill>
              <a:schemeClr val="accent1">
                <a:lumMod val="50000"/>
              </a:schemeClr>
            </a:solidFill>
            <a:ln w="9525">
              <a:solidFill>
                <a:schemeClr val="accent1">
                  <a:lumMod val="75000"/>
                </a:schemeClr>
              </a:solidFill>
              <a:miter lim="800000"/>
            </a:ln>
          </p:spPr>
          <p:txBody>
            <a:bodyPr vert="eaVert" wrap="square" lIns="91440" tIns="45720" rIns="91440" bIns="45720" numCol="1" anchor="t" anchorCtr="0" compatLnSpc="1"/>
            <a:lstStyle/>
            <a:p>
              <a:endParaRPr lang="zh-CN" altLang="en-US" sz="1600" b="1">
                <a:solidFill>
                  <a:schemeClr val="bg1"/>
                </a:solidFill>
              </a:endParaRPr>
            </a:p>
          </p:txBody>
        </p:sp>
      </p:grpSp>
    </p:spTree>
  </p:cSld>
  <p:clrMapOvr>
    <a:masterClrMapping/>
  </p:clrMapOvr>
  <p:transition spd="slow"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4"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2" name="Google Shape;902;p24"/>
          <p:cNvGrpSpPr/>
          <p:nvPr/>
        </p:nvGrpSpPr>
        <p:grpSpPr>
          <a:xfrm>
            <a:off x="764989" y="547242"/>
            <a:ext cx="354692" cy="352750"/>
            <a:chOff x="-5971525" y="3273750"/>
            <a:chExt cx="292250" cy="290650"/>
          </a:xfrm>
          <a:solidFill>
            <a:srgbClr val="121B74"/>
          </a:solidFill>
        </p:grpSpPr>
        <p:sp>
          <p:nvSpPr>
            <p:cNvPr id="6"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7"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Rectangle 1"/>
          <p:cNvSpPr/>
          <p:nvPr/>
        </p:nvSpPr>
        <p:spPr>
          <a:xfrm>
            <a:off x="1295731" y="1972065"/>
            <a:ext cx="330200" cy="1599174"/>
          </a:xfrm>
          <a:prstGeom prst="rect">
            <a:avLst/>
          </a:prstGeom>
          <a:solidFill>
            <a:srgbClr val="121B74"/>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prstClr val="white"/>
                </a:solidFill>
                <a:effectLst/>
                <a:uLnTx/>
                <a:uFillTx/>
                <a:cs typeface="+mn-ea"/>
                <a:sym typeface="+mn-lt"/>
              </a:rPr>
              <a:t> </a:t>
            </a:r>
          </a:p>
        </p:txBody>
      </p:sp>
      <p:sp>
        <p:nvSpPr>
          <p:cNvPr id="10" name="Rectangle: Top Corners Rounded 9"/>
          <p:cNvSpPr/>
          <p:nvPr/>
        </p:nvSpPr>
        <p:spPr>
          <a:xfrm rot="10800000">
            <a:off x="1625928" y="1972065"/>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11" name="Synergistically utilize technically sound portals with frictionless chains. Dramatically customize…"/>
          <p:cNvSpPr txBox="1"/>
          <p:nvPr/>
        </p:nvSpPr>
        <p:spPr>
          <a:xfrm>
            <a:off x="1698169" y="2587685"/>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现场救助</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
        <p:nvSpPr>
          <p:cNvPr id="12" name="TextBox 85"/>
          <p:cNvSpPr txBox="1"/>
          <p:nvPr/>
        </p:nvSpPr>
        <p:spPr>
          <a:xfrm>
            <a:off x="1822385" y="2247370"/>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1</a:t>
            </a:r>
          </a:p>
        </p:txBody>
      </p:sp>
      <p:sp>
        <p:nvSpPr>
          <p:cNvPr id="13" name="Rectangle 1"/>
          <p:cNvSpPr/>
          <p:nvPr/>
        </p:nvSpPr>
        <p:spPr>
          <a:xfrm>
            <a:off x="3903851" y="1972077"/>
            <a:ext cx="330200" cy="1599174"/>
          </a:xfrm>
          <a:prstGeom prst="rect">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sz="2400" dirty="0">
                <a:solidFill>
                  <a:prstClr val="white"/>
                </a:solidFill>
                <a:cs typeface="+mn-ea"/>
                <a:sym typeface="+mn-lt"/>
              </a:rPr>
              <a:t> </a:t>
            </a:r>
          </a:p>
        </p:txBody>
      </p:sp>
      <p:sp>
        <p:nvSpPr>
          <p:cNvPr id="14" name="Rectangle: Top Corners Rounded 9"/>
          <p:cNvSpPr/>
          <p:nvPr/>
        </p:nvSpPr>
        <p:spPr>
          <a:xfrm rot="10800000">
            <a:off x="4234048" y="1972077"/>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16" name="TextBox 85"/>
          <p:cNvSpPr txBox="1"/>
          <p:nvPr/>
        </p:nvSpPr>
        <p:spPr>
          <a:xfrm>
            <a:off x="4430505" y="2247382"/>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2</a:t>
            </a:r>
          </a:p>
        </p:txBody>
      </p:sp>
      <p:sp>
        <p:nvSpPr>
          <p:cNvPr id="17" name="Rectangle 1"/>
          <p:cNvSpPr/>
          <p:nvPr/>
        </p:nvSpPr>
        <p:spPr>
          <a:xfrm>
            <a:off x="6511971" y="1972065"/>
            <a:ext cx="330200" cy="1599174"/>
          </a:xfrm>
          <a:prstGeom prst="rect">
            <a:avLst/>
          </a:prstGeom>
          <a:solidFill>
            <a:srgbClr val="121B74"/>
          </a:solidFill>
          <a:ln w="12700" cap="flat" cmpd="sng" algn="ctr">
            <a:noFill/>
            <a:prstDash val="solid"/>
            <a:miter lim="800000"/>
          </a:ln>
          <a:effectLst/>
        </p:spPr>
        <p:txBody>
          <a:bodyPr vert="vert270" rtlCol="0" anchor="ctr"/>
          <a:lstStyle/>
          <a:p>
            <a:pPr algn="ctr" defTabSz="914400"/>
            <a:r>
              <a:rPr lang="en-US" sz="1400" kern="0" dirty="0">
                <a:solidFill>
                  <a:prstClr val="white"/>
                </a:solidFill>
                <a:cs typeface="+mn-ea"/>
                <a:sym typeface="+mn-lt"/>
              </a:rPr>
              <a:t> </a:t>
            </a:r>
          </a:p>
        </p:txBody>
      </p:sp>
      <p:sp>
        <p:nvSpPr>
          <p:cNvPr id="18" name="Rectangle: Top Corners Rounded 9"/>
          <p:cNvSpPr/>
          <p:nvPr/>
        </p:nvSpPr>
        <p:spPr>
          <a:xfrm rot="10800000">
            <a:off x="6842168" y="1972065"/>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20" name="TextBox 85"/>
          <p:cNvSpPr txBox="1"/>
          <p:nvPr/>
        </p:nvSpPr>
        <p:spPr>
          <a:xfrm>
            <a:off x="7038625" y="2247370"/>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3</a:t>
            </a:r>
          </a:p>
        </p:txBody>
      </p:sp>
      <p:sp>
        <p:nvSpPr>
          <p:cNvPr id="21" name="Rectangle 1"/>
          <p:cNvSpPr/>
          <p:nvPr/>
        </p:nvSpPr>
        <p:spPr>
          <a:xfrm>
            <a:off x="1295731" y="4085345"/>
            <a:ext cx="330200" cy="1599174"/>
          </a:xfrm>
          <a:prstGeom prst="rect">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sz="2400" dirty="0">
                <a:solidFill>
                  <a:prstClr val="white"/>
                </a:solidFill>
                <a:cs typeface="+mn-ea"/>
                <a:sym typeface="+mn-lt"/>
              </a:rPr>
              <a:t> </a:t>
            </a:r>
          </a:p>
        </p:txBody>
      </p:sp>
      <p:sp>
        <p:nvSpPr>
          <p:cNvPr id="22" name="Rectangle: Top Corners Rounded 9"/>
          <p:cNvSpPr/>
          <p:nvPr/>
        </p:nvSpPr>
        <p:spPr>
          <a:xfrm rot="10800000">
            <a:off x="1625928" y="4085345"/>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24" name="TextBox 85"/>
          <p:cNvSpPr txBox="1"/>
          <p:nvPr/>
        </p:nvSpPr>
        <p:spPr>
          <a:xfrm>
            <a:off x="1822385" y="4360650"/>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5</a:t>
            </a:r>
          </a:p>
        </p:txBody>
      </p:sp>
      <p:sp>
        <p:nvSpPr>
          <p:cNvPr id="25" name="Rectangle 1"/>
          <p:cNvSpPr/>
          <p:nvPr/>
        </p:nvSpPr>
        <p:spPr>
          <a:xfrm>
            <a:off x="3903851" y="4085357"/>
            <a:ext cx="330200" cy="1599174"/>
          </a:xfrm>
          <a:prstGeom prst="rect">
            <a:avLst/>
          </a:prstGeom>
          <a:solidFill>
            <a:srgbClr val="121B74"/>
          </a:solidFill>
          <a:ln w="12700" cap="flat" cmpd="sng" algn="ctr">
            <a:noFill/>
            <a:prstDash val="solid"/>
            <a:miter lim="800000"/>
          </a:ln>
          <a:effectLst/>
        </p:spPr>
        <p:txBody>
          <a:bodyPr vert="vert270" rtlCol="0" anchor="ctr"/>
          <a:lstStyle/>
          <a:p>
            <a:pPr algn="ctr" defTabSz="914400"/>
            <a:r>
              <a:rPr lang="en-US" sz="1400" kern="0" dirty="0">
                <a:solidFill>
                  <a:prstClr val="white"/>
                </a:solidFill>
                <a:cs typeface="+mn-ea"/>
                <a:sym typeface="+mn-lt"/>
              </a:rPr>
              <a:t> </a:t>
            </a:r>
          </a:p>
        </p:txBody>
      </p:sp>
      <p:sp>
        <p:nvSpPr>
          <p:cNvPr id="26" name="Rectangle: Top Corners Rounded 9"/>
          <p:cNvSpPr/>
          <p:nvPr/>
        </p:nvSpPr>
        <p:spPr>
          <a:xfrm rot="10800000">
            <a:off x="4234048" y="4085357"/>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28" name="TextBox 85"/>
          <p:cNvSpPr txBox="1"/>
          <p:nvPr/>
        </p:nvSpPr>
        <p:spPr>
          <a:xfrm>
            <a:off x="4430505" y="4360662"/>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6</a:t>
            </a:r>
          </a:p>
        </p:txBody>
      </p:sp>
      <p:sp>
        <p:nvSpPr>
          <p:cNvPr id="29" name="Rectangle 1"/>
          <p:cNvSpPr/>
          <p:nvPr/>
        </p:nvSpPr>
        <p:spPr>
          <a:xfrm>
            <a:off x="6511971" y="4085345"/>
            <a:ext cx="330200" cy="1599174"/>
          </a:xfrm>
          <a:prstGeom prst="rect">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sz="2400" dirty="0">
                <a:solidFill>
                  <a:prstClr val="white"/>
                </a:solidFill>
                <a:cs typeface="+mn-ea"/>
                <a:sym typeface="+mn-lt"/>
              </a:rPr>
              <a:t> </a:t>
            </a:r>
          </a:p>
        </p:txBody>
      </p:sp>
      <p:sp>
        <p:nvSpPr>
          <p:cNvPr id="30" name="Rectangle: Top Corners Rounded 9"/>
          <p:cNvSpPr/>
          <p:nvPr/>
        </p:nvSpPr>
        <p:spPr>
          <a:xfrm rot="10800000">
            <a:off x="6842168" y="4085345"/>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32" name="TextBox 85"/>
          <p:cNvSpPr txBox="1"/>
          <p:nvPr/>
        </p:nvSpPr>
        <p:spPr>
          <a:xfrm>
            <a:off x="7038625" y="4360650"/>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7</a:t>
            </a:r>
          </a:p>
        </p:txBody>
      </p:sp>
      <p:sp>
        <p:nvSpPr>
          <p:cNvPr id="33" name="Rectangle 1"/>
          <p:cNvSpPr/>
          <p:nvPr/>
        </p:nvSpPr>
        <p:spPr>
          <a:xfrm>
            <a:off x="9223491" y="1972065"/>
            <a:ext cx="330200" cy="1599174"/>
          </a:xfrm>
          <a:prstGeom prst="rect">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r>
              <a:rPr lang="en-US" sz="2400" dirty="0">
                <a:solidFill>
                  <a:prstClr val="white"/>
                </a:solidFill>
                <a:cs typeface="+mn-ea"/>
                <a:sym typeface="+mn-lt"/>
              </a:rPr>
              <a:t> </a:t>
            </a:r>
          </a:p>
        </p:txBody>
      </p:sp>
      <p:sp>
        <p:nvSpPr>
          <p:cNvPr id="34" name="Rectangle: Top Corners Rounded 9"/>
          <p:cNvSpPr/>
          <p:nvPr/>
        </p:nvSpPr>
        <p:spPr>
          <a:xfrm rot="10800000">
            <a:off x="9553688" y="1972065"/>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36" name="TextBox 85"/>
          <p:cNvSpPr txBox="1"/>
          <p:nvPr/>
        </p:nvSpPr>
        <p:spPr>
          <a:xfrm>
            <a:off x="9750145" y="2247370"/>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4</a:t>
            </a:r>
          </a:p>
        </p:txBody>
      </p:sp>
      <p:sp>
        <p:nvSpPr>
          <p:cNvPr id="37" name="Rectangle 1"/>
          <p:cNvSpPr/>
          <p:nvPr/>
        </p:nvSpPr>
        <p:spPr>
          <a:xfrm>
            <a:off x="9223491" y="4085345"/>
            <a:ext cx="330200" cy="1599174"/>
          </a:xfrm>
          <a:prstGeom prst="rect">
            <a:avLst/>
          </a:prstGeom>
          <a:solidFill>
            <a:srgbClr val="121B74"/>
          </a:solidFill>
          <a:ln w="12700" cap="flat" cmpd="sng" algn="ctr">
            <a:noFill/>
            <a:prstDash val="solid"/>
            <a:miter lim="800000"/>
          </a:ln>
          <a:effectLst/>
        </p:spPr>
        <p:txBody>
          <a:bodyPr vert="vert270" rtlCol="0" anchor="ctr"/>
          <a:lstStyle/>
          <a:p>
            <a:pPr algn="ctr" defTabSz="914400"/>
            <a:r>
              <a:rPr lang="en-US" sz="1400" kern="0" dirty="0">
                <a:solidFill>
                  <a:prstClr val="white"/>
                </a:solidFill>
                <a:cs typeface="+mn-ea"/>
                <a:sym typeface="+mn-lt"/>
              </a:rPr>
              <a:t> </a:t>
            </a:r>
          </a:p>
        </p:txBody>
      </p:sp>
      <p:sp>
        <p:nvSpPr>
          <p:cNvPr id="38" name="Rectangle: Top Corners Rounded 9"/>
          <p:cNvSpPr/>
          <p:nvPr/>
        </p:nvSpPr>
        <p:spPr>
          <a:xfrm rot="10800000">
            <a:off x="9553688" y="4085345"/>
            <a:ext cx="1631853" cy="1599162"/>
          </a:xfrm>
          <a:prstGeom prst="round2SameRect">
            <a:avLst>
              <a:gd name="adj1" fmla="val 4301"/>
              <a:gd name="adj2" fmla="val 0"/>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algn="ctr" defTabSz="914400"/>
            <a:endParaRPr lang="en-US" sz="1600" kern="0">
              <a:solidFill>
                <a:srgbClr val="FFFFFF"/>
              </a:solidFill>
              <a:cs typeface="+mn-ea"/>
              <a:sym typeface="+mn-lt"/>
            </a:endParaRPr>
          </a:p>
        </p:txBody>
      </p:sp>
      <p:sp>
        <p:nvSpPr>
          <p:cNvPr id="40" name="TextBox 85"/>
          <p:cNvSpPr txBox="1"/>
          <p:nvPr/>
        </p:nvSpPr>
        <p:spPr>
          <a:xfrm>
            <a:off x="9750145" y="4360650"/>
            <a:ext cx="41036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34487A"/>
                </a:solidFill>
                <a:effectLst/>
                <a:uLnTx/>
                <a:uFillTx/>
                <a:cs typeface="+mn-ea"/>
                <a:sym typeface="+mn-lt"/>
              </a:rPr>
              <a:t>8</a:t>
            </a:r>
          </a:p>
        </p:txBody>
      </p:sp>
      <p:sp>
        <p:nvSpPr>
          <p:cNvPr id="41" name="文本框 45"/>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事故处置程序</a:t>
            </a:r>
          </a:p>
        </p:txBody>
      </p:sp>
      <p:sp>
        <p:nvSpPr>
          <p:cNvPr id="42" name="Synergistically utilize technically sound portals with frictionless chains. Dramatically customize…"/>
          <p:cNvSpPr txBox="1"/>
          <p:nvPr/>
        </p:nvSpPr>
        <p:spPr>
          <a:xfrm>
            <a:off x="4303435" y="2565917"/>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报告上级</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
        <p:nvSpPr>
          <p:cNvPr id="43" name="Synergistically utilize technically sound portals with frictionless chains. Dramatically customize…"/>
          <p:cNvSpPr txBox="1"/>
          <p:nvPr/>
        </p:nvSpPr>
        <p:spPr>
          <a:xfrm>
            <a:off x="6887027" y="2565916"/>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通知家长</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
        <p:nvSpPr>
          <p:cNvPr id="44" name="Synergistically utilize technically sound portals with frictionless chains. Dramatically customize…"/>
          <p:cNvSpPr txBox="1"/>
          <p:nvPr/>
        </p:nvSpPr>
        <p:spPr>
          <a:xfrm>
            <a:off x="9586684" y="2551402"/>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保留证据</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
        <p:nvSpPr>
          <p:cNvPr id="45" name="Synergistically utilize technically sound portals with frictionless chains. Dramatically customize…"/>
          <p:cNvSpPr txBox="1"/>
          <p:nvPr/>
        </p:nvSpPr>
        <p:spPr>
          <a:xfrm>
            <a:off x="1676398" y="4685001"/>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控制事态</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
        <p:nvSpPr>
          <p:cNvPr id="46" name="Synergistically utilize technically sound portals with frictionless chains. Dramatically customize…"/>
          <p:cNvSpPr txBox="1"/>
          <p:nvPr/>
        </p:nvSpPr>
        <p:spPr>
          <a:xfrm>
            <a:off x="4245429" y="4699514"/>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事故调查</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
        <p:nvSpPr>
          <p:cNvPr id="47" name="Synergistically utilize technically sound portals with frictionless chains. Dramatically customize…"/>
          <p:cNvSpPr txBox="1"/>
          <p:nvPr/>
        </p:nvSpPr>
        <p:spPr>
          <a:xfrm>
            <a:off x="6887029" y="4685001"/>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处理事故</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
        <p:nvSpPr>
          <p:cNvPr id="48" name="Synergistically utilize technically sound portals with frictionless chains. Dramatically customize…"/>
          <p:cNvSpPr txBox="1"/>
          <p:nvPr/>
        </p:nvSpPr>
        <p:spPr>
          <a:xfrm>
            <a:off x="9615713" y="4685001"/>
            <a:ext cx="1464755" cy="646331"/>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2800" kern="0" dirty="0">
                <a:solidFill>
                  <a:srgbClr val="34487A"/>
                </a:solidFill>
                <a:latin typeface="微软雅黑" panose="020B0503020204020204" pitchFamily="34" charset="-122"/>
                <a:ea typeface="微软雅黑" panose="020B0503020204020204" pitchFamily="34" charset="-122"/>
                <a:cs typeface="+mn-ea"/>
                <a:sym typeface="+mn-lt"/>
              </a:rPr>
              <a:t>教育总结</a:t>
            </a:r>
            <a:endParaRPr lang="en-US" altLang="zh-CN" sz="2800" kern="0" dirty="0">
              <a:solidFill>
                <a:srgbClr val="34487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60421" y="1785257"/>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cxnSp>
        <p:nvCxnSpPr>
          <p:cNvPr id="9" name="直接连接符 8"/>
          <p:cNvCxnSpPr/>
          <p:nvPr/>
        </p:nvCxnSpPr>
        <p:spPr>
          <a:xfrm>
            <a:off x="1505318" y="4006335"/>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1451429" y="4285359"/>
            <a:ext cx="2075542" cy="1938992"/>
          </a:xfrm>
          <a:prstGeom prst="rect">
            <a:avLst/>
          </a:prstGeom>
          <a:ln w="12700">
            <a:miter lim="400000"/>
          </a:ln>
        </p:spPr>
        <p:txBody>
          <a:bodyPr wrap="square" lIns="0" tIns="0" rIns="0" bIns="0">
            <a:spAutoFit/>
          </a:bodyPr>
          <a:lstStyle/>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心肺功能、意识、大出血、骨折、二次转移</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转移、心肺复苏、人工呼吸、止血、冲洗、包扎、复位、固定、搬运</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iṩļïḓè"/>
          <p:cNvSpPr txBox="1"/>
          <p:nvPr/>
        </p:nvSpPr>
        <p:spPr bwMode="auto">
          <a:xfrm>
            <a:off x="1316757" y="3548579"/>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准确判断正确施救</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8"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9" y="2121769"/>
            <a:ext cx="4508611" cy="623248"/>
          </a:xfrm>
          <a:prstGeom prst="rect">
            <a:avLst/>
          </a:prstGeom>
          <a:noFill/>
          <a:ln>
            <a:noFill/>
          </a:ln>
        </p:spPr>
        <p:txBody>
          <a:bodyPr wrap="square" lIns="68580" tIns="34290" rIns="68580" bIns="34290">
            <a:spAutoFit/>
          </a:bodyPr>
          <a:lstStyle/>
          <a:p>
            <a:pPr marL="514350" indent="-612140">
              <a:buFont typeface="+mj-lt"/>
              <a:buAutoNum type="arabicPeriod"/>
              <a:defRPr/>
            </a:pP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立即组织现场急救</a:t>
            </a:r>
            <a:endParaRPr lang="en-US"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3" name="直接连接符 32"/>
          <p:cNvCxnSpPr/>
          <p:nvPr/>
        </p:nvCxnSpPr>
        <p:spPr>
          <a:xfrm>
            <a:off x="4691144" y="4013595"/>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4767881" y="4292619"/>
            <a:ext cx="2075542" cy="1338828"/>
          </a:xfrm>
          <a:prstGeom prst="rect">
            <a:avLst/>
          </a:prstGeom>
          <a:ln w="12700">
            <a:miter lim="400000"/>
          </a:ln>
        </p:spPr>
        <p:txBody>
          <a:bodyPr wrap="square" lIns="0" tIns="0" rIns="0" bIns="0">
            <a:spAutoFit/>
          </a:bodyPr>
          <a:lstStyle/>
          <a:p>
            <a:pPr marL="342900" indent="-252095">
              <a:spcBef>
                <a:spcPts val="600"/>
              </a:spcBef>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校医</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342900" indent="-252095">
              <a:spcBef>
                <a:spcPts val="600"/>
              </a:spcBef>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班主任</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342900" indent="-252095">
              <a:spcBef>
                <a:spcPts val="600"/>
              </a:spcBef>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管理人员</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342900" indent="-252095">
              <a:spcBef>
                <a:spcPts val="600"/>
              </a:spcBef>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校长</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5" name="iṩļïḓè"/>
          <p:cNvSpPr txBox="1"/>
          <p:nvPr/>
        </p:nvSpPr>
        <p:spPr bwMode="auto">
          <a:xfrm>
            <a:off x="4502583" y="3555839"/>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立即通知与报告</a:t>
            </a:r>
            <a:endParaRPr lang="en-US" altLang="zh-CN" sz="2000" dirty="0">
              <a:cs typeface="+mn-ea"/>
              <a:sym typeface="+mn-lt"/>
            </a:endParaRPr>
          </a:p>
        </p:txBody>
      </p:sp>
      <p:cxnSp>
        <p:nvCxnSpPr>
          <p:cNvPr id="36" name="直接连接符 35"/>
          <p:cNvCxnSpPr/>
          <p:nvPr/>
        </p:nvCxnSpPr>
        <p:spPr>
          <a:xfrm>
            <a:off x="7876970" y="4006341"/>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7" name="Synergistically utilize technically sound portals with frictionless chains. Dramatically customize…"/>
          <p:cNvSpPr txBox="1"/>
          <p:nvPr/>
        </p:nvSpPr>
        <p:spPr>
          <a:xfrm>
            <a:off x="8040791" y="4285365"/>
            <a:ext cx="2075542" cy="984885"/>
          </a:xfrm>
          <a:prstGeom prst="rect">
            <a:avLst/>
          </a:prstGeom>
          <a:ln w="12700">
            <a:miter lim="400000"/>
          </a:ln>
        </p:spPr>
        <p:txBody>
          <a:bodyPr wrap="square" lIns="0" tIns="0" rIns="0" bIns="0">
            <a:spAutoFit/>
          </a:bodyPr>
          <a:lstStyle/>
          <a:p>
            <a:pPr marL="342900" indent="-252095">
              <a:spcBef>
                <a:spcPts val="600"/>
              </a:spcBef>
              <a:buFont typeface="Arial" panose="020B0604020202020204" pitchFamily="34" charset="0"/>
              <a:buChar char="•"/>
            </a:pPr>
            <a:r>
              <a:rPr lang="en-US" altLang="zh-CN" dirty="0">
                <a:solidFill>
                  <a:schemeClr val="accent1">
                    <a:lumMod val="50000"/>
                  </a:schemeClr>
                </a:solidFill>
                <a:latin typeface="微软雅黑" panose="020B0503020204020204" pitchFamily="34" charset="-122"/>
                <a:ea typeface="微软雅黑" panose="020B0503020204020204" pitchFamily="34" charset="-122"/>
              </a:rPr>
              <a:t>120</a:t>
            </a:r>
          </a:p>
          <a:p>
            <a:pPr marL="342900" indent="-252095">
              <a:spcBef>
                <a:spcPts val="600"/>
              </a:spcBef>
              <a:buFont typeface="Arial" panose="020B0604020202020204" pitchFamily="34" charset="0"/>
              <a:buChar char="•"/>
            </a:pPr>
            <a:r>
              <a:rPr lang="en-US" altLang="zh-CN" dirty="0">
                <a:solidFill>
                  <a:schemeClr val="accent1">
                    <a:lumMod val="50000"/>
                  </a:schemeClr>
                </a:solidFill>
                <a:latin typeface="微软雅黑" panose="020B0503020204020204" pitchFamily="34" charset="-122"/>
                <a:ea typeface="微软雅黑" panose="020B0503020204020204" pitchFamily="34" charset="-122"/>
              </a:rPr>
              <a:t>110</a:t>
            </a:r>
          </a:p>
          <a:p>
            <a:pPr marL="342900" indent="-252095">
              <a:spcBef>
                <a:spcPts val="600"/>
              </a:spcBef>
              <a:buFont typeface="Arial" panose="020B0604020202020204" pitchFamily="34" charset="0"/>
              <a:buChar char="•"/>
            </a:pPr>
            <a:r>
              <a:rPr lang="en-US" altLang="zh-CN" dirty="0">
                <a:solidFill>
                  <a:schemeClr val="accent1">
                    <a:lumMod val="50000"/>
                  </a:schemeClr>
                </a:solidFill>
                <a:latin typeface="微软雅黑" panose="020B0503020204020204" pitchFamily="34" charset="-122"/>
                <a:ea typeface="微软雅黑" panose="020B0503020204020204" pitchFamily="34" charset="-122"/>
              </a:rPr>
              <a:t>119</a:t>
            </a:r>
          </a:p>
        </p:txBody>
      </p:sp>
      <p:sp>
        <p:nvSpPr>
          <p:cNvPr id="38" name="iṩļïḓè"/>
          <p:cNvSpPr txBox="1"/>
          <p:nvPr/>
        </p:nvSpPr>
        <p:spPr bwMode="auto">
          <a:xfrm>
            <a:off x="7688409" y="3548585"/>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拨打急救电话</a:t>
            </a:r>
            <a:endParaRPr lang="en-US" altLang="zh-CN" sz="2000" dirty="0">
              <a:cs typeface="+mn-ea"/>
              <a:sym typeface="+mn-lt"/>
            </a:endParaRPr>
          </a:p>
        </p:txBody>
      </p:sp>
      <p:cxnSp>
        <p:nvCxnSpPr>
          <p:cNvPr id="40" name="直接箭头连接符 39"/>
          <p:cNvCxnSpPr/>
          <p:nvPr/>
        </p:nvCxnSpPr>
        <p:spPr>
          <a:xfrm>
            <a:off x="3904343" y="4804229"/>
            <a:ext cx="464457"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046627" y="4811489"/>
            <a:ext cx="464457"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60421" y="1785257"/>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cxnSp>
        <p:nvCxnSpPr>
          <p:cNvPr id="9" name="直接连接符 8"/>
          <p:cNvCxnSpPr/>
          <p:nvPr/>
        </p:nvCxnSpPr>
        <p:spPr>
          <a:xfrm>
            <a:off x="1186010" y="3817653"/>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957946" y="3980562"/>
            <a:ext cx="2409371" cy="2492990"/>
          </a:xfrm>
          <a:prstGeom prst="rect">
            <a:avLst/>
          </a:prstGeom>
          <a:ln w="12700">
            <a:miter lim="400000"/>
          </a:ln>
        </p:spPr>
        <p:txBody>
          <a:bodyPr wrap="square" lIns="0" tIns="0" rIns="0" bIns="0">
            <a:spAutoFit/>
          </a:bodyPr>
          <a:lstStyle/>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教育部门、事故类型相关部门报告</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多名学生受伤或个别学生较为严重，</a:t>
            </a:r>
            <a:r>
              <a:rPr lang="en-US" altLang="zh-CN" dirty="0">
                <a:solidFill>
                  <a:schemeClr val="accent1">
                    <a:lumMod val="50000"/>
                  </a:schemeClr>
                </a:solidFill>
                <a:latin typeface="微软雅黑" panose="020B0503020204020204" pitchFamily="34" charset="-122"/>
                <a:ea typeface="微软雅黑" panose="020B0503020204020204" pitchFamily="34" charset="-122"/>
              </a:rPr>
              <a:t>1</a:t>
            </a:r>
            <a:r>
              <a:rPr lang="zh-CN" altLang="en-US" dirty="0">
                <a:solidFill>
                  <a:schemeClr val="accent1">
                    <a:lumMod val="50000"/>
                  </a:schemeClr>
                </a:solidFill>
                <a:latin typeface="微软雅黑" panose="020B0503020204020204" pitchFamily="34" charset="-122"/>
                <a:ea typeface="微软雅黑" panose="020B0503020204020204" pitchFamily="34" charset="-122"/>
              </a:rPr>
              <a:t>小时内报</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多名学生较重或有学生死亡，教育部门赴现场，并向当地政府报告</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iṩļïḓè"/>
          <p:cNvSpPr txBox="1"/>
          <p:nvPr/>
        </p:nvSpPr>
        <p:spPr bwMode="auto">
          <a:xfrm>
            <a:off x="997449" y="3359897"/>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电话报告</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8" y="2121769"/>
            <a:ext cx="6061625" cy="623248"/>
          </a:xfrm>
          <a:prstGeom prst="rect">
            <a:avLst/>
          </a:prstGeom>
          <a:noFill/>
          <a:ln>
            <a:noFill/>
          </a:ln>
        </p:spPr>
        <p:txBody>
          <a:bodyPr wrap="square" lIns="68580" tIns="34290" rIns="68580" bIns="34290">
            <a:spAutoFit/>
          </a:bodyPr>
          <a:lstStyle/>
          <a:p>
            <a:pPr marL="645160" indent="-742950">
              <a:buFont typeface="+mj-lt"/>
              <a:buAutoNum type="arabicPeriod" startAt="2"/>
              <a:defRPr/>
            </a:pP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及时向上级有关部门报告</a:t>
            </a:r>
            <a:endParaRPr lang="en-US"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3" name="直接连接符 32"/>
          <p:cNvCxnSpPr/>
          <p:nvPr/>
        </p:nvCxnSpPr>
        <p:spPr>
          <a:xfrm>
            <a:off x="4865312" y="3795885"/>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4448565" y="3958788"/>
            <a:ext cx="2895662" cy="2215991"/>
          </a:xfrm>
          <a:prstGeom prst="rect">
            <a:avLst/>
          </a:prstGeom>
          <a:ln w="12700">
            <a:miter lim="400000"/>
          </a:ln>
        </p:spPr>
        <p:txBody>
          <a:bodyPr wrap="square" lIns="0" tIns="0" rIns="0" bIns="0">
            <a:spAutoFit/>
          </a:bodyPr>
          <a:lstStyle/>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事故发生单位概况 </a:t>
            </a:r>
          </a:p>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事故发生的时间、地点以及事故现场情况 </a:t>
            </a:r>
          </a:p>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事故的简要经过 </a:t>
            </a:r>
          </a:p>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事故已经造成或者可能造成的伤亡人数和初步估计的直接经济损失 </a:t>
            </a:r>
          </a:p>
          <a:p>
            <a:pPr marL="342900" indent="-252095">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目前已经采取的措施 </a:t>
            </a:r>
          </a:p>
        </p:txBody>
      </p:sp>
      <p:sp>
        <p:nvSpPr>
          <p:cNvPr id="35" name="iṩļïḓè"/>
          <p:cNvSpPr txBox="1"/>
          <p:nvPr/>
        </p:nvSpPr>
        <p:spPr bwMode="auto">
          <a:xfrm>
            <a:off x="4676751" y="3338129"/>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书面报告</a:t>
            </a:r>
            <a:endParaRPr lang="en-US" altLang="zh-CN" sz="2000" dirty="0">
              <a:cs typeface="+mn-ea"/>
              <a:sym typeface="+mn-lt"/>
            </a:endParaRPr>
          </a:p>
        </p:txBody>
      </p:sp>
      <p:cxnSp>
        <p:nvCxnSpPr>
          <p:cNvPr id="36" name="直接连接符 35"/>
          <p:cNvCxnSpPr/>
          <p:nvPr/>
        </p:nvCxnSpPr>
        <p:spPr>
          <a:xfrm>
            <a:off x="8530100" y="3832173"/>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7" name="Synergistically utilize technically sound portals with frictionless chains. Dramatically customize…"/>
          <p:cNvSpPr txBox="1"/>
          <p:nvPr/>
        </p:nvSpPr>
        <p:spPr>
          <a:xfrm>
            <a:off x="8331070" y="4053141"/>
            <a:ext cx="2554645" cy="907941"/>
          </a:xfrm>
          <a:prstGeom prst="rect">
            <a:avLst/>
          </a:prstGeom>
          <a:ln w="12700">
            <a:miter lim="400000"/>
          </a:ln>
        </p:spPr>
        <p:txBody>
          <a:bodyPr wrap="square" lIns="0" tIns="0" rIns="0" bIns="0">
            <a:spAutoFit/>
          </a:bodyPr>
          <a:lstStyle/>
          <a:p>
            <a:pPr marL="342900" indent="-252095">
              <a:spcBef>
                <a:spcPts val="600"/>
              </a:spcBef>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学校及时向上级补报新情况</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342900" indent="-252095">
              <a:spcBef>
                <a:spcPts val="600"/>
              </a:spcBef>
              <a:buFont typeface="Arial" panose="020B0604020202020204" pitchFamily="34" charset="0"/>
              <a:buChar char="•"/>
            </a:pPr>
            <a:r>
              <a:rPr lang="zh-CN" altLang="en-US" dirty="0">
                <a:solidFill>
                  <a:schemeClr val="accent1">
                    <a:lumMod val="50000"/>
                  </a:schemeClr>
                </a:solidFill>
                <a:latin typeface="微软雅黑" panose="020B0503020204020204" pitchFamily="34" charset="-122"/>
                <a:ea typeface="微软雅黑" panose="020B0503020204020204" pitchFamily="34" charset="-122"/>
              </a:rPr>
              <a:t>教育部门向上级报告</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8" name="iṩļïḓè"/>
          <p:cNvSpPr txBox="1"/>
          <p:nvPr/>
        </p:nvSpPr>
        <p:spPr bwMode="auto">
          <a:xfrm>
            <a:off x="8341539" y="3374417"/>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后续报告</a:t>
            </a:r>
            <a:endParaRPr lang="en-US" altLang="zh-CN" sz="2000" dirty="0">
              <a:cs typeface="+mn-ea"/>
              <a:sym typeface="+mn-lt"/>
            </a:endParaRPr>
          </a:p>
        </p:txBody>
      </p:sp>
      <p:cxnSp>
        <p:nvCxnSpPr>
          <p:cNvPr id="40" name="直接箭头连接符 39"/>
          <p:cNvCxnSpPr/>
          <p:nvPr/>
        </p:nvCxnSpPr>
        <p:spPr>
          <a:xfrm>
            <a:off x="3672119" y="4688117"/>
            <a:ext cx="360000"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641701" y="4622807"/>
            <a:ext cx="360000"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60421" y="1785257"/>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cxnSp>
        <p:nvCxnSpPr>
          <p:cNvPr id="9" name="直接连接符 8"/>
          <p:cNvCxnSpPr/>
          <p:nvPr/>
        </p:nvCxnSpPr>
        <p:spPr>
          <a:xfrm>
            <a:off x="1186010" y="3817653"/>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827313" y="4024102"/>
            <a:ext cx="2888343" cy="2123658"/>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尽快落实受伤害学生的基本信息，特别是受伤害学生的姓名、班级、年龄、父母或其他监护人联系方式等</a:t>
            </a:r>
            <a:endParaRPr lang="en-US" altLang="zh-CN" sz="1600" dirty="0"/>
          </a:p>
          <a:p>
            <a:pPr marL="252095" indent="-252095">
              <a:spcBef>
                <a:spcPts val="600"/>
              </a:spcBef>
              <a:buFont typeface="Arial" panose="020B0604020202020204" pitchFamily="34" charset="0"/>
              <a:buChar char="•"/>
            </a:pPr>
            <a:r>
              <a:rPr lang="zh-CN" altLang="en-US" sz="1600" dirty="0"/>
              <a:t>弄清受伤害学生目前所处位置，送往哪家医院、哪个抢救地点或在学校某个地方</a:t>
            </a:r>
            <a:endParaRPr lang="en-US" altLang="zh-CN" sz="1600" dirty="0"/>
          </a:p>
          <a:p>
            <a:pPr marL="252095" indent="-252095">
              <a:spcBef>
                <a:spcPts val="600"/>
              </a:spcBef>
              <a:buFont typeface="Arial" panose="020B0604020202020204" pitchFamily="34" charset="0"/>
              <a:buChar char="•"/>
            </a:pPr>
            <a:r>
              <a:rPr lang="zh-CN" altLang="en-US" sz="1600" dirty="0"/>
              <a:t>初步了解受伤害学生伤势</a:t>
            </a:r>
            <a:endParaRPr lang="en-US" altLang="zh-CN" sz="1600" dirty="0">
              <a:solidFill>
                <a:schemeClr val="accent1">
                  <a:lumMod val="50000"/>
                </a:schemeClr>
              </a:solidFill>
              <a:ea typeface="微软雅黑" panose="020B0503020204020204" pitchFamily="34" charset="-122"/>
            </a:endParaRPr>
          </a:p>
        </p:txBody>
      </p:sp>
      <p:sp>
        <p:nvSpPr>
          <p:cNvPr id="14" name="iṩļïḓè"/>
          <p:cNvSpPr txBox="1"/>
          <p:nvPr/>
        </p:nvSpPr>
        <p:spPr bwMode="auto">
          <a:xfrm>
            <a:off x="997449" y="3359897"/>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掌握实情</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8" y="2121769"/>
            <a:ext cx="6061625" cy="623248"/>
          </a:xfrm>
          <a:prstGeom prst="rect">
            <a:avLst/>
          </a:prstGeom>
          <a:noFill/>
          <a:ln>
            <a:noFill/>
          </a:ln>
        </p:spPr>
        <p:txBody>
          <a:bodyPr wrap="square" lIns="68580" tIns="34290" rIns="68580" bIns="34290">
            <a:spAutoFit/>
          </a:bodyPr>
          <a:lstStyle/>
          <a:p>
            <a:pPr marL="645160" indent="-742950">
              <a:buFont typeface="+mj-lt"/>
              <a:buAutoNum type="arabicPeriod" startAt="3"/>
              <a:defRPr/>
            </a:pP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尽快通知受害学生家长</a:t>
            </a:r>
            <a:endParaRPr lang="en-US"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3" name="直接连接符 32"/>
          <p:cNvCxnSpPr/>
          <p:nvPr/>
        </p:nvCxnSpPr>
        <p:spPr>
          <a:xfrm>
            <a:off x="4995938" y="3795885"/>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4448565" y="3958788"/>
            <a:ext cx="2895662" cy="1877437"/>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迅速给受伤害学生的家长打电话或发信息，简单说明事故情况</a:t>
            </a:r>
            <a:endParaRPr lang="en-US" altLang="zh-CN" sz="1600" dirty="0"/>
          </a:p>
          <a:p>
            <a:pPr marL="252095" indent="-252095">
              <a:spcBef>
                <a:spcPts val="600"/>
              </a:spcBef>
              <a:buFont typeface="Arial" panose="020B0604020202020204" pitchFamily="34" charset="0"/>
              <a:buChar char="•"/>
            </a:pPr>
            <a:r>
              <a:rPr lang="zh-CN" altLang="en-US" sz="1600" dirty="0"/>
              <a:t>告诉家长目前受伤孩子所在的地点，让他们尽快前往</a:t>
            </a:r>
            <a:endParaRPr lang="en-US" altLang="zh-CN" sz="1600" dirty="0"/>
          </a:p>
          <a:p>
            <a:pPr marL="252095" indent="-252095">
              <a:spcBef>
                <a:spcPts val="600"/>
              </a:spcBef>
              <a:buFont typeface="Arial" panose="020B0604020202020204" pitchFamily="34" charset="0"/>
              <a:buChar char="•"/>
            </a:pPr>
            <a:r>
              <a:rPr lang="zh-CN" altLang="en-US" sz="1600" dirty="0"/>
              <a:t>事故严重的，学校可安排车辆及人员专程上门通知和接送 </a:t>
            </a:r>
          </a:p>
        </p:txBody>
      </p:sp>
      <p:sp>
        <p:nvSpPr>
          <p:cNvPr id="35" name="iṩļïḓè"/>
          <p:cNvSpPr txBox="1"/>
          <p:nvPr/>
        </p:nvSpPr>
        <p:spPr bwMode="auto">
          <a:xfrm>
            <a:off x="4807377" y="3338129"/>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通知家长</a:t>
            </a:r>
            <a:endParaRPr lang="en-US" altLang="zh-CN" sz="2000" dirty="0">
              <a:cs typeface="+mn-ea"/>
              <a:sym typeface="+mn-lt"/>
            </a:endParaRPr>
          </a:p>
        </p:txBody>
      </p:sp>
      <p:cxnSp>
        <p:nvCxnSpPr>
          <p:cNvPr id="36" name="直接连接符 35"/>
          <p:cNvCxnSpPr/>
          <p:nvPr/>
        </p:nvCxnSpPr>
        <p:spPr>
          <a:xfrm>
            <a:off x="8733296" y="3788631"/>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7" name="Synergistically utilize technically sound portals with frictionless chains. Dramatically customize…"/>
          <p:cNvSpPr txBox="1"/>
          <p:nvPr/>
        </p:nvSpPr>
        <p:spPr>
          <a:xfrm>
            <a:off x="8331070" y="3937029"/>
            <a:ext cx="3019101" cy="2616101"/>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学校要安排专人（如校领导、中层干部、班主任、事故处置组成员等）负责接待、安抚受伤害学生家长</a:t>
            </a:r>
            <a:endParaRPr lang="en-US" altLang="zh-CN" sz="1600" dirty="0"/>
          </a:p>
          <a:p>
            <a:pPr marL="252095" indent="-252095">
              <a:spcBef>
                <a:spcPts val="600"/>
              </a:spcBef>
              <a:buFont typeface="Arial" panose="020B0604020202020204" pitchFamily="34" charset="0"/>
              <a:buChar char="•"/>
            </a:pPr>
            <a:r>
              <a:rPr lang="zh-CN" altLang="en-US" sz="1600" dirty="0"/>
              <a:t>路途较远的或行动不便的，学校要解决好住宿、饮食等生活问题</a:t>
            </a:r>
            <a:endParaRPr lang="en-US" altLang="zh-CN" sz="1600" dirty="0"/>
          </a:p>
          <a:p>
            <a:pPr marL="252095" indent="-252095">
              <a:spcBef>
                <a:spcPts val="600"/>
              </a:spcBef>
              <a:buFont typeface="Arial" panose="020B0604020202020204" pitchFamily="34" charset="0"/>
              <a:buChar char="•"/>
            </a:pPr>
            <a:r>
              <a:rPr lang="zh-CN" altLang="en-US" sz="1600" dirty="0"/>
              <a:t>接待人员要耐心周到、热情体贴，遇到问题不争吵、少讨论、多谅解 </a:t>
            </a:r>
          </a:p>
        </p:txBody>
      </p:sp>
      <p:sp>
        <p:nvSpPr>
          <p:cNvPr id="38" name="iṩļïḓè"/>
          <p:cNvSpPr txBox="1"/>
          <p:nvPr/>
        </p:nvSpPr>
        <p:spPr bwMode="auto">
          <a:xfrm>
            <a:off x="8501193" y="3345389"/>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做好接待</a:t>
            </a:r>
            <a:endParaRPr lang="en-US" altLang="zh-CN" sz="2000" dirty="0">
              <a:cs typeface="+mn-ea"/>
              <a:sym typeface="+mn-lt"/>
            </a:endParaRPr>
          </a:p>
        </p:txBody>
      </p:sp>
      <p:cxnSp>
        <p:nvCxnSpPr>
          <p:cNvPr id="40" name="直接箭头连接符 39"/>
          <p:cNvCxnSpPr/>
          <p:nvPr/>
        </p:nvCxnSpPr>
        <p:spPr>
          <a:xfrm>
            <a:off x="3672119" y="4688117"/>
            <a:ext cx="360000"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641701" y="4622807"/>
            <a:ext cx="360000"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60421" y="1785257"/>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cxnSp>
        <p:nvCxnSpPr>
          <p:cNvPr id="9" name="直接连接符 8"/>
          <p:cNvCxnSpPr/>
          <p:nvPr/>
        </p:nvCxnSpPr>
        <p:spPr>
          <a:xfrm>
            <a:off x="1186010" y="3687027"/>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827313" y="3835420"/>
            <a:ext cx="2888343" cy="2862322"/>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严格服从事故现场应急统一指挥，为迅速高效地展开急救和防止事态扩大提供良好的现场环境保障</a:t>
            </a:r>
            <a:endParaRPr lang="en-US" altLang="zh-CN" sz="1600" dirty="0"/>
          </a:p>
          <a:p>
            <a:pPr marL="252095" indent="-252095">
              <a:spcBef>
                <a:spcPts val="600"/>
              </a:spcBef>
              <a:buFont typeface="Arial" panose="020B0604020202020204" pitchFamily="34" charset="0"/>
              <a:buChar char="•"/>
            </a:pPr>
            <a:r>
              <a:rPr lang="zh-CN" altLang="en-US" sz="1600" dirty="0"/>
              <a:t>快速疏散现场与应急无关的人员，防止发生影响应急工作正常进行和出现人员聚集等问题</a:t>
            </a:r>
            <a:endParaRPr lang="en-US" altLang="zh-CN" sz="1600" dirty="0"/>
          </a:p>
          <a:p>
            <a:pPr marL="252095" indent="-252095">
              <a:spcBef>
                <a:spcPts val="600"/>
              </a:spcBef>
              <a:buFont typeface="Arial" panose="020B0604020202020204" pitchFamily="34" charset="0"/>
              <a:buChar char="•"/>
            </a:pPr>
            <a:r>
              <a:rPr lang="zh-CN" altLang="en-US" sz="1600" dirty="0"/>
              <a:t>合理划出警戒区域，安排专人值守，耐心劝导和阻止非应急人员进入事故现场 </a:t>
            </a:r>
          </a:p>
        </p:txBody>
      </p:sp>
      <p:sp>
        <p:nvSpPr>
          <p:cNvPr id="14" name="iṩļïḓè"/>
          <p:cNvSpPr txBox="1"/>
          <p:nvPr/>
        </p:nvSpPr>
        <p:spPr bwMode="auto">
          <a:xfrm>
            <a:off x="997449" y="3229271"/>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维护现场秩序</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8" y="2121769"/>
            <a:ext cx="6061625" cy="623248"/>
          </a:xfrm>
          <a:prstGeom prst="rect">
            <a:avLst/>
          </a:prstGeom>
          <a:noFill/>
          <a:ln>
            <a:noFill/>
          </a:ln>
        </p:spPr>
        <p:txBody>
          <a:bodyPr wrap="square" lIns="68580" tIns="34290" rIns="68580" bIns="34290">
            <a:spAutoFit/>
          </a:bodyPr>
          <a:lstStyle/>
          <a:p>
            <a:pPr marL="742950" indent="-742950">
              <a:buFont typeface="+mj-lt"/>
              <a:buAutoNum type="arabicPeriod" startAt="4"/>
            </a:pPr>
            <a:r>
              <a:rPr lang="zh-CN" altLang="en-US" sz="3600" dirty="0">
                <a:latin typeface="微软雅黑" panose="020B0503020204020204" pitchFamily="34" charset="-122"/>
                <a:ea typeface="微软雅黑" panose="020B0503020204020204" pitchFamily="34" charset="-122"/>
              </a:rPr>
              <a:t>做好现场维护和证据保留</a:t>
            </a:r>
          </a:p>
        </p:txBody>
      </p:sp>
      <p:cxnSp>
        <p:nvCxnSpPr>
          <p:cNvPr id="33" name="直接连接符 32"/>
          <p:cNvCxnSpPr/>
          <p:nvPr/>
        </p:nvCxnSpPr>
        <p:spPr>
          <a:xfrm>
            <a:off x="4995938" y="3665259"/>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4448565" y="3828162"/>
            <a:ext cx="2895662" cy="2369880"/>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立即对事故现场进行警戒和封锁；不准移动现场的相关物品，如因抢救伤员的需要必须移动的，应做好标记</a:t>
            </a:r>
            <a:endParaRPr lang="en-US" altLang="zh-CN" sz="1600" dirty="0"/>
          </a:p>
          <a:p>
            <a:pPr marL="252095" indent="-252095">
              <a:spcBef>
                <a:spcPts val="600"/>
              </a:spcBef>
              <a:buFont typeface="Arial" panose="020B0604020202020204" pitchFamily="34" charset="0"/>
              <a:buChar char="•"/>
            </a:pPr>
            <a:r>
              <a:rPr lang="zh-CN" altLang="en-US" sz="1600" dirty="0"/>
              <a:t>对现场散落的、遗留的物品应尽量保持原位，如需移动，应做好相关记录</a:t>
            </a:r>
            <a:endParaRPr lang="en-US" altLang="zh-CN" sz="1600" dirty="0"/>
          </a:p>
          <a:p>
            <a:pPr marL="252095" indent="-252095">
              <a:spcBef>
                <a:spcPts val="600"/>
              </a:spcBef>
              <a:buFont typeface="Arial" panose="020B0604020202020204" pitchFamily="34" charset="0"/>
              <a:buChar char="•"/>
            </a:pPr>
            <a:r>
              <a:rPr lang="zh-CN" altLang="en-US" sz="1600" dirty="0"/>
              <a:t>对事故现场进行录像、拍照，以固定现场原始状态。</a:t>
            </a:r>
          </a:p>
        </p:txBody>
      </p:sp>
      <p:sp>
        <p:nvSpPr>
          <p:cNvPr id="35" name="iṩļïḓè"/>
          <p:cNvSpPr txBox="1"/>
          <p:nvPr/>
        </p:nvSpPr>
        <p:spPr bwMode="auto">
          <a:xfrm>
            <a:off x="4807377" y="3207503"/>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保护事故现场</a:t>
            </a:r>
            <a:endParaRPr lang="en-US" altLang="zh-CN" sz="2000" dirty="0">
              <a:cs typeface="+mn-ea"/>
              <a:sym typeface="+mn-lt"/>
            </a:endParaRPr>
          </a:p>
        </p:txBody>
      </p:sp>
      <p:cxnSp>
        <p:nvCxnSpPr>
          <p:cNvPr id="36" name="直接连接符 35"/>
          <p:cNvCxnSpPr/>
          <p:nvPr/>
        </p:nvCxnSpPr>
        <p:spPr>
          <a:xfrm>
            <a:off x="8733296" y="3687033"/>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7" name="Synergistically utilize technically sound portals with frictionless chains. Dramatically customize…"/>
          <p:cNvSpPr txBox="1"/>
          <p:nvPr/>
        </p:nvSpPr>
        <p:spPr>
          <a:xfrm>
            <a:off x="8331070" y="3835431"/>
            <a:ext cx="3019101" cy="1723549"/>
          </a:xfrm>
          <a:prstGeom prst="rect">
            <a:avLst/>
          </a:prstGeom>
          <a:ln w="12700">
            <a:miter lim="400000"/>
          </a:ln>
        </p:spPr>
        <p:txBody>
          <a:bodyPr wrap="square" lIns="0" tIns="0" rIns="0" bIns="0">
            <a:spAutoFit/>
          </a:bodyPr>
          <a:lstStyle/>
          <a:p>
            <a:pPr indent="323850">
              <a:spcBef>
                <a:spcPts val="600"/>
              </a:spcBef>
            </a:pPr>
            <a:r>
              <a:rPr lang="zh-CN" altLang="en-US" sz="1600" dirty="0"/>
              <a:t>学校应当保留好民事、刑事、行政诉讼、保险理赔等相关证据，如书证、物证、视听资料、电子数据、证人证言、签定意见、勘验笔录、现场笔录、当事人的陈述等，以便于事故调查和事故处理工作的顺利进行。</a:t>
            </a:r>
          </a:p>
        </p:txBody>
      </p:sp>
      <p:sp>
        <p:nvSpPr>
          <p:cNvPr id="38" name="iṩļïḓè"/>
          <p:cNvSpPr txBox="1"/>
          <p:nvPr/>
        </p:nvSpPr>
        <p:spPr bwMode="auto">
          <a:xfrm>
            <a:off x="8501193" y="3243791"/>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保留相关证据</a:t>
            </a:r>
            <a:endParaRPr lang="en-US" altLang="zh-CN" sz="2000" dirty="0">
              <a:cs typeface="+mn-ea"/>
              <a:sym typeface="+mn-lt"/>
            </a:endParaRPr>
          </a:p>
        </p:txBody>
      </p:sp>
      <p:cxnSp>
        <p:nvCxnSpPr>
          <p:cNvPr id="40" name="直接箭头连接符 39"/>
          <p:cNvCxnSpPr/>
          <p:nvPr/>
        </p:nvCxnSpPr>
        <p:spPr>
          <a:xfrm>
            <a:off x="3976913" y="4688117"/>
            <a:ext cx="360000"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641701" y="4622807"/>
            <a:ext cx="360000" cy="158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60421" y="1785257"/>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cxnSp>
        <p:nvCxnSpPr>
          <p:cNvPr id="9" name="直接连接符 8"/>
          <p:cNvCxnSpPr/>
          <p:nvPr/>
        </p:nvCxnSpPr>
        <p:spPr>
          <a:xfrm>
            <a:off x="1186010" y="3687027"/>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827313" y="3835420"/>
            <a:ext cx="3004458" cy="2616101"/>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召开教职工会议，安排部署</a:t>
            </a:r>
            <a:endParaRPr lang="en-US" altLang="zh-CN" sz="1600" dirty="0"/>
          </a:p>
          <a:p>
            <a:pPr marL="252095" indent="-252095">
              <a:spcBef>
                <a:spcPts val="600"/>
              </a:spcBef>
              <a:buFont typeface="Arial" panose="020B0604020202020204" pitchFamily="34" charset="0"/>
              <a:buChar char="•"/>
            </a:pPr>
            <a:r>
              <a:rPr lang="zh-CN" altLang="en-US" sz="1600" dirty="0"/>
              <a:t>召开学生大会，通报事故情况、已采取的措施和学校目前安全现状，让大家打消恐惧、担忧、疑虑情绪，放松心态，尽快投入正常的学习生活 </a:t>
            </a:r>
          </a:p>
          <a:p>
            <a:pPr marL="252095" indent="-252095">
              <a:spcBef>
                <a:spcPts val="600"/>
              </a:spcBef>
              <a:buFont typeface="Arial" panose="020B0604020202020204" pitchFamily="34" charset="0"/>
              <a:buChar char="•"/>
            </a:pPr>
            <a:r>
              <a:rPr lang="zh-CN" altLang="en-US" sz="1600" dirty="0"/>
              <a:t>对涉事班级、宿舍以及关系亲密的学生，要重点开展心理辅导，防止出现急性应激障碍或创伤后压力心理障碍 </a:t>
            </a:r>
          </a:p>
        </p:txBody>
      </p:sp>
      <p:sp>
        <p:nvSpPr>
          <p:cNvPr id="14" name="iṩļïḓè"/>
          <p:cNvSpPr txBox="1"/>
          <p:nvPr/>
        </p:nvSpPr>
        <p:spPr bwMode="auto">
          <a:xfrm>
            <a:off x="997449" y="3229271"/>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稳定校内师生情绪</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8" y="2121769"/>
            <a:ext cx="4682769" cy="623248"/>
          </a:xfrm>
          <a:prstGeom prst="rect">
            <a:avLst/>
          </a:prstGeom>
          <a:noFill/>
          <a:ln>
            <a:noFill/>
          </a:ln>
        </p:spPr>
        <p:txBody>
          <a:bodyPr wrap="square" lIns="68580" tIns="34290" rIns="68580" bIns="34290">
            <a:spAutoFit/>
          </a:bodyPr>
          <a:lstStyle/>
          <a:p>
            <a:pPr marL="742950" indent="-742950">
              <a:buFont typeface="+mj-lt"/>
              <a:buAutoNum type="arabicPeriod" startAt="5"/>
            </a:pPr>
            <a:r>
              <a:rPr lang="zh-CN" altLang="en-US" sz="3600" dirty="0">
                <a:latin typeface="微软雅黑" panose="020B0503020204020204" pitchFamily="34" charset="-122"/>
                <a:ea typeface="微软雅黑" panose="020B0503020204020204" pitchFamily="34" charset="-122"/>
              </a:rPr>
              <a:t>严格控制舆情发展</a:t>
            </a:r>
          </a:p>
        </p:txBody>
      </p:sp>
      <p:cxnSp>
        <p:nvCxnSpPr>
          <p:cNvPr id="33" name="直接连接符 32"/>
          <p:cNvCxnSpPr/>
          <p:nvPr/>
        </p:nvCxnSpPr>
        <p:spPr>
          <a:xfrm>
            <a:off x="4995938" y="3621717"/>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4448564" y="3799134"/>
            <a:ext cx="3374636" cy="2446824"/>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及时召开临时家长会，通报事故目前基本情况，让家长放心、安心</a:t>
            </a:r>
            <a:endParaRPr lang="en-US" altLang="zh-CN" sz="1600" dirty="0"/>
          </a:p>
          <a:p>
            <a:pPr marL="252095" indent="-252095">
              <a:spcBef>
                <a:spcPts val="600"/>
              </a:spcBef>
              <a:buFont typeface="Arial" panose="020B0604020202020204" pitchFamily="34" charset="0"/>
              <a:buChar char="•"/>
            </a:pPr>
            <a:r>
              <a:rPr lang="zh-CN" altLang="en-US" sz="1600" dirty="0"/>
              <a:t>安排在校学生与家长见面，彻底打消疑虑</a:t>
            </a:r>
            <a:endParaRPr lang="en-US" altLang="zh-CN" sz="1600" dirty="0"/>
          </a:p>
          <a:p>
            <a:pPr marL="252095" indent="-252095">
              <a:spcBef>
                <a:spcPts val="600"/>
              </a:spcBef>
              <a:buFont typeface="Arial" panose="020B0604020202020204" pitchFamily="34" charset="0"/>
              <a:buChar char="•"/>
            </a:pPr>
            <a:r>
              <a:rPr lang="zh-CN" altLang="en-US" sz="1600" dirty="0"/>
              <a:t>通过多种形式，及时告知事故发展进程</a:t>
            </a:r>
            <a:endParaRPr lang="en-US" altLang="zh-CN" sz="1600" dirty="0"/>
          </a:p>
          <a:p>
            <a:pPr marL="252095" indent="-252095">
              <a:spcBef>
                <a:spcPts val="600"/>
              </a:spcBef>
              <a:buFont typeface="Arial" panose="020B0604020202020204" pitchFamily="34" charset="0"/>
              <a:buChar char="•"/>
            </a:pPr>
            <a:r>
              <a:rPr lang="zh-CN" altLang="en-US" sz="1600" dirty="0"/>
              <a:t>对送入医院进行救治的学生，学校要安排专人配合医院开展工作，做好学生家长的安抚和协助工作 </a:t>
            </a:r>
          </a:p>
        </p:txBody>
      </p:sp>
      <p:sp>
        <p:nvSpPr>
          <p:cNvPr id="35" name="iṩļïḓè"/>
          <p:cNvSpPr txBox="1"/>
          <p:nvPr/>
        </p:nvSpPr>
        <p:spPr bwMode="auto">
          <a:xfrm>
            <a:off x="4807377" y="3207503"/>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稳定校外家长情绪</a:t>
            </a:r>
            <a:endParaRPr lang="en-US" altLang="zh-CN" sz="2000" dirty="0">
              <a:cs typeface="+mn-ea"/>
              <a:sym typeface="+mn-lt"/>
            </a:endParaRPr>
          </a:p>
        </p:txBody>
      </p:sp>
      <p:cxnSp>
        <p:nvCxnSpPr>
          <p:cNvPr id="36" name="直接连接符 35"/>
          <p:cNvCxnSpPr/>
          <p:nvPr/>
        </p:nvCxnSpPr>
        <p:spPr>
          <a:xfrm>
            <a:off x="8980034" y="3687033"/>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7" name="Synergistically utilize technically sound portals with frictionless chains. Dramatically customize…"/>
          <p:cNvSpPr txBox="1"/>
          <p:nvPr/>
        </p:nvSpPr>
        <p:spPr>
          <a:xfrm>
            <a:off x="8331070" y="3835431"/>
            <a:ext cx="3265844" cy="2616101"/>
          </a:xfrm>
          <a:prstGeom prst="rect">
            <a:avLst/>
          </a:prstGeom>
          <a:ln w="12700">
            <a:miter lim="400000"/>
          </a:ln>
        </p:spPr>
        <p:txBody>
          <a:bodyPr wrap="square" lIns="0" tIns="0" rIns="0" bIns="0">
            <a:spAutoFit/>
          </a:bodyPr>
          <a:lstStyle/>
          <a:p>
            <a:pPr marL="252095" indent="-252095">
              <a:spcBef>
                <a:spcPts val="600"/>
              </a:spcBef>
              <a:buFont typeface="Arial" panose="020B0604020202020204" pitchFamily="34" charset="0"/>
              <a:buChar char="•"/>
            </a:pPr>
            <a:r>
              <a:rPr lang="zh-CN" altLang="en-US" sz="1600" dirty="0"/>
              <a:t>密切关注网络反映，如有舆情出现，要及时在学校网络做出回应，并第一时间向当地宣传、网监部门报告，请求帮助 </a:t>
            </a:r>
          </a:p>
          <a:p>
            <a:pPr marL="252095" indent="-252095">
              <a:spcBef>
                <a:spcPts val="600"/>
              </a:spcBef>
              <a:buFont typeface="Arial" panose="020B0604020202020204" pitchFamily="34" charset="0"/>
              <a:buChar char="•"/>
            </a:pPr>
            <a:r>
              <a:rPr lang="zh-CN" altLang="en-US" sz="1600" dirty="0"/>
              <a:t>如果事故较为严重，应积极与宣传、网监部门取得联系，及时如实通报事故的进展情况，严防形成网络舆情 </a:t>
            </a:r>
          </a:p>
          <a:p>
            <a:pPr marL="252095" indent="-252095">
              <a:spcBef>
                <a:spcPts val="600"/>
              </a:spcBef>
              <a:buFont typeface="Arial" panose="020B0604020202020204" pitchFamily="34" charset="0"/>
              <a:buChar char="•"/>
            </a:pPr>
            <a:r>
              <a:rPr lang="zh-CN" altLang="en-US" sz="1600" dirty="0"/>
              <a:t>及时召开事故发布会，通报事故情况，积极沟通联系 </a:t>
            </a:r>
          </a:p>
        </p:txBody>
      </p:sp>
      <p:sp>
        <p:nvSpPr>
          <p:cNvPr id="38" name="iṩļïḓè">
            <a:hlinkClick r:id="rId4" action="ppaction://hlinkpres?slideindex=1&amp;slidetitle="/>
          </p:cNvPr>
          <p:cNvSpPr txBox="1"/>
          <p:nvPr/>
        </p:nvSpPr>
        <p:spPr bwMode="auto">
          <a:xfrm>
            <a:off x="8747931" y="3243791"/>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严格控制舆情发展</a:t>
            </a:r>
            <a:endParaRPr lang="en-US" altLang="zh-CN" sz="2000" dirty="0">
              <a:cs typeface="+mn-ea"/>
              <a:sym typeface="+mn-lt"/>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60421" y="1785257"/>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cs typeface="+mn-ea"/>
              <a:sym typeface="+mn-lt"/>
            </a:endParaRPr>
          </a:p>
        </p:txBody>
      </p:sp>
      <p:cxnSp>
        <p:nvCxnSpPr>
          <p:cNvPr id="9" name="直接连接符 8"/>
          <p:cNvCxnSpPr/>
          <p:nvPr/>
        </p:nvCxnSpPr>
        <p:spPr>
          <a:xfrm>
            <a:off x="1868168" y="3803139"/>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1088565" y="3995074"/>
            <a:ext cx="3556001" cy="1538883"/>
          </a:xfrm>
          <a:prstGeom prst="rect">
            <a:avLst/>
          </a:prstGeom>
          <a:ln w="12700">
            <a:miter lim="400000"/>
          </a:ln>
        </p:spPr>
        <p:txBody>
          <a:bodyPr wrap="square" lIns="0" tIns="0" rIns="0" bIns="0">
            <a:spAutoFit/>
          </a:bodyPr>
          <a:lstStyle/>
          <a:p>
            <a:pPr indent="323850">
              <a:lnSpc>
                <a:spcPts val="2400"/>
              </a:lnSpc>
            </a:pPr>
            <a:r>
              <a:rPr lang="zh-CN" altLang="en-US" dirty="0"/>
              <a:t>较为严重的安全事故，由事发学校所辖地政府组织联合调查组或委托教育行政主管部门进行事故调查，学校应积极配合、提供保障，确保调查工作顺利进行。 </a:t>
            </a:r>
          </a:p>
        </p:txBody>
      </p:sp>
      <p:sp>
        <p:nvSpPr>
          <p:cNvPr id="14" name="iṩļïḓè"/>
          <p:cNvSpPr txBox="1"/>
          <p:nvPr/>
        </p:nvSpPr>
        <p:spPr bwMode="auto">
          <a:xfrm>
            <a:off x="1679607" y="3345383"/>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政府组织调查</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8" y="2121769"/>
            <a:ext cx="6061625" cy="623248"/>
          </a:xfrm>
          <a:prstGeom prst="rect">
            <a:avLst/>
          </a:prstGeom>
          <a:noFill/>
          <a:ln>
            <a:noFill/>
          </a:ln>
        </p:spPr>
        <p:txBody>
          <a:bodyPr wrap="square" lIns="68580" tIns="34290" rIns="68580" bIns="34290">
            <a:spAutoFit/>
          </a:bodyPr>
          <a:lstStyle/>
          <a:p>
            <a:pPr marL="645160" indent="-742950">
              <a:buFont typeface="+mj-lt"/>
              <a:buAutoNum type="arabicPeriod" startAt="6"/>
              <a:defRPr/>
            </a:pP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认真开展事故调查</a:t>
            </a:r>
            <a:endParaRPr lang="en-US"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3" name="直接连接符 32"/>
          <p:cNvCxnSpPr/>
          <p:nvPr/>
        </p:nvCxnSpPr>
        <p:spPr>
          <a:xfrm>
            <a:off x="6519908" y="3665259"/>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5377463" y="3770121"/>
            <a:ext cx="4666406" cy="2440220"/>
          </a:xfrm>
          <a:prstGeom prst="rect">
            <a:avLst/>
          </a:prstGeom>
          <a:ln w="12700">
            <a:miter lim="400000"/>
          </a:ln>
        </p:spPr>
        <p:txBody>
          <a:bodyPr wrap="square" lIns="0" tIns="0" rIns="0" bIns="0">
            <a:spAutoFit/>
          </a:bodyPr>
          <a:lstStyle/>
          <a:p>
            <a:pPr indent="323850">
              <a:lnSpc>
                <a:spcPts val="2400"/>
              </a:lnSpc>
            </a:pPr>
            <a:r>
              <a:rPr lang="zh-CN" altLang="en-US" dirty="0"/>
              <a:t>当地政府及相关部门同意学校自行开展事故调查的，学校要成立事故调查组，制定调查方案，选派合适人员，必要时可聘请专业人员参加；认真组织开展现场勘查、收集资料、评估损失、应急处置评估、证据审查和补充调查等工作；开展事故原因分析和责任分析，对事故进行定性；按时完成事故调查，形成事故调查报告，上报当地政府或相关部门。</a:t>
            </a:r>
          </a:p>
        </p:txBody>
      </p:sp>
      <p:sp>
        <p:nvSpPr>
          <p:cNvPr id="35" name="iṩļïḓè"/>
          <p:cNvSpPr txBox="1"/>
          <p:nvPr/>
        </p:nvSpPr>
        <p:spPr bwMode="auto">
          <a:xfrm>
            <a:off x="6331347" y="3294587"/>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学校自行调查</a:t>
            </a:r>
            <a:endParaRPr lang="en-US" altLang="zh-CN" sz="2000" dirty="0">
              <a:cs typeface="+mn-ea"/>
              <a:sym typeface="+mn-lt"/>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60421" y="1785257"/>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cxnSp>
        <p:nvCxnSpPr>
          <p:cNvPr id="9" name="直接连接符 8"/>
          <p:cNvCxnSpPr/>
          <p:nvPr/>
        </p:nvCxnSpPr>
        <p:spPr>
          <a:xfrm>
            <a:off x="1461776" y="3672513"/>
            <a:ext cx="2772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870857" y="3748335"/>
            <a:ext cx="4267199" cy="2462213"/>
          </a:xfrm>
          <a:prstGeom prst="rect">
            <a:avLst/>
          </a:prstGeom>
          <a:ln w="12700">
            <a:miter lim="400000"/>
          </a:ln>
        </p:spPr>
        <p:txBody>
          <a:bodyPr wrap="square" lIns="0" tIns="0" rIns="0" bIns="0">
            <a:spAutoFit/>
          </a:bodyPr>
          <a:lstStyle/>
          <a:p>
            <a:pPr marL="252095" indent="-252095">
              <a:lnSpc>
                <a:spcPts val="2400"/>
              </a:lnSpc>
              <a:buFont typeface="Arial" panose="020B0604020202020204" pitchFamily="34" charset="0"/>
              <a:buChar char="•"/>
            </a:pPr>
            <a:r>
              <a:rPr lang="zh-CN" altLang="en-US" sz="1600" dirty="0"/>
              <a:t>接受上级调查的，有关部门应当按照当地人民政府的批复，依照法律、行政法规规定的权限和程序，对有责任的事故发生单位和有关人员进行行政处罚，对负有事故责任的人员进行行政处分</a:t>
            </a:r>
            <a:endParaRPr lang="en-US" altLang="zh-CN" sz="1600" dirty="0"/>
          </a:p>
          <a:p>
            <a:pPr marL="252095" indent="-252095">
              <a:lnSpc>
                <a:spcPts val="2400"/>
              </a:lnSpc>
              <a:buFont typeface="Arial" panose="020B0604020202020204" pitchFamily="34" charset="0"/>
              <a:buChar char="•"/>
            </a:pPr>
            <a:r>
              <a:rPr lang="zh-CN" altLang="en-US" sz="1600" dirty="0"/>
              <a:t>学校自行组织调查的，应根据学校责任追究制度，对相关责任人员进行处理</a:t>
            </a:r>
            <a:endParaRPr lang="en-US" altLang="zh-CN" sz="1600" dirty="0"/>
          </a:p>
          <a:p>
            <a:pPr marL="252095" indent="-252095">
              <a:lnSpc>
                <a:spcPts val="2400"/>
              </a:lnSpc>
              <a:buFont typeface="Arial" panose="020B0604020202020204" pitchFamily="34" charset="0"/>
              <a:buChar char="•"/>
            </a:pPr>
            <a:r>
              <a:rPr lang="zh-CN" altLang="en-US" sz="1600" dirty="0"/>
              <a:t>违反刑法规定的，应配合司法机关开展调查 </a:t>
            </a:r>
          </a:p>
        </p:txBody>
      </p:sp>
      <p:sp>
        <p:nvSpPr>
          <p:cNvPr id="14" name="iṩļïḓè"/>
          <p:cNvSpPr txBox="1"/>
          <p:nvPr/>
        </p:nvSpPr>
        <p:spPr bwMode="auto">
          <a:xfrm>
            <a:off x="1291771" y="3214757"/>
            <a:ext cx="3149600"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追究学校及相关人员责任</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8" y="2121769"/>
            <a:ext cx="6061625" cy="623248"/>
          </a:xfrm>
          <a:prstGeom prst="rect">
            <a:avLst/>
          </a:prstGeom>
          <a:noFill/>
          <a:ln>
            <a:noFill/>
          </a:ln>
        </p:spPr>
        <p:txBody>
          <a:bodyPr wrap="square" lIns="68580" tIns="34290" rIns="68580" bIns="34290">
            <a:spAutoFit/>
          </a:bodyPr>
          <a:lstStyle/>
          <a:p>
            <a:pPr marL="645160" indent="-742950">
              <a:buFont typeface="+mj-lt"/>
              <a:buAutoNum type="arabicPeriod" startAt="7"/>
              <a:defRPr/>
            </a:pPr>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及时进行事故处理</a:t>
            </a:r>
            <a:endParaRPr lang="en-US" altLang="en-US" sz="3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3" name="直接连接符 32"/>
          <p:cNvCxnSpPr/>
          <p:nvPr/>
        </p:nvCxnSpPr>
        <p:spPr>
          <a:xfrm>
            <a:off x="7071440" y="3592689"/>
            <a:ext cx="2736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5522603" y="3726579"/>
            <a:ext cx="5740480" cy="2799613"/>
          </a:xfrm>
          <a:prstGeom prst="rect">
            <a:avLst/>
          </a:prstGeom>
          <a:ln w="12700">
            <a:miter lim="400000"/>
          </a:ln>
        </p:spPr>
        <p:txBody>
          <a:bodyPr wrap="square" lIns="0" tIns="0" rIns="0" bIns="0">
            <a:spAutoFit/>
          </a:bodyPr>
          <a:lstStyle/>
          <a:p>
            <a:pPr marL="342900" indent="-342900">
              <a:lnSpc>
                <a:spcPts val="2200"/>
              </a:lnSpc>
              <a:buFont typeface="Arial" panose="020B0604020202020204" pitchFamily="34" charset="0"/>
              <a:buChar char="•"/>
            </a:pPr>
            <a:r>
              <a:rPr lang="zh-CN" altLang="en-US" sz="1600" dirty="0"/>
              <a:t>受伤害学生医疗结束后，学校应当按照依法、及时、妥善的原则，积极与受害学生家长进行协商，尽快达成解决意见</a:t>
            </a:r>
          </a:p>
          <a:p>
            <a:pPr marL="342900" indent="-342900">
              <a:lnSpc>
                <a:spcPts val="2200"/>
              </a:lnSpc>
              <a:buFont typeface="Arial" panose="020B0604020202020204" pitchFamily="34" charset="0"/>
              <a:buChar char="•"/>
            </a:pPr>
            <a:r>
              <a:rPr lang="zh-CN" altLang="en-US" sz="1600" dirty="0"/>
              <a:t>如果协商不成，学校应尽量说服受害学生家长共同向教育行政主管部门提出行政调解申请，教育行政主管部门应在</a:t>
            </a:r>
            <a:r>
              <a:rPr lang="en-US" sz="1600" dirty="0"/>
              <a:t>60</a:t>
            </a:r>
            <a:r>
              <a:rPr lang="zh-CN" altLang="en-US" sz="1600" dirty="0"/>
              <a:t>天内做出调解意见</a:t>
            </a:r>
          </a:p>
          <a:p>
            <a:pPr marL="342900" indent="-342900">
              <a:lnSpc>
                <a:spcPts val="2200"/>
              </a:lnSpc>
              <a:buFont typeface="Arial" panose="020B0604020202020204" pitchFamily="34" charset="0"/>
              <a:buChar char="•"/>
            </a:pPr>
            <a:r>
              <a:rPr lang="zh-CN" altLang="en-US" sz="1600" dirty="0"/>
              <a:t>学校也可通过人民调解委员会、当地司法机关等第三方调解，就学校安全事故与学生家长达成解决意见</a:t>
            </a:r>
          </a:p>
          <a:p>
            <a:pPr marL="342900" indent="-342900">
              <a:lnSpc>
                <a:spcPts val="2200"/>
              </a:lnSpc>
              <a:buFont typeface="Arial" panose="020B0604020202020204" pitchFamily="34" charset="0"/>
              <a:buChar char="•"/>
            </a:pPr>
            <a:r>
              <a:rPr lang="zh-CN" altLang="en-US" sz="1600" dirty="0"/>
              <a:t>如果双方协商、调解不成，学校应建议受害学生家长选择民事诉讼的方式最终解决伤害事故；</a:t>
            </a:r>
          </a:p>
          <a:p>
            <a:pPr marL="342900" indent="-342900">
              <a:lnSpc>
                <a:spcPts val="2200"/>
              </a:lnSpc>
              <a:buFont typeface="Arial" panose="020B0604020202020204" pitchFamily="34" charset="0"/>
              <a:buChar char="•"/>
            </a:pPr>
            <a:r>
              <a:rPr lang="zh-CN" altLang="en-US" sz="1600" dirty="0"/>
              <a:t>双方协商、调解、诉讼一旦有了结果，学校应尽快完成赔付 </a:t>
            </a:r>
          </a:p>
        </p:txBody>
      </p:sp>
      <p:sp>
        <p:nvSpPr>
          <p:cNvPr id="35" name="iṩļïḓè"/>
          <p:cNvSpPr txBox="1"/>
          <p:nvPr/>
        </p:nvSpPr>
        <p:spPr bwMode="auto">
          <a:xfrm>
            <a:off x="6694197" y="3192989"/>
            <a:ext cx="3509339"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与受害学生及家长协商解决</a:t>
            </a:r>
            <a:endParaRPr lang="en-US" altLang="zh-CN" sz="2000" dirty="0">
              <a:cs typeface="+mn-ea"/>
              <a:sym typeface="+mn-lt"/>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3004457"/>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Google Shape;185;p31"/>
          <p:cNvSpPr/>
          <p:nvPr/>
        </p:nvSpPr>
        <p:spPr>
          <a:xfrm rot="10800000" flipH="1">
            <a:off x="1963321" y="1485309"/>
            <a:ext cx="6565600" cy="1519148"/>
          </a:xfrm>
          <a:prstGeom prst="rect">
            <a:avLst/>
          </a:prstGeom>
          <a:solidFill>
            <a:srgbClr val="121B74"/>
          </a:solidFill>
          <a:ln w="12700" cap="flat" cmpd="sng" algn="ctr">
            <a:noFill/>
            <a:prstDash val="solid"/>
            <a:miter lim="800000"/>
          </a:ln>
          <a:effectLst/>
        </p:spPr>
        <p:txBody>
          <a:bodyPr rtlCol="0" anchor="ctr"/>
          <a:lstStyle/>
          <a:p>
            <a:pPr algn="ctr" defTabSz="914400"/>
            <a:endParaRPr kern="0">
              <a:solidFill>
                <a:prstClr val="white"/>
              </a:solidFill>
              <a:cs typeface="+mn-ea"/>
              <a:sym typeface="+mn-lt"/>
            </a:endParaRPr>
          </a:p>
        </p:txBody>
      </p:sp>
      <p:sp>
        <p:nvSpPr>
          <p:cNvPr id="5" name="Google Shape;186;p31"/>
          <p:cNvSpPr/>
          <p:nvPr/>
        </p:nvSpPr>
        <p:spPr>
          <a:xfrm rot="10800000" flipH="1">
            <a:off x="1945907" y="1756229"/>
            <a:ext cx="6421200" cy="1654629"/>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cxnSp>
        <p:nvCxnSpPr>
          <p:cNvPr id="9" name="直接连接符 8"/>
          <p:cNvCxnSpPr/>
          <p:nvPr/>
        </p:nvCxnSpPr>
        <p:spPr>
          <a:xfrm>
            <a:off x="1186010" y="3687027"/>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10" name="Synergistically utilize technically sound portals with frictionless chains. Dramatically customize…"/>
          <p:cNvSpPr txBox="1"/>
          <p:nvPr/>
        </p:nvSpPr>
        <p:spPr>
          <a:xfrm>
            <a:off x="827313" y="3835420"/>
            <a:ext cx="3004458" cy="2492990"/>
          </a:xfrm>
          <a:prstGeom prst="rect">
            <a:avLst/>
          </a:prstGeom>
          <a:ln w="12700">
            <a:miter lim="400000"/>
          </a:ln>
        </p:spPr>
        <p:txBody>
          <a:bodyPr wrap="square" lIns="0" tIns="0" rIns="0" bIns="0">
            <a:spAutoFit/>
          </a:bodyPr>
          <a:lstStyle/>
          <a:p>
            <a:pPr marL="252095" indent="-252095">
              <a:lnSpc>
                <a:spcPts val="2400"/>
              </a:lnSpc>
              <a:spcBef>
                <a:spcPts val="600"/>
              </a:spcBef>
              <a:buFont typeface="Arial" panose="020B0604020202020204" pitchFamily="34" charset="0"/>
              <a:buChar char="•"/>
            </a:pPr>
            <a:r>
              <a:rPr lang="zh-CN" altLang="en-US" dirty="0"/>
              <a:t>召开全校教职工会议，公布由上级有关部门公布当地政府及部门组织开展的、经政府批复的事故调查结果 </a:t>
            </a:r>
          </a:p>
          <a:p>
            <a:pPr marL="252095" indent="-252095">
              <a:lnSpc>
                <a:spcPts val="2400"/>
              </a:lnSpc>
              <a:spcBef>
                <a:spcPts val="600"/>
              </a:spcBef>
              <a:buFont typeface="Arial" panose="020B0604020202020204" pitchFamily="34" charset="0"/>
              <a:buChar char="•"/>
            </a:pPr>
            <a:r>
              <a:rPr lang="zh-CN" altLang="en-US" dirty="0"/>
              <a:t>召开全校教职工会议，公布上级委托学校自行组织开展的、经上级批复的事故调查结果 </a:t>
            </a:r>
          </a:p>
        </p:txBody>
      </p:sp>
      <p:sp>
        <p:nvSpPr>
          <p:cNvPr id="14" name="iṩļïḓè"/>
          <p:cNvSpPr txBox="1"/>
          <p:nvPr/>
        </p:nvSpPr>
        <p:spPr bwMode="auto">
          <a:xfrm>
            <a:off x="997449" y="3229271"/>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公布事故调查结果</a:t>
            </a:r>
            <a:endParaRPr lang="en-US" altLang="zh-CN" sz="2000" dirty="0">
              <a:cs typeface="+mn-ea"/>
              <a:sym typeface="+mn-lt"/>
            </a:endParaRPr>
          </a:p>
        </p:txBody>
      </p:sp>
      <p:sp>
        <p:nvSpPr>
          <p:cNvPr id="26" name="Google Shape;817;p42"/>
          <p:cNvSpPr/>
          <p:nvPr/>
        </p:nvSpPr>
        <p:spPr>
          <a:xfrm>
            <a:off x="218882" y="364795"/>
            <a:ext cx="2652793" cy="694267"/>
          </a:xfrm>
          <a:prstGeom prst="roundRect">
            <a:avLst>
              <a:gd name="adj" fmla="val 50000"/>
            </a:avLst>
          </a:prstGeom>
          <a:noFill/>
          <a:ln w="2857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819;p42"/>
          <p:cNvSpPr/>
          <p:nvPr/>
        </p:nvSpPr>
        <p:spPr>
          <a:xfrm>
            <a:off x="323180"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chemeClr val="bg1"/>
                </a:solidFill>
                <a:cs typeface="+mn-ea"/>
                <a:sym typeface="+mn-lt"/>
              </a:rPr>
              <a:t> </a:t>
            </a:r>
            <a:endParaRPr sz="2000" b="1" dirty="0">
              <a:solidFill>
                <a:schemeClr val="bg1"/>
              </a:solidFill>
              <a:cs typeface="+mn-ea"/>
              <a:sym typeface="+mn-lt"/>
            </a:endParaRPr>
          </a:p>
        </p:txBody>
      </p:sp>
      <p:grpSp>
        <p:nvGrpSpPr>
          <p:cNvPr id="2" name="Google Shape;902;p24"/>
          <p:cNvGrpSpPr/>
          <p:nvPr/>
        </p:nvGrpSpPr>
        <p:grpSpPr>
          <a:xfrm>
            <a:off x="431167" y="547242"/>
            <a:ext cx="354692" cy="352750"/>
            <a:chOff x="-5971525" y="3273750"/>
            <a:chExt cx="292250" cy="290650"/>
          </a:xfrm>
          <a:solidFill>
            <a:srgbClr val="121B74"/>
          </a:solidFill>
        </p:grpSpPr>
        <p:sp>
          <p:nvSpPr>
            <p:cNvPr id="29"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1" name="文本框 45"/>
          <p:cNvSpPr txBox="1"/>
          <p:nvPr/>
        </p:nvSpPr>
        <p:spPr>
          <a:xfrm>
            <a:off x="911109" y="559977"/>
            <a:ext cx="1836893" cy="369332"/>
          </a:xfrm>
          <a:prstGeom prst="rect">
            <a:avLst/>
          </a:prstGeom>
          <a:noFill/>
        </p:spPr>
        <p:txBody>
          <a:bodyPr wrap="square" rtlCol="0">
            <a:spAutoFit/>
          </a:bodyPr>
          <a:lstStyle/>
          <a:p>
            <a:pPr algn="ctr"/>
            <a:r>
              <a:rPr lang="zh-CN" altLang="en-US" dirty="0">
                <a:solidFill>
                  <a:schemeClr val="bg1"/>
                </a:solidFill>
                <a:cs typeface="+mn-ea"/>
                <a:sym typeface="+mn-lt"/>
              </a:rPr>
              <a:t>事故处置程序</a:t>
            </a:r>
          </a:p>
        </p:txBody>
      </p:sp>
      <p:sp>
        <p:nvSpPr>
          <p:cNvPr id="32" name="文本框 16"/>
          <p:cNvSpPr>
            <a:spLocks noChangeArrowheads="1"/>
          </p:cNvSpPr>
          <p:nvPr/>
        </p:nvSpPr>
        <p:spPr bwMode="auto">
          <a:xfrm>
            <a:off x="2182488" y="2121769"/>
            <a:ext cx="6061625" cy="623248"/>
          </a:xfrm>
          <a:prstGeom prst="rect">
            <a:avLst/>
          </a:prstGeom>
          <a:noFill/>
          <a:ln>
            <a:noFill/>
          </a:ln>
        </p:spPr>
        <p:txBody>
          <a:bodyPr wrap="square" lIns="68580" tIns="34290" rIns="68580" bIns="34290">
            <a:spAutoFit/>
          </a:bodyPr>
          <a:lstStyle/>
          <a:p>
            <a:pPr marL="742950" indent="-742950">
              <a:buFont typeface="+mj-lt"/>
              <a:buAutoNum type="arabicPeriod" startAt="8"/>
            </a:pPr>
            <a:r>
              <a:rPr lang="zh-CN" altLang="en-US" sz="3600" dirty="0">
                <a:latin typeface="微软雅黑" panose="020B0503020204020204" pitchFamily="34" charset="-122"/>
                <a:ea typeface="微软雅黑" panose="020B0503020204020204" pitchFamily="34" charset="-122"/>
              </a:rPr>
              <a:t>对事故开展教育总结</a:t>
            </a:r>
          </a:p>
        </p:txBody>
      </p:sp>
      <p:cxnSp>
        <p:nvCxnSpPr>
          <p:cNvPr id="33" name="直接连接符 32"/>
          <p:cNvCxnSpPr/>
          <p:nvPr/>
        </p:nvCxnSpPr>
        <p:spPr>
          <a:xfrm>
            <a:off x="4908854" y="3621717"/>
            <a:ext cx="230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4" name="Synergistically utilize technically sound portals with frictionless chains. Dramatically customize…"/>
          <p:cNvSpPr txBox="1"/>
          <p:nvPr/>
        </p:nvSpPr>
        <p:spPr>
          <a:xfrm>
            <a:off x="4448564" y="3799134"/>
            <a:ext cx="3374636" cy="1286058"/>
          </a:xfrm>
          <a:prstGeom prst="rect">
            <a:avLst/>
          </a:prstGeom>
          <a:ln w="12700">
            <a:miter lim="400000"/>
          </a:ln>
        </p:spPr>
        <p:txBody>
          <a:bodyPr wrap="square" lIns="0" tIns="0" rIns="0" bIns="0">
            <a:spAutoFit/>
          </a:bodyPr>
          <a:lstStyle/>
          <a:p>
            <a:pPr marL="252095" indent="-252095">
              <a:lnSpc>
                <a:spcPts val="2400"/>
              </a:lnSpc>
              <a:spcBef>
                <a:spcPts val="600"/>
              </a:spcBef>
              <a:buFont typeface="Arial" panose="020B0604020202020204" pitchFamily="34" charset="0"/>
              <a:buChar char="•"/>
            </a:pPr>
            <a:r>
              <a:rPr lang="zh-CN" altLang="en-US" dirty="0"/>
              <a:t>宣布上级对事发学校及有关人员的处理决定</a:t>
            </a:r>
            <a:endParaRPr lang="en-US" altLang="zh-CN" dirty="0"/>
          </a:p>
          <a:p>
            <a:pPr marL="252095" indent="-252095">
              <a:lnSpc>
                <a:spcPts val="2400"/>
              </a:lnSpc>
              <a:spcBef>
                <a:spcPts val="600"/>
              </a:spcBef>
              <a:buFont typeface="Arial" panose="020B0604020202020204" pitchFamily="34" charset="0"/>
              <a:buChar char="•"/>
            </a:pPr>
            <a:r>
              <a:rPr lang="zh-CN" altLang="en-US" dirty="0"/>
              <a:t>宣布学校对相关处室及有关人员的处理决定 </a:t>
            </a:r>
          </a:p>
        </p:txBody>
      </p:sp>
      <p:sp>
        <p:nvSpPr>
          <p:cNvPr id="35" name="iṩļïḓè"/>
          <p:cNvSpPr txBox="1"/>
          <p:nvPr/>
        </p:nvSpPr>
        <p:spPr bwMode="auto">
          <a:xfrm>
            <a:off x="4662237" y="3207503"/>
            <a:ext cx="2841652"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处理相关部门及人员</a:t>
            </a:r>
            <a:endParaRPr lang="en-US" altLang="zh-CN" sz="2000" dirty="0">
              <a:cs typeface="+mn-ea"/>
              <a:sym typeface="+mn-lt"/>
            </a:endParaRPr>
          </a:p>
        </p:txBody>
      </p:sp>
      <p:cxnSp>
        <p:nvCxnSpPr>
          <p:cNvPr id="36" name="直接连接符 35"/>
          <p:cNvCxnSpPr/>
          <p:nvPr/>
        </p:nvCxnSpPr>
        <p:spPr>
          <a:xfrm>
            <a:off x="8980034" y="3687033"/>
            <a:ext cx="1944000" cy="14762"/>
          </a:xfrm>
          <a:prstGeom prst="line">
            <a:avLst/>
          </a:prstGeom>
          <a:ln>
            <a:solidFill>
              <a:srgbClr val="3E2A2A"/>
            </a:solidFill>
            <a:prstDash val="lgDash"/>
          </a:ln>
        </p:spPr>
        <p:style>
          <a:lnRef idx="1">
            <a:schemeClr val="accent1"/>
          </a:lnRef>
          <a:fillRef idx="0">
            <a:schemeClr val="accent1"/>
          </a:fillRef>
          <a:effectRef idx="0">
            <a:schemeClr val="accent1"/>
          </a:effectRef>
          <a:fontRef idx="minor">
            <a:schemeClr val="tx1"/>
          </a:fontRef>
        </p:style>
      </p:cxnSp>
      <p:sp>
        <p:nvSpPr>
          <p:cNvPr id="37" name="Synergistically utilize technically sound portals with frictionless chains. Dramatically customize…"/>
          <p:cNvSpPr txBox="1"/>
          <p:nvPr/>
        </p:nvSpPr>
        <p:spPr>
          <a:xfrm>
            <a:off x="8331070" y="3835431"/>
            <a:ext cx="3265844" cy="2286332"/>
          </a:xfrm>
          <a:prstGeom prst="rect">
            <a:avLst/>
          </a:prstGeom>
          <a:ln w="12700">
            <a:miter lim="400000"/>
          </a:ln>
        </p:spPr>
        <p:txBody>
          <a:bodyPr wrap="square" lIns="0" tIns="0" rIns="0" bIns="0">
            <a:spAutoFit/>
          </a:bodyPr>
          <a:lstStyle/>
          <a:p>
            <a:pPr marL="252095" indent="-252095">
              <a:lnSpc>
                <a:spcPts val="2400"/>
              </a:lnSpc>
              <a:spcBef>
                <a:spcPts val="600"/>
              </a:spcBef>
              <a:buFont typeface="Arial" panose="020B0604020202020204" pitchFamily="34" charset="0"/>
              <a:buChar char="•"/>
            </a:pPr>
            <a:r>
              <a:rPr lang="zh-CN" altLang="en-US" dirty="0"/>
              <a:t>通报事故应急处理情况</a:t>
            </a:r>
            <a:endParaRPr lang="en-US" altLang="zh-CN" dirty="0"/>
          </a:p>
          <a:p>
            <a:pPr marL="252095" indent="-252095">
              <a:lnSpc>
                <a:spcPts val="2400"/>
              </a:lnSpc>
              <a:spcBef>
                <a:spcPts val="600"/>
              </a:spcBef>
              <a:buFont typeface="Arial" panose="020B0604020202020204" pitchFamily="34" charset="0"/>
              <a:buChar char="•"/>
            </a:pPr>
            <a:r>
              <a:rPr lang="zh-CN" altLang="en-US" dirty="0"/>
              <a:t>总结经验教训，查找问题隐患，明确整改措施，落实部门及人员责任</a:t>
            </a:r>
            <a:endParaRPr lang="en-US" altLang="zh-CN" dirty="0"/>
          </a:p>
          <a:p>
            <a:pPr marL="252095" indent="-252095">
              <a:lnSpc>
                <a:spcPts val="2400"/>
              </a:lnSpc>
              <a:spcBef>
                <a:spcPts val="600"/>
              </a:spcBef>
              <a:buFont typeface="Arial" panose="020B0604020202020204" pitchFamily="34" charset="0"/>
              <a:buChar char="•"/>
            </a:pPr>
            <a:r>
              <a:rPr lang="zh-CN" altLang="en-US" dirty="0"/>
              <a:t>教育广大教职工铭记安全职责，尽心尽力，尽职尽责，确保学校不发生安全事故</a:t>
            </a:r>
          </a:p>
        </p:txBody>
      </p:sp>
      <p:sp>
        <p:nvSpPr>
          <p:cNvPr id="38" name="iṩļïḓè"/>
          <p:cNvSpPr txBox="1"/>
          <p:nvPr/>
        </p:nvSpPr>
        <p:spPr bwMode="auto">
          <a:xfrm>
            <a:off x="8747931" y="3243791"/>
            <a:ext cx="2384385" cy="399698"/>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dirty="0">
                <a:cs typeface="+mn-ea"/>
                <a:sym typeface="+mn-lt"/>
              </a:rPr>
              <a:t>教育职工尽职守责</a:t>
            </a:r>
            <a:endParaRPr lang="en-US" altLang="zh-CN" sz="2000" dirty="0">
              <a:cs typeface="+mn-ea"/>
              <a:sym typeface="+mn-lt"/>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rotWithShape="1">
          <a:blip r:embed="rId3" cstate="screen"/>
          <a:srcRect t="6279"/>
          <a:stretch>
            <a:fillRect/>
          </a:stretch>
        </p:blipFill>
        <p:spPr>
          <a:xfrm>
            <a:off x="17" y="-7"/>
            <a:ext cx="12192000" cy="6858000"/>
          </a:xfrm>
          <a:prstGeom prst="rect">
            <a:avLst/>
          </a:prstGeom>
        </p:spPr>
      </p:pic>
      <p:grpSp>
        <p:nvGrpSpPr>
          <p:cNvPr id="2" name="组合 6"/>
          <p:cNvGrpSpPr/>
          <p:nvPr/>
        </p:nvGrpSpPr>
        <p:grpSpPr>
          <a:xfrm rot="5400000">
            <a:off x="10543590" y="442637"/>
            <a:ext cx="101370" cy="1330760"/>
            <a:chOff x="508216" y="2820579"/>
            <a:chExt cx="196770" cy="2583143"/>
          </a:xfrm>
          <a:solidFill>
            <a:schemeClr val="bg1"/>
          </a:solidFill>
        </p:grpSpPr>
        <p:sp>
          <p:nvSpPr>
            <p:cNvPr id="8" name="椭圆 7"/>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cxnSp>
          <p:nvCxnSpPr>
            <p:cNvPr id="9" name="直接连接符 8"/>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cxnSp>
          <p:nvCxnSpPr>
            <p:cNvPr id="11" name="直接连接符 10"/>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grpSp>
      <p:sp>
        <p:nvSpPr>
          <p:cNvPr id="13" name="Synergistically utilize technically sound portals with frictionless chains. Dramatically customize…"/>
          <p:cNvSpPr txBox="1"/>
          <p:nvPr/>
        </p:nvSpPr>
        <p:spPr>
          <a:xfrm>
            <a:off x="9332690" y="545717"/>
            <a:ext cx="2496122" cy="307777"/>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zh-CN" altLang="en-US" sz="2000" kern="0" dirty="0">
                <a:solidFill>
                  <a:schemeClr val="bg1"/>
                </a:solidFill>
                <a:latin typeface="微软雅黑" panose="020B0503020204020204" pitchFamily="34" charset="-122"/>
                <a:ea typeface="微软雅黑" panose="020B0503020204020204" pitchFamily="34" charset="-122"/>
                <a:cs typeface="+mn-ea"/>
                <a:sym typeface="+mn-lt"/>
              </a:rPr>
              <a:t>学校安全  危机应对</a:t>
            </a:r>
            <a:endParaRPr lang="en-US" altLang="zh-CN"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椭圆 5">
            <a:extLst>
              <a:ext uri="{FF2B5EF4-FFF2-40B4-BE49-F238E27FC236}">
                <a16:creationId xmlns:a16="http://schemas.microsoft.com/office/drawing/2014/main" id="{38B80D7D-4586-92C7-D868-649B3C304254}"/>
              </a:ext>
            </a:extLst>
          </p:cNvPr>
          <p:cNvSpPr/>
          <p:nvPr/>
        </p:nvSpPr>
        <p:spPr>
          <a:xfrm>
            <a:off x="4375558" y="1277352"/>
            <a:ext cx="4860000" cy="475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6" name="圆角矩形 3">
            <a:hlinkClick r:id="rId4" action="ppaction://hlinkpres?slideindex=1&amp;slidetitle="/>
            <a:extLst>
              <a:ext uri="{FF2B5EF4-FFF2-40B4-BE49-F238E27FC236}">
                <a16:creationId xmlns:a16="http://schemas.microsoft.com/office/drawing/2014/main" id="{8F3B6B16-D1BE-0D52-9B08-3A34EA27F461}"/>
              </a:ext>
            </a:extLst>
          </p:cNvPr>
          <p:cNvSpPr/>
          <p:nvPr/>
        </p:nvSpPr>
        <p:spPr>
          <a:xfrm>
            <a:off x="6657736" y="3542096"/>
            <a:ext cx="1104906" cy="671129"/>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800" b="1" dirty="0">
                <a:solidFill>
                  <a:schemeClr val="bg1"/>
                </a:solidFill>
                <a:latin typeface="微软雅黑" pitchFamily="34" charset="-122"/>
                <a:ea typeface="微软雅黑" pitchFamily="34" charset="-122"/>
              </a:rPr>
              <a:t>学生安全</a:t>
            </a:r>
          </a:p>
        </p:txBody>
      </p:sp>
      <p:sp>
        <p:nvSpPr>
          <p:cNvPr id="27" name="椭圆 26">
            <a:hlinkClick r:id="rId5" action="ppaction://hlinkpres?slideindex=1&amp;slidetitle="/>
            <a:extLst>
              <a:ext uri="{FF2B5EF4-FFF2-40B4-BE49-F238E27FC236}">
                <a16:creationId xmlns:a16="http://schemas.microsoft.com/office/drawing/2014/main" id="{A2F31A28-D2E3-B219-7880-DABFBBD2F401}"/>
              </a:ext>
            </a:extLst>
          </p:cNvPr>
          <p:cNvSpPr/>
          <p:nvPr/>
        </p:nvSpPr>
        <p:spPr>
          <a:xfrm>
            <a:off x="6861617" y="2810520"/>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法律法规</a:t>
            </a:r>
          </a:p>
        </p:txBody>
      </p:sp>
      <p:sp>
        <p:nvSpPr>
          <p:cNvPr id="28" name="椭圆 27">
            <a:hlinkClick r:id="rId6" action="ppaction://hlinkpres?slideindex=1&amp;slidetitle="/>
            <a:extLst>
              <a:ext uri="{FF2B5EF4-FFF2-40B4-BE49-F238E27FC236}">
                <a16:creationId xmlns:a16="http://schemas.microsoft.com/office/drawing/2014/main" id="{E90980A7-E4D2-10FA-49B7-3C0D2F3FA6F0}"/>
              </a:ext>
            </a:extLst>
          </p:cNvPr>
          <p:cNvSpPr/>
          <p:nvPr/>
        </p:nvSpPr>
        <p:spPr>
          <a:xfrm>
            <a:off x="7582562" y="2867499"/>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多重监管</a:t>
            </a:r>
          </a:p>
        </p:txBody>
      </p:sp>
      <p:sp>
        <p:nvSpPr>
          <p:cNvPr id="29" name="椭圆 28">
            <a:hlinkClick r:id="rId7" action="ppaction://hlinkpres?slideindex=1&amp;slidetitle="/>
            <a:extLst>
              <a:ext uri="{FF2B5EF4-FFF2-40B4-BE49-F238E27FC236}">
                <a16:creationId xmlns:a16="http://schemas.microsoft.com/office/drawing/2014/main" id="{4A4D6695-C784-4BAB-2C25-F95A04BCB446}"/>
              </a:ext>
            </a:extLst>
          </p:cNvPr>
          <p:cNvSpPr/>
          <p:nvPr/>
        </p:nvSpPr>
        <p:spPr>
          <a:xfrm>
            <a:off x="7755117" y="3569036"/>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主体责任</a:t>
            </a:r>
          </a:p>
        </p:txBody>
      </p:sp>
      <p:sp>
        <p:nvSpPr>
          <p:cNvPr id="30" name="椭圆 29">
            <a:hlinkClick r:id="rId8" action="ppaction://hlinkpres?slideindex=1&amp;slidetitle="/>
            <a:extLst>
              <a:ext uri="{FF2B5EF4-FFF2-40B4-BE49-F238E27FC236}">
                <a16:creationId xmlns:a16="http://schemas.microsoft.com/office/drawing/2014/main" id="{0E2CC14C-D1D7-3723-31AD-C23E10ABE009}"/>
              </a:ext>
            </a:extLst>
          </p:cNvPr>
          <p:cNvSpPr/>
          <p:nvPr/>
        </p:nvSpPr>
        <p:spPr>
          <a:xfrm>
            <a:off x="7236459" y="4156493"/>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一岗双责</a:t>
            </a:r>
          </a:p>
        </p:txBody>
      </p:sp>
      <p:sp>
        <p:nvSpPr>
          <p:cNvPr id="31" name="椭圆 30">
            <a:hlinkClick r:id="rId9" action="ppaction://hlinkpres?slideindex=1&amp;slidetitle="/>
            <a:extLst>
              <a:ext uri="{FF2B5EF4-FFF2-40B4-BE49-F238E27FC236}">
                <a16:creationId xmlns:a16="http://schemas.microsoft.com/office/drawing/2014/main" id="{643025F1-4BC6-B1B9-6803-7B07B05AAF1A}"/>
              </a:ext>
            </a:extLst>
          </p:cNvPr>
          <p:cNvSpPr/>
          <p:nvPr/>
        </p:nvSpPr>
        <p:spPr>
          <a:xfrm>
            <a:off x="6496604" y="4199786"/>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安全制度</a:t>
            </a:r>
          </a:p>
        </p:txBody>
      </p:sp>
      <p:sp>
        <p:nvSpPr>
          <p:cNvPr id="32" name="椭圆 31">
            <a:hlinkClick r:id="rId10" action="ppaction://hlinkpres?slideindex=1&amp;slidetitle="/>
            <a:extLst>
              <a:ext uri="{FF2B5EF4-FFF2-40B4-BE49-F238E27FC236}">
                <a16:creationId xmlns:a16="http://schemas.microsoft.com/office/drawing/2014/main" id="{B3FEDCFB-AAA0-DB7A-3D63-C8E24BC8E3CB}"/>
              </a:ext>
            </a:extLst>
          </p:cNvPr>
          <p:cNvSpPr/>
          <p:nvPr/>
        </p:nvSpPr>
        <p:spPr>
          <a:xfrm>
            <a:off x="5954060" y="3667444"/>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安全教育</a:t>
            </a:r>
          </a:p>
        </p:txBody>
      </p:sp>
      <p:sp>
        <p:nvSpPr>
          <p:cNvPr id="33" name="椭圆 32">
            <a:hlinkClick r:id="rId11" action="ppaction://hlinkpres?slideindex=1&amp;slidetitle="/>
            <a:extLst>
              <a:ext uri="{FF2B5EF4-FFF2-40B4-BE49-F238E27FC236}">
                <a16:creationId xmlns:a16="http://schemas.microsoft.com/office/drawing/2014/main" id="{A67BF870-8D6D-400C-3D4E-BB9D9BDA17D7}"/>
              </a:ext>
            </a:extLst>
          </p:cNvPr>
          <p:cNvSpPr/>
          <p:nvPr/>
        </p:nvSpPr>
        <p:spPr>
          <a:xfrm>
            <a:off x="6112929" y="2936172"/>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安全管理</a:t>
            </a:r>
          </a:p>
        </p:txBody>
      </p:sp>
      <p:sp>
        <p:nvSpPr>
          <p:cNvPr id="34" name="椭圆 33">
            <a:hlinkClick r:id="rId12" action="ppaction://hlinkpres?slideindex=1&amp;slidetitle="/>
            <a:extLst>
              <a:ext uri="{FF2B5EF4-FFF2-40B4-BE49-F238E27FC236}">
                <a16:creationId xmlns:a16="http://schemas.microsoft.com/office/drawing/2014/main" id="{98302338-C1CB-D6CD-E29B-FD6857178091}"/>
              </a:ext>
            </a:extLst>
          </p:cNvPr>
          <p:cNvSpPr/>
          <p:nvPr/>
        </p:nvSpPr>
        <p:spPr>
          <a:xfrm>
            <a:off x="6439003" y="2210001"/>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危机应对</a:t>
            </a:r>
          </a:p>
        </p:txBody>
      </p:sp>
      <p:sp>
        <p:nvSpPr>
          <p:cNvPr id="35" name="椭圆 34">
            <a:hlinkClick r:id="rId13" action="ppaction://hlinkpres?slideindex=1&amp;slidetitle="/>
            <a:extLst>
              <a:ext uri="{FF2B5EF4-FFF2-40B4-BE49-F238E27FC236}">
                <a16:creationId xmlns:a16="http://schemas.microsoft.com/office/drawing/2014/main" id="{7AF5991C-F001-819F-2579-BD89A3CBD82E}"/>
              </a:ext>
            </a:extLst>
          </p:cNvPr>
          <p:cNvSpPr/>
          <p:nvPr/>
        </p:nvSpPr>
        <p:spPr>
          <a:xfrm>
            <a:off x="5687702" y="2344487"/>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双重预防</a:t>
            </a:r>
          </a:p>
        </p:txBody>
      </p:sp>
      <p:sp>
        <p:nvSpPr>
          <p:cNvPr id="36" name="椭圆 35">
            <a:hlinkClick r:id="rId14" action="ppaction://hlinkpres?slideindex=1&amp;slidetitle="/>
            <a:extLst>
              <a:ext uri="{FF2B5EF4-FFF2-40B4-BE49-F238E27FC236}">
                <a16:creationId xmlns:a16="http://schemas.microsoft.com/office/drawing/2014/main" id="{D1E5B7A9-096C-FA8D-12AA-6B872278AAFC}"/>
              </a:ext>
            </a:extLst>
          </p:cNvPr>
          <p:cNvSpPr/>
          <p:nvPr/>
        </p:nvSpPr>
        <p:spPr>
          <a:xfrm>
            <a:off x="7203243" y="2149344"/>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三防建设</a:t>
            </a:r>
          </a:p>
        </p:txBody>
      </p:sp>
      <p:sp>
        <p:nvSpPr>
          <p:cNvPr id="37" name="椭圆 36">
            <a:hlinkClick r:id="rId15" action="ppaction://hlinkpres?slideindex=1&amp;slidetitle="/>
            <a:extLst>
              <a:ext uri="{FF2B5EF4-FFF2-40B4-BE49-F238E27FC236}">
                <a16:creationId xmlns:a16="http://schemas.microsoft.com/office/drawing/2014/main" id="{2E6D7364-A0FB-ED25-B99E-8C0312828671}"/>
              </a:ext>
            </a:extLst>
          </p:cNvPr>
          <p:cNvSpPr/>
          <p:nvPr/>
        </p:nvSpPr>
        <p:spPr>
          <a:xfrm>
            <a:off x="5419479" y="3114099"/>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责任追究</a:t>
            </a:r>
          </a:p>
        </p:txBody>
      </p:sp>
      <p:sp>
        <p:nvSpPr>
          <p:cNvPr id="38" name="椭圆 37">
            <a:hlinkClick r:id="rId16" action="ppaction://hlinkpres?slideindex=1&amp;slidetitle="/>
            <a:extLst>
              <a:ext uri="{FF2B5EF4-FFF2-40B4-BE49-F238E27FC236}">
                <a16:creationId xmlns:a16="http://schemas.microsoft.com/office/drawing/2014/main" id="{DBFB84A1-4BEC-E167-18B5-D54453D3C4C3}"/>
              </a:ext>
            </a:extLst>
          </p:cNvPr>
          <p:cNvSpPr/>
          <p:nvPr/>
        </p:nvSpPr>
        <p:spPr>
          <a:xfrm>
            <a:off x="7865841" y="2178899"/>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安全生产</a:t>
            </a:r>
          </a:p>
        </p:txBody>
      </p:sp>
      <p:sp>
        <p:nvSpPr>
          <p:cNvPr id="39" name="椭圆 38">
            <a:hlinkClick r:id="rId17" action="ppaction://hlinkpres?slideindex=1&amp;slidetitle="/>
            <a:extLst>
              <a:ext uri="{FF2B5EF4-FFF2-40B4-BE49-F238E27FC236}">
                <a16:creationId xmlns:a16="http://schemas.microsoft.com/office/drawing/2014/main" id="{E36F5DEB-C9AD-C891-458A-32A276170ADB}"/>
              </a:ext>
            </a:extLst>
          </p:cNvPr>
          <p:cNvSpPr/>
          <p:nvPr/>
        </p:nvSpPr>
        <p:spPr>
          <a:xfrm>
            <a:off x="8294427" y="2784020"/>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食品安全</a:t>
            </a:r>
          </a:p>
        </p:txBody>
      </p:sp>
      <p:sp>
        <p:nvSpPr>
          <p:cNvPr id="40" name="椭圆 39">
            <a:hlinkClick r:id="rId18" action="ppaction://hlinkpres?slideindex=1&amp;slidetitle="/>
            <a:extLst>
              <a:ext uri="{FF2B5EF4-FFF2-40B4-BE49-F238E27FC236}">
                <a16:creationId xmlns:a16="http://schemas.microsoft.com/office/drawing/2014/main" id="{5EBEE2C1-8756-C28A-7840-6324F0D62617}"/>
              </a:ext>
            </a:extLst>
          </p:cNvPr>
          <p:cNvSpPr/>
          <p:nvPr/>
        </p:nvSpPr>
        <p:spPr>
          <a:xfrm>
            <a:off x="8458147" y="3558463"/>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消防安全</a:t>
            </a:r>
          </a:p>
        </p:txBody>
      </p:sp>
      <p:sp>
        <p:nvSpPr>
          <p:cNvPr id="41" name="椭圆 40">
            <a:hlinkClick r:id="rId19" action="ppaction://hlinkpres?slideindex=1&amp;slidetitle="/>
            <a:extLst>
              <a:ext uri="{FF2B5EF4-FFF2-40B4-BE49-F238E27FC236}">
                <a16:creationId xmlns:a16="http://schemas.microsoft.com/office/drawing/2014/main" id="{38291FD5-152A-5F2A-FF3E-77A1147A25AB}"/>
              </a:ext>
            </a:extLst>
          </p:cNvPr>
          <p:cNvSpPr/>
          <p:nvPr/>
        </p:nvSpPr>
        <p:spPr>
          <a:xfrm>
            <a:off x="8099229" y="4199537"/>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校车安全</a:t>
            </a:r>
          </a:p>
        </p:txBody>
      </p:sp>
      <p:sp>
        <p:nvSpPr>
          <p:cNvPr id="42" name="椭圆 41">
            <a:hlinkClick r:id="rId20" action="ppaction://hlinkpres?slideindex=1&amp;slidetitle="/>
            <a:extLst>
              <a:ext uri="{FF2B5EF4-FFF2-40B4-BE49-F238E27FC236}">
                <a16:creationId xmlns:a16="http://schemas.microsoft.com/office/drawing/2014/main" id="{76632AA9-3A3E-E744-B0FD-D193A3139E4C}"/>
              </a:ext>
            </a:extLst>
          </p:cNvPr>
          <p:cNvSpPr/>
          <p:nvPr/>
        </p:nvSpPr>
        <p:spPr>
          <a:xfrm>
            <a:off x="6919840" y="4778905"/>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周边治理</a:t>
            </a:r>
          </a:p>
        </p:txBody>
      </p:sp>
      <p:sp>
        <p:nvSpPr>
          <p:cNvPr id="43" name="椭圆 42">
            <a:hlinkClick r:id="rId21" action="ppaction://hlinkpres?slideindex=1&amp;slidetitle="/>
            <a:extLst>
              <a:ext uri="{FF2B5EF4-FFF2-40B4-BE49-F238E27FC236}">
                <a16:creationId xmlns:a16="http://schemas.microsoft.com/office/drawing/2014/main" id="{831221AB-AD2E-DCE4-6267-20D94130A89D}"/>
              </a:ext>
            </a:extLst>
          </p:cNvPr>
          <p:cNvSpPr/>
          <p:nvPr/>
        </p:nvSpPr>
        <p:spPr>
          <a:xfrm>
            <a:off x="5223535" y="3834149"/>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物态安全</a:t>
            </a:r>
          </a:p>
        </p:txBody>
      </p:sp>
      <p:sp>
        <p:nvSpPr>
          <p:cNvPr id="44" name="椭圆 43">
            <a:hlinkClick r:id="rId22" action="ppaction://hlinkpres?slideindex=1&amp;slidetitle="/>
            <a:extLst>
              <a:ext uri="{FF2B5EF4-FFF2-40B4-BE49-F238E27FC236}">
                <a16:creationId xmlns:a16="http://schemas.microsoft.com/office/drawing/2014/main" id="{2851575B-D1A5-E48A-1AE4-10F30D369B0E}"/>
              </a:ext>
            </a:extLst>
          </p:cNvPr>
          <p:cNvSpPr/>
          <p:nvPr/>
        </p:nvSpPr>
        <p:spPr>
          <a:xfrm>
            <a:off x="5694219" y="4344030"/>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应急演练</a:t>
            </a:r>
          </a:p>
        </p:txBody>
      </p:sp>
      <p:sp>
        <p:nvSpPr>
          <p:cNvPr id="45" name="椭圆 44">
            <a:hlinkClick r:id="rId23" action="ppaction://hlinkpres?slideindex=1&amp;slidetitle="/>
            <a:extLst>
              <a:ext uri="{FF2B5EF4-FFF2-40B4-BE49-F238E27FC236}">
                <a16:creationId xmlns:a16="http://schemas.microsoft.com/office/drawing/2014/main" id="{47AF1731-789B-E8A8-981E-A2F9C72B9E82}"/>
              </a:ext>
            </a:extLst>
          </p:cNvPr>
          <p:cNvSpPr/>
          <p:nvPr/>
        </p:nvSpPr>
        <p:spPr>
          <a:xfrm>
            <a:off x="6179736" y="4849196"/>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安全保障</a:t>
            </a:r>
          </a:p>
        </p:txBody>
      </p:sp>
      <p:sp>
        <p:nvSpPr>
          <p:cNvPr id="46" name="椭圆 45">
            <a:hlinkClick r:id="rId24" action="ppaction://hlinkpres?slideindex=1&amp;slidetitle="/>
            <a:extLst>
              <a:ext uri="{FF2B5EF4-FFF2-40B4-BE49-F238E27FC236}">
                <a16:creationId xmlns:a16="http://schemas.microsoft.com/office/drawing/2014/main" id="{82D38F77-2DBA-F987-940F-9EE283DBAC58}"/>
              </a:ext>
            </a:extLst>
          </p:cNvPr>
          <p:cNvSpPr/>
          <p:nvPr/>
        </p:nvSpPr>
        <p:spPr>
          <a:xfrm>
            <a:off x="6775527" y="1583109"/>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安全文化</a:t>
            </a:r>
          </a:p>
        </p:txBody>
      </p:sp>
      <p:sp>
        <p:nvSpPr>
          <p:cNvPr id="47" name="椭圆 46">
            <a:hlinkClick r:id="rId25" action="ppaction://hlinkpres?slideindex=1&amp;slidetitle="/>
            <a:extLst>
              <a:ext uri="{FF2B5EF4-FFF2-40B4-BE49-F238E27FC236}">
                <a16:creationId xmlns:a16="http://schemas.microsoft.com/office/drawing/2014/main" id="{C421653E-5AF5-8F4F-12B3-BC267D8254F8}"/>
              </a:ext>
            </a:extLst>
          </p:cNvPr>
          <p:cNvSpPr/>
          <p:nvPr/>
        </p:nvSpPr>
        <p:spPr>
          <a:xfrm>
            <a:off x="6053173" y="1606127"/>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国家态度</a:t>
            </a:r>
          </a:p>
        </p:txBody>
      </p:sp>
      <p:sp>
        <p:nvSpPr>
          <p:cNvPr id="48" name="椭圆 47">
            <a:hlinkClick r:id="rId26" action="ppaction://hlinkpres?slideindex=1&amp;slidetitle="/>
            <a:extLst>
              <a:ext uri="{FF2B5EF4-FFF2-40B4-BE49-F238E27FC236}">
                <a16:creationId xmlns:a16="http://schemas.microsoft.com/office/drawing/2014/main" id="{AEC67DB2-3FFE-8E17-7A90-B61A1992D6B1}"/>
              </a:ext>
            </a:extLst>
          </p:cNvPr>
          <p:cNvSpPr/>
          <p:nvPr/>
        </p:nvSpPr>
        <p:spPr>
          <a:xfrm>
            <a:off x="4972440" y="2527991"/>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文件会议</a:t>
            </a:r>
          </a:p>
        </p:txBody>
      </p:sp>
      <p:sp>
        <p:nvSpPr>
          <p:cNvPr id="49" name="椭圆 48">
            <a:hlinkClick r:id="rId27" action="ppaction://hlinkpres?slideindex=1&amp;slidetitle="/>
            <a:extLst>
              <a:ext uri="{FF2B5EF4-FFF2-40B4-BE49-F238E27FC236}">
                <a16:creationId xmlns:a16="http://schemas.microsoft.com/office/drawing/2014/main" id="{D4468E6B-EAE6-63CD-F96C-437766040274}"/>
              </a:ext>
            </a:extLst>
          </p:cNvPr>
          <p:cNvSpPr/>
          <p:nvPr/>
        </p:nvSpPr>
        <p:spPr>
          <a:xfrm>
            <a:off x="4739175" y="3230773"/>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督导检查</a:t>
            </a:r>
          </a:p>
        </p:txBody>
      </p:sp>
      <p:sp>
        <p:nvSpPr>
          <p:cNvPr id="50" name="椭圆 49">
            <a:hlinkClick r:id="rId28" action="ppaction://hlinkpres?slideindex=1&amp;slidetitle="/>
            <a:extLst>
              <a:ext uri="{FF2B5EF4-FFF2-40B4-BE49-F238E27FC236}">
                <a16:creationId xmlns:a16="http://schemas.microsoft.com/office/drawing/2014/main" id="{628C79D9-CA7C-4096-B3B2-1DD2BB42F3F4}"/>
              </a:ext>
            </a:extLst>
          </p:cNvPr>
          <p:cNvSpPr/>
          <p:nvPr/>
        </p:nvSpPr>
        <p:spPr>
          <a:xfrm>
            <a:off x="4580886" y="4001720"/>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系统平台</a:t>
            </a:r>
          </a:p>
        </p:txBody>
      </p:sp>
      <p:sp>
        <p:nvSpPr>
          <p:cNvPr id="51" name="椭圆 50">
            <a:hlinkClick r:id="rId29" action="ppaction://hlinkpres?slideindex=1&amp;slidetitle="/>
            <a:extLst>
              <a:ext uri="{FF2B5EF4-FFF2-40B4-BE49-F238E27FC236}">
                <a16:creationId xmlns:a16="http://schemas.microsoft.com/office/drawing/2014/main" id="{357C0282-4D6F-E2D1-1632-CCB37D84A4BA}"/>
              </a:ext>
            </a:extLst>
          </p:cNvPr>
          <p:cNvSpPr/>
          <p:nvPr/>
        </p:nvSpPr>
        <p:spPr>
          <a:xfrm>
            <a:off x="7643756" y="4748822"/>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学生欺凌</a:t>
            </a:r>
          </a:p>
        </p:txBody>
      </p:sp>
      <p:sp>
        <p:nvSpPr>
          <p:cNvPr id="52" name="椭圆 51">
            <a:hlinkClick r:id="rId30" action="ppaction://hlinkpres?slideindex=1&amp;slidetitle="/>
            <a:extLst>
              <a:ext uri="{FF2B5EF4-FFF2-40B4-BE49-F238E27FC236}">
                <a16:creationId xmlns:a16="http://schemas.microsoft.com/office/drawing/2014/main" id="{413A726F-6415-B0F8-1135-EE779E8B077B}"/>
              </a:ext>
            </a:extLst>
          </p:cNvPr>
          <p:cNvSpPr/>
          <p:nvPr/>
        </p:nvSpPr>
        <p:spPr>
          <a:xfrm>
            <a:off x="5131442" y="4622725"/>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事故处理</a:t>
            </a:r>
          </a:p>
        </p:txBody>
      </p:sp>
      <p:sp>
        <p:nvSpPr>
          <p:cNvPr id="53" name="椭圆 52">
            <a:hlinkClick r:id="rId31" action="ppaction://hlinkpres?slideindex=1&amp;slidetitle="/>
            <a:extLst>
              <a:ext uri="{FF2B5EF4-FFF2-40B4-BE49-F238E27FC236}">
                <a16:creationId xmlns:a16="http://schemas.microsoft.com/office/drawing/2014/main" id="{FB09E245-3AFA-86F9-DC65-9C12F374DF30}"/>
              </a:ext>
            </a:extLst>
          </p:cNvPr>
          <p:cNvSpPr/>
          <p:nvPr/>
        </p:nvSpPr>
        <p:spPr>
          <a:xfrm>
            <a:off x="5306321" y="1733030"/>
            <a:ext cx="720000" cy="720000"/>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rgbClr val="FFFF00"/>
                </a:solidFill>
                <a:latin typeface="微软雅黑" pitchFamily="34" charset="-122"/>
                <a:ea typeface="微软雅黑" pitchFamily="34" charset="-122"/>
              </a:rPr>
              <a:t>预防性侵</a:t>
            </a:r>
          </a:p>
        </p:txBody>
      </p:sp>
      <p:sp>
        <p:nvSpPr>
          <p:cNvPr id="54" name="TextBox 26">
            <a:extLst>
              <a:ext uri="{FF2B5EF4-FFF2-40B4-BE49-F238E27FC236}">
                <a16:creationId xmlns:a16="http://schemas.microsoft.com/office/drawing/2014/main" id="{B0E491C4-CEAD-F97E-A726-E3E03D685B32}"/>
              </a:ext>
            </a:extLst>
          </p:cNvPr>
          <p:cNvSpPr txBox="1"/>
          <p:nvPr/>
        </p:nvSpPr>
        <p:spPr>
          <a:xfrm>
            <a:off x="1674893" y="1713566"/>
            <a:ext cx="1726163" cy="3539430"/>
          </a:xfrm>
          <a:prstGeom prst="rect">
            <a:avLst/>
          </a:prstGeom>
          <a:noFill/>
        </p:spPr>
        <p:txBody>
          <a:bodyPr wrap="square" rtlCol="0">
            <a:spAutoFit/>
          </a:bodyPr>
          <a:lstStyle/>
          <a:p>
            <a:pPr algn="ctr"/>
            <a:r>
              <a:rPr lang="zh-CN" altLang="en-US" sz="3200" dirty="0">
                <a:solidFill>
                  <a:srgbClr val="FFFF00"/>
                </a:solidFill>
                <a:effectLst>
                  <a:glow rad="139700">
                    <a:schemeClr val="accent2">
                      <a:satMod val="175000"/>
                      <a:alpha val="40000"/>
                    </a:schemeClr>
                  </a:glow>
                </a:effectLst>
                <a:latin typeface="微软雅黑" pitchFamily="34" charset="-122"/>
                <a:ea typeface="微软雅黑" pitchFamily="34" charset="-122"/>
              </a:rPr>
              <a:t>学</a:t>
            </a:r>
            <a:endParaRPr lang="en-US" altLang="zh-CN" sz="3200" dirty="0">
              <a:solidFill>
                <a:srgbClr val="FFFF00"/>
              </a:solidFill>
              <a:effectLst>
                <a:glow rad="139700">
                  <a:schemeClr val="accent2">
                    <a:satMod val="175000"/>
                    <a:alpha val="40000"/>
                  </a:schemeClr>
                </a:glow>
              </a:effectLst>
              <a:latin typeface="微软雅黑" pitchFamily="34" charset="-122"/>
              <a:ea typeface="微软雅黑" pitchFamily="34" charset="-122"/>
            </a:endParaRPr>
          </a:p>
          <a:p>
            <a:pPr algn="ctr"/>
            <a:r>
              <a:rPr lang="zh-CN" altLang="en-US" sz="3200" dirty="0">
                <a:solidFill>
                  <a:srgbClr val="FFFF00"/>
                </a:solidFill>
                <a:effectLst>
                  <a:glow rad="139700">
                    <a:schemeClr val="accent2">
                      <a:satMod val="175000"/>
                      <a:alpha val="40000"/>
                    </a:schemeClr>
                  </a:glow>
                </a:effectLst>
                <a:latin typeface="微软雅黑" pitchFamily="34" charset="-122"/>
                <a:ea typeface="微软雅黑" pitchFamily="34" charset="-122"/>
              </a:rPr>
              <a:t>校</a:t>
            </a:r>
            <a:endParaRPr lang="en-US" altLang="zh-CN" sz="3200" dirty="0">
              <a:solidFill>
                <a:srgbClr val="FFFF00"/>
              </a:solidFill>
              <a:effectLst>
                <a:glow rad="139700">
                  <a:schemeClr val="accent2">
                    <a:satMod val="175000"/>
                    <a:alpha val="40000"/>
                  </a:schemeClr>
                </a:glow>
              </a:effectLst>
              <a:latin typeface="微软雅黑" pitchFamily="34" charset="-122"/>
              <a:ea typeface="微软雅黑" pitchFamily="34" charset="-122"/>
            </a:endParaRPr>
          </a:p>
          <a:p>
            <a:pPr algn="ctr"/>
            <a:r>
              <a:rPr lang="zh-CN" altLang="en-US" sz="3200" dirty="0">
                <a:solidFill>
                  <a:srgbClr val="FFFF00"/>
                </a:solidFill>
                <a:effectLst>
                  <a:glow rad="139700">
                    <a:schemeClr val="accent2">
                      <a:satMod val="175000"/>
                      <a:alpha val="40000"/>
                    </a:schemeClr>
                  </a:glow>
                </a:effectLst>
                <a:latin typeface="微软雅黑" pitchFamily="34" charset="-122"/>
                <a:ea typeface="微软雅黑" pitchFamily="34" charset="-122"/>
              </a:rPr>
              <a:t>安</a:t>
            </a:r>
            <a:endParaRPr lang="en-US" altLang="zh-CN" sz="3200" dirty="0">
              <a:solidFill>
                <a:srgbClr val="FFFF00"/>
              </a:solidFill>
              <a:effectLst>
                <a:glow rad="139700">
                  <a:schemeClr val="accent2">
                    <a:satMod val="175000"/>
                    <a:alpha val="40000"/>
                  </a:schemeClr>
                </a:glow>
              </a:effectLst>
              <a:latin typeface="微软雅黑" pitchFamily="34" charset="-122"/>
              <a:ea typeface="微软雅黑" pitchFamily="34" charset="-122"/>
            </a:endParaRPr>
          </a:p>
          <a:p>
            <a:pPr algn="ctr"/>
            <a:r>
              <a:rPr lang="zh-CN" altLang="en-US" sz="3200" dirty="0">
                <a:solidFill>
                  <a:srgbClr val="FFFF00"/>
                </a:solidFill>
                <a:effectLst>
                  <a:glow rad="139700">
                    <a:schemeClr val="accent2">
                      <a:satMod val="175000"/>
                      <a:alpha val="40000"/>
                    </a:schemeClr>
                  </a:glow>
                </a:effectLst>
                <a:latin typeface="微软雅黑" pitchFamily="34" charset="-122"/>
                <a:ea typeface="微软雅黑" pitchFamily="34" charset="-122"/>
              </a:rPr>
              <a:t>全</a:t>
            </a:r>
            <a:endParaRPr lang="en-US" altLang="zh-CN" sz="3200" dirty="0">
              <a:solidFill>
                <a:srgbClr val="FFFF00"/>
              </a:solidFill>
              <a:effectLst>
                <a:glow rad="139700">
                  <a:schemeClr val="accent2">
                    <a:satMod val="175000"/>
                    <a:alpha val="40000"/>
                  </a:schemeClr>
                </a:glow>
              </a:effectLst>
              <a:latin typeface="微软雅黑" pitchFamily="34" charset="-122"/>
              <a:ea typeface="微软雅黑" pitchFamily="34" charset="-122"/>
            </a:endParaRPr>
          </a:p>
          <a:p>
            <a:pPr algn="ctr"/>
            <a:r>
              <a:rPr lang="zh-CN" altLang="en-US" sz="3200" dirty="0">
                <a:solidFill>
                  <a:srgbClr val="FFFF00"/>
                </a:solidFill>
                <a:effectLst>
                  <a:glow rad="139700">
                    <a:schemeClr val="accent2">
                      <a:satMod val="175000"/>
                      <a:alpha val="40000"/>
                    </a:schemeClr>
                  </a:glow>
                </a:effectLst>
                <a:latin typeface="微软雅黑" pitchFamily="34" charset="-122"/>
                <a:ea typeface="微软雅黑" pitchFamily="34" charset="-122"/>
              </a:rPr>
              <a:t>横</a:t>
            </a:r>
            <a:endParaRPr lang="en-US" altLang="zh-CN" sz="3200" dirty="0">
              <a:solidFill>
                <a:srgbClr val="FFFF00"/>
              </a:solidFill>
              <a:effectLst>
                <a:glow rad="139700">
                  <a:schemeClr val="accent2">
                    <a:satMod val="175000"/>
                    <a:alpha val="40000"/>
                  </a:schemeClr>
                </a:glow>
              </a:effectLst>
              <a:latin typeface="微软雅黑" pitchFamily="34" charset="-122"/>
              <a:ea typeface="微软雅黑" pitchFamily="34" charset="-122"/>
            </a:endParaRPr>
          </a:p>
          <a:p>
            <a:pPr algn="ctr"/>
            <a:r>
              <a:rPr lang="zh-CN" altLang="en-US" sz="3200" dirty="0">
                <a:solidFill>
                  <a:srgbClr val="FFFF00"/>
                </a:solidFill>
                <a:effectLst>
                  <a:glow rad="139700">
                    <a:schemeClr val="accent2">
                      <a:satMod val="175000"/>
                      <a:alpha val="40000"/>
                    </a:schemeClr>
                  </a:glow>
                </a:effectLst>
                <a:latin typeface="微软雅黑" pitchFamily="34" charset="-122"/>
                <a:ea typeface="微软雅黑" pitchFamily="34" charset="-122"/>
              </a:rPr>
              <a:t>截</a:t>
            </a:r>
            <a:endParaRPr lang="en-US" altLang="zh-CN" sz="3200" dirty="0">
              <a:solidFill>
                <a:srgbClr val="FFFF00"/>
              </a:solidFill>
              <a:effectLst>
                <a:glow rad="139700">
                  <a:schemeClr val="accent2">
                    <a:satMod val="175000"/>
                    <a:alpha val="40000"/>
                  </a:schemeClr>
                </a:glow>
              </a:effectLst>
              <a:latin typeface="微软雅黑" pitchFamily="34" charset="-122"/>
              <a:ea typeface="微软雅黑" pitchFamily="34" charset="-122"/>
            </a:endParaRPr>
          </a:p>
          <a:p>
            <a:pPr algn="ctr"/>
            <a:r>
              <a:rPr lang="zh-CN" altLang="en-US" sz="3200" dirty="0">
                <a:solidFill>
                  <a:srgbClr val="FFFF00"/>
                </a:solidFill>
                <a:effectLst>
                  <a:glow rad="139700">
                    <a:schemeClr val="accent2">
                      <a:satMod val="175000"/>
                      <a:alpha val="40000"/>
                    </a:schemeClr>
                  </a:glow>
                </a:effectLst>
                <a:latin typeface="微软雅黑" pitchFamily="34" charset="-122"/>
                <a:ea typeface="微软雅黑" pitchFamily="34" charset="-122"/>
              </a:rPr>
              <a:t>面</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0" fill="hold"/>
                                        <p:tgtEl>
                                          <p:spTgt spid="27"/>
                                        </p:tgtEl>
                                        <p:attrNameLst>
                                          <p:attrName>ppt_x</p:attrName>
                                        </p:attrNameLst>
                                      </p:cBhvr>
                                      <p:tavLst>
                                        <p:tav tm="0">
                                          <p:val>
                                            <p:strVal val="0-#ppt_w/2"/>
                                          </p:val>
                                        </p:tav>
                                        <p:tav tm="100000">
                                          <p:val>
                                            <p:strVal val="#ppt_x"/>
                                          </p:val>
                                        </p:tav>
                                      </p:tavLst>
                                    </p:anim>
                                    <p:anim calcmode="lin" valueType="num">
                                      <p:cBhvr additive="base">
                                        <p:cTn id="8" dur="5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3000" fill="hold"/>
                                        <p:tgtEl>
                                          <p:spTgt spid="47"/>
                                        </p:tgtEl>
                                        <p:attrNameLst>
                                          <p:attrName>ppt_x</p:attrName>
                                        </p:attrNameLst>
                                      </p:cBhvr>
                                      <p:tavLst>
                                        <p:tav tm="0">
                                          <p:val>
                                            <p:strVal val="0-#ppt_w/2"/>
                                          </p:val>
                                        </p:tav>
                                        <p:tav tm="100000">
                                          <p:val>
                                            <p:strVal val="#ppt_x"/>
                                          </p:val>
                                        </p:tav>
                                      </p:tavLst>
                                    </p:anim>
                                    <p:anim calcmode="lin" valueType="num">
                                      <p:cBhvr additive="base">
                                        <p:cTn id="14" dur="3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3000" fill="hold"/>
                                        <p:tgtEl>
                                          <p:spTgt spid="28"/>
                                        </p:tgtEl>
                                        <p:attrNameLst>
                                          <p:attrName>ppt_x</p:attrName>
                                        </p:attrNameLst>
                                      </p:cBhvr>
                                      <p:tavLst>
                                        <p:tav tm="0">
                                          <p:val>
                                            <p:strVal val="0-#ppt_w/2"/>
                                          </p:val>
                                        </p:tav>
                                        <p:tav tm="100000">
                                          <p:val>
                                            <p:strVal val="#ppt_x"/>
                                          </p:val>
                                        </p:tav>
                                      </p:tavLst>
                                    </p:anim>
                                    <p:anim calcmode="lin" valueType="num">
                                      <p:cBhvr additive="base">
                                        <p:cTn id="20" dur="3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3000" fill="hold"/>
                                        <p:tgtEl>
                                          <p:spTgt spid="29"/>
                                        </p:tgtEl>
                                        <p:attrNameLst>
                                          <p:attrName>ppt_x</p:attrName>
                                        </p:attrNameLst>
                                      </p:cBhvr>
                                      <p:tavLst>
                                        <p:tav tm="0">
                                          <p:val>
                                            <p:strVal val="0-#ppt_w/2"/>
                                          </p:val>
                                        </p:tav>
                                        <p:tav tm="100000">
                                          <p:val>
                                            <p:strVal val="#ppt_x"/>
                                          </p:val>
                                        </p:tav>
                                      </p:tavLst>
                                    </p:anim>
                                    <p:anim calcmode="lin" valueType="num">
                                      <p:cBhvr additive="base">
                                        <p:cTn id="26" dur="3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3000" fill="hold"/>
                                        <p:tgtEl>
                                          <p:spTgt spid="30"/>
                                        </p:tgtEl>
                                        <p:attrNameLst>
                                          <p:attrName>ppt_x</p:attrName>
                                        </p:attrNameLst>
                                      </p:cBhvr>
                                      <p:tavLst>
                                        <p:tav tm="0">
                                          <p:val>
                                            <p:strVal val="0-#ppt_w/2"/>
                                          </p:val>
                                        </p:tav>
                                        <p:tav tm="100000">
                                          <p:val>
                                            <p:strVal val="#ppt_x"/>
                                          </p:val>
                                        </p:tav>
                                      </p:tavLst>
                                    </p:anim>
                                    <p:anim calcmode="lin" valueType="num">
                                      <p:cBhvr additive="base">
                                        <p:cTn id="32" dur="3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3000" fill="hold"/>
                                        <p:tgtEl>
                                          <p:spTgt spid="35"/>
                                        </p:tgtEl>
                                        <p:attrNameLst>
                                          <p:attrName>ppt_x</p:attrName>
                                        </p:attrNameLst>
                                      </p:cBhvr>
                                      <p:tavLst>
                                        <p:tav tm="0">
                                          <p:val>
                                            <p:strVal val="0-#ppt_w/2"/>
                                          </p:val>
                                        </p:tav>
                                        <p:tav tm="100000">
                                          <p:val>
                                            <p:strVal val="#ppt_x"/>
                                          </p:val>
                                        </p:tav>
                                      </p:tavLst>
                                    </p:anim>
                                    <p:anim calcmode="lin" valueType="num">
                                      <p:cBhvr additive="base">
                                        <p:cTn id="38" dur="3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3000" fill="hold"/>
                                        <p:tgtEl>
                                          <p:spTgt spid="36"/>
                                        </p:tgtEl>
                                        <p:attrNameLst>
                                          <p:attrName>ppt_x</p:attrName>
                                        </p:attrNameLst>
                                      </p:cBhvr>
                                      <p:tavLst>
                                        <p:tav tm="0">
                                          <p:val>
                                            <p:strVal val="0-#ppt_w/2"/>
                                          </p:val>
                                        </p:tav>
                                        <p:tav tm="100000">
                                          <p:val>
                                            <p:strVal val="#ppt_x"/>
                                          </p:val>
                                        </p:tav>
                                      </p:tavLst>
                                    </p:anim>
                                    <p:anim calcmode="lin" valueType="num">
                                      <p:cBhvr additive="base">
                                        <p:cTn id="44" dur="3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3000" fill="hold"/>
                                        <p:tgtEl>
                                          <p:spTgt spid="38"/>
                                        </p:tgtEl>
                                        <p:attrNameLst>
                                          <p:attrName>ppt_x</p:attrName>
                                        </p:attrNameLst>
                                      </p:cBhvr>
                                      <p:tavLst>
                                        <p:tav tm="0">
                                          <p:val>
                                            <p:strVal val="0-#ppt_w/2"/>
                                          </p:val>
                                        </p:tav>
                                        <p:tav tm="100000">
                                          <p:val>
                                            <p:strVal val="#ppt_x"/>
                                          </p:val>
                                        </p:tav>
                                      </p:tavLst>
                                    </p:anim>
                                    <p:anim calcmode="lin" valueType="num">
                                      <p:cBhvr additive="base">
                                        <p:cTn id="50" dur="3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3000" fill="hold"/>
                                        <p:tgtEl>
                                          <p:spTgt spid="39"/>
                                        </p:tgtEl>
                                        <p:attrNameLst>
                                          <p:attrName>ppt_x</p:attrName>
                                        </p:attrNameLst>
                                      </p:cBhvr>
                                      <p:tavLst>
                                        <p:tav tm="0">
                                          <p:val>
                                            <p:strVal val="0-#ppt_w/2"/>
                                          </p:val>
                                        </p:tav>
                                        <p:tav tm="100000">
                                          <p:val>
                                            <p:strVal val="#ppt_x"/>
                                          </p:val>
                                        </p:tav>
                                      </p:tavLst>
                                    </p:anim>
                                    <p:anim calcmode="lin" valueType="num">
                                      <p:cBhvr additive="base">
                                        <p:cTn id="56" dur="3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3000" fill="hold"/>
                                        <p:tgtEl>
                                          <p:spTgt spid="40"/>
                                        </p:tgtEl>
                                        <p:attrNameLst>
                                          <p:attrName>ppt_x</p:attrName>
                                        </p:attrNameLst>
                                      </p:cBhvr>
                                      <p:tavLst>
                                        <p:tav tm="0">
                                          <p:val>
                                            <p:strVal val="0-#ppt_w/2"/>
                                          </p:val>
                                        </p:tav>
                                        <p:tav tm="100000">
                                          <p:val>
                                            <p:strVal val="#ppt_x"/>
                                          </p:val>
                                        </p:tav>
                                      </p:tavLst>
                                    </p:anim>
                                    <p:anim calcmode="lin" valueType="num">
                                      <p:cBhvr additive="base">
                                        <p:cTn id="62" dur="3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3000" fill="hold"/>
                                        <p:tgtEl>
                                          <p:spTgt spid="41"/>
                                        </p:tgtEl>
                                        <p:attrNameLst>
                                          <p:attrName>ppt_x</p:attrName>
                                        </p:attrNameLst>
                                      </p:cBhvr>
                                      <p:tavLst>
                                        <p:tav tm="0">
                                          <p:val>
                                            <p:strVal val="0-#ppt_w/2"/>
                                          </p:val>
                                        </p:tav>
                                        <p:tav tm="100000">
                                          <p:val>
                                            <p:strVal val="#ppt_x"/>
                                          </p:val>
                                        </p:tav>
                                      </p:tavLst>
                                    </p:anim>
                                    <p:anim calcmode="lin" valueType="num">
                                      <p:cBhvr additive="base">
                                        <p:cTn id="68" dur="3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3000" fill="hold"/>
                                        <p:tgtEl>
                                          <p:spTgt spid="51"/>
                                        </p:tgtEl>
                                        <p:attrNameLst>
                                          <p:attrName>ppt_x</p:attrName>
                                        </p:attrNameLst>
                                      </p:cBhvr>
                                      <p:tavLst>
                                        <p:tav tm="0">
                                          <p:val>
                                            <p:strVal val="0-#ppt_w/2"/>
                                          </p:val>
                                        </p:tav>
                                        <p:tav tm="100000">
                                          <p:val>
                                            <p:strVal val="#ppt_x"/>
                                          </p:val>
                                        </p:tav>
                                      </p:tavLst>
                                    </p:anim>
                                    <p:anim calcmode="lin" valueType="num">
                                      <p:cBhvr additive="base">
                                        <p:cTn id="74" dur="3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3000" fill="hold"/>
                                        <p:tgtEl>
                                          <p:spTgt spid="53"/>
                                        </p:tgtEl>
                                        <p:attrNameLst>
                                          <p:attrName>ppt_x</p:attrName>
                                        </p:attrNameLst>
                                      </p:cBhvr>
                                      <p:tavLst>
                                        <p:tav tm="0">
                                          <p:val>
                                            <p:strVal val="0-#ppt_w/2"/>
                                          </p:val>
                                        </p:tav>
                                        <p:tav tm="100000">
                                          <p:val>
                                            <p:strVal val="#ppt_x"/>
                                          </p:val>
                                        </p:tav>
                                      </p:tavLst>
                                    </p:anim>
                                    <p:anim calcmode="lin" valueType="num">
                                      <p:cBhvr additive="base">
                                        <p:cTn id="80" dur="3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3000" fill="hold"/>
                                        <p:tgtEl>
                                          <p:spTgt spid="42"/>
                                        </p:tgtEl>
                                        <p:attrNameLst>
                                          <p:attrName>ppt_x</p:attrName>
                                        </p:attrNameLst>
                                      </p:cBhvr>
                                      <p:tavLst>
                                        <p:tav tm="0">
                                          <p:val>
                                            <p:strVal val="0-#ppt_w/2"/>
                                          </p:val>
                                        </p:tav>
                                        <p:tav tm="100000">
                                          <p:val>
                                            <p:strVal val="#ppt_x"/>
                                          </p:val>
                                        </p:tav>
                                      </p:tavLst>
                                    </p:anim>
                                    <p:anim calcmode="lin" valueType="num">
                                      <p:cBhvr additive="base">
                                        <p:cTn id="86" dur="3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3000" fill="hold"/>
                                        <p:tgtEl>
                                          <p:spTgt spid="43"/>
                                        </p:tgtEl>
                                        <p:attrNameLst>
                                          <p:attrName>ppt_x</p:attrName>
                                        </p:attrNameLst>
                                      </p:cBhvr>
                                      <p:tavLst>
                                        <p:tav tm="0">
                                          <p:val>
                                            <p:strVal val="0-#ppt_w/2"/>
                                          </p:val>
                                        </p:tav>
                                        <p:tav tm="100000">
                                          <p:val>
                                            <p:strVal val="#ppt_x"/>
                                          </p:val>
                                        </p:tav>
                                      </p:tavLst>
                                    </p:anim>
                                    <p:anim calcmode="lin" valueType="num">
                                      <p:cBhvr additive="base">
                                        <p:cTn id="92" dur="3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3000" fill="hold"/>
                                        <p:tgtEl>
                                          <p:spTgt spid="31"/>
                                        </p:tgtEl>
                                        <p:attrNameLst>
                                          <p:attrName>ppt_x</p:attrName>
                                        </p:attrNameLst>
                                      </p:cBhvr>
                                      <p:tavLst>
                                        <p:tav tm="0">
                                          <p:val>
                                            <p:strVal val="0-#ppt_w/2"/>
                                          </p:val>
                                        </p:tav>
                                        <p:tav tm="100000">
                                          <p:val>
                                            <p:strVal val="#ppt_x"/>
                                          </p:val>
                                        </p:tav>
                                      </p:tavLst>
                                    </p:anim>
                                    <p:anim calcmode="lin" valueType="num">
                                      <p:cBhvr additive="base">
                                        <p:cTn id="98" dur="3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3000" fill="hold"/>
                                        <p:tgtEl>
                                          <p:spTgt spid="32"/>
                                        </p:tgtEl>
                                        <p:attrNameLst>
                                          <p:attrName>ppt_x</p:attrName>
                                        </p:attrNameLst>
                                      </p:cBhvr>
                                      <p:tavLst>
                                        <p:tav tm="0">
                                          <p:val>
                                            <p:strVal val="0-#ppt_w/2"/>
                                          </p:val>
                                        </p:tav>
                                        <p:tav tm="100000">
                                          <p:val>
                                            <p:strVal val="#ppt_x"/>
                                          </p:val>
                                        </p:tav>
                                      </p:tavLst>
                                    </p:anim>
                                    <p:anim calcmode="lin" valueType="num">
                                      <p:cBhvr additive="base">
                                        <p:cTn id="104" dur="3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3000" fill="hold"/>
                                        <p:tgtEl>
                                          <p:spTgt spid="33"/>
                                        </p:tgtEl>
                                        <p:attrNameLst>
                                          <p:attrName>ppt_x</p:attrName>
                                        </p:attrNameLst>
                                      </p:cBhvr>
                                      <p:tavLst>
                                        <p:tav tm="0">
                                          <p:val>
                                            <p:strVal val="0-#ppt_w/2"/>
                                          </p:val>
                                        </p:tav>
                                        <p:tav tm="100000">
                                          <p:val>
                                            <p:strVal val="#ppt_x"/>
                                          </p:val>
                                        </p:tav>
                                      </p:tavLst>
                                    </p:anim>
                                    <p:anim calcmode="lin" valueType="num">
                                      <p:cBhvr additive="base">
                                        <p:cTn id="110" dur="3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3000" fill="hold"/>
                                        <p:tgtEl>
                                          <p:spTgt spid="34"/>
                                        </p:tgtEl>
                                        <p:attrNameLst>
                                          <p:attrName>ppt_x</p:attrName>
                                        </p:attrNameLst>
                                      </p:cBhvr>
                                      <p:tavLst>
                                        <p:tav tm="0">
                                          <p:val>
                                            <p:strVal val="0-#ppt_w/2"/>
                                          </p:val>
                                        </p:tav>
                                        <p:tav tm="100000">
                                          <p:val>
                                            <p:strVal val="#ppt_x"/>
                                          </p:val>
                                        </p:tav>
                                      </p:tavLst>
                                    </p:anim>
                                    <p:anim calcmode="lin" valueType="num">
                                      <p:cBhvr additive="base">
                                        <p:cTn id="116" dur="3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additive="base">
                                        <p:cTn id="121" dur="2000" fill="hold"/>
                                        <p:tgtEl>
                                          <p:spTgt spid="52"/>
                                        </p:tgtEl>
                                        <p:attrNameLst>
                                          <p:attrName>ppt_x</p:attrName>
                                        </p:attrNameLst>
                                      </p:cBhvr>
                                      <p:tavLst>
                                        <p:tav tm="0">
                                          <p:val>
                                            <p:strVal val="0-#ppt_w/2"/>
                                          </p:val>
                                        </p:tav>
                                        <p:tav tm="100000">
                                          <p:val>
                                            <p:strVal val="#ppt_x"/>
                                          </p:val>
                                        </p:tav>
                                      </p:tavLst>
                                    </p:anim>
                                    <p:anim calcmode="lin" valueType="num">
                                      <p:cBhvr additive="base">
                                        <p:cTn id="122" dur="2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3000" fill="hold"/>
                                        <p:tgtEl>
                                          <p:spTgt spid="44"/>
                                        </p:tgtEl>
                                        <p:attrNameLst>
                                          <p:attrName>ppt_x</p:attrName>
                                        </p:attrNameLst>
                                      </p:cBhvr>
                                      <p:tavLst>
                                        <p:tav tm="0">
                                          <p:val>
                                            <p:strVal val="0-#ppt_w/2"/>
                                          </p:val>
                                        </p:tav>
                                        <p:tav tm="100000">
                                          <p:val>
                                            <p:strVal val="#ppt_x"/>
                                          </p:val>
                                        </p:tav>
                                      </p:tavLst>
                                    </p:anim>
                                    <p:anim calcmode="lin" valueType="num">
                                      <p:cBhvr additive="base">
                                        <p:cTn id="128" dur="3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additive="base">
                                        <p:cTn id="133" dur="3000" fill="hold"/>
                                        <p:tgtEl>
                                          <p:spTgt spid="46"/>
                                        </p:tgtEl>
                                        <p:attrNameLst>
                                          <p:attrName>ppt_x</p:attrName>
                                        </p:attrNameLst>
                                      </p:cBhvr>
                                      <p:tavLst>
                                        <p:tav tm="0">
                                          <p:val>
                                            <p:strVal val="0-#ppt_w/2"/>
                                          </p:val>
                                        </p:tav>
                                        <p:tav tm="100000">
                                          <p:val>
                                            <p:strVal val="#ppt_x"/>
                                          </p:val>
                                        </p:tav>
                                      </p:tavLst>
                                    </p:anim>
                                    <p:anim calcmode="lin" valueType="num">
                                      <p:cBhvr additive="base">
                                        <p:cTn id="134" dur="3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additive="base">
                                        <p:cTn id="139" dur="3000" fill="hold"/>
                                        <p:tgtEl>
                                          <p:spTgt spid="45"/>
                                        </p:tgtEl>
                                        <p:attrNameLst>
                                          <p:attrName>ppt_x</p:attrName>
                                        </p:attrNameLst>
                                      </p:cBhvr>
                                      <p:tavLst>
                                        <p:tav tm="0">
                                          <p:val>
                                            <p:strVal val="0-#ppt_w/2"/>
                                          </p:val>
                                        </p:tav>
                                        <p:tav tm="100000">
                                          <p:val>
                                            <p:strVal val="#ppt_x"/>
                                          </p:val>
                                        </p:tav>
                                      </p:tavLst>
                                    </p:anim>
                                    <p:anim calcmode="lin" valueType="num">
                                      <p:cBhvr additive="base">
                                        <p:cTn id="140" dur="3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37"/>
                                        </p:tgtEl>
                                        <p:attrNameLst>
                                          <p:attrName>style.visibility</p:attrName>
                                        </p:attrNameLst>
                                      </p:cBhvr>
                                      <p:to>
                                        <p:strVal val="visible"/>
                                      </p:to>
                                    </p:set>
                                    <p:anim calcmode="lin" valueType="num">
                                      <p:cBhvr additive="base">
                                        <p:cTn id="145" dur="3000" fill="hold"/>
                                        <p:tgtEl>
                                          <p:spTgt spid="37"/>
                                        </p:tgtEl>
                                        <p:attrNameLst>
                                          <p:attrName>ppt_x</p:attrName>
                                        </p:attrNameLst>
                                      </p:cBhvr>
                                      <p:tavLst>
                                        <p:tav tm="0">
                                          <p:val>
                                            <p:strVal val="0-#ppt_w/2"/>
                                          </p:val>
                                        </p:tav>
                                        <p:tav tm="100000">
                                          <p:val>
                                            <p:strVal val="#ppt_x"/>
                                          </p:val>
                                        </p:tav>
                                      </p:tavLst>
                                    </p:anim>
                                    <p:anim calcmode="lin" valueType="num">
                                      <p:cBhvr additive="base">
                                        <p:cTn id="146" dur="3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anim calcmode="lin" valueType="num">
                                      <p:cBhvr additive="base">
                                        <p:cTn id="151" dur="3000" fill="hold"/>
                                        <p:tgtEl>
                                          <p:spTgt spid="48"/>
                                        </p:tgtEl>
                                        <p:attrNameLst>
                                          <p:attrName>ppt_x</p:attrName>
                                        </p:attrNameLst>
                                      </p:cBhvr>
                                      <p:tavLst>
                                        <p:tav tm="0">
                                          <p:val>
                                            <p:strVal val="0-#ppt_w/2"/>
                                          </p:val>
                                        </p:tav>
                                        <p:tav tm="100000">
                                          <p:val>
                                            <p:strVal val="#ppt_x"/>
                                          </p:val>
                                        </p:tav>
                                      </p:tavLst>
                                    </p:anim>
                                    <p:anim calcmode="lin" valueType="num">
                                      <p:cBhvr additive="base">
                                        <p:cTn id="152" dur="3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49"/>
                                        </p:tgtEl>
                                        <p:attrNameLst>
                                          <p:attrName>style.visibility</p:attrName>
                                        </p:attrNameLst>
                                      </p:cBhvr>
                                      <p:to>
                                        <p:strVal val="visible"/>
                                      </p:to>
                                    </p:set>
                                    <p:anim calcmode="lin" valueType="num">
                                      <p:cBhvr additive="base">
                                        <p:cTn id="157" dur="3000" fill="hold"/>
                                        <p:tgtEl>
                                          <p:spTgt spid="49"/>
                                        </p:tgtEl>
                                        <p:attrNameLst>
                                          <p:attrName>ppt_x</p:attrName>
                                        </p:attrNameLst>
                                      </p:cBhvr>
                                      <p:tavLst>
                                        <p:tav tm="0">
                                          <p:val>
                                            <p:strVal val="0-#ppt_w/2"/>
                                          </p:val>
                                        </p:tav>
                                        <p:tav tm="100000">
                                          <p:val>
                                            <p:strVal val="#ppt_x"/>
                                          </p:val>
                                        </p:tav>
                                      </p:tavLst>
                                    </p:anim>
                                    <p:anim calcmode="lin" valueType="num">
                                      <p:cBhvr additive="base">
                                        <p:cTn id="158" dur="3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3000" fill="hold"/>
                                        <p:tgtEl>
                                          <p:spTgt spid="50"/>
                                        </p:tgtEl>
                                        <p:attrNameLst>
                                          <p:attrName>ppt_x</p:attrName>
                                        </p:attrNameLst>
                                      </p:cBhvr>
                                      <p:tavLst>
                                        <p:tav tm="0">
                                          <p:val>
                                            <p:strVal val="0-#ppt_w/2"/>
                                          </p:val>
                                        </p:tav>
                                        <p:tav tm="100000">
                                          <p:val>
                                            <p:strVal val="#ppt_x"/>
                                          </p:val>
                                        </p:tav>
                                      </p:tavLst>
                                    </p:anim>
                                    <p:anim calcmode="lin" valueType="num">
                                      <p:cBhvr additive="base">
                                        <p:cTn id="164" dur="3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blinds(horizontal)">
                                      <p:cBhvr>
                                        <p:cTn id="169" dur="5000"/>
                                        <p:tgtEl>
                                          <p:spTgt spid="6"/>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5" fill="hold" grpId="0" nodeType="clickEffect">
                                  <p:stCondLst>
                                    <p:cond delay="0"/>
                                  </p:stCondLst>
                                  <p:childTnLst>
                                    <p:set>
                                      <p:cBhvr>
                                        <p:cTn id="173" dur="1" fill="hold">
                                          <p:stCondLst>
                                            <p:cond delay="0"/>
                                          </p:stCondLst>
                                        </p:cTn>
                                        <p:tgtEl>
                                          <p:spTgt spid="54"/>
                                        </p:tgtEl>
                                        <p:attrNameLst>
                                          <p:attrName>style.visibility</p:attrName>
                                        </p:attrNameLst>
                                      </p:cBhvr>
                                      <p:to>
                                        <p:strVal val="visible"/>
                                      </p:to>
                                    </p:set>
                                    <p:animEffect transition="in" filter="blinds(vertical)">
                                      <p:cBhvr>
                                        <p:cTn id="174" dur="3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t="6279"/>
          <a:stretch>
            <a:fillRect/>
          </a:stretch>
        </p:blipFill>
        <p:spPr>
          <a:xfrm>
            <a:off x="0" y="0"/>
            <a:ext cx="12192000" cy="6858000"/>
          </a:xfrm>
          <a:prstGeom prst="rect">
            <a:avLst/>
          </a:prstGeom>
        </p:spPr>
      </p:pic>
      <p:sp>
        <p:nvSpPr>
          <p:cNvPr id="22" name="Oval 19"/>
          <p:cNvSpPr/>
          <p:nvPr/>
        </p:nvSpPr>
        <p:spPr>
          <a:xfrm>
            <a:off x="4509102" y="1889980"/>
            <a:ext cx="1079489" cy="1079489"/>
          </a:xfrm>
          <a:prstGeom prst="ellipse">
            <a:avLst/>
          </a:prstGeom>
          <a:solidFill>
            <a:srgbClr val="3554A2"/>
          </a:solidFill>
          <a:ln>
            <a:noFill/>
          </a:ln>
          <a:effectLst>
            <a:outerShdw blurRad="266700" dist="76200" dir="5400000" sx="89000" sy="8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dirty="0">
              <a:solidFill>
                <a:schemeClr val="bg1"/>
              </a:solidFill>
              <a:cs typeface="+mn-ea"/>
              <a:sym typeface="+mn-lt"/>
            </a:endParaRPr>
          </a:p>
        </p:txBody>
      </p:sp>
      <p:grpSp>
        <p:nvGrpSpPr>
          <p:cNvPr id="2" name="Group 21"/>
          <p:cNvGrpSpPr/>
          <p:nvPr/>
        </p:nvGrpSpPr>
        <p:grpSpPr>
          <a:xfrm>
            <a:off x="4792729" y="2219116"/>
            <a:ext cx="461435" cy="421216"/>
            <a:chOff x="2678113" y="1465264"/>
            <a:chExt cx="346076" cy="315912"/>
          </a:xfrm>
        </p:grpSpPr>
        <p:sp>
          <p:nvSpPr>
            <p:cNvPr id="24" name="Freeform 170"/>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5" name="Freeform 171"/>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6" name="Freeform 172"/>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grpSp>
      <p:sp>
        <p:nvSpPr>
          <p:cNvPr id="28" name="Oval 6"/>
          <p:cNvSpPr/>
          <p:nvPr/>
        </p:nvSpPr>
        <p:spPr>
          <a:xfrm>
            <a:off x="2745599" y="2328275"/>
            <a:ext cx="2501481" cy="2558915"/>
          </a:xfrm>
          <a:prstGeom prst="ellipse">
            <a:avLst/>
          </a:prstGeom>
          <a:solidFill>
            <a:srgbClr val="4D69B1"/>
          </a:solidFill>
          <a:ln w="15875">
            <a:solidFill>
              <a:srgbClr val="121B7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29" name="Oval 5"/>
          <p:cNvSpPr/>
          <p:nvPr/>
        </p:nvSpPr>
        <p:spPr>
          <a:xfrm>
            <a:off x="3142067" y="2724743"/>
            <a:ext cx="1708545" cy="1747773"/>
          </a:xfrm>
          <a:prstGeom prst="ellipse">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cs typeface="+mn-ea"/>
              <a:sym typeface="+mn-lt"/>
            </a:endParaRPr>
          </a:p>
        </p:txBody>
      </p:sp>
      <p:sp>
        <p:nvSpPr>
          <p:cNvPr id="34" name="文本框 33"/>
          <p:cNvSpPr txBox="1"/>
          <p:nvPr/>
        </p:nvSpPr>
        <p:spPr>
          <a:xfrm>
            <a:off x="3367282" y="3025017"/>
            <a:ext cx="1333978" cy="1107996"/>
          </a:xfrm>
          <a:prstGeom prst="rect">
            <a:avLst/>
          </a:prstGeom>
          <a:noFill/>
        </p:spPr>
        <p:txBody>
          <a:bodyPr wrap="square" rtlCol="0">
            <a:spAutoFit/>
          </a:bodyPr>
          <a:lstStyle/>
          <a:p>
            <a:r>
              <a:rPr lang="en-US" altLang="zh-CN" sz="6600" u="sng" dirty="0">
                <a:solidFill>
                  <a:schemeClr val="bg1"/>
                </a:solidFill>
                <a:cs typeface="+mn-ea"/>
                <a:sym typeface="+mn-lt"/>
              </a:rPr>
              <a:t>03</a:t>
            </a:r>
          </a:p>
        </p:txBody>
      </p:sp>
      <p:sp>
        <p:nvSpPr>
          <p:cNvPr id="36" name="文本框 35"/>
          <p:cNvSpPr txBox="1"/>
          <p:nvPr/>
        </p:nvSpPr>
        <p:spPr>
          <a:xfrm>
            <a:off x="6138835" y="2000960"/>
            <a:ext cx="5068266" cy="1938992"/>
          </a:xfrm>
          <a:prstGeom prst="rect">
            <a:avLst/>
          </a:prstGeom>
          <a:noFill/>
        </p:spPr>
        <p:txBody>
          <a:bodyPr wrap="square" rtlCol="0">
            <a:spAutoFit/>
          </a:bodyPr>
          <a:lstStyle/>
          <a:p>
            <a:pPr defTabSz="412750" hangingPunct="0">
              <a:defRPr sz="2000" b="0">
                <a:solidFill>
                  <a:srgbClr val="1C1F25"/>
                </a:solidFill>
                <a:latin typeface="Roboto Bold"/>
                <a:ea typeface="Roboto Bold"/>
                <a:cs typeface="Roboto Bold"/>
                <a:sym typeface="Roboto Bold"/>
              </a:defRPr>
            </a:pPr>
            <a:r>
              <a:rPr lang="zh-CN" altLang="en-US" sz="6000" kern="0" dirty="0">
                <a:solidFill>
                  <a:schemeClr val="bg1"/>
                </a:solidFill>
                <a:latin typeface="微软雅黑" panose="020B0503020204020204" pitchFamily="34" charset="-122"/>
                <a:ea typeface="微软雅黑" panose="020B0503020204020204" pitchFamily="34" charset="-122"/>
                <a:cs typeface="+mn-ea"/>
                <a:sym typeface="+mn-lt"/>
              </a:rPr>
              <a:t>依法及时妥善处理事故</a:t>
            </a:r>
            <a:endParaRPr lang="en-US" altLang="zh-CN" sz="60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52704" y="364795"/>
            <a:ext cx="2652793" cy="694267"/>
            <a:chOff x="552704" y="364795"/>
            <a:chExt cx="2652793" cy="694267"/>
          </a:xfrm>
        </p:grpSpPr>
        <p:sp>
          <p:nvSpPr>
            <p:cNvPr id="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4"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5" name="Google Shape;902;p24"/>
            <p:cNvGrpSpPr/>
            <p:nvPr/>
          </p:nvGrpSpPr>
          <p:grpSpPr>
            <a:xfrm>
              <a:off x="764989" y="547242"/>
              <a:ext cx="354692" cy="352750"/>
              <a:chOff x="-5971525" y="3273750"/>
              <a:chExt cx="292250" cy="290650"/>
            </a:xfrm>
            <a:solidFill>
              <a:srgbClr val="121B74"/>
            </a:solidFill>
          </p:grpSpPr>
          <p:sp>
            <p:nvSpPr>
              <p:cNvPr id="6"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7"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8"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
        <p:nvSpPr>
          <p:cNvPr id="9" name="Google Shape;1002;p33"/>
          <p:cNvSpPr/>
          <p:nvPr/>
        </p:nvSpPr>
        <p:spPr>
          <a:xfrm>
            <a:off x="2391979" y="2720867"/>
            <a:ext cx="1619453" cy="1619453"/>
          </a:xfrm>
          <a:custGeom>
            <a:avLst/>
            <a:gdLst/>
            <a:ahLst/>
            <a:cxnLst/>
            <a:rect l="l" t="t" r="r" b="b"/>
            <a:pathLst>
              <a:path w="13885" h="13885" extrusionOk="0">
                <a:moveTo>
                  <a:pt x="1282" y="1"/>
                </a:moveTo>
                <a:cubicBezTo>
                  <a:pt x="577" y="1"/>
                  <a:pt x="1" y="577"/>
                  <a:pt x="1" y="1283"/>
                </a:cubicBezTo>
                <a:lnTo>
                  <a:pt x="1" y="12588"/>
                </a:lnTo>
                <a:cubicBezTo>
                  <a:pt x="1" y="13308"/>
                  <a:pt x="577" y="13885"/>
                  <a:pt x="1282" y="13885"/>
                </a:cubicBezTo>
                <a:lnTo>
                  <a:pt x="12588" y="13885"/>
                </a:lnTo>
                <a:cubicBezTo>
                  <a:pt x="13308" y="13885"/>
                  <a:pt x="13884" y="13308"/>
                  <a:pt x="13884" y="12588"/>
                </a:cubicBezTo>
                <a:lnTo>
                  <a:pt x="13884" y="1283"/>
                </a:lnTo>
                <a:cubicBezTo>
                  <a:pt x="13884" y="577"/>
                  <a:pt x="13308" y="1"/>
                  <a:pt x="12588" y="1"/>
                </a:cubicBez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0" name="Google Shape;1003;p33"/>
          <p:cNvSpPr/>
          <p:nvPr/>
        </p:nvSpPr>
        <p:spPr>
          <a:xfrm>
            <a:off x="4548834" y="2720867"/>
            <a:ext cx="1619337" cy="1619453"/>
          </a:xfrm>
          <a:custGeom>
            <a:avLst/>
            <a:gdLst/>
            <a:ahLst/>
            <a:cxnLst/>
            <a:rect l="l" t="t" r="r" b="b"/>
            <a:pathLst>
              <a:path w="13884" h="13885" extrusionOk="0">
                <a:moveTo>
                  <a:pt x="1296" y="1"/>
                </a:moveTo>
                <a:cubicBezTo>
                  <a:pt x="576" y="1"/>
                  <a:pt x="0" y="577"/>
                  <a:pt x="0" y="1283"/>
                </a:cubicBezTo>
                <a:lnTo>
                  <a:pt x="0" y="12588"/>
                </a:lnTo>
                <a:cubicBezTo>
                  <a:pt x="0" y="13308"/>
                  <a:pt x="576" y="13885"/>
                  <a:pt x="1296" y="13885"/>
                </a:cubicBezTo>
                <a:lnTo>
                  <a:pt x="12602" y="13885"/>
                </a:lnTo>
                <a:cubicBezTo>
                  <a:pt x="13308" y="13885"/>
                  <a:pt x="13884" y="13308"/>
                  <a:pt x="13884" y="12588"/>
                </a:cubicBezTo>
                <a:lnTo>
                  <a:pt x="13884" y="1283"/>
                </a:lnTo>
                <a:cubicBezTo>
                  <a:pt x="13884" y="577"/>
                  <a:pt x="13308" y="1"/>
                  <a:pt x="12602" y="1"/>
                </a:cubicBez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cs typeface="+mn-ea"/>
              <a:sym typeface="+mn-lt"/>
            </a:endParaRPr>
          </a:p>
        </p:txBody>
      </p:sp>
      <p:sp>
        <p:nvSpPr>
          <p:cNvPr id="11" name="Google Shape;1004;p33"/>
          <p:cNvSpPr/>
          <p:nvPr/>
        </p:nvSpPr>
        <p:spPr>
          <a:xfrm>
            <a:off x="6705572" y="2720867"/>
            <a:ext cx="1619453" cy="1619453"/>
          </a:xfrm>
          <a:custGeom>
            <a:avLst/>
            <a:gdLst/>
            <a:ahLst/>
            <a:cxnLst/>
            <a:rect l="l" t="t" r="r" b="b"/>
            <a:pathLst>
              <a:path w="13885" h="13885" extrusionOk="0">
                <a:moveTo>
                  <a:pt x="1297" y="1"/>
                </a:moveTo>
                <a:cubicBezTo>
                  <a:pt x="577" y="1"/>
                  <a:pt x="1" y="577"/>
                  <a:pt x="1" y="1283"/>
                </a:cubicBezTo>
                <a:lnTo>
                  <a:pt x="1" y="12588"/>
                </a:lnTo>
                <a:cubicBezTo>
                  <a:pt x="1" y="13308"/>
                  <a:pt x="577" y="13885"/>
                  <a:pt x="1297" y="13885"/>
                </a:cubicBezTo>
                <a:lnTo>
                  <a:pt x="12602" y="13885"/>
                </a:lnTo>
                <a:cubicBezTo>
                  <a:pt x="13308" y="13885"/>
                  <a:pt x="13884" y="13308"/>
                  <a:pt x="13884" y="12588"/>
                </a:cubicBezTo>
                <a:lnTo>
                  <a:pt x="13884" y="1283"/>
                </a:lnTo>
                <a:cubicBezTo>
                  <a:pt x="13884" y="577"/>
                  <a:pt x="13308" y="1"/>
                  <a:pt x="12602" y="1"/>
                </a:cubicBez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3" name="Google Shape;1006;p33"/>
          <p:cNvSpPr/>
          <p:nvPr/>
        </p:nvSpPr>
        <p:spPr>
          <a:xfrm>
            <a:off x="4448245" y="2720867"/>
            <a:ext cx="1068948" cy="1619453"/>
          </a:xfrm>
          <a:custGeom>
            <a:avLst/>
            <a:gdLst/>
            <a:ahLst/>
            <a:cxnLst/>
            <a:rect l="l" t="t" r="r" b="b"/>
            <a:pathLst>
              <a:path w="9074" h="13885" extrusionOk="0">
                <a:moveTo>
                  <a:pt x="1815" y="1"/>
                </a:moveTo>
                <a:cubicBezTo>
                  <a:pt x="821" y="1"/>
                  <a:pt x="0" y="822"/>
                  <a:pt x="0" y="1816"/>
                </a:cubicBezTo>
                <a:lnTo>
                  <a:pt x="0" y="12070"/>
                </a:lnTo>
                <a:cubicBezTo>
                  <a:pt x="0" y="13064"/>
                  <a:pt x="821" y="13885"/>
                  <a:pt x="1815" y="13885"/>
                </a:cubicBezTo>
                <a:lnTo>
                  <a:pt x="2132" y="13885"/>
                </a:lnTo>
                <a:lnTo>
                  <a:pt x="9073" y="6943"/>
                </a:lnTo>
                <a:lnTo>
                  <a:pt x="213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 name="Google Shape;1007;p33"/>
          <p:cNvSpPr/>
          <p:nvPr/>
        </p:nvSpPr>
        <p:spPr>
          <a:xfrm>
            <a:off x="6624573" y="2720867"/>
            <a:ext cx="1067299" cy="1619453"/>
          </a:xfrm>
          <a:custGeom>
            <a:avLst/>
            <a:gdLst/>
            <a:ahLst/>
            <a:cxnLst/>
            <a:rect l="l" t="t" r="r" b="b"/>
            <a:pathLst>
              <a:path w="9060" h="13885" extrusionOk="0">
                <a:moveTo>
                  <a:pt x="1801" y="1"/>
                </a:moveTo>
                <a:cubicBezTo>
                  <a:pt x="807" y="1"/>
                  <a:pt x="1" y="822"/>
                  <a:pt x="1" y="1816"/>
                </a:cubicBezTo>
                <a:lnTo>
                  <a:pt x="1" y="12070"/>
                </a:lnTo>
                <a:cubicBezTo>
                  <a:pt x="1" y="13064"/>
                  <a:pt x="807" y="13885"/>
                  <a:pt x="1801" y="13885"/>
                </a:cubicBezTo>
                <a:lnTo>
                  <a:pt x="2118" y="13885"/>
                </a:lnTo>
                <a:lnTo>
                  <a:pt x="9060" y="6943"/>
                </a:lnTo>
                <a:lnTo>
                  <a:pt x="211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6" name="Google Shape;1009;p33"/>
          <p:cNvSpPr/>
          <p:nvPr/>
        </p:nvSpPr>
        <p:spPr>
          <a:xfrm>
            <a:off x="4135216" y="2945975"/>
            <a:ext cx="1179329" cy="1167616"/>
          </a:xfrm>
          <a:custGeom>
            <a:avLst/>
            <a:gdLst/>
            <a:ahLst/>
            <a:cxnLst/>
            <a:rect l="l" t="t" r="r" b="b"/>
            <a:pathLst>
              <a:path w="10011" h="10011" extrusionOk="0">
                <a:moveTo>
                  <a:pt x="4998" y="1"/>
                </a:moveTo>
                <a:lnTo>
                  <a:pt x="1" y="5013"/>
                </a:lnTo>
                <a:lnTo>
                  <a:pt x="4998" y="10010"/>
                </a:lnTo>
                <a:lnTo>
                  <a:pt x="10010" y="5013"/>
                </a:lnTo>
                <a:lnTo>
                  <a:pt x="4998" y="1"/>
                </a:ln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cs typeface="+mn-ea"/>
              <a:sym typeface="+mn-lt"/>
            </a:endParaRPr>
          </a:p>
        </p:txBody>
      </p:sp>
      <p:sp>
        <p:nvSpPr>
          <p:cNvPr id="17" name="Google Shape;1010;p33"/>
          <p:cNvSpPr/>
          <p:nvPr/>
        </p:nvSpPr>
        <p:spPr>
          <a:xfrm>
            <a:off x="6353440" y="2945975"/>
            <a:ext cx="1179329" cy="1167616"/>
          </a:xfrm>
          <a:custGeom>
            <a:avLst/>
            <a:gdLst/>
            <a:ahLst/>
            <a:cxnLst/>
            <a:rect l="l" t="t" r="r" b="b"/>
            <a:pathLst>
              <a:path w="10011" h="10011" extrusionOk="0">
                <a:moveTo>
                  <a:pt x="5013" y="1"/>
                </a:moveTo>
                <a:lnTo>
                  <a:pt x="1" y="5013"/>
                </a:lnTo>
                <a:lnTo>
                  <a:pt x="5013" y="10010"/>
                </a:lnTo>
                <a:lnTo>
                  <a:pt x="10010" y="5013"/>
                </a:lnTo>
                <a:lnTo>
                  <a:pt x="5013" y="1"/>
                </a:ln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9" name="Google Shape;1012;p33"/>
          <p:cNvSpPr/>
          <p:nvPr/>
        </p:nvSpPr>
        <p:spPr>
          <a:xfrm>
            <a:off x="2271911" y="2720867"/>
            <a:ext cx="1068948" cy="1619453"/>
          </a:xfrm>
          <a:custGeom>
            <a:avLst/>
            <a:gdLst/>
            <a:ahLst/>
            <a:cxnLst/>
            <a:rect l="l" t="t" r="r" b="b"/>
            <a:pathLst>
              <a:path w="9074" h="13885" extrusionOk="0">
                <a:moveTo>
                  <a:pt x="1815" y="1"/>
                </a:moveTo>
                <a:cubicBezTo>
                  <a:pt x="821" y="1"/>
                  <a:pt x="0" y="822"/>
                  <a:pt x="0" y="1816"/>
                </a:cubicBezTo>
                <a:lnTo>
                  <a:pt x="0" y="12070"/>
                </a:lnTo>
                <a:cubicBezTo>
                  <a:pt x="0" y="13064"/>
                  <a:pt x="821" y="13885"/>
                  <a:pt x="1815" y="13885"/>
                </a:cubicBezTo>
                <a:lnTo>
                  <a:pt x="2132" y="13885"/>
                </a:lnTo>
                <a:lnTo>
                  <a:pt x="9073" y="6943"/>
                </a:lnTo>
                <a:lnTo>
                  <a:pt x="2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 name="Google Shape;1013;p33"/>
          <p:cNvSpPr/>
          <p:nvPr/>
        </p:nvSpPr>
        <p:spPr>
          <a:xfrm>
            <a:off x="1929855" y="2945975"/>
            <a:ext cx="1179329" cy="1167616"/>
          </a:xfrm>
          <a:custGeom>
            <a:avLst/>
            <a:gdLst/>
            <a:ahLst/>
            <a:cxnLst/>
            <a:rect l="l" t="t" r="r" b="b"/>
            <a:pathLst>
              <a:path w="10011" h="10011" extrusionOk="0">
                <a:moveTo>
                  <a:pt x="4998" y="1"/>
                </a:moveTo>
                <a:lnTo>
                  <a:pt x="1" y="5013"/>
                </a:lnTo>
                <a:lnTo>
                  <a:pt x="4998" y="10010"/>
                </a:lnTo>
                <a:lnTo>
                  <a:pt x="10010" y="5013"/>
                </a:lnTo>
                <a:lnTo>
                  <a:pt x="4998" y="1"/>
                </a:ln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22" name="Google Shape;1015;p33"/>
          <p:cNvSpPr/>
          <p:nvPr/>
        </p:nvSpPr>
        <p:spPr>
          <a:xfrm>
            <a:off x="6665624" y="3190745"/>
            <a:ext cx="556725" cy="550979"/>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3" name="Google Shape;1016;p33"/>
          <p:cNvSpPr/>
          <p:nvPr/>
        </p:nvSpPr>
        <p:spPr>
          <a:xfrm>
            <a:off x="2239683" y="3185598"/>
            <a:ext cx="561139" cy="561287"/>
          </a:xfrm>
          <a:custGeom>
            <a:avLst/>
            <a:gdLst>
              <a:gd name="T0" fmla="*/ 7651 w 7964"/>
              <a:gd name="T1" fmla="*/ 2432 h 7964"/>
              <a:gd name="T2" fmla="*/ 6798 w 7964"/>
              <a:gd name="T3" fmla="*/ 1166 h 7964"/>
              <a:gd name="T4" fmla="*/ 5532 w 7964"/>
              <a:gd name="T5" fmla="*/ 313 h 7964"/>
              <a:gd name="T6" fmla="*/ 3982 w 7964"/>
              <a:gd name="T7" fmla="*/ 0 h 7964"/>
              <a:gd name="T8" fmla="*/ 2432 w 7964"/>
              <a:gd name="T9" fmla="*/ 313 h 7964"/>
              <a:gd name="T10" fmla="*/ 1166 w 7964"/>
              <a:gd name="T11" fmla="*/ 1166 h 7964"/>
              <a:gd name="T12" fmla="*/ 313 w 7964"/>
              <a:gd name="T13" fmla="*/ 2432 h 7964"/>
              <a:gd name="T14" fmla="*/ 0 w 7964"/>
              <a:gd name="T15" fmla="*/ 3982 h 7964"/>
              <a:gd name="T16" fmla="*/ 313 w 7964"/>
              <a:gd name="T17" fmla="*/ 5532 h 7964"/>
              <a:gd name="T18" fmla="*/ 1166 w 7964"/>
              <a:gd name="T19" fmla="*/ 6798 h 7964"/>
              <a:gd name="T20" fmla="*/ 2432 w 7964"/>
              <a:gd name="T21" fmla="*/ 7651 h 7964"/>
              <a:gd name="T22" fmla="*/ 3982 w 7964"/>
              <a:gd name="T23" fmla="*/ 7964 h 7964"/>
              <a:gd name="T24" fmla="*/ 5532 w 7964"/>
              <a:gd name="T25" fmla="*/ 7651 h 7964"/>
              <a:gd name="T26" fmla="*/ 6798 w 7964"/>
              <a:gd name="T27" fmla="*/ 6798 h 7964"/>
              <a:gd name="T28" fmla="*/ 7651 w 7964"/>
              <a:gd name="T29" fmla="*/ 5532 h 7964"/>
              <a:gd name="T30" fmla="*/ 7964 w 7964"/>
              <a:gd name="T31" fmla="*/ 3982 h 7964"/>
              <a:gd name="T32" fmla="*/ 7651 w 7964"/>
              <a:gd name="T33" fmla="*/ 2432 h 7964"/>
              <a:gd name="T34" fmla="*/ 2667 w 7964"/>
              <a:gd name="T35" fmla="*/ 2870 h 7964"/>
              <a:gd name="T36" fmla="*/ 2882 w 7964"/>
              <a:gd name="T37" fmla="*/ 2741 h 7964"/>
              <a:gd name="T38" fmla="*/ 5082 w 7964"/>
              <a:gd name="T39" fmla="*/ 2741 h 7964"/>
              <a:gd name="T40" fmla="*/ 5296 w 7964"/>
              <a:gd name="T41" fmla="*/ 2870 h 7964"/>
              <a:gd name="T42" fmla="*/ 5326 w 7964"/>
              <a:gd name="T43" fmla="*/ 2989 h 7964"/>
              <a:gd name="T44" fmla="*/ 5288 w 7964"/>
              <a:gd name="T45" fmla="*/ 3123 h 7964"/>
              <a:gd name="T46" fmla="*/ 4188 w 7964"/>
              <a:gd name="T47" fmla="*/ 4861 h 7964"/>
              <a:gd name="T48" fmla="*/ 3982 w 7964"/>
              <a:gd name="T49" fmla="*/ 4975 h 7964"/>
              <a:gd name="T50" fmla="*/ 3776 w 7964"/>
              <a:gd name="T51" fmla="*/ 4861 h 7964"/>
              <a:gd name="T52" fmla="*/ 2676 w 7964"/>
              <a:gd name="T53" fmla="*/ 3123 h 7964"/>
              <a:gd name="T54" fmla="*/ 2637 w 7964"/>
              <a:gd name="T55" fmla="*/ 2989 h 7964"/>
              <a:gd name="T56" fmla="*/ 2667 w 7964"/>
              <a:gd name="T57" fmla="*/ 2870 h 7964"/>
              <a:gd name="T58" fmla="*/ 5204 w 7964"/>
              <a:gd name="T59" fmla="*/ 5223 h 7964"/>
              <a:gd name="T60" fmla="*/ 2760 w 7964"/>
              <a:gd name="T61" fmla="*/ 5223 h 7964"/>
              <a:gd name="T62" fmla="*/ 2637 w 7964"/>
              <a:gd name="T63" fmla="*/ 5100 h 7964"/>
              <a:gd name="T64" fmla="*/ 2760 w 7964"/>
              <a:gd name="T65" fmla="*/ 4977 h 7964"/>
              <a:gd name="T66" fmla="*/ 5204 w 7964"/>
              <a:gd name="T67" fmla="*/ 4977 h 7964"/>
              <a:gd name="T68" fmla="*/ 5326 w 7964"/>
              <a:gd name="T69" fmla="*/ 5100 h 7964"/>
              <a:gd name="T70" fmla="*/ 5204 w 7964"/>
              <a:gd name="T71" fmla="*/ 5223 h 7964"/>
              <a:gd name="T72" fmla="*/ 5082 w 7964"/>
              <a:gd name="T73" fmla="*/ 2989 h 7964"/>
              <a:gd name="T74" fmla="*/ 2882 w 7964"/>
              <a:gd name="T75" fmla="*/ 2989 h 7964"/>
              <a:gd name="T76" fmla="*/ 3982 w 7964"/>
              <a:gd name="T77" fmla="*/ 4727 h 7964"/>
              <a:gd name="T78" fmla="*/ 5082 w 7964"/>
              <a:gd name="T79" fmla="*/ 2989 h 7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4" h="7964">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2667" y="2870"/>
                </a:moveTo>
                <a:cubicBezTo>
                  <a:pt x="2710" y="2791"/>
                  <a:pt x="2792" y="2741"/>
                  <a:pt x="2882" y="2741"/>
                </a:cubicBezTo>
                <a:lnTo>
                  <a:pt x="5082" y="2741"/>
                </a:lnTo>
                <a:cubicBezTo>
                  <a:pt x="5171" y="2741"/>
                  <a:pt x="5254" y="2791"/>
                  <a:pt x="5296" y="2870"/>
                </a:cubicBezTo>
                <a:cubicBezTo>
                  <a:pt x="5317" y="2907"/>
                  <a:pt x="5326" y="2948"/>
                  <a:pt x="5326" y="2989"/>
                </a:cubicBezTo>
                <a:cubicBezTo>
                  <a:pt x="5326" y="3036"/>
                  <a:pt x="5313" y="3083"/>
                  <a:pt x="5288" y="3123"/>
                </a:cubicBezTo>
                <a:lnTo>
                  <a:pt x="4188" y="4861"/>
                </a:lnTo>
                <a:cubicBezTo>
                  <a:pt x="4143" y="4932"/>
                  <a:pt x="4065" y="4975"/>
                  <a:pt x="3982" y="4975"/>
                </a:cubicBezTo>
                <a:cubicBezTo>
                  <a:pt x="3899" y="4975"/>
                  <a:pt x="3821" y="4932"/>
                  <a:pt x="3776" y="4861"/>
                </a:cubicBezTo>
                <a:lnTo>
                  <a:pt x="2676" y="3123"/>
                </a:lnTo>
                <a:cubicBezTo>
                  <a:pt x="2650" y="3083"/>
                  <a:pt x="2637" y="3036"/>
                  <a:pt x="2637" y="2989"/>
                </a:cubicBezTo>
                <a:cubicBezTo>
                  <a:pt x="2637" y="2948"/>
                  <a:pt x="2647" y="2907"/>
                  <a:pt x="2667" y="2870"/>
                </a:cubicBezTo>
                <a:close/>
                <a:moveTo>
                  <a:pt x="5204" y="5223"/>
                </a:moveTo>
                <a:lnTo>
                  <a:pt x="2760" y="5223"/>
                </a:lnTo>
                <a:cubicBezTo>
                  <a:pt x="2692" y="5223"/>
                  <a:pt x="2637" y="5168"/>
                  <a:pt x="2637" y="5100"/>
                </a:cubicBezTo>
                <a:cubicBezTo>
                  <a:pt x="2638" y="5032"/>
                  <a:pt x="2692" y="4977"/>
                  <a:pt x="2760" y="4977"/>
                </a:cubicBezTo>
                <a:lnTo>
                  <a:pt x="5204" y="4977"/>
                </a:lnTo>
                <a:cubicBezTo>
                  <a:pt x="5271" y="4977"/>
                  <a:pt x="5326" y="5032"/>
                  <a:pt x="5326" y="5100"/>
                </a:cubicBezTo>
                <a:cubicBezTo>
                  <a:pt x="5326" y="5168"/>
                  <a:pt x="5271" y="5223"/>
                  <a:pt x="5204" y="5223"/>
                </a:cubicBezTo>
                <a:close/>
                <a:moveTo>
                  <a:pt x="5082" y="2989"/>
                </a:moveTo>
                <a:lnTo>
                  <a:pt x="2882" y="2989"/>
                </a:lnTo>
                <a:lnTo>
                  <a:pt x="3982" y="4727"/>
                </a:lnTo>
                <a:lnTo>
                  <a:pt x="5082" y="2989"/>
                </a:ln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4" name="Google Shape;1018;p33"/>
          <p:cNvSpPr/>
          <p:nvPr/>
        </p:nvSpPr>
        <p:spPr>
          <a:xfrm>
            <a:off x="4514180" y="3266691"/>
            <a:ext cx="385763" cy="454468"/>
          </a:xfrm>
          <a:custGeom>
            <a:avLst/>
            <a:gdLst>
              <a:gd name="T0" fmla="*/ 7333 w 11084"/>
              <a:gd name="T1" fmla="*/ 2084 h 13057"/>
              <a:gd name="T2" fmla="*/ 7833 w 11084"/>
              <a:gd name="T3" fmla="*/ 84 h 13057"/>
              <a:gd name="T4" fmla="*/ 5917 w 11084"/>
              <a:gd name="T5" fmla="*/ 1167 h 13057"/>
              <a:gd name="T6" fmla="*/ 5333 w 11084"/>
              <a:gd name="T7" fmla="*/ 3167 h 13057"/>
              <a:gd name="T8" fmla="*/ 7333 w 11084"/>
              <a:gd name="T9" fmla="*/ 2084 h 13057"/>
              <a:gd name="T10" fmla="*/ 7333 w 11084"/>
              <a:gd name="T11" fmla="*/ 2084 h 13057"/>
              <a:gd name="T12" fmla="*/ 9139 w 11084"/>
              <a:gd name="T13" fmla="*/ 6751 h 13057"/>
              <a:gd name="T14" fmla="*/ 10556 w 11084"/>
              <a:gd name="T15" fmla="*/ 4417 h 13057"/>
              <a:gd name="T16" fmla="*/ 10556 w 11084"/>
              <a:gd name="T17" fmla="*/ 4334 h 13057"/>
              <a:gd name="T18" fmla="*/ 7889 w 11084"/>
              <a:gd name="T19" fmla="*/ 3084 h 13057"/>
              <a:gd name="T20" fmla="*/ 5722 w 11084"/>
              <a:gd name="T21" fmla="*/ 3667 h 13057"/>
              <a:gd name="T22" fmla="*/ 3222 w 11084"/>
              <a:gd name="T23" fmla="*/ 3084 h 13057"/>
              <a:gd name="T24" fmla="*/ 138 w 11084"/>
              <a:gd name="T25" fmla="*/ 6584 h 13057"/>
              <a:gd name="T26" fmla="*/ 2750 w 11084"/>
              <a:gd name="T27" fmla="*/ 12557 h 13057"/>
              <a:gd name="T28" fmla="*/ 4833 w 11084"/>
              <a:gd name="T29" fmla="*/ 12473 h 13057"/>
              <a:gd name="T30" fmla="*/ 7333 w 11084"/>
              <a:gd name="T31" fmla="*/ 12640 h 13057"/>
              <a:gd name="T32" fmla="*/ 11084 w 11084"/>
              <a:gd name="T33" fmla="*/ 9390 h 13057"/>
              <a:gd name="T34" fmla="*/ 9139 w 11084"/>
              <a:gd name="T35" fmla="*/ 6751 h 13057"/>
              <a:gd name="T36" fmla="*/ 9139 w 11084"/>
              <a:gd name="T37" fmla="*/ 6751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84" h="13057">
                <a:moveTo>
                  <a:pt x="7333" y="2084"/>
                </a:moveTo>
                <a:cubicBezTo>
                  <a:pt x="8056" y="1167"/>
                  <a:pt x="7889" y="167"/>
                  <a:pt x="7833" y="84"/>
                </a:cubicBezTo>
                <a:cubicBezTo>
                  <a:pt x="7750" y="0"/>
                  <a:pt x="6667" y="167"/>
                  <a:pt x="5917" y="1167"/>
                </a:cubicBezTo>
                <a:cubicBezTo>
                  <a:pt x="5250" y="2084"/>
                  <a:pt x="5250" y="3084"/>
                  <a:pt x="5333" y="3167"/>
                </a:cubicBezTo>
                <a:cubicBezTo>
                  <a:pt x="5417" y="3251"/>
                  <a:pt x="6500" y="3167"/>
                  <a:pt x="7333" y="2084"/>
                </a:cubicBezTo>
                <a:close/>
                <a:moveTo>
                  <a:pt x="7333" y="2084"/>
                </a:moveTo>
                <a:close/>
                <a:moveTo>
                  <a:pt x="9139" y="6751"/>
                </a:moveTo>
                <a:cubicBezTo>
                  <a:pt x="9056" y="5417"/>
                  <a:pt x="10306" y="4584"/>
                  <a:pt x="10556" y="4417"/>
                </a:cubicBezTo>
                <a:lnTo>
                  <a:pt x="10556" y="4334"/>
                </a:lnTo>
                <a:cubicBezTo>
                  <a:pt x="10556" y="4334"/>
                  <a:pt x="9472" y="3001"/>
                  <a:pt x="7889" y="3084"/>
                </a:cubicBezTo>
                <a:cubicBezTo>
                  <a:pt x="6889" y="3167"/>
                  <a:pt x="6389" y="3667"/>
                  <a:pt x="5722" y="3667"/>
                </a:cubicBezTo>
                <a:cubicBezTo>
                  <a:pt x="4889" y="3667"/>
                  <a:pt x="4139" y="3084"/>
                  <a:pt x="3222" y="3084"/>
                </a:cubicBezTo>
                <a:cubicBezTo>
                  <a:pt x="2472" y="3084"/>
                  <a:pt x="305" y="3751"/>
                  <a:pt x="138" y="6584"/>
                </a:cubicBezTo>
                <a:cubicBezTo>
                  <a:pt x="0" y="9418"/>
                  <a:pt x="2000" y="12057"/>
                  <a:pt x="2750" y="12557"/>
                </a:cubicBezTo>
                <a:cubicBezTo>
                  <a:pt x="3500" y="13057"/>
                  <a:pt x="4000" y="12890"/>
                  <a:pt x="4833" y="12473"/>
                </a:cubicBezTo>
                <a:cubicBezTo>
                  <a:pt x="5250" y="12223"/>
                  <a:pt x="6583" y="12140"/>
                  <a:pt x="7333" y="12640"/>
                </a:cubicBezTo>
                <a:cubicBezTo>
                  <a:pt x="8250" y="12973"/>
                  <a:pt x="9583" y="12723"/>
                  <a:pt x="11084" y="9390"/>
                </a:cubicBezTo>
                <a:cubicBezTo>
                  <a:pt x="10889" y="9418"/>
                  <a:pt x="9222" y="9001"/>
                  <a:pt x="9139" y="6751"/>
                </a:cubicBezTo>
                <a:close/>
                <a:moveTo>
                  <a:pt x="9139" y="6751"/>
                </a:move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5" name="Google Shape;1032;p33"/>
          <p:cNvSpPr txBox="1"/>
          <p:nvPr/>
        </p:nvSpPr>
        <p:spPr>
          <a:xfrm>
            <a:off x="2496330" y="1664781"/>
            <a:ext cx="1306414"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1</a:t>
            </a:r>
            <a:endParaRPr kumimoji="0" sz="4135" b="1" i="0" u="none" strike="noStrike" kern="0" cap="none" spc="0" normalizeH="0" baseline="0" noProof="0" dirty="0">
              <a:ln>
                <a:noFill/>
              </a:ln>
              <a:effectLst/>
              <a:uLnTx/>
              <a:uFillTx/>
              <a:cs typeface="+mn-ea"/>
              <a:sym typeface="+mn-lt"/>
            </a:endParaRPr>
          </a:p>
        </p:txBody>
      </p:sp>
      <p:sp>
        <p:nvSpPr>
          <p:cNvPr id="26" name="Google Shape;1033;p33"/>
          <p:cNvSpPr txBox="1"/>
          <p:nvPr/>
        </p:nvSpPr>
        <p:spPr>
          <a:xfrm>
            <a:off x="4522500" y="1650267"/>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2</a:t>
            </a:r>
            <a:endParaRPr kumimoji="0" sz="4135" b="1" i="0" u="none" strike="noStrike" kern="0" cap="none" spc="0" normalizeH="0" baseline="0" noProof="0" dirty="0">
              <a:ln>
                <a:noFill/>
              </a:ln>
              <a:effectLst/>
              <a:uLnTx/>
              <a:uFillTx/>
              <a:cs typeface="+mn-ea"/>
              <a:sym typeface="+mn-lt"/>
            </a:endParaRPr>
          </a:p>
        </p:txBody>
      </p:sp>
      <p:sp>
        <p:nvSpPr>
          <p:cNvPr id="27" name="Google Shape;1034;p33"/>
          <p:cNvSpPr txBox="1"/>
          <p:nvPr/>
        </p:nvSpPr>
        <p:spPr>
          <a:xfrm>
            <a:off x="6624567" y="1650267"/>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3</a:t>
            </a:r>
            <a:endParaRPr kumimoji="0" sz="4135" b="1" i="0" u="none" strike="noStrike" kern="0" cap="none" spc="0" normalizeH="0" baseline="0" noProof="0" dirty="0">
              <a:ln>
                <a:noFill/>
              </a:ln>
              <a:effectLst/>
              <a:uLnTx/>
              <a:uFillTx/>
              <a:cs typeface="+mn-ea"/>
              <a:sym typeface="+mn-lt"/>
            </a:endParaRPr>
          </a:p>
        </p:txBody>
      </p:sp>
      <p:sp>
        <p:nvSpPr>
          <p:cNvPr id="28" name="Google Shape;1035;p33"/>
          <p:cNvSpPr txBox="1"/>
          <p:nvPr/>
        </p:nvSpPr>
        <p:spPr>
          <a:xfrm>
            <a:off x="8836916" y="1650267"/>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4</a:t>
            </a:r>
            <a:endParaRPr kumimoji="0" sz="4135" b="1" i="0" u="none" strike="noStrike" kern="0" cap="none" spc="0" normalizeH="0" baseline="0" noProof="0" dirty="0">
              <a:ln>
                <a:noFill/>
              </a:ln>
              <a:effectLst/>
              <a:uLnTx/>
              <a:uFillTx/>
              <a:cs typeface="+mn-ea"/>
              <a:sym typeface="+mn-lt"/>
            </a:endParaRPr>
          </a:p>
        </p:txBody>
      </p:sp>
      <p:sp>
        <p:nvSpPr>
          <p:cNvPr id="29" name="Synergistically utilize technically sound portals with frictionless chains. Dramatically customize…"/>
          <p:cNvSpPr txBox="1"/>
          <p:nvPr/>
        </p:nvSpPr>
        <p:spPr>
          <a:xfrm>
            <a:off x="2009871" y="4565428"/>
            <a:ext cx="1849579" cy="830997"/>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latin typeface="微软雅黑" panose="020B0503020204020204" pitchFamily="34" charset="-122"/>
                <a:ea typeface="微软雅黑" panose="020B0503020204020204" pitchFamily="34" charset="-122"/>
                <a:cs typeface="+mn-ea"/>
                <a:sym typeface="+mn-lt"/>
              </a:rPr>
              <a:t>处理原则</a:t>
            </a:r>
            <a:endParaRPr lang="en-US" altLang="zh-CN" sz="3600" kern="0" dirty="0">
              <a:latin typeface="微软雅黑" panose="020B0503020204020204" pitchFamily="34" charset="-122"/>
              <a:ea typeface="微软雅黑" panose="020B0503020204020204" pitchFamily="34" charset="-122"/>
              <a:cs typeface="+mn-ea"/>
              <a:sym typeface="+mn-lt"/>
            </a:endParaRPr>
          </a:p>
        </p:txBody>
      </p:sp>
      <p:sp>
        <p:nvSpPr>
          <p:cNvPr id="30" name="Synergistically utilize technically sound portals with frictionless chains. Dramatically customize…"/>
          <p:cNvSpPr txBox="1"/>
          <p:nvPr/>
        </p:nvSpPr>
        <p:spPr>
          <a:xfrm>
            <a:off x="4238414" y="4565428"/>
            <a:ext cx="1849579" cy="830997"/>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solidFill>
                  <a:srgbClr val="1C1F25"/>
                </a:solidFill>
                <a:latin typeface="微软雅黑" panose="020B0503020204020204" pitchFamily="34" charset="-122"/>
                <a:ea typeface="微软雅黑" panose="020B0503020204020204" pitchFamily="34" charset="-122"/>
                <a:cs typeface="+mn-ea"/>
                <a:sym typeface="+mn-lt"/>
              </a:rPr>
              <a:t>法律依据</a:t>
            </a:r>
            <a:endParaRPr lang="en-US" altLang="zh-CN" sz="3600" kern="0" dirty="0">
              <a:solidFill>
                <a:srgbClr val="1C1F25"/>
              </a:solidFill>
              <a:latin typeface="微软雅黑" panose="020B0503020204020204" pitchFamily="34" charset="-122"/>
              <a:ea typeface="微软雅黑" panose="020B0503020204020204" pitchFamily="34" charset="-122"/>
              <a:cs typeface="+mn-ea"/>
              <a:sym typeface="+mn-lt"/>
            </a:endParaRPr>
          </a:p>
        </p:txBody>
      </p:sp>
      <p:sp>
        <p:nvSpPr>
          <p:cNvPr id="31" name="Synergistically utilize technically sound portals with frictionless chains. Dramatically customize…"/>
          <p:cNvSpPr txBox="1"/>
          <p:nvPr/>
        </p:nvSpPr>
        <p:spPr>
          <a:xfrm>
            <a:off x="6419297" y="4564796"/>
            <a:ext cx="1849579" cy="73308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latin typeface="微软雅黑" panose="020B0503020204020204" pitchFamily="34" charset="-122"/>
                <a:ea typeface="微软雅黑" panose="020B0503020204020204" pitchFamily="34" charset="-122"/>
                <a:cs typeface="+mn-ea"/>
                <a:sym typeface="+mn-lt"/>
              </a:rPr>
              <a:t>处理途径</a:t>
            </a:r>
            <a:endParaRPr lang="en-US" altLang="zh-CN" sz="3600" kern="0" dirty="0">
              <a:latin typeface="微软雅黑" panose="020B0503020204020204" pitchFamily="34" charset="-122"/>
              <a:ea typeface="微软雅黑" panose="020B0503020204020204" pitchFamily="34" charset="-122"/>
              <a:cs typeface="+mn-ea"/>
              <a:sym typeface="+mn-lt"/>
            </a:endParaRPr>
          </a:p>
        </p:txBody>
      </p:sp>
      <p:grpSp>
        <p:nvGrpSpPr>
          <p:cNvPr id="34" name="组合 33"/>
          <p:cNvGrpSpPr/>
          <p:nvPr/>
        </p:nvGrpSpPr>
        <p:grpSpPr>
          <a:xfrm>
            <a:off x="8529887" y="2720867"/>
            <a:ext cx="1951876" cy="2674926"/>
            <a:chOff x="8529887" y="2720867"/>
            <a:chExt cx="1951876" cy="2674926"/>
          </a:xfrm>
        </p:grpSpPr>
        <p:sp>
          <p:nvSpPr>
            <p:cNvPr id="12" name="Google Shape;1005;p33"/>
            <p:cNvSpPr/>
            <p:nvPr/>
          </p:nvSpPr>
          <p:spPr>
            <a:xfrm>
              <a:off x="8864059" y="2720867"/>
              <a:ext cx="1617704" cy="1619453"/>
            </a:xfrm>
            <a:custGeom>
              <a:avLst/>
              <a:gdLst/>
              <a:ahLst/>
              <a:cxnLst/>
              <a:rect l="l" t="t" r="r" b="b"/>
              <a:pathLst>
                <a:path w="13870" h="13885" extrusionOk="0">
                  <a:moveTo>
                    <a:pt x="1282" y="1"/>
                  </a:moveTo>
                  <a:cubicBezTo>
                    <a:pt x="577" y="1"/>
                    <a:pt x="1" y="577"/>
                    <a:pt x="1" y="1283"/>
                  </a:cubicBezTo>
                  <a:lnTo>
                    <a:pt x="1" y="12588"/>
                  </a:lnTo>
                  <a:cubicBezTo>
                    <a:pt x="1" y="13308"/>
                    <a:pt x="577" y="13885"/>
                    <a:pt x="1282" y="13885"/>
                  </a:cubicBezTo>
                  <a:lnTo>
                    <a:pt x="12588" y="13885"/>
                  </a:lnTo>
                  <a:cubicBezTo>
                    <a:pt x="13294" y="13885"/>
                    <a:pt x="13870" y="13308"/>
                    <a:pt x="13870" y="12588"/>
                  </a:cubicBezTo>
                  <a:lnTo>
                    <a:pt x="13870" y="1283"/>
                  </a:lnTo>
                  <a:cubicBezTo>
                    <a:pt x="13870" y="577"/>
                    <a:pt x="13294" y="1"/>
                    <a:pt x="12588" y="1"/>
                  </a:cubicBez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Google Shape;1008;p33"/>
            <p:cNvSpPr/>
            <p:nvPr/>
          </p:nvSpPr>
          <p:spPr>
            <a:xfrm>
              <a:off x="8801021" y="2720867"/>
              <a:ext cx="1067299" cy="1619453"/>
            </a:xfrm>
            <a:custGeom>
              <a:avLst/>
              <a:gdLst/>
              <a:ahLst/>
              <a:cxnLst/>
              <a:rect l="l" t="t" r="r" b="b"/>
              <a:pathLst>
                <a:path w="9060" h="13885" extrusionOk="0">
                  <a:moveTo>
                    <a:pt x="1800" y="1"/>
                  </a:moveTo>
                  <a:cubicBezTo>
                    <a:pt x="807" y="1"/>
                    <a:pt x="0" y="822"/>
                    <a:pt x="0" y="1816"/>
                  </a:cubicBezTo>
                  <a:lnTo>
                    <a:pt x="0" y="12070"/>
                  </a:lnTo>
                  <a:cubicBezTo>
                    <a:pt x="0" y="13064"/>
                    <a:pt x="807" y="13885"/>
                    <a:pt x="1800" y="13885"/>
                  </a:cubicBezTo>
                  <a:lnTo>
                    <a:pt x="2132" y="13885"/>
                  </a:lnTo>
                  <a:lnTo>
                    <a:pt x="9059" y="6943"/>
                  </a:lnTo>
                  <a:lnTo>
                    <a:pt x="2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Google Shape;1011;p33"/>
            <p:cNvSpPr/>
            <p:nvPr/>
          </p:nvSpPr>
          <p:spPr>
            <a:xfrm>
              <a:off x="8529887" y="2945975"/>
              <a:ext cx="1179212" cy="1167616"/>
            </a:xfrm>
            <a:custGeom>
              <a:avLst/>
              <a:gdLst/>
              <a:ahLst/>
              <a:cxnLst/>
              <a:rect l="l" t="t" r="r" b="b"/>
              <a:pathLst>
                <a:path w="10010" h="10011" extrusionOk="0">
                  <a:moveTo>
                    <a:pt x="5012" y="1"/>
                  </a:moveTo>
                  <a:lnTo>
                    <a:pt x="0" y="5013"/>
                  </a:lnTo>
                  <a:lnTo>
                    <a:pt x="5012" y="10010"/>
                  </a:lnTo>
                  <a:lnTo>
                    <a:pt x="10010" y="5013"/>
                  </a:lnTo>
                  <a:lnTo>
                    <a:pt x="5012" y="1"/>
                  </a:ln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Google Shape;1014;p33"/>
            <p:cNvSpPr/>
            <p:nvPr/>
          </p:nvSpPr>
          <p:spPr>
            <a:xfrm>
              <a:off x="8893095" y="3287256"/>
              <a:ext cx="454468" cy="454468"/>
            </a:xfrm>
            <a:custGeom>
              <a:avLst/>
              <a:gdLst>
                <a:gd name="T0" fmla="*/ 6981 w 7778"/>
                <a:gd name="T1" fmla="*/ 0 h 7778"/>
                <a:gd name="T2" fmla="*/ 797 w 7778"/>
                <a:gd name="T3" fmla="*/ 0 h 7778"/>
                <a:gd name="T4" fmla="*/ 0 w 7778"/>
                <a:gd name="T5" fmla="*/ 796 h 7778"/>
                <a:gd name="T6" fmla="*/ 0 w 7778"/>
                <a:gd name="T7" fmla="*/ 6982 h 7778"/>
                <a:gd name="T8" fmla="*/ 797 w 7778"/>
                <a:gd name="T9" fmla="*/ 7778 h 7778"/>
                <a:gd name="T10" fmla="*/ 6981 w 7778"/>
                <a:gd name="T11" fmla="*/ 7778 h 7778"/>
                <a:gd name="T12" fmla="*/ 7778 w 7778"/>
                <a:gd name="T13" fmla="*/ 6982 h 7778"/>
                <a:gd name="T14" fmla="*/ 7778 w 7778"/>
                <a:gd name="T15" fmla="*/ 796 h 7778"/>
                <a:gd name="T16" fmla="*/ 6981 w 7778"/>
                <a:gd name="T17" fmla="*/ 0 h 7778"/>
                <a:gd name="T18" fmla="*/ 6981 w 7778"/>
                <a:gd name="T19" fmla="*/ 0 h 7778"/>
                <a:gd name="T20" fmla="*/ 6277 w 7778"/>
                <a:gd name="T21" fmla="*/ 2210 h 7778"/>
                <a:gd name="T22" fmla="*/ 6260 w 7778"/>
                <a:gd name="T23" fmla="*/ 2219 h 7778"/>
                <a:gd name="T24" fmla="*/ 6258 w 7778"/>
                <a:gd name="T25" fmla="*/ 2237 h 7778"/>
                <a:gd name="T26" fmla="*/ 3889 w 7778"/>
                <a:gd name="T27" fmla="*/ 4290 h 7778"/>
                <a:gd name="T28" fmla="*/ 1520 w 7778"/>
                <a:gd name="T29" fmla="*/ 2237 h 7778"/>
                <a:gd name="T30" fmla="*/ 1517 w 7778"/>
                <a:gd name="T31" fmla="*/ 2219 h 7778"/>
                <a:gd name="T32" fmla="*/ 1500 w 7778"/>
                <a:gd name="T33" fmla="*/ 2210 h 7778"/>
                <a:gd name="T34" fmla="*/ 1313 w 7778"/>
                <a:gd name="T35" fmla="*/ 1893 h 7778"/>
                <a:gd name="T36" fmla="*/ 1685 w 7778"/>
                <a:gd name="T37" fmla="*/ 1521 h 7778"/>
                <a:gd name="T38" fmla="*/ 2057 w 7778"/>
                <a:gd name="T39" fmla="*/ 1893 h 7778"/>
                <a:gd name="T40" fmla="*/ 1919 w 7778"/>
                <a:gd name="T41" fmla="*/ 2176 h 7778"/>
                <a:gd name="T42" fmla="*/ 1901 w 7778"/>
                <a:gd name="T43" fmla="*/ 2190 h 7778"/>
                <a:gd name="T44" fmla="*/ 1905 w 7778"/>
                <a:gd name="T45" fmla="*/ 2212 h 7778"/>
                <a:gd name="T46" fmla="*/ 3889 w 7778"/>
                <a:gd name="T47" fmla="*/ 3905 h 7778"/>
                <a:gd name="T48" fmla="*/ 5872 w 7778"/>
                <a:gd name="T49" fmla="*/ 2212 h 7778"/>
                <a:gd name="T50" fmla="*/ 5876 w 7778"/>
                <a:gd name="T51" fmla="*/ 2190 h 7778"/>
                <a:gd name="T52" fmla="*/ 5859 w 7778"/>
                <a:gd name="T53" fmla="*/ 2177 h 7778"/>
                <a:gd name="T54" fmla="*/ 5721 w 7778"/>
                <a:gd name="T55" fmla="*/ 1893 h 7778"/>
                <a:gd name="T56" fmla="*/ 6093 w 7778"/>
                <a:gd name="T57" fmla="*/ 1521 h 7778"/>
                <a:gd name="T58" fmla="*/ 6093 w 7778"/>
                <a:gd name="T59" fmla="*/ 1521 h 7778"/>
                <a:gd name="T60" fmla="*/ 6093 w 7778"/>
                <a:gd name="T61" fmla="*/ 1521 h 7778"/>
                <a:gd name="T62" fmla="*/ 6093 w 7778"/>
                <a:gd name="T63" fmla="*/ 1521 h 7778"/>
                <a:gd name="T64" fmla="*/ 6465 w 7778"/>
                <a:gd name="T65" fmla="*/ 1893 h 7778"/>
                <a:gd name="T66" fmla="*/ 6277 w 7778"/>
                <a:gd name="T67" fmla="*/ 2210 h 7778"/>
                <a:gd name="T68" fmla="*/ 6277 w 7778"/>
                <a:gd name="T69" fmla="*/ 2210 h 7778"/>
                <a:gd name="T70" fmla="*/ 6277 w 7778"/>
                <a:gd name="T71" fmla="*/ 2210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78" h="7778">
                  <a:moveTo>
                    <a:pt x="6981" y="0"/>
                  </a:moveTo>
                  <a:lnTo>
                    <a:pt x="797" y="0"/>
                  </a:lnTo>
                  <a:cubicBezTo>
                    <a:pt x="357" y="0"/>
                    <a:pt x="0" y="357"/>
                    <a:pt x="0" y="796"/>
                  </a:cubicBezTo>
                  <a:lnTo>
                    <a:pt x="0" y="6982"/>
                  </a:lnTo>
                  <a:cubicBezTo>
                    <a:pt x="0" y="7421"/>
                    <a:pt x="357" y="7778"/>
                    <a:pt x="797" y="7778"/>
                  </a:cubicBezTo>
                  <a:lnTo>
                    <a:pt x="6981" y="7778"/>
                  </a:lnTo>
                  <a:cubicBezTo>
                    <a:pt x="7421" y="7778"/>
                    <a:pt x="7778" y="7421"/>
                    <a:pt x="7778" y="6982"/>
                  </a:cubicBezTo>
                  <a:lnTo>
                    <a:pt x="7778" y="796"/>
                  </a:lnTo>
                  <a:cubicBezTo>
                    <a:pt x="7777" y="356"/>
                    <a:pt x="7420" y="0"/>
                    <a:pt x="6981" y="0"/>
                  </a:cubicBezTo>
                  <a:lnTo>
                    <a:pt x="6981" y="0"/>
                  </a:lnTo>
                  <a:close/>
                  <a:moveTo>
                    <a:pt x="6277" y="2210"/>
                  </a:moveTo>
                  <a:lnTo>
                    <a:pt x="6260" y="2219"/>
                  </a:lnTo>
                  <a:lnTo>
                    <a:pt x="6258" y="2237"/>
                  </a:lnTo>
                  <a:cubicBezTo>
                    <a:pt x="6088" y="3407"/>
                    <a:pt x="5070" y="4290"/>
                    <a:pt x="3889" y="4290"/>
                  </a:cubicBezTo>
                  <a:cubicBezTo>
                    <a:pt x="2708" y="4290"/>
                    <a:pt x="1689" y="3407"/>
                    <a:pt x="1520" y="2237"/>
                  </a:cubicBezTo>
                  <a:lnTo>
                    <a:pt x="1517" y="2219"/>
                  </a:lnTo>
                  <a:lnTo>
                    <a:pt x="1500" y="2210"/>
                  </a:lnTo>
                  <a:cubicBezTo>
                    <a:pt x="1383" y="2140"/>
                    <a:pt x="1313" y="2022"/>
                    <a:pt x="1313" y="1893"/>
                  </a:cubicBezTo>
                  <a:cubicBezTo>
                    <a:pt x="1313" y="1688"/>
                    <a:pt x="1480" y="1521"/>
                    <a:pt x="1685" y="1521"/>
                  </a:cubicBezTo>
                  <a:cubicBezTo>
                    <a:pt x="1890" y="1521"/>
                    <a:pt x="2057" y="1688"/>
                    <a:pt x="2057" y="1893"/>
                  </a:cubicBezTo>
                  <a:cubicBezTo>
                    <a:pt x="2057" y="2001"/>
                    <a:pt x="2008" y="2102"/>
                    <a:pt x="1919" y="2176"/>
                  </a:cubicBezTo>
                  <a:lnTo>
                    <a:pt x="1901" y="2190"/>
                  </a:lnTo>
                  <a:lnTo>
                    <a:pt x="1905" y="2212"/>
                  </a:lnTo>
                  <a:cubicBezTo>
                    <a:pt x="2062" y="3193"/>
                    <a:pt x="2896" y="3905"/>
                    <a:pt x="3889" y="3905"/>
                  </a:cubicBezTo>
                  <a:cubicBezTo>
                    <a:pt x="4882" y="3905"/>
                    <a:pt x="5716" y="3192"/>
                    <a:pt x="5872" y="2212"/>
                  </a:cubicBezTo>
                  <a:lnTo>
                    <a:pt x="5876" y="2190"/>
                  </a:lnTo>
                  <a:lnTo>
                    <a:pt x="5859" y="2177"/>
                  </a:lnTo>
                  <a:cubicBezTo>
                    <a:pt x="5769" y="2102"/>
                    <a:pt x="5721" y="2002"/>
                    <a:pt x="5721" y="1893"/>
                  </a:cubicBezTo>
                  <a:cubicBezTo>
                    <a:pt x="5721" y="1688"/>
                    <a:pt x="5888" y="1521"/>
                    <a:pt x="6093" y="1521"/>
                  </a:cubicBezTo>
                  <a:lnTo>
                    <a:pt x="6093" y="1521"/>
                  </a:lnTo>
                  <a:lnTo>
                    <a:pt x="6093" y="1521"/>
                  </a:lnTo>
                  <a:lnTo>
                    <a:pt x="6093" y="1521"/>
                  </a:lnTo>
                  <a:cubicBezTo>
                    <a:pt x="6299" y="1521"/>
                    <a:pt x="6465" y="1688"/>
                    <a:pt x="6465" y="1893"/>
                  </a:cubicBezTo>
                  <a:cubicBezTo>
                    <a:pt x="6465" y="2022"/>
                    <a:pt x="6395" y="2140"/>
                    <a:pt x="6277" y="2210"/>
                  </a:cubicBezTo>
                  <a:lnTo>
                    <a:pt x="6277" y="2210"/>
                  </a:lnTo>
                  <a:close/>
                  <a:moveTo>
                    <a:pt x="6277" y="2210"/>
                  </a:move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2" name="Synergistically utilize technically sound portals with frictionless chains. Dramatically customize…"/>
            <p:cNvSpPr txBox="1"/>
            <p:nvPr/>
          </p:nvSpPr>
          <p:spPr>
            <a:xfrm>
              <a:off x="8560756" y="4564796"/>
              <a:ext cx="1849579" cy="830997"/>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solidFill>
                    <a:srgbClr val="1C1F25"/>
                  </a:solidFill>
                  <a:latin typeface="微软雅黑" panose="020B0503020204020204" pitchFamily="34" charset="-122"/>
                  <a:ea typeface="微软雅黑" panose="020B0503020204020204" pitchFamily="34" charset="-122"/>
                  <a:cs typeface="+mn-ea"/>
                  <a:sym typeface="+mn-lt"/>
                </a:rPr>
                <a:t>事故归责</a:t>
              </a:r>
              <a:endParaRPr lang="en-US" altLang="zh-CN" sz="3600" kern="0" dirty="0">
                <a:solidFill>
                  <a:srgbClr val="1C1F25"/>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grpSp>
        <p:nvGrpSpPr>
          <p:cNvPr id="16" name="组合 15"/>
          <p:cNvGrpSpPr/>
          <p:nvPr/>
        </p:nvGrpSpPr>
        <p:grpSpPr>
          <a:xfrm>
            <a:off x="1378323" y="1606725"/>
            <a:ext cx="2354583" cy="3746158"/>
            <a:chOff x="1683117" y="1650267"/>
            <a:chExt cx="2354583" cy="3746158"/>
          </a:xfrm>
        </p:grpSpPr>
        <p:sp>
          <p:nvSpPr>
            <p:cNvPr id="10" name="Google Shape;1002;p33"/>
            <p:cNvSpPr/>
            <p:nvPr/>
          </p:nvSpPr>
          <p:spPr>
            <a:xfrm>
              <a:off x="2391979" y="2720867"/>
              <a:ext cx="1619453" cy="1619453"/>
            </a:xfrm>
            <a:custGeom>
              <a:avLst/>
              <a:gdLst/>
              <a:ahLst/>
              <a:cxnLst/>
              <a:rect l="l" t="t" r="r" b="b"/>
              <a:pathLst>
                <a:path w="13885" h="13885" extrusionOk="0">
                  <a:moveTo>
                    <a:pt x="1282" y="1"/>
                  </a:moveTo>
                  <a:cubicBezTo>
                    <a:pt x="577" y="1"/>
                    <a:pt x="1" y="577"/>
                    <a:pt x="1" y="1283"/>
                  </a:cubicBezTo>
                  <a:lnTo>
                    <a:pt x="1" y="12588"/>
                  </a:lnTo>
                  <a:cubicBezTo>
                    <a:pt x="1" y="13308"/>
                    <a:pt x="577" y="13885"/>
                    <a:pt x="1282" y="13885"/>
                  </a:cubicBezTo>
                  <a:lnTo>
                    <a:pt x="12588" y="13885"/>
                  </a:lnTo>
                  <a:cubicBezTo>
                    <a:pt x="13308" y="13885"/>
                    <a:pt x="13884" y="13308"/>
                    <a:pt x="13884" y="12588"/>
                  </a:cubicBezTo>
                  <a:lnTo>
                    <a:pt x="13884" y="1283"/>
                  </a:lnTo>
                  <a:cubicBezTo>
                    <a:pt x="13884" y="577"/>
                    <a:pt x="13308" y="1"/>
                    <a:pt x="12588" y="1"/>
                  </a:cubicBez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1" name="Google Shape;1012;p33"/>
            <p:cNvSpPr/>
            <p:nvPr/>
          </p:nvSpPr>
          <p:spPr>
            <a:xfrm>
              <a:off x="2271911" y="2720867"/>
              <a:ext cx="1068948" cy="1619453"/>
            </a:xfrm>
            <a:custGeom>
              <a:avLst/>
              <a:gdLst/>
              <a:ahLst/>
              <a:cxnLst/>
              <a:rect l="l" t="t" r="r" b="b"/>
              <a:pathLst>
                <a:path w="9074" h="13885" extrusionOk="0">
                  <a:moveTo>
                    <a:pt x="1815" y="1"/>
                  </a:moveTo>
                  <a:cubicBezTo>
                    <a:pt x="821" y="1"/>
                    <a:pt x="0" y="822"/>
                    <a:pt x="0" y="1816"/>
                  </a:cubicBezTo>
                  <a:lnTo>
                    <a:pt x="0" y="12070"/>
                  </a:lnTo>
                  <a:cubicBezTo>
                    <a:pt x="0" y="13064"/>
                    <a:pt x="821" y="13885"/>
                    <a:pt x="1815" y="13885"/>
                  </a:cubicBezTo>
                  <a:lnTo>
                    <a:pt x="2132" y="13885"/>
                  </a:lnTo>
                  <a:lnTo>
                    <a:pt x="9073" y="6943"/>
                  </a:lnTo>
                  <a:lnTo>
                    <a:pt x="2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2" name="Google Shape;1013;p33"/>
            <p:cNvSpPr/>
            <p:nvPr/>
          </p:nvSpPr>
          <p:spPr>
            <a:xfrm>
              <a:off x="1683117" y="2945975"/>
              <a:ext cx="1179329" cy="1167616"/>
            </a:xfrm>
            <a:custGeom>
              <a:avLst/>
              <a:gdLst/>
              <a:ahLst/>
              <a:cxnLst/>
              <a:rect l="l" t="t" r="r" b="b"/>
              <a:pathLst>
                <a:path w="10011" h="10011" extrusionOk="0">
                  <a:moveTo>
                    <a:pt x="4998" y="1"/>
                  </a:moveTo>
                  <a:lnTo>
                    <a:pt x="1" y="5013"/>
                  </a:lnTo>
                  <a:lnTo>
                    <a:pt x="4998" y="10010"/>
                  </a:lnTo>
                  <a:lnTo>
                    <a:pt x="10010" y="5013"/>
                  </a:lnTo>
                  <a:lnTo>
                    <a:pt x="4998" y="1"/>
                  </a:ln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3" name="Google Shape;1016;p33"/>
            <p:cNvSpPr/>
            <p:nvPr/>
          </p:nvSpPr>
          <p:spPr>
            <a:xfrm>
              <a:off x="1992945" y="3185598"/>
              <a:ext cx="561139" cy="561287"/>
            </a:xfrm>
            <a:custGeom>
              <a:avLst/>
              <a:gdLst>
                <a:gd name="T0" fmla="*/ 7651 w 7964"/>
                <a:gd name="T1" fmla="*/ 2432 h 7964"/>
                <a:gd name="T2" fmla="*/ 6798 w 7964"/>
                <a:gd name="T3" fmla="*/ 1166 h 7964"/>
                <a:gd name="T4" fmla="*/ 5532 w 7964"/>
                <a:gd name="T5" fmla="*/ 313 h 7964"/>
                <a:gd name="T6" fmla="*/ 3982 w 7964"/>
                <a:gd name="T7" fmla="*/ 0 h 7964"/>
                <a:gd name="T8" fmla="*/ 2432 w 7964"/>
                <a:gd name="T9" fmla="*/ 313 h 7964"/>
                <a:gd name="T10" fmla="*/ 1166 w 7964"/>
                <a:gd name="T11" fmla="*/ 1166 h 7964"/>
                <a:gd name="T12" fmla="*/ 313 w 7964"/>
                <a:gd name="T13" fmla="*/ 2432 h 7964"/>
                <a:gd name="T14" fmla="*/ 0 w 7964"/>
                <a:gd name="T15" fmla="*/ 3982 h 7964"/>
                <a:gd name="T16" fmla="*/ 313 w 7964"/>
                <a:gd name="T17" fmla="*/ 5532 h 7964"/>
                <a:gd name="T18" fmla="*/ 1166 w 7964"/>
                <a:gd name="T19" fmla="*/ 6798 h 7964"/>
                <a:gd name="T20" fmla="*/ 2432 w 7964"/>
                <a:gd name="T21" fmla="*/ 7651 h 7964"/>
                <a:gd name="T22" fmla="*/ 3982 w 7964"/>
                <a:gd name="T23" fmla="*/ 7964 h 7964"/>
                <a:gd name="T24" fmla="*/ 5532 w 7964"/>
                <a:gd name="T25" fmla="*/ 7651 h 7964"/>
                <a:gd name="T26" fmla="*/ 6798 w 7964"/>
                <a:gd name="T27" fmla="*/ 6798 h 7964"/>
                <a:gd name="T28" fmla="*/ 7651 w 7964"/>
                <a:gd name="T29" fmla="*/ 5532 h 7964"/>
                <a:gd name="T30" fmla="*/ 7964 w 7964"/>
                <a:gd name="T31" fmla="*/ 3982 h 7964"/>
                <a:gd name="T32" fmla="*/ 7651 w 7964"/>
                <a:gd name="T33" fmla="*/ 2432 h 7964"/>
                <a:gd name="T34" fmla="*/ 2667 w 7964"/>
                <a:gd name="T35" fmla="*/ 2870 h 7964"/>
                <a:gd name="T36" fmla="*/ 2882 w 7964"/>
                <a:gd name="T37" fmla="*/ 2741 h 7964"/>
                <a:gd name="T38" fmla="*/ 5082 w 7964"/>
                <a:gd name="T39" fmla="*/ 2741 h 7964"/>
                <a:gd name="T40" fmla="*/ 5296 w 7964"/>
                <a:gd name="T41" fmla="*/ 2870 h 7964"/>
                <a:gd name="T42" fmla="*/ 5326 w 7964"/>
                <a:gd name="T43" fmla="*/ 2989 h 7964"/>
                <a:gd name="T44" fmla="*/ 5288 w 7964"/>
                <a:gd name="T45" fmla="*/ 3123 h 7964"/>
                <a:gd name="T46" fmla="*/ 4188 w 7964"/>
                <a:gd name="T47" fmla="*/ 4861 h 7964"/>
                <a:gd name="T48" fmla="*/ 3982 w 7964"/>
                <a:gd name="T49" fmla="*/ 4975 h 7964"/>
                <a:gd name="T50" fmla="*/ 3776 w 7964"/>
                <a:gd name="T51" fmla="*/ 4861 h 7964"/>
                <a:gd name="T52" fmla="*/ 2676 w 7964"/>
                <a:gd name="T53" fmla="*/ 3123 h 7964"/>
                <a:gd name="T54" fmla="*/ 2637 w 7964"/>
                <a:gd name="T55" fmla="*/ 2989 h 7964"/>
                <a:gd name="T56" fmla="*/ 2667 w 7964"/>
                <a:gd name="T57" fmla="*/ 2870 h 7964"/>
                <a:gd name="T58" fmla="*/ 5204 w 7964"/>
                <a:gd name="T59" fmla="*/ 5223 h 7964"/>
                <a:gd name="T60" fmla="*/ 2760 w 7964"/>
                <a:gd name="T61" fmla="*/ 5223 h 7964"/>
                <a:gd name="T62" fmla="*/ 2637 w 7964"/>
                <a:gd name="T63" fmla="*/ 5100 h 7964"/>
                <a:gd name="T64" fmla="*/ 2760 w 7964"/>
                <a:gd name="T65" fmla="*/ 4977 h 7964"/>
                <a:gd name="T66" fmla="*/ 5204 w 7964"/>
                <a:gd name="T67" fmla="*/ 4977 h 7964"/>
                <a:gd name="T68" fmla="*/ 5326 w 7964"/>
                <a:gd name="T69" fmla="*/ 5100 h 7964"/>
                <a:gd name="T70" fmla="*/ 5204 w 7964"/>
                <a:gd name="T71" fmla="*/ 5223 h 7964"/>
                <a:gd name="T72" fmla="*/ 5082 w 7964"/>
                <a:gd name="T73" fmla="*/ 2989 h 7964"/>
                <a:gd name="T74" fmla="*/ 2882 w 7964"/>
                <a:gd name="T75" fmla="*/ 2989 h 7964"/>
                <a:gd name="T76" fmla="*/ 3982 w 7964"/>
                <a:gd name="T77" fmla="*/ 4727 h 7964"/>
                <a:gd name="T78" fmla="*/ 5082 w 7964"/>
                <a:gd name="T79" fmla="*/ 2989 h 7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4" h="7964">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2667" y="2870"/>
                  </a:moveTo>
                  <a:cubicBezTo>
                    <a:pt x="2710" y="2791"/>
                    <a:pt x="2792" y="2741"/>
                    <a:pt x="2882" y="2741"/>
                  </a:cubicBezTo>
                  <a:lnTo>
                    <a:pt x="5082" y="2741"/>
                  </a:lnTo>
                  <a:cubicBezTo>
                    <a:pt x="5171" y="2741"/>
                    <a:pt x="5254" y="2791"/>
                    <a:pt x="5296" y="2870"/>
                  </a:cubicBezTo>
                  <a:cubicBezTo>
                    <a:pt x="5317" y="2907"/>
                    <a:pt x="5326" y="2948"/>
                    <a:pt x="5326" y="2989"/>
                  </a:cubicBezTo>
                  <a:cubicBezTo>
                    <a:pt x="5326" y="3036"/>
                    <a:pt x="5313" y="3083"/>
                    <a:pt x="5288" y="3123"/>
                  </a:cubicBezTo>
                  <a:lnTo>
                    <a:pt x="4188" y="4861"/>
                  </a:lnTo>
                  <a:cubicBezTo>
                    <a:pt x="4143" y="4932"/>
                    <a:pt x="4065" y="4975"/>
                    <a:pt x="3982" y="4975"/>
                  </a:cubicBezTo>
                  <a:cubicBezTo>
                    <a:pt x="3899" y="4975"/>
                    <a:pt x="3821" y="4932"/>
                    <a:pt x="3776" y="4861"/>
                  </a:cubicBezTo>
                  <a:lnTo>
                    <a:pt x="2676" y="3123"/>
                  </a:lnTo>
                  <a:cubicBezTo>
                    <a:pt x="2650" y="3083"/>
                    <a:pt x="2637" y="3036"/>
                    <a:pt x="2637" y="2989"/>
                  </a:cubicBezTo>
                  <a:cubicBezTo>
                    <a:pt x="2637" y="2948"/>
                    <a:pt x="2647" y="2907"/>
                    <a:pt x="2667" y="2870"/>
                  </a:cubicBezTo>
                  <a:close/>
                  <a:moveTo>
                    <a:pt x="5204" y="5223"/>
                  </a:moveTo>
                  <a:lnTo>
                    <a:pt x="2760" y="5223"/>
                  </a:lnTo>
                  <a:cubicBezTo>
                    <a:pt x="2692" y="5223"/>
                    <a:pt x="2637" y="5168"/>
                    <a:pt x="2637" y="5100"/>
                  </a:cubicBezTo>
                  <a:cubicBezTo>
                    <a:pt x="2638" y="5032"/>
                    <a:pt x="2692" y="4977"/>
                    <a:pt x="2760" y="4977"/>
                  </a:cubicBezTo>
                  <a:lnTo>
                    <a:pt x="5204" y="4977"/>
                  </a:lnTo>
                  <a:cubicBezTo>
                    <a:pt x="5271" y="4977"/>
                    <a:pt x="5326" y="5032"/>
                    <a:pt x="5326" y="5100"/>
                  </a:cubicBezTo>
                  <a:cubicBezTo>
                    <a:pt x="5326" y="5168"/>
                    <a:pt x="5271" y="5223"/>
                    <a:pt x="5204" y="5223"/>
                  </a:cubicBezTo>
                  <a:close/>
                  <a:moveTo>
                    <a:pt x="5082" y="2989"/>
                  </a:moveTo>
                  <a:lnTo>
                    <a:pt x="2882" y="2989"/>
                  </a:lnTo>
                  <a:lnTo>
                    <a:pt x="3982" y="4727"/>
                  </a:lnTo>
                  <a:lnTo>
                    <a:pt x="5082" y="2989"/>
                  </a:ln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 name="Google Shape;1032;p33"/>
            <p:cNvSpPr txBox="1"/>
            <p:nvPr/>
          </p:nvSpPr>
          <p:spPr>
            <a:xfrm>
              <a:off x="2365700" y="1650267"/>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1</a:t>
              </a:r>
              <a:endParaRPr kumimoji="0" sz="4135" b="1" i="0" u="none" strike="noStrike" kern="0" cap="none" spc="0" normalizeH="0" baseline="0" noProof="0" dirty="0">
                <a:ln>
                  <a:noFill/>
                </a:ln>
                <a:effectLst/>
                <a:uLnTx/>
                <a:uFillTx/>
                <a:cs typeface="+mn-ea"/>
                <a:sym typeface="+mn-lt"/>
              </a:endParaRPr>
            </a:p>
          </p:txBody>
        </p:sp>
        <p:sp>
          <p:nvSpPr>
            <p:cNvPr id="15" name="Synergistically utilize technically sound portals with frictionless chains. Dramatically customize…"/>
            <p:cNvSpPr txBox="1"/>
            <p:nvPr/>
          </p:nvSpPr>
          <p:spPr>
            <a:xfrm>
              <a:off x="2009871" y="4565428"/>
              <a:ext cx="1849579" cy="830997"/>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latin typeface="微软雅黑" panose="020B0503020204020204" pitchFamily="34" charset="-122"/>
                  <a:ea typeface="微软雅黑" panose="020B0503020204020204" pitchFamily="34" charset="-122"/>
                  <a:cs typeface="+mn-ea"/>
                  <a:sym typeface="+mn-lt"/>
                </a:rPr>
                <a:t>处理原则</a:t>
              </a:r>
              <a:endParaRPr lang="en-US" altLang="zh-CN" sz="3600" kern="0" dirty="0">
                <a:latin typeface="微软雅黑" panose="020B0503020204020204" pitchFamily="34" charset="-122"/>
                <a:ea typeface="微软雅黑" panose="020B0503020204020204" pitchFamily="34" charset="-122"/>
                <a:cs typeface="+mn-ea"/>
                <a:sym typeface="+mn-lt"/>
              </a:endParaRPr>
            </a:p>
          </p:txBody>
        </p:sp>
      </p:grpSp>
      <p:sp>
        <p:nvSpPr>
          <p:cNvPr id="17" name="矩形 16"/>
          <p:cNvSpPr/>
          <p:nvPr/>
        </p:nvSpPr>
        <p:spPr>
          <a:xfrm>
            <a:off x="5454644" y="1695850"/>
            <a:ext cx="5024671" cy="3567643"/>
          </a:xfrm>
          <a:prstGeom prst="rect">
            <a:avLst/>
          </a:prstGeom>
        </p:spPr>
        <p:txBody>
          <a:bodyPr wrap="square">
            <a:spAutoFit/>
          </a:bodyPr>
          <a:lstStyle/>
          <a:p>
            <a:pPr marL="457200" indent="-575945">
              <a:lnSpc>
                <a:spcPts val="3500"/>
              </a:lnSpc>
              <a:spcBef>
                <a:spcPts val="24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依法依规原则</a:t>
            </a:r>
            <a:endParaRPr lang="en-US" altLang="zh-CN" sz="36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24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注重协商和调解原则</a:t>
            </a:r>
            <a:endParaRPr lang="en-US" altLang="zh-CN" sz="36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24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客观公正原则 </a:t>
            </a:r>
            <a:endParaRPr lang="en-US" altLang="zh-CN" sz="36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24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合理适当原则</a:t>
            </a:r>
            <a:endParaRPr lang="en-US" altLang="zh-CN" sz="36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24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及时妥善原则</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33064" y="2599342"/>
            <a:ext cx="7614127" cy="2939266"/>
          </a:xfrm>
          <a:prstGeom prst="rect">
            <a:avLst/>
          </a:prstGeom>
        </p:spPr>
        <p:txBody>
          <a:bodyPr wrap="square">
            <a:spAutoFit/>
          </a:bodyPr>
          <a:lstStyle/>
          <a:p>
            <a:pPr marL="431800" indent="-504190">
              <a:lnSpc>
                <a:spcPts val="3000"/>
              </a:lnSpc>
              <a:spcBef>
                <a:spcPts val="1800"/>
              </a:spcBef>
              <a:buFont typeface="Wingdings" panose="05000000000000000000" pitchFamily="2" charset="2"/>
              <a:buChar char="Ø"/>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“法－理－情”原则</a:t>
            </a:r>
          </a:p>
          <a:p>
            <a:pPr marL="431800" indent="-504190">
              <a:lnSpc>
                <a:spcPts val="3000"/>
              </a:lnSpc>
              <a:spcBef>
                <a:spcPts val="1800"/>
              </a:spcBef>
              <a:buFont typeface="Wingdings" panose="05000000000000000000" pitchFamily="2" charset="2"/>
              <a:buChar char="Ø"/>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“小案速决”原则</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31800" indent="-504190">
              <a:lnSpc>
                <a:spcPts val="3000"/>
              </a:lnSpc>
              <a:spcBef>
                <a:spcPts val="1800"/>
              </a:spcBef>
              <a:buFont typeface="Wingdings" panose="05000000000000000000" pitchFamily="2" charset="2"/>
              <a:buChar char="Ø"/>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协商为主、调解次之、诉讼最后”原则</a:t>
            </a:r>
          </a:p>
          <a:p>
            <a:pPr marL="431800" indent="-504190">
              <a:lnSpc>
                <a:spcPts val="3000"/>
              </a:lnSpc>
              <a:spcBef>
                <a:spcPts val="1800"/>
              </a:spcBef>
              <a:buFont typeface="Wingdings" panose="05000000000000000000" pitchFamily="2" charset="2"/>
              <a:buChar char="Ø"/>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 人民调解进校园原则</a:t>
            </a:r>
          </a:p>
          <a:p>
            <a:pPr marL="431800" indent="-504190">
              <a:lnSpc>
                <a:spcPts val="3000"/>
              </a:lnSpc>
              <a:spcBef>
                <a:spcPts val="1800"/>
              </a:spcBef>
              <a:buFont typeface="Wingdings" panose="05000000000000000000" pitchFamily="2" charset="2"/>
              <a:buChar char="Ø"/>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 在法律公正与维护稳定间找基点原则</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119391" y="1676833"/>
            <a:ext cx="7516600" cy="430439"/>
          </a:xfrm>
          <a:prstGeom prst="rect">
            <a:avLst/>
          </a:prstGeom>
        </p:spPr>
        <p:txBody>
          <a:bodyPr wrap="square">
            <a:spAutoFit/>
          </a:bodyPr>
          <a:lstStyle/>
          <a:p>
            <a:pPr marL="457200" indent="-457200">
              <a:lnSpc>
                <a:spcPts val="2500"/>
              </a:lnSpc>
            </a:pPr>
            <a:r>
              <a:rPr lang="en-US" altLang="zh-CN" sz="3200"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200"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我的学生伤害事故处理原则 </a:t>
            </a:r>
            <a:r>
              <a:rPr lang="en-US" altLang="zh-CN" sz="3200"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552704" y="364795"/>
            <a:ext cx="2652793" cy="694267"/>
            <a:chOff x="552704" y="364795"/>
            <a:chExt cx="2652793" cy="694267"/>
          </a:xfrm>
        </p:grpSpPr>
        <p:sp>
          <p:nvSpPr>
            <p:cNvPr id="6"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7"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8" name="Google Shape;902;p24"/>
            <p:cNvGrpSpPr/>
            <p:nvPr/>
          </p:nvGrpSpPr>
          <p:grpSpPr>
            <a:xfrm>
              <a:off x="764989" y="547219"/>
              <a:ext cx="354692" cy="352748"/>
              <a:chOff x="-5971525" y="3273750"/>
              <a:chExt cx="292250" cy="290650"/>
            </a:xfrm>
            <a:solidFill>
              <a:srgbClr val="121B74"/>
            </a:solidFill>
          </p:grpSpPr>
          <p:sp>
            <p:nvSpPr>
              <p:cNvPr id="10"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1"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grpSp>
        <p:nvGrpSpPr>
          <p:cNvPr id="20" name="组合 19"/>
          <p:cNvGrpSpPr/>
          <p:nvPr/>
        </p:nvGrpSpPr>
        <p:grpSpPr>
          <a:xfrm>
            <a:off x="1756520" y="1650267"/>
            <a:ext cx="1956086" cy="3746158"/>
            <a:chOff x="4238414" y="1650267"/>
            <a:chExt cx="1956086" cy="3746158"/>
          </a:xfrm>
        </p:grpSpPr>
        <p:sp>
          <p:nvSpPr>
            <p:cNvPr id="17" name="Google Shape;1033;p33"/>
            <p:cNvSpPr txBox="1"/>
            <p:nvPr/>
          </p:nvSpPr>
          <p:spPr>
            <a:xfrm>
              <a:off x="4522500" y="1650267"/>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2</a:t>
              </a:r>
              <a:endParaRPr kumimoji="0" sz="4135" b="1" i="0" u="none" strike="noStrike" kern="0" cap="none" spc="0" normalizeH="0" baseline="0" noProof="0" dirty="0">
                <a:ln>
                  <a:noFill/>
                </a:ln>
                <a:effectLst/>
                <a:uLnTx/>
                <a:uFillTx/>
                <a:cs typeface="+mn-ea"/>
                <a:sym typeface="+mn-lt"/>
              </a:endParaRPr>
            </a:p>
          </p:txBody>
        </p:sp>
        <p:sp>
          <p:nvSpPr>
            <p:cNvPr id="18" name="Synergistically utilize technically sound portals with frictionless chains. Dramatically customize…"/>
            <p:cNvSpPr txBox="1"/>
            <p:nvPr/>
          </p:nvSpPr>
          <p:spPr>
            <a:xfrm>
              <a:off x="4238414" y="4565428"/>
              <a:ext cx="1849579" cy="830997"/>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solidFill>
                    <a:srgbClr val="1C1F25"/>
                  </a:solidFill>
                  <a:latin typeface="微软雅黑" panose="020B0503020204020204" pitchFamily="34" charset="-122"/>
                  <a:ea typeface="微软雅黑" panose="020B0503020204020204" pitchFamily="34" charset="-122"/>
                  <a:cs typeface="+mn-ea"/>
                  <a:sym typeface="+mn-lt"/>
                </a:rPr>
                <a:t>法律依据</a:t>
              </a:r>
              <a:endParaRPr lang="en-US" altLang="zh-CN" sz="3600" kern="0" dirty="0">
                <a:solidFill>
                  <a:srgbClr val="1C1F25"/>
                </a:solidFill>
                <a:latin typeface="微软雅黑" panose="020B0503020204020204" pitchFamily="34" charset="-122"/>
                <a:ea typeface="微软雅黑" panose="020B0503020204020204" pitchFamily="34" charset="-122"/>
                <a:cs typeface="+mn-ea"/>
                <a:sym typeface="+mn-lt"/>
              </a:endParaRPr>
            </a:p>
          </p:txBody>
        </p:sp>
        <p:sp>
          <p:nvSpPr>
            <p:cNvPr id="19" name="Google Shape;1018;p33"/>
            <p:cNvSpPr/>
            <p:nvPr/>
          </p:nvSpPr>
          <p:spPr>
            <a:xfrm>
              <a:off x="4238414" y="3266691"/>
              <a:ext cx="385763" cy="454468"/>
            </a:xfrm>
            <a:custGeom>
              <a:avLst/>
              <a:gdLst>
                <a:gd name="T0" fmla="*/ 7333 w 11084"/>
                <a:gd name="T1" fmla="*/ 2084 h 13057"/>
                <a:gd name="T2" fmla="*/ 7833 w 11084"/>
                <a:gd name="T3" fmla="*/ 84 h 13057"/>
                <a:gd name="T4" fmla="*/ 5917 w 11084"/>
                <a:gd name="T5" fmla="*/ 1167 h 13057"/>
                <a:gd name="T6" fmla="*/ 5333 w 11084"/>
                <a:gd name="T7" fmla="*/ 3167 h 13057"/>
                <a:gd name="T8" fmla="*/ 7333 w 11084"/>
                <a:gd name="T9" fmla="*/ 2084 h 13057"/>
                <a:gd name="T10" fmla="*/ 7333 w 11084"/>
                <a:gd name="T11" fmla="*/ 2084 h 13057"/>
                <a:gd name="T12" fmla="*/ 9139 w 11084"/>
                <a:gd name="T13" fmla="*/ 6751 h 13057"/>
                <a:gd name="T14" fmla="*/ 10556 w 11084"/>
                <a:gd name="T15" fmla="*/ 4417 h 13057"/>
                <a:gd name="T16" fmla="*/ 10556 w 11084"/>
                <a:gd name="T17" fmla="*/ 4334 h 13057"/>
                <a:gd name="T18" fmla="*/ 7889 w 11084"/>
                <a:gd name="T19" fmla="*/ 3084 h 13057"/>
                <a:gd name="T20" fmla="*/ 5722 w 11084"/>
                <a:gd name="T21" fmla="*/ 3667 h 13057"/>
                <a:gd name="T22" fmla="*/ 3222 w 11084"/>
                <a:gd name="T23" fmla="*/ 3084 h 13057"/>
                <a:gd name="T24" fmla="*/ 138 w 11084"/>
                <a:gd name="T25" fmla="*/ 6584 h 13057"/>
                <a:gd name="T26" fmla="*/ 2750 w 11084"/>
                <a:gd name="T27" fmla="*/ 12557 h 13057"/>
                <a:gd name="T28" fmla="*/ 4833 w 11084"/>
                <a:gd name="T29" fmla="*/ 12473 h 13057"/>
                <a:gd name="T30" fmla="*/ 7333 w 11084"/>
                <a:gd name="T31" fmla="*/ 12640 h 13057"/>
                <a:gd name="T32" fmla="*/ 11084 w 11084"/>
                <a:gd name="T33" fmla="*/ 9390 h 13057"/>
                <a:gd name="T34" fmla="*/ 9139 w 11084"/>
                <a:gd name="T35" fmla="*/ 6751 h 13057"/>
                <a:gd name="T36" fmla="*/ 9139 w 11084"/>
                <a:gd name="T37" fmla="*/ 6751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84" h="13057">
                  <a:moveTo>
                    <a:pt x="7333" y="2084"/>
                  </a:moveTo>
                  <a:cubicBezTo>
                    <a:pt x="8056" y="1167"/>
                    <a:pt x="7889" y="167"/>
                    <a:pt x="7833" y="84"/>
                  </a:cubicBezTo>
                  <a:cubicBezTo>
                    <a:pt x="7750" y="0"/>
                    <a:pt x="6667" y="167"/>
                    <a:pt x="5917" y="1167"/>
                  </a:cubicBezTo>
                  <a:cubicBezTo>
                    <a:pt x="5250" y="2084"/>
                    <a:pt x="5250" y="3084"/>
                    <a:pt x="5333" y="3167"/>
                  </a:cubicBezTo>
                  <a:cubicBezTo>
                    <a:pt x="5417" y="3251"/>
                    <a:pt x="6500" y="3167"/>
                    <a:pt x="7333" y="2084"/>
                  </a:cubicBezTo>
                  <a:close/>
                  <a:moveTo>
                    <a:pt x="7333" y="2084"/>
                  </a:moveTo>
                  <a:close/>
                  <a:moveTo>
                    <a:pt x="9139" y="6751"/>
                  </a:moveTo>
                  <a:cubicBezTo>
                    <a:pt x="9056" y="5417"/>
                    <a:pt x="10306" y="4584"/>
                    <a:pt x="10556" y="4417"/>
                  </a:cubicBezTo>
                  <a:lnTo>
                    <a:pt x="10556" y="4334"/>
                  </a:lnTo>
                  <a:cubicBezTo>
                    <a:pt x="10556" y="4334"/>
                    <a:pt x="9472" y="3001"/>
                    <a:pt x="7889" y="3084"/>
                  </a:cubicBezTo>
                  <a:cubicBezTo>
                    <a:pt x="6889" y="3167"/>
                    <a:pt x="6389" y="3667"/>
                    <a:pt x="5722" y="3667"/>
                  </a:cubicBezTo>
                  <a:cubicBezTo>
                    <a:pt x="4889" y="3667"/>
                    <a:pt x="4139" y="3084"/>
                    <a:pt x="3222" y="3084"/>
                  </a:cubicBezTo>
                  <a:cubicBezTo>
                    <a:pt x="2472" y="3084"/>
                    <a:pt x="305" y="3751"/>
                    <a:pt x="138" y="6584"/>
                  </a:cubicBezTo>
                  <a:cubicBezTo>
                    <a:pt x="0" y="9418"/>
                    <a:pt x="2000" y="12057"/>
                    <a:pt x="2750" y="12557"/>
                  </a:cubicBezTo>
                  <a:cubicBezTo>
                    <a:pt x="3500" y="13057"/>
                    <a:pt x="4000" y="12890"/>
                    <a:pt x="4833" y="12473"/>
                  </a:cubicBezTo>
                  <a:cubicBezTo>
                    <a:pt x="5250" y="12223"/>
                    <a:pt x="6583" y="12140"/>
                    <a:pt x="7333" y="12640"/>
                  </a:cubicBezTo>
                  <a:cubicBezTo>
                    <a:pt x="8250" y="12973"/>
                    <a:pt x="9583" y="12723"/>
                    <a:pt x="11084" y="9390"/>
                  </a:cubicBezTo>
                  <a:cubicBezTo>
                    <a:pt x="10889" y="9418"/>
                    <a:pt x="9222" y="9001"/>
                    <a:pt x="9139" y="6751"/>
                  </a:cubicBezTo>
                  <a:close/>
                  <a:moveTo>
                    <a:pt x="9139" y="6751"/>
                  </a:move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21" name="TextBox 20"/>
          <p:cNvSpPr txBox="1"/>
          <p:nvPr/>
        </p:nvSpPr>
        <p:spPr>
          <a:xfrm>
            <a:off x="4568098" y="1408967"/>
            <a:ext cx="5708016" cy="423386"/>
          </a:xfrm>
          <a:prstGeom prst="rect">
            <a:avLst/>
          </a:prstGeom>
          <a:noFill/>
        </p:spPr>
        <p:txBody>
          <a:bodyPr wrap="square" rtlCol="0">
            <a:spAutoFit/>
          </a:bodyPr>
          <a:lstStyle/>
          <a:p>
            <a:pPr marL="457200" indent="-612140">
              <a:lnSpc>
                <a:spcPts val="2300"/>
              </a:lnSpc>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主要实体性法律依据</a:t>
            </a:r>
            <a:r>
              <a:rPr lang="zh-CN" altLang="en-US" sz="3600" b="1" dirty="0">
                <a:solidFill>
                  <a:schemeClr val="accent1">
                    <a:lumMod val="50000"/>
                  </a:schemeClr>
                </a:solidFill>
                <a:latin typeface="+mn-ea"/>
              </a:rPr>
              <a:t>    </a:t>
            </a:r>
            <a:r>
              <a:rPr lang="en-US" altLang="zh-CN" sz="3600" dirty="0">
                <a:solidFill>
                  <a:schemeClr val="accent1">
                    <a:lumMod val="50000"/>
                  </a:schemeClr>
                </a:solidFill>
                <a:latin typeface="微软雅黑" panose="020B0503020204020204" pitchFamily="34" charset="-122"/>
                <a:ea typeface="微软雅黑" panose="020B0503020204020204" pitchFamily="34" charset="-122"/>
              </a:rPr>
              <a:t> </a:t>
            </a:r>
            <a:endParaRPr lang="zh-CN" altLang="en-US" sz="3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020811" y="3225574"/>
            <a:ext cx="4369933" cy="2277547"/>
          </a:xfrm>
          <a:prstGeom prst="rect">
            <a:avLst/>
          </a:prstGeom>
          <a:noFill/>
        </p:spPr>
        <p:txBody>
          <a:bodyPr wrap="square" rtlCol="0">
            <a:spAutoFit/>
          </a:bodyPr>
          <a:lstStyle/>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教育法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民法典</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治安管理处罚法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刑法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endParaRPr lang="zh-CN" altLang="en-US" sz="2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4709659" y="1951723"/>
            <a:ext cx="6629401" cy="1066959"/>
          </a:xfrm>
          <a:prstGeom prst="rect">
            <a:avLst/>
          </a:prstGeom>
        </p:spPr>
        <p:txBody>
          <a:bodyPr wrap="square">
            <a:spAutoFit/>
          </a:bodyPr>
          <a:lstStyle/>
          <a:p>
            <a:pPr>
              <a:lnSpc>
                <a:spcPts val="3800"/>
              </a:lnSpc>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      实体性法律是规定学校安全事故处置中相关责任人权利、义务和法律责任的法律。</a:t>
            </a:r>
            <a:endParaRPr lang="zh-CN" altLang="en-US" sz="2400" dirty="0">
              <a:solidFill>
                <a:schemeClr val="accent1">
                  <a:lumMod val="50000"/>
                </a:schemeClr>
              </a:solidFill>
            </a:endParaRPr>
          </a:p>
        </p:txBody>
      </p:sp>
      <p:grpSp>
        <p:nvGrpSpPr>
          <p:cNvPr id="31" name="组合 30"/>
          <p:cNvGrpSpPr/>
          <p:nvPr/>
        </p:nvGrpSpPr>
        <p:grpSpPr>
          <a:xfrm>
            <a:off x="1479154" y="2720867"/>
            <a:ext cx="2308721" cy="1619453"/>
            <a:chOff x="1479154" y="2720867"/>
            <a:chExt cx="2308721" cy="1619453"/>
          </a:xfrm>
        </p:grpSpPr>
        <p:sp>
          <p:nvSpPr>
            <p:cNvPr id="27" name="Google Shape;1003;p33"/>
            <p:cNvSpPr/>
            <p:nvPr/>
          </p:nvSpPr>
          <p:spPr>
            <a:xfrm>
              <a:off x="2168538" y="2720867"/>
              <a:ext cx="1619337" cy="1619453"/>
            </a:xfrm>
            <a:custGeom>
              <a:avLst/>
              <a:gdLst/>
              <a:ahLst/>
              <a:cxnLst/>
              <a:rect l="l" t="t" r="r" b="b"/>
              <a:pathLst>
                <a:path w="13884" h="13885" extrusionOk="0">
                  <a:moveTo>
                    <a:pt x="1296" y="1"/>
                  </a:moveTo>
                  <a:cubicBezTo>
                    <a:pt x="576" y="1"/>
                    <a:pt x="0" y="577"/>
                    <a:pt x="0" y="1283"/>
                  </a:cubicBezTo>
                  <a:lnTo>
                    <a:pt x="0" y="12588"/>
                  </a:lnTo>
                  <a:cubicBezTo>
                    <a:pt x="0" y="13308"/>
                    <a:pt x="576" y="13885"/>
                    <a:pt x="1296" y="13885"/>
                  </a:cubicBezTo>
                  <a:lnTo>
                    <a:pt x="12602" y="13885"/>
                  </a:lnTo>
                  <a:cubicBezTo>
                    <a:pt x="13308" y="13885"/>
                    <a:pt x="13884" y="13308"/>
                    <a:pt x="13884" y="12588"/>
                  </a:cubicBezTo>
                  <a:lnTo>
                    <a:pt x="13884" y="1283"/>
                  </a:lnTo>
                  <a:cubicBezTo>
                    <a:pt x="13884" y="577"/>
                    <a:pt x="13308" y="1"/>
                    <a:pt x="12602" y="1"/>
                  </a:cubicBez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cs typeface="+mn-ea"/>
                <a:sym typeface="+mn-lt"/>
              </a:endParaRPr>
            </a:p>
          </p:txBody>
        </p:sp>
        <p:sp>
          <p:nvSpPr>
            <p:cNvPr id="28" name="Google Shape;1006;p33"/>
            <p:cNvSpPr/>
            <p:nvPr/>
          </p:nvSpPr>
          <p:spPr>
            <a:xfrm>
              <a:off x="2067949" y="2720867"/>
              <a:ext cx="1068948" cy="1619453"/>
            </a:xfrm>
            <a:custGeom>
              <a:avLst/>
              <a:gdLst/>
              <a:ahLst/>
              <a:cxnLst/>
              <a:rect l="l" t="t" r="r" b="b"/>
              <a:pathLst>
                <a:path w="9074" h="13885" extrusionOk="0">
                  <a:moveTo>
                    <a:pt x="1815" y="1"/>
                  </a:moveTo>
                  <a:cubicBezTo>
                    <a:pt x="821" y="1"/>
                    <a:pt x="0" y="822"/>
                    <a:pt x="0" y="1816"/>
                  </a:cubicBezTo>
                  <a:lnTo>
                    <a:pt x="0" y="12070"/>
                  </a:lnTo>
                  <a:cubicBezTo>
                    <a:pt x="0" y="13064"/>
                    <a:pt x="821" y="13885"/>
                    <a:pt x="1815" y="13885"/>
                  </a:cubicBezTo>
                  <a:lnTo>
                    <a:pt x="2132" y="13885"/>
                  </a:lnTo>
                  <a:lnTo>
                    <a:pt x="9073" y="6943"/>
                  </a:lnTo>
                  <a:lnTo>
                    <a:pt x="213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9" name="Google Shape;1009;p33"/>
            <p:cNvSpPr/>
            <p:nvPr/>
          </p:nvSpPr>
          <p:spPr>
            <a:xfrm>
              <a:off x="1479154" y="2945975"/>
              <a:ext cx="1179329" cy="1167616"/>
            </a:xfrm>
            <a:custGeom>
              <a:avLst/>
              <a:gdLst/>
              <a:ahLst/>
              <a:cxnLst/>
              <a:rect l="l" t="t" r="r" b="b"/>
              <a:pathLst>
                <a:path w="10011" h="10011" extrusionOk="0">
                  <a:moveTo>
                    <a:pt x="4998" y="1"/>
                  </a:moveTo>
                  <a:lnTo>
                    <a:pt x="1" y="5013"/>
                  </a:lnTo>
                  <a:lnTo>
                    <a:pt x="4998" y="10010"/>
                  </a:lnTo>
                  <a:lnTo>
                    <a:pt x="10010" y="5013"/>
                  </a:lnTo>
                  <a:lnTo>
                    <a:pt x="4998" y="1"/>
                  </a:ln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cs typeface="+mn-ea"/>
                <a:sym typeface="+mn-lt"/>
              </a:endParaRPr>
            </a:p>
          </p:txBody>
        </p:sp>
        <p:sp>
          <p:nvSpPr>
            <p:cNvPr id="30" name="Google Shape;1018;p33"/>
            <p:cNvSpPr/>
            <p:nvPr/>
          </p:nvSpPr>
          <p:spPr>
            <a:xfrm>
              <a:off x="1858118" y="3266691"/>
              <a:ext cx="385763" cy="454468"/>
            </a:xfrm>
            <a:custGeom>
              <a:avLst/>
              <a:gdLst>
                <a:gd name="T0" fmla="*/ 7333 w 11084"/>
                <a:gd name="T1" fmla="*/ 2084 h 13057"/>
                <a:gd name="T2" fmla="*/ 7833 w 11084"/>
                <a:gd name="T3" fmla="*/ 84 h 13057"/>
                <a:gd name="T4" fmla="*/ 5917 w 11084"/>
                <a:gd name="T5" fmla="*/ 1167 h 13057"/>
                <a:gd name="T6" fmla="*/ 5333 w 11084"/>
                <a:gd name="T7" fmla="*/ 3167 h 13057"/>
                <a:gd name="T8" fmla="*/ 7333 w 11084"/>
                <a:gd name="T9" fmla="*/ 2084 h 13057"/>
                <a:gd name="T10" fmla="*/ 7333 w 11084"/>
                <a:gd name="T11" fmla="*/ 2084 h 13057"/>
                <a:gd name="T12" fmla="*/ 9139 w 11084"/>
                <a:gd name="T13" fmla="*/ 6751 h 13057"/>
                <a:gd name="T14" fmla="*/ 10556 w 11084"/>
                <a:gd name="T15" fmla="*/ 4417 h 13057"/>
                <a:gd name="T16" fmla="*/ 10556 w 11084"/>
                <a:gd name="T17" fmla="*/ 4334 h 13057"/>
                <a:gd name="T18" fmla="*/ 7889 w 11084"/>
                <a:gd name="T19" fmla="*/ 3084 h 13057"/>
                <a:gd name="T20" fmla="*/ 5722 w 11084"/>
                <a:gd name="T21" fmla="*/ 3667 h 13057"/>
                <a:gd name="T22" fmla="*/ 3222 w 11084"/>
                <a:gd name="T23" fmla="*/ 3084 h 13057"/>
                <a:gd name="T24" fmla="*/ 138 w 11084"/>
                <a:gd name="T25" fmla="*/ 6584 h 13057"/>
                <a:gd name="T26" fmla="*/ 2750 w 11084"/>
                <a:gd name="T27" fmla="*/ 12557 h 13057"/>
                <a:gd name="T28" fmla="*/ 4833 w 11084"/>
                <a:gd name="T29" fmla="*/ 12473 h 13057"/>
                <a:gd name="T30" fmla="*/ 7333 w 11084"/>
                <a:gd name="T31" fmla="*/ 12640 h 13057"/>
                <a:gd name="T32" fmla="*/ 11084 w 11084"/>
                <a:gd name="T33" fmla="*/ 9390 h 13057"/>
                <a:gd name="T34" fmla="*/ 9139 w 11084"/>
                <a:gd name="T35" fmla="*/ 6751 h 13057"/>
                <a:gd name="T36" fmla="*/ 9139 w 11084"/>
                <a:gd name="T37" fmla="*/ 6751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84" h="13057">
                  <a:moveTo>
                    <a:pt x="7333" y="2084"/>
                  </a:moveTo>
                  <a:cubicBezTo>
                    <a:pt x="8056" y="1167"/>
                    <a:pt x="7889" y="167"/>
                    <a:pt x="7833" y="84"/>
                  </a:cubicBezTo>
                  <a:cubicBezTo>
                    <a:pt x="7750" y="0"/>
                    <a:pt x="6667" y="167"/>
                    <a:pt x="5917" y="1167"/>
                  </a:cubicBezTo>
                  <a:cubicBezTo>
                    <a:pt x="5250" y="2084"/>
                    <a:pt x="5250" y="3084"/>
                    <a:pt x="5333" y="3167"/>
                  </a:cubicBezTo>
                  <a:cubicBezTo>
                    <a:pt x="5417" y="3251"/>
                    <a:pt x="6500" y="3167"/>
                    <a:pt x="7333" y="2084"/>
                  </a:cubicBezTo>
                  <a:close/>
                  <a:moveTo>
                    <a:pt x="7333" y="2084"/>
                  </a:moveTo>
                  <a:close/>
                  <a:moveTo>
                    <a:pt x="9139" y="6751"/>
                  </a:moveTo>
                  <a:cubicBezTo>
                    <a:pt x="9056" y="5417"/>
                    <a:pt x="10306" y="4584"/>
                    <a:pt x="10556" y="4417"/>
                  </a:cubicBezTo>
                  <a:lnTo>
                    <a:pt x="10556" y="4334"/>
                  </a:lnTo>
                  <a:cubicBezTo>
                    <a:pt x="10556" y="4334"/>
                    <a:pt x="9472" y="3001"/>
                    <a:pt x="7889" y="3084"/>
                  </a:cubicBezTo>
                  <a:cubicBezTo>
                    <a:pt x="6889" y="3167"/>
                    <a:pt x="6389" y="3667"/>
                    <a:pt x="5722" y="3667"/>
                  </a:cubicBezTo>
                  <a:cubicBezTo>
                    <a:pt x="4889" y="3667"/>
                    <a:pt x="4139" y="3084"/>
                    <a:pt x="3222" y="3084"/>
                  </a:cubicBezTo>
                  <a:cubicBezTo>
                    <a:pt x="2472" y="3084"/>
                    <a:pt x="305" y="3751"/>
                    <a:pt x="138" y="6584"/>
                  </a:cubicBezTo>
                  <a:cubicBezTo>
                    <a:pt x="0" y="9418"/>
                    <a:pt x="2000" y="12057"/>
                    <a:pt x="2750" y="12557"/>
                  </a:cubicBezTo>
                  <a:cubicBezTo>
                    <a:pt x="3500" y="13057"/>
                    <a:pt x="4000" y="12890"/>
                    <a:pt x="4833" y="12473"/>
                  </a:cubicBezTo>
                  <a:cubicBezTo>
                    <a:pt x="5250" y="12223"/>
                    <a:pt x="6583" y="12140"/>
                    <a:pt x="7333" y="12640"/>
                  </a:cubicBezTo>
                  <a:cubicBezTo>
                    <a:pt x="8250" y="12973"/>
                    <a:pt x="9583" y="12723"/>
                    <a:pt x="11084" y="9390"/>
                  </a:cubicBezTo>
                  <a:cubicBezTo>
                    <a:pt x="10889" y="9418"/>
                    <a:pt x="9222" y="9001"/>
                    <a:pt x="9139" y="6751"/>
                  </a:cubicBezTo>
                  <a:close/>
                  <a:moveTo>
                    <a:pt x="9139" y="6751"/>
                  </a:move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
        <p:nvSpPr>
          <p:cNvPr id="10" name="TextBox 5"/>
          <p:cNvSpPr txBox="1">
            <a:spLocks noChangeArrowheads="1"/>
          </p:cNvSpPr>
          <p:nvPr/>
        </p:nvSpPr>
        <p:spPr bwMode="auto">
          <a:xfrm>
            <a:off x="1213700" y="1210140"/>
            <a:ext cx="10020357" cy="1499898"/>
          </a:xfrm>
          <a:prstGeom prst="rect">
            <a:avLst/>
          </a:prstGeom>
          <a:noFill/>
          <a:ln w="9525">
            <a:noFill/>
            <a:miter lim="800000"/>
          </a:ln>
        </p:spPr>
        <p:txBody>
          <a:bodyPr wrap="square">
            <a:spAutoFit/>
          </a:bodyPr>
          <a:lstStyle/>
          <a:p>
            <a:pPr>
              <a:lnSpc>
                <a:spcPts val="2800"/>
              </a:lnSpc>
            </a:pP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       第一千一百九十九条　</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pPr>
              <a:lnSpc>
                <a:spcPts val="2800"/>
              </a:lnSpc>
            </a:pP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       无民事行为能力人在幼儿园、学校或者其他教育机构学习、生活期间受到人身损害的，幼儿园、学校或者其他教育机构应当承担侵权责任；但是，能够证明尽到教育、管理职责的，不承担侵权责任。　　</a:t>
            </a:r>
          </a:p>
        </p:txBody>
      </p:sp>
      <p:sp>
        <p:nvSpPr>
          <p:cNvPr id="11" name="矩形 3"/>
          <p:cNvSpPr>
            <a:spLocks noChangeArrowheads="1"/>
          </p:cNvSpPr>
          <p:nvPr/>
        </p:nvSpPr>
        <p:spPr bwMode="auto">
          <a:xfrm>
            <a:off x="1256330" y="2706696"/>
            <a:ext cx="9803258" cy="1140825"/>
          </a:xfrm>
          <a:prstGeom prst="rect">
            <a:avLst/>
          </a:prstGeom>
          <a:noFill/>
          <a:ln w="9525">
            <a:noFill/>
            <a:miter lim="800000"/>
          </a:ln>
        </p:spPr>
        <p:txBody>
          <a:bodyPr wrap="square">
            <a:spAutoFit/>
          </a:bodyPr>
          <a:lstStyle/>
          <a:p>
            <a:pPr>
              <a:lnSpc>
                <a:spcPts val="2800"/>
              </a:lnSpc>
            </a:pP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       第一千二百条　</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pPr>
              <a:lnSpc>
                <a:spcPts val="2800"/>
              </a:lnSpc>
            </a:pP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       限制民事行为能力人在学校或者其他教育机构学习、生活期间受到人身损害，学校或者其他教育机构未尽到教育、管理职责的，应当承担侵权责任。　　 </a:t>
            </a:r>
          </a:p>
        </p:txBody>
      </p:sp>
      <p:sp>
        <p:nvSpPr>
          <p:cNvPr id="12" name="矩形 11"/>
          <p:cNvSpPr>
            <a:spLocks noChangeArrowheads="1"/>
          </p:cNvSpPr>
          <p:nvPr/>
        </p:nvSpPr>
        <p:spPr bwMode="auto">
          <a:xfrm>
            <a:off x="1282297" y="3880540"/>
            <a:ext cx="9957640" cy="1858970"/>
          </a:xfrm>
          <a:prstGeom prst="rect">
            <a:avLst/>
          </a:prstGeom>
          <a:noFill/>
          <a:ln w="9525">
            <a:noFill/>
            <a:miter lim="800000"/>
          </a:ln>
        </p:spPr>
        <p:txBody>
          <a:bodyPr wrap="square">
            <a:spAutoFit/>
          </a:bodyPr>
          <a:lstStyle/>
          <a:p>
            <a:pPr>
              <a:lnSpc>
                <a:spcPts val="2800"/>
              </a:lnSpc>
            </a:pP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       第一千二百零一条　</a:t>
            </a:r>
            <a:endParaRPr lang="en-US" altLang="zh-CN" sz="2000" dirty="0">
              <a:solidFill>
                <a:schemeClr val="accent1">
                  <a:lumMod val="50000"/>
                </a:schemeClr>
              </a:solidFill>
              <a:latin typeface="微软雅黑" panose="020B0503020204020204" pitchFamily="34" charset="-122"/>
              <a:ea typeface="微软雅黑" panose="020B0503020204020204" pitchFamily="34" charset="-122"/>
            </a:endParaRPr>
          </a:p>
          <a:p>
            <a:pPr>
              <a:lnSpc>
                <a:spcPts val="2800"/>
              </a:lnSpc>
            </a:pP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       </a:t>
            </a: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无民事行为能力人或者限制民事行为能力人在幼儿园、学校或者其他教育机构学习、生活期间，受到幼儿园、学校或者其他教育机构以外的第三人人身损害的，由第三人承担侵权责任；幼儿园、学校或者其他教育机构未尽到管理职责的，承担相应的补充责任。幼儿园、学校或者其他教育机构承担补充责任后，可以向第三人追偿。</a:t>
            </a:r>
          </a:p>
        </p:txBody>
      </p:sp>
      <p:sp>
        <p:nvSpPr>
          <p:cNvPr id="13" name="TextBox 12"/>
          <p:cNvSpPr txBox="1"/>
          <p:nvPr/>
        </p:nvSpPr>
        <p:spPr>
          <a:xfrm>
            <a:off x="7211559" y="5845625"/>
            <a:ext cx="3964442" cy="400110"/>
          </a:xfrm>
          <a:prstGeom prst="rect">
            <a:avLst/>
          </a:prstGeom>
          <a:noFill/>
        </p:spPr>
        <p:txBody>
          <a:bodyPr wrap="square" rtlCol="0">
            <a:spAutoFit/>
          </a:bodyPr>
          <a:lstStyle/>
          <a:p>
            <a:pPr algn="r"/>
            <a:r>
              <a:rPr lang="en-US" altLang="zh-CN" sz="2000" dirty="0">
                <a:solidFill>
                  <a:schemeClr val="accent1">
                    <a:lumMod val="50000"/>
                  </a:schemeClr>
                </a:solidFill>
              </a:rPr>
              <a:t>——《</a:t>
            </a:r>
            <a:r>
              <a:rPr lang="zh-CN" altLang="en-US" sz="2000" dirty="0">
                <a:solidFill>
                  <a:schemeClr val="accent1">
                    <a:lumMod val="50000"/>
                  </a:schemeClr>
                </a:solidFill>
              </a:rPr>
              <a:t>中华人民共和国民法典</a:t>
            </a:r>
            <a:r>
              <a:rPr lang="en-US" altLang="zh-CN" sz="2000" dirty="0">
                <a:solidFill>
                  <a:schemeClr val="accent1">
                    <a:lumMod val="50000"/>
                  </a:schemeClr>
                </a:solidFill>
              </a:rPr>
              <a:t>》</a:t>
            </a:r>
            <a:endParaRPr lang="zh-CN" altLang="en-US" sz="2000" dirty="0">
              <a:solidFill>
                <a:schemeClr val="accent1">
                  <a:lumMod val="50000"/>
                </a:schemeClr>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
        <p:nvSpPr>
          <p:cNvPr id="10" name="TextBox 9"/>
          <p:cNvSpPr txBox="1"/>
          <p:nvPr/>
        </p:nvSpPr>
        <p:spPr>
          <a:xfrm>
            <a:off x="1350235" y="1703982"/>
            <a:ext cx="5137653" cy="387286"/>
          </a:xfrm>
          <a:prstGeom prst="rect">
            <a:avLst/>
          </a:prstGeom>
          <a:noFill/>
        </p:spPr>
        <p:txBody>
          <a:bodyPr wrap="square" rtlCol="0">
            <a:spAutoFit/>
          </a:bodyPr>
          <a:lstStyle/>
          <a:p>
            <a:pPr marL="457200" indent="-612140">
              <a:lnSpc>
                <a:spcPts val="2300"/>
              </a:lnSpc>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主要程序性法律依据    </a:t>
            </a:r>
            <a:r>
              <a:rPr lang="en-US" altLang="zh-CN" sz="3600" dirty="0">
                <a:solidFill>
                  <a:schemeClr val="accent1">
                    <a:lumMod val="50000"/>
                  </a:schemeClr>
                </a:solidFill>
                <a:latin typeface="微软雅黑" panose="020B0503020204020204" pitchFamily="34" charset="-122"/>
                <a:ea typeface="微软雅黑" panose="020B0503020204020204" pitchFamily="34" charset="-122"/>
              </a:rPr>
              <a:t> </a:t>
            </a:r>
            <a:endParaRPr lang="zh-CN" altLang="en-US" sz="3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803631" y="3088103"/>
            <a:ext cx="3461657" cy="2862322"/>
          </a:xfrm>
          <a:prstGeom prst="rect">
            <a:avLst/>
          </a:prstGeom>
          <a:noFill/>
        </p:spPr>
        <p:txBody>
          <a:bodyPr wrap="square" rtlCol="0">
            <a:spAutoFit/>
          </a:bodyPr>
          <a:lstStyle/>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人民调解法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民事诉讼法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刑事诉讼法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行政复议法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252095" indent="252095">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行政诉讼法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endParaRPr lang="zh-CN" altLang="en-US" sz="2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741706" y="2349506"/>
            <a:ext cx="9964508" cy="579646"/>
          </a:xfrm>
          <a:prstGeom prst="rect">
            <a:avLst/>
          </a:prstGeom>
        </p:spPr>
        <p:txBody>
          <a:bodyPr wrap="square">
            <a:spAutoFit/>
          </a:bodyPr>
          <a:lstStyle/>
          <a:p>
            <a:pPr>
              <a:lnSpc>
                <a:spcPts val="3800"/>
              </a:lnSpc>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程序性法律是处置学校安全事故的过程中需要遵循的相关程序的法律。</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
        <p:nvSpPr>
          <p:cNvPr id="10" name="TextBox 9"/>
          <p:cNvSpPr txBox="1"/>
          <p:nvPr/>
        </p:nvSpPr>
        <p:spPr>
          <a:xfrm>
            <a:off x="1393774" y="1791068"/>
            <a:ext cx="5137653" cy="387286"/>
          </a:xfrm>
          <a:prstGeom prst="rect">
            <a:avLst/>
          </a:prstGeom>
          <a:noFill/>
        </p:spPr>
        <p:txBody>
          <a:bodyPr wrap="square" rtlCol="0">
            <a:spAutoFit/>
          </a:bodyPr>
          <a:lstStyle/>
          <a:p>
            <a:pPr marL="457200" indent="-612140">
              <a:lnSpc>
                <a:spcPts val="2300"/>
              </a:lnSpc>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其他相关法律依据</a:t>
            </a:r>
            <a:r>
              <a:rPr lang="zh-CN" altLang="en-US" sz="3600" b="1" dirty="0">
                <a:solidFill>
                  <a:schemeClr val="accent1">
                    <a:lumMod val="50000"/>
                  </a:schemeClr>
                </a:solidFill>
                <a:latin typeface="微软雅黑" panose="020B0503020204020204" pitchFamily="34" charset="-122"/>
                <a:ea typeface="微软雅黑" panose="020B0503020204020204" pitchFamily="34" charset="-122"/>
              </a:rPr>
              <a:t>    </a:t>
            </a:r>
            <a:r>
              <a:rPr lang="en-US" altLang="zh-CN" sz="3600" dirty="0">
                <a:solidFill>
                  <a:schemeClr val="accent1">
                    <a:lumMod val="50000"/>
                  </a:schemeClr>
                </a:solidFill>
                <a:latin typeface="微软雅黑" panose="020B0503020204020204" pitchFamily="34" charset="-122"/>
                <a:ea typeface="微软雅黑" panose="020B0503020204020204" pitchFamily="34" charset="-122"/>
              </a:rPr>
              <a:t> </a:t>
            </a:r>
            <a:endParaRPr lang="zh-CN" altLang="en-US" sz="3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625600" y="2652679"/>
            <a:ext cx="9318171" cy="1862048"/>
          </a:xfrm>
          <a:prstGeom prst="rect">
            <a:avLst/>
          </a:prstGeom>
          <a:noFill/>
        </p:spPr>
        <p:txBody>
          <a:bodyPr wrap="square" rtlCol="0">
            <a:spAutoFit/>
          </a:bodyPr>
          <a:lstStyle/>
          <a:p>
            <a:pPr marL="514350" indent="-514350">
              <a:lnSpc>
                <a:spcPts val="3800"/>
              </a:lnSpc>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关于加强中小学幼儿园安全风险防控体系建设的意见</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514350" indent="-514350">
              <a:lnSpc>
                <a:spcPts val="3800"/>
              </a:lnSpc>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学生伤害事故处理办法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p>
          <a:p>
            <a:pPr marL="514350" indent="-514350">
              <a:lnSpc>
                <a:spcPts val="3800"/>
              </a:lnSpc>
              <a:spcBef>
                <a:spcPts val="1200"/>
              </a:spcBef>
              <a:buFont typeface="Arial" panose="020B0604020202020204" pitchFamily="34" charset="0"/>
              <a:buChar char="•"/>
            </a:pP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中小学幼儿安全管理办法</a:t>
            </a:r>
            <a:r>
              <a:rPr lang="en-US" altLang="zh-CN" sz="2800" dirty="0">
                <a:solidFill>
                  <a:schemeClr val="accent1">
                    <a:lumMod val="50000"/>
                  </a:schemeClr>
                </a:solidFill>
                <a:latin typeface="微软雅黑" panose="020B0503020204020204" pitchFamily="34" charset="-122"/>
                <a:ea typeface="微软雅黑" panose="020B0503020204020204" pitchFamily="34" charset="-122"/>
              </a:rPr>
              <a:t>》</a:t>
            </a:r>
            <a:endParaRPr lang="zh-CN" altLang="en-US" sz="28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grpSp>
        <p:nvGrpSpPr>
          <p:cNvPr id="15" name="组合 14"/>
          <p:cNvGrpSpPr/>
          <p:nvPr/>
        </p:nvGrpSpPr>
        <p:grpSpPr>
          <a:xfrm>
            <a:off x="1360545" y="1635760"/>
            <a:ext cx="2290893" cy="2690053"/>
            <a:chOff x="6034132" y="1650267"/>
            <a:chExt cx="2290893" cy="2690053"/>
          </a:xfrm>
        </p:grpSpPr>
        <p:sp>
          <p:nvSpPr>
            <p:cNvPr id="10" name="Google Shape;1004;p33"/>
            <p:cNvSpPr/>
            <p:nvPr/>
          </p:nvSpPr>
          <p:spPr>
            <a:xfrm>
              <a:off x="6705572" y="2720867"/>
              <a:ext cx="1619453" cy="1619453"/>
            </a:xfrm>
            <a:custGeom>
              <a:avLst/>
              <a:gdLst/>
              <a:ahLst/>
              <a:cxnLst/>
              <a:rect l="l" t="t" r="r" b="b"/>
              <a:pathLst>
                <a:path w="13885" h="13885" extrusionOk="0">
                  <a:moveTo>
                    <a:pt x="1297" y="1"/>
                  </a:moveTo>
                  <a:cubicBezTo>
                    <a:pt x="577" y="1"/>
                    <a:pt x="1" y="577"/>
                    <a:pt x="1" y="1283"/>
                  </a:cubicBezTo>
                  <a:lnTo>
                    <a:pt x="1" y="12588"/>
                  </a:lnTo>
                  <a:cubicBezTo>
                    <a:pt x="1" y="13308"/>
                    <a:pt x="577" y="13885"/>
                    <a:pt x="1297" y="13885"/>
                  </a:cubicBezTo>
                  <a:lnTo>
                    <a:pt x="12602" y="13885"/>
                  </a:lnTo>
                  <a:cubicBezTo>
                    <a:pt x="13308" y="13885"/>
                    <a:pt x="13884" y="13308"/>
                    <a:pt x="13884" y="12588"/>
                  </a:cubicBezTo>
                  <a:lnTo>
                    <a:pt x="13884" y="1283"/>
                  </a:lnTo>
                  <a:cubicBezTo>
                    <a:pt x="13884" y="577"/>
                    <a:pt x="13308" y="1"/>
                    <a:pt x="12602" y="1"/>
                  </a:cubicBez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1" name="Google Shape;1007;p33"/>
            <p:cNvSpPr/>
            <p:nvPr/>
          </p:nvSpPr>
          <p:spPr>
            <a:xfrm>
              <a:off x="6624573" y="2720867"/>
              <a:ext cx="1067299" cy="1619453"/>
            </a:xfrm>
            <a:custGeom>
              <a:avLst/>
              <a:gdLst/>
              <a:ahLst/>
              <a:cxnLst/>
              <a:rect l="l" t="t" r="r" b="b"/>
              <a:pathLst>
                <a:path w="9060" h="13885" extrusionOk="0">
                  <a:moveTo>
                    <a:pt x="1801" y="1"/>
                  </a:moveTo>
                  <a:cubicBezTo>
                    <a:pt x="807" y="1"/>
                    <a:pt x="1" y="822"/>
                    <a:pt x="1" y="1816"/>
                  </a:cubicBezTo>
                  <a:lnTo>
                    <a:pt x="1" y="12070"/>
                  </a:lnTo>
                  <a:cubicBezTo>
                    <a:pt x="1" y="13064"/>
                    <a:pt x="807" y="13885"/>
                    <a:pt x="1801" y="13885"/>
                  </a:cubicBezTo>
                  <a:lnTo>
                    <a:pt x="2118" y="13885"/>
                  </a:lnTo>
                  <a:lnTo>
                    <a:pt x="9060" y="6943"/>
                  </a:lnTo>
                  <a:lnTo>
                    <a:pt x="211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2" name="Google Shape;1010;p33"/>
            <p:cNvSpPr/>
            <p:nvPr/>
          </p:nvSpPr>
          <p:spPr>
            <a:xfrm>
              <a:off x="6034132" y="2945975"/>
              <a:ext cx="1179329" cy="1167616"/>
            </a:xfrm>
            <a:custGeom>
              <a:avLst/>
              <a:gdLst/>
              <a:ahLst/>
              <a:cxnLst/>
              <a:rect l="l" t="t" r="r" b="b"/>
              <a:pathLst>
                <a:path w="10011" h="10011" extrusionOk="0">
                  <a:moveTo>
                    <a:pt x="5013" y="1"/>
                  </a:moveTo>
                  <a:lnTo>
                    <a:pt x="1" y="5013"/>
                  </a:lnTo>
                  <a:lnTo>
                    <a:pt x="5013" y="10010"/>
                  </a:lnTo>
                  <a:lnTo>
                    <a:pt x="10010" y="5013"/>
                  </a:lnTo>
                  <a:lnTo>
                    <a:pt x="5013" y="1"/>
                  </a:ln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13" name="Google Shape;1015;p33"/>
            <p:cNvSpPr/>
            <p:nvPr/>
          </p:nvSpPr>
          <p:spPr>
            <a:xfrm>
              <a:off x="6346316" y="3190745"/>
              <a:ext cx="556725" cy="550979"/>
            </a:xfrm>
            <a:custGeom>
              <a:avLst/>
              <a:gdLst>
                <a:gd name="T0" fmla="*/ 2709 w 7873"/>
                <a:gd name="T1" fmla="*/ 1592 h 7791"/>
                <a:gd name="T2" fmla="*/ 5329 w 7873"/>
                <a:gd name="T3" fmla="*/ 1624 h 7791"/>
                <a:gd name="T4" fmla="*/ 5782 w 7873"/>
                <a:gd name="T5" fmla="*/ 969 h 7791"/>
                <a:gd name="T6" fmla="*/ 5477 w 7873"/>
                <a:gd name="T7" fmla="*/ 432 h 7791"/>
                <a:gd name="T8" fmla="*/ 4004 w 7873"/>
                <a:gd name="T9" fmla="*/ 13 h 7791"/>
                <a:gd name="T10" fmla="*/ 2709 w 7873"/>
                <a:gd name="T11" fmla="*/ 368 h 7791"/>
                <a:gd name="T12" fmla="*/ 2352 w 7873"/>
                <a:gd name="T13" fmla="*/ 840 h 7791"/>
                <a:gd name="T14" fmla="*/ 2709 w 7873"/>
                <a:gd name="T15" fmla="*/ 1592 h 7791"/>
                <a:gd name="T16" fmla="*/ 2699 w 7873"/>
                <a:gd name="T17" fmla="*/ 2258 h 7791"/>
                <a:gd name="T18" fmla="*/ 3046 w 7873"/>
                <a:gd name="T19" fmla="*/ 2376 h 7791"/>
                <a:gd name="T20" fmla="*/ 3351 w 7873"/>
                <a:gd name="T21" fmla="*/ 2537 h 7791"/>
                <a:gd name="T22" fmla="*/ 4656 w 7873"/>
                <a:gd name="T23" fmla="*/ 2570 h 7791"/>
                <a:gd name="T24" fmla="*/ 5624 w 7873"/>
                <a:gd name="T25" fmla="*/ 2076 h 7791"/>
                <a:gd name="T26" fmla="*/ 5782 w 7873"/>
                <a:gd name="T27" fmla="*/ 1335 h 7791"/>
                <a:gd name="T28" fmla="*/ 5698 w 7873"/>
                <a:gd name="T29" fmla="*/ 1592 h 7791"/>
                <a:gd name="T30" fmla="*/ 2331 w 7873"/>
                <a:gd name="T31" fmla="*/ 1335 h 7791"/>
                <a:gd name="T32" fmla="*/ 2699 w 7873"/>
                <a:gd name="T33" fmla="*/ 2258 h 7791"/>
                <a:gd name="T34" fmla="*/ 3730 w 7873"/>
                <a:gd name="T35" fmla="*/ 2903 h 7791"/>
                <a:gd name="T36" fmla="*/ 3888 w 7873"/>
                <a:gd name="T37" fmla="*/ 3300 h 7791"/>
                <a:gd name="T38" fmla="*/ 4414 w 7873"/>
                <a:gd name="T39" fmla="*/ 3128 h 7791"/>
                <a:gd name="T40" fmla="*/ 5519 w 7873"/>
                <a:gd name="T41" fmla="*/ 2849 h 7791"/>
                <a:gd name="T42" fmla="*/ 5782 w 7873"/>
                <a:gd name="T43" fmla="*/ 2011 h 7791"/>
                <a:gd name="T44" fmla="*/ 5761 w 7873"/>
                <a:gd name="T45" fmla="*/ 2140 h 7791"/>
                <a:gd name="T46" fmla="*/ 3730 w 7873"/>
                <a:gd name="T47" fmla="*/ 2903 h 7791"/>
                <a:gd name="T48" fmla="*/ 3330 w 7873"/>
                <a:gd name="T49" fmla="*/ 2967 h 7791"/>
                <a:gd name="T50" fmla="*/ 1752 w 7873"/>
                <a:gd name="T51" fmla="*/ 2494 h 7791"/>
                <a:gd name="T52" fmla="*/ 742 w 7873"/>
                <a:gd name="T53" fmla="*/ 2709 h 7791"/>
                <a:gd name="T54" fmla="*/ 152 w 7873"/>
                <a:gd name="T55" fmla="*/ 3644 h 7791"/>
                <a:gd name="T56" fmla="*/ 1815 w 7873"/>
                <a:gd name="T57" fmla="*/ 4428 h 7791"/>
                <a:gd name="T58" fmla="*/ 3530 w 7873"/>
                <a:gd name="T59" fmla="*/ 3687 h 7791"/>
                <a:gd name="T60" fmla="*/ 3330 w 7873"/>
                <a:gd name="T61" fmla="*/ 2967 h 7791"/>
                <a:gd name="T62" fmla="*/ 3236 w 7873"/>
                <a:gd name="T63" fmla="*/ 4267 h 7791"/>
                <a:gd name="T64" fmla="*/ 100 w 7873"/>
                <a:gd name="T65" fmla="*/ 3837 h 7791"/>
                <a:gd name="T66" fmla="*/ 289 w 7873"/>
                <a:gd name="T67" fmla="*/ 4567 h 7791"/>
                <a:gd name="T68" fmla="*/ 3036 w 7873"/>
                <a:gd name="T69" fmla="*/ 4825 h 7791"/>
                <a:gd name="T70" fmla="*/ 3288 w 7873"/>
                <a:gd name="T71" fmla="*/ 4234 h 7791"/>
                <a:gd name="T72" fmla="*/ 3236 w 7873"/>
                <a:gd name="T73" fmla="*/ 4267 h 7791"/>
                <a:gd name="T74" fmla="*/ 7676 w 7873"/>
                <a:gd name="T75" fmla="*/ 4686 h 7791"/>
                <a:gd name="T76" fmla="*/ 5708 w 7873"/>
                <a:gd name="T77" fmla="*/ 3407 h 7791"/>
                <a:gd name="T78" fmla="*/ 4193 w 7873"/>
                <a:gd name="T79" fmla="*/ 4063 h 7791"/>
                <a:gd name="T80" fmla="*/ 3572 w 7873"/>
                <a:gd name="T81" fmla="*/ 5620 h 7791"/>
                <a:gd name="T82" fmla="*/ 4214 w 7873"/>
                <a:gd name="T83" fmla="*/ 7145 h 7791"/>
                <a:gd name="T84" fmla="*/ 5740 w 7873"/>
                <a:gd name="T85" fmla="*/ 7779 h 7791"/>
                <a:gd name="T86" fmla="*/ 7245 w 7873"/>
                <a:gd name="T87" fmla="*/ 7134 h 7791"/>
                <a:gd name="T88" fmla="*/ 7866 w 7873"/>
                <a:gd name="T89" fmla="*/ 5577 h 7791"/>
                <a:gd name="T90" fmla="*/ 7676 w 7873"/>
                <a:gd name="T91" fmla="*/ 4686 h 7791"/>
                <a:gd name="T92" fmla="*/ 5719 w 7873"/>
                <a:gd name="T93" fmla="*/ 6286 h 7791"/>
                <a:gd name="T94" fmla="*/ 4267 w 7873"/>
                <a:gd name="T95" fmla="*/ 5953 h 7791"/>
                <a:gd name="T96" fmla="*/ 4330 w 7873"/>
                <a:gd name="T97" fmla="*/ 5556 h 7791"/>
                <a:gd name="T98" fmla="*/ 5603 w 7873"/>
                <a:gd name="T99" fmla="*/ 5867 h 7791"/>
                <a:gd name="T100" fmla="*/ 6908 w 7873"/>
                <a:gd name="T101" fmla="*/ 3977 h 7791"/>
                <a:gd name="T102" fmla="*/ 7255 w 7873"/>
                <a:gd name="T103" fmla="*/ 4535 h 7791"/>
                <a:gd name="T104" fmla="*/ 5719 w 7873"/>
                <a:gd name="T105" fmla="*/ 6286 h 7791"/>
                <a:gd name="T106" fmla="*/ 121 w 7873"/>
                <a:gd name="T107" fmla="*/ 4492 h 7791"/>
                <a:gd name="T108" fmla="*/ 152 w 7873"/>
                <a:gd name="T109" fmla="*/ 5008 h 7791"/>
                <a:gd name="T110" fmla="*/ 1310 w 7873"/>
                <a:gd name="T111" fmla="*/ 5738 h 7791"/>
                <a:gd name="T112" fmla="*/ 2930 w 7873"/>
                <a:gd name="T113" fmla="*/ 5566 h 7791"/>
                <a:gd name="T114" fmla="*/ 2962 w 7873"/>
                <a:gd name="T115" fmla="*/ 5169 h 7791"/>
                <a:gd name="T116" fmla="*/ 121 w 7873"/>
                <a:gd name="T117" fmla="*/ 4492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 name="Google Shape;1034;p33"/>
            <p:cNvSpPr txBox="1"/>
            <p:nvPr/>
          </p:nvSpPr>
          <p:spPr>
            <a:xfrm>
              <a:off x="6624567" y="1650267"/>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3</a:t>
              </a:r>
              <a:endParaRPr kumimoji="0" sz="4135" b="1" i="0" u="none" strike="noStrike" kern="0" cap="none" spc="0" normalizeH="0" baseline="0" noProof="0" dirty="0">
                <a:ln>
                  <a:noFill/>
                </a:ln>
                <a:effectLst/>
                <a:uLnTx/>
                <a:uFillTx/>
                <a:cs typeface="+mn-ea"/>
                <a:sym typeface="+mn-lt"/>
              </a:endParaRPr>
            </a:p>
          </p:txBody>
        </p:sp>
      </p:grpSp>
      <p:sp>
        <p:nvSpPr>
          <p:cNvPr id="16" name="矩形 15"/>
          <p:cNvSpPr/>
          <p:nvPr/>
        </p:nvSpPr>
        <p:spPr>
          <a:xfrm>
            <a:off x="5504295" y="1920141"/>
            <a:ext cx="3001076" cy="2400657"/>
          </a:xfrm>
          <a:prstGeom prst="rect">
            <a:avLst/>
          </a:prstGeom>
        </p:spPr>
        <p:txBody>
          <a:bodyPr wrap="square">
            <a:spAutoFit/>
          </a:bodyPr>
          <a:lstStyle/>
          <a:p>
            <a:pPr marL="612140" indent="-612140">
              <a:lnSpc>
                <a:spcPts val="4800"/>
              </a:lnSpc>
              <a:spcBef>
                <a:spcPts val="18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协商</a:t>
            </a:r>
            <a:endParaRPr lang="en-US" altLang="zh-CN" sz="3600" dirty="0">
              <a:solidFill>
                <a:schemeClr val="accent1">
                  <a:lumMod val="50000"/>
                </a:schemeClr>
              </a:solidFill>
              <a:latin typeface="微软雅黑" panose="020B0503020204020204" pitchFamily="34" charset="-122"/>
              <a:ea typeface="微软雅黑" panose="020B0503020204020204" pitchFamily="34" charset="-122"/>
            </a:endParaRPr>
          </a:p>
          <a:p>
            <a:pPr marL="612140" indent="-612140">
              <a:lnSpc>
                <a:spcPts val="4800"/>
              </a:lnSpc>
              <a:spcBef>
                <a:spcPts val="18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调解</a:t>
            </a:r>
            <a:endParaRPr lang="en-US" altLang="zh-CN" sz="3600" dirty="0">
              <a:solidFill>
                <a:schemeClr val="accent1">
                  <a:lumMod val="50000"/>
                </a:schemeClr>
              </a:solidFill>
              <a:latin typeface="微软雅黑" panose="020B0503020204020204" pitchFamily="34" charset="-122"/>
              <a:ea typeface="微软雅黑" panose="020B0503020204020204" pitchFamily="34" charset="-122"/>
            </a:endParaRPr>
          </a:p>
          <a:p>
            <a:pPr marL="612140" indent="-612140">
              <a:lnSpc>
                <a:spcPts val="4800"/>
              </a:lnSpc>
              <a:spcBef>
                <a:spcPts val="1800"/>
              </a:spcBef>
              <a:buFont typeface="Wingdings" panose="05000000000000000000" pitchFamily="2" charset="2"/>
              <a:buChar char="l"/>
            </a:pPr>
            <a:r>
              <a:rPr lang="zh-CN" altLang="en-US" sz="3600" dirty="0">
                <a:solidFill>
                  <a:schemeClr val="accent1">
                    <a:lumMod val="50000"/>
                  </a:schemeClr>
                </a:solidFill>
                <a:latin typeface="微软雅黑" panose="020B0503020204020204" pitchFamily="34" charset="-122"/>
                <a:ea typeface="微软雅黑" panose="020B0503020204020204" pitchFamily="34" charset="-122"/>
              </a:rPr>
              <a:t>诉讼</a:t>
            </a:r>
            <a:endParaRPr lang="zh-CN" altLang="en-US" sz="3600" dirty="0">
              <a:solidFill>
                <a:schemeClr val="accent1">
                  <a:lumMod val="50000"/>
                </a:schemeClr>
              </a:solidFill>
            </a:endParaRPr>
          </a:p>
        </p:txBody>
      </p:sp>
      <p:sp>
        <p:nvSpPr>
          <p:cNvPr id="17" name="Synergistically utilize technically sound portals with frictionless chains. Dramatically customize…"/>
          <p:cNvSpPr txBox="1"/>
          <p:nvPr/>
        </p:nvSpPr>
        <p:spPr>
          <a:xfrm>
            <a:off x="1673128" y="4332577"/>
            <a:ext cx="1849579" cy="830997"/>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solidFill>
                  <a:srgbClr val="1C1F25"/>
                </a:solidFill>
                <a:latin typeface="微软雅黑" panose="020B0503020204020204" pitchFamily="34" charset="-122"/>
                <a:ea typeface="微软雅黑" panose="020B0503020204020204" pitchFamily="34" charset="-122"/>
                <a:cs typeface="+mn-ea"/>
                <a:sym typeface="+mn-lt"/>
              </a:rPr>
              <a:t>处理途径</a:t>
            </a:r>
            <a:endParaRPr lang="en-US" altLang="zh-CN" sz="3600" kern="0" dirty="0">
              <a:solidFill>
                <a:srgbClr val="1C1F25"/>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grpSp>
        <p:nvGrpSpPr>
          <p:cNvPr id="10" name="组合 9"/>
          <p:cNvGrpSpPr/>
          <p:nvPr/>
        </p:nvGrpSpPr>
        <p:grpSpPr>
          <a:xfrm>
            <a:off x="1388865" y="2503144"/>
            <a:ext cx="2271184" cy="2577015"/>
            <a:chOff x="8210579" y="2720867"/>
            <a:chExt cx="2271184" cy="2577015"/>
          </a:xfrm>
        </p:grpSpPr>
        <p:sp>
          <p:nvSpPr>
            <p:cNvPr id="11" name="Google Shape;1005;p33"/>
            <p:cNvSpPr/>
            <p:nvPr/>
          </p:nvSpPr>
          <p:spPr>
            <a:xfrm>
              <a:off x="8864059" y="2720867"/>
              <a:ext cx="1617704" cy="1619453"/>
            </a:xfrm>
            <a:custGeom>
              <a:avLst/>
              <a:gdLst/>
              <a:ahLst/>
              <a:cxnLst/>
              <a:rect l="l" t="t" r="r" b="b"/>
              <a:pathLst>
                <a:path w="13870" h="13885" extrusionOk="0">
                  <a:moveTo>
                    <a:pt x="1282" y="1"/>
                  </a:moveTo>
                  <a:cubicBezTo>
                    <a:pt x="577" y="1"/>
                    <a:pt x="1" y="577"/>
                    <a:pt x="1" y="1283"/>
                  </a:cubicBezTo>
                  <a:lnTo>
                    <a:pt x="1" y="12588"/>
                  </a:lnTo>
                  <a:cubicBezTo>
                    <a:pt x="1" y="13308"/>
                    <a:pt x="577" y="13885"/>
                    <a:pt x="1282" y="13885"/>
                  </a:cubicBezTo>
                  <a:lnTo>
                    <a:pt x="12588" y="13885"/>
                  </a:lnTo>
                  <a:cubicBezTo>
                    <a:pt x="13294" y="13885"/>
                    <a:pt x="13870" y="13308"/>
                    <a:pt x="13870" y="12588"/>
                  </a:cubicBezTo>
                  <a:lnTo>
                    <a:pt x="13870" y="1283"/>
                  </a:lnTo>
                  <a:cubicBezTo>
                    <a:pt x="13870" y="577"/>
                    <a:pt x="13294" y="1"/>
                    <a:pt x="12588" y="1"/>
                  </a:cubicBez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cs typeface="+mn-ea"/>
                <a:sym typeface="+mn-lt"/>
              </a:endParaRPr>
            </a:p>
          </p:txBody>
        </p:sp>
        <p:sp>
          <p:nvSpPr>
            <p:cNvPr id="12" name="Google Shape;1008;p33"/>
            <p:cNvSpPr/>
            <p:nvPr/>
          </p:nvSpPr>
          <p:spPr>
            <a:xfrm>
              <a:off x="8801021" y="2720867"/>
              <a:ext cx="1067299" cy="1619453"/>
            </a:xfrm>
            <a:custGeom>
              <a:avLst/>
              <a:gdLst/>
              <a:ahLst/>
              <a:cxnLst/>
              <a:rect l="l" t="t" r="r" b="b"/>
              <a:pathLst>
                <a:path w="9060" h="13885" extrusionOk="0">
                  <a:moveTo>
                    <a:pt x="1800" y="1"/>
                  </a:moveTo>
                  <a:cubicBezTo>
                    <a:pt x="807" y="1"/>
                    <a:pt x="0" y="822"/>
                    <a:pt x="0" y="1816"/>
                  </a:cubicBezTo>
                  <a:lnTo>
                    <a:pt x="0" y="12070"/>
                  </a:lnTo>
                  <a:cubicBezTo>
                    <a:pt x="0" y="13064"/>
                    <a:pt x="807" y="13885"/>
                    <a:pt x="1800" y="13885"/>
                  </a:cubicBezTo>
                  <a:lnTo>
                    <a:pt x="2132" y="13885"/>
                  </a:lnTo>
                  <a:lnTo>
                    <a:pt x="9059" y="6943"/>
                  </a:lnTo>
                  <a:lnTo>
                    <a:pt x="2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 name="Google Shape;1011;p33"/>
            <p:cNvSpPr/>
            <p:nvPr/>
          </p:nvSpPr>
          <p:spPr>
            <a:xfrm>
              <a:off x="8210579" y="2945975"/>
              <a:ext cx="1179212" cy="1167616"/>
            </a:xfrm>
            <a:custGeom>
              <a:avLst/>
              <a:gdLst/>
              <a:ahLst/>
              <a:cxnLst/>
              <a:rect l="l" t="t" r="r" b="b"/>
              <a:pathLst>
                <a:path w="10010" h="10011" extrusionOk="0">
                  <a:moveTo>
                    <a:pt x="5012" y="1"/>
                  </a:moveTo>
                  <a:lnTo>
                    <a:pt x="0" y="5013"/>
                  </a:lnTo>
                  <a:lnTo>
                    <a:pt x="5012" y="10010"/>
                  </a:lnTo>
                  <a:lnTo>
                    <a:pt x="10010" y="5013"/>
                  </a:lnTo>
                  <a:lnTo>
                    <a:pt x="5012" y="1"/>
                  </a:lnTo>
                  <a:close/>
                </a:path>
              </a:pathLst>
            </a:cu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sz="2400">
                <a:solidFill>
                  <a:prstClr val="white"/>
                </a:solidFill>
                <a:cs typeface="+mn-ea"/>
                <a:sym typeface="+mn-lt"/>
              </a:endParaRPr>
            </a:p>
          </p:txBody>
        </p:sp>
        <p:sp>
          <p:nvSpPr>
            <p:cNvPr id="14" name="Google Shape;1014;p33"/>
            <p:cNvSpPr/>
            <p:nvPr/>
          </p:nvSpPr>
          <p:spPr>
            <a:xfrm>
              <a:off x="8573787" y="3287256"/>
              <a:ext cx="454468" cy="454468"/>
            </a:xfrm>
            <a:custGeom>
              <a:avLst/>
              <a:gdLst>
                <a:gd name="T0" fmla="*/ 6981 w 7778"/>
                <a:gd name="T1" fmla="*/ 0 h 7778"/>
                <a:gd name="T2" fmla="*/ 797 w 7778"/>
                <a:gd name="T3" fmla="*/ 0 h 7778"/>
                <a:gd name="T4" fmla="*/ 0 w 7778"/>
                <a:gd name="T5" fmla="*/ 796 h 7778"/>
                <a:gd name="T6" fmla="*/ 0 w 7778"/>
                <a:gd name="T7" fmla="*/ 6982 h 7778"/>
                <a:gd name="T8" fmla="*/ 797 w 7778"/>
                <a:gd name="T9" fmla="*/ 7778 h 7778"/>
                <a:gd name="T10" fmla="*/ 6981 w 7778"/>
                <a:gd name="T11" fmla="*/ 7778 h 7778"/>
                <a:gd name="T12" fmla="*/ 7778 w 7778"/>
                <a:gd name="T13" fmla="*/ 6982 h 7778"/>
                <a:gd name="T14" fmla="*/ 7778 w 7778"/>
                <a:gd name="T15" fmla="*/ 796 h 7778"/>
                <a:gd name="T16" fmla="*/ 6981 w 7778"/>
                <a:gd name="T17" fmla="*/ 0 h 7778"/>
                <a:gd name="T18" fmla="*/ 6981 w 7778"/>
                <a:gd name="T19" fmla="*/ 0 h 7778"/>
                <a:gd name="T20" fmla="*/ 6277 w 7778"/>
                <a:gd name="T21" fmla="*/ 2210 h 7778"/>
                <a:gd name="T22" fmla="*/ 6260 w 7778"/>
                <a:gd name="T23" fmla="*/ 2219 h 7778"/>
                <a:gd name="T24" fmla="*/ 6258 w 7778"/>
                <a:gd name="T25" fmla="*/ 2237 h 7778"/>
                <a:gd name="T26" fmla="*/ 3889 w 7778"/>
                <a:gd name="T27" fmla="*/ 4290 h 7778"/>
                <a:gd name="T28" fmla="*/ 1520 w 7778"/>
                <a:gd name="T29" fmla="*/ 2237 h 7778"/>
                <a:gd name="T30" fmla="*/ 1517 w 7778"/>
                <a:gd name="T31" fmla="*/ 2219 h 7778"/>
                <a:gd name="T32" fmla="*/ 1500 w 7778"/>
                <a:gd name="T33" fmla="*/ 2210 h 7778"/>
                <a:gd name="T34" fmla="*/ 1313 w 7778"/>
                <a:gd name="T35" fmla="*/ 1893 h 7778"/>
                <a:gd name="T36" fmla="*/ 1685 w 7778"/>
                <a:gd name="T37" fmla="*/ 1521 h 7778"/>
                <a:gd name="T38" fmla="*/ 2057 w 7778"/>
                <a:gd name="T39" fmla="*/ 1893 h 7778"/>
                <a:gd name="T40" fmla="*/ 1919 w 7778"/>
                <a:gd name="T41" fmla="*/ 2176 h 7778"/>
                <a:gd name="T42" fmla="*/ 1901 w 7778"/>
                <a:gd name="T43" fmla="*/ 2190 h 7778"/>
                <a:gd name="T44" fmla="*/ 1905 w 7778"/>
                <a:gd name="T45" fmla="*/ 2212 h 7778"/>
                <a:gd name="T46" fmla="*/ 3889 w 7778"/>
                <a:gd name="T47" fmla="*/ 3905 h 7778"/>
                <a:gd name="T48" fmla="*/ 5872 w 7778"/>
                <a:gd name="T49" fmla="*/ 2212 h 7778"/>
                <a:gd name="T50" fmla="*/ 5876 w 7778"/>
                <a:gd name="T51" fmla="*/ 2190 h 7778"/>
                <a:gd name="T52" fmla="*/ 5859 w 7778"/>
                <a:gd name="T53" fmla="*/ 2177 h 7778"/>
                <a:gd name="T54" fmla="*/ 5721 w 7778"/>
                <a:gd name="T55" fmla="*/ 1893 h 7778"/>
                <a:gd name="T56" fmla="*/ 6093 w 7778"/>
                <a:gd name="T57" fmla="*/ 1521 h 7778"/>
                <a:gd name="T58" fmla="*/ 6093 w 7778"/>
                <a:gd name="T59" fmla="*/ 1521 h 7778"/>
                <a:gd name="T60" fmla="*/ 6093 w 7778"/>
                <a:gd name="T61" fmla="*/ 1521 h 7778"/>
                <a:gd name="T62" fmla="*/ 6093 w 7778"/>
                <a:gd name="T63" fmla="*/ 1521 h 7778"/>
                <a:gd name="T64" fmla="*/ 6465 w 7778"/>
                <a:gd name="T65" fmla="*/ 1893 h 7778"/>
                <a:gd name="T66" fmla="*/ 6277 w 7778"/>
                <a:gd name="T67" fmla="*/ 2210 h 7778"/>
                <a:gd name="T68" fmla="*/ 6277 w 7778"/>
                <a:gd name="T69" fmla="*/ 2210 h 7778"/>
                <a:gd name="T70" fmla="*/ 6277 w 7778"/>
                <a:gd name="T71" fmla="*/ 2210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78" h="7778">
                  <a:moveTo>
                    <a:pt x="6981" y="0"/>
                  </a:moveTo>
                  <a:lnTo>
                    <a:pt x="797" y="0"/>
                  </a:lnTo>
                  <a:cubicBezTo>
                    <a:pt x="357" y="0"/>
                    <a:pt x="0" y="357"/>
                    <a:pt x="0" y="796"/>
                  </a:cubicBezTo>
                  <a:lnTo>
                    <a:pt x="0" y="6982"/>
                  </a:lnTo>
                  <a:cubicBezTo>
                    <a:pt x="0" y="7421"/>
                    <a:pt x="357" y="7778"/>
                    <a:pt x="797" y="7778"/>
                  </a:cubicBezTo>
                  <a:lnTo>
                    <a:pt x="6981" y="7778"/>
                  </a:lnTo>
                  <a:cubicBezTo>
                    <a:pt x="7421" y="7778"/>
                    <a:pt x="7778" y="7421"/>
                    <a:pt x="7778" y="6982"/>
                  </a:cubicBezTo>
                  <a:lnTo>
                    <a:pt x="7778" y="796"/>
                  </a:lnTo>
                  <a:cubicBezTo>
                    <a:pt x="7777" y="356"/>
                    <a:pt x="7420" y="0"/>
                    <a:pt x="6981" y="0"/>
                  </a:cubicBezTo>
                  <a:lnTo>
                    <a:pt x="6981" y="0"/>
                  </a:lnTo>
                  <a:close/>
                  <a:moveTo>
                    <a:pt x="6277" y="2210"/>
                  </a:moveTo>
                  <a:lnTo>
                    <a:pt x="6260" y="2219"/>
                  </a:lnTo>
                  <a:lnTo>
                    <a:pt x="6258" y="2237"/>
                  </a:lnTo>
                  <a:cubicBezTo>
                    <a:pt x="6088" y="3407"/>
                    <a:pt x="5070" y="4290"/>
                    <a:pt x="3889" y="4290"/>
                  </a:cubicBezTo>
                  <a:cubicBezTo>
                    <a:pt x="2708" y="4290"/>
                    <a:pt x="1689" y="3407"/>
                    <a:pt x="1520" y="2237"/>
                  </a:cubicBezTo>
                  <a:lnTo>
                    <a:pt x="1517" y="2219"/>
                  </a:lnTo>
                  <a:lnTo>
                    <a:pt x="1500" y="2210"/>
                  </a:lnTo>
                  <a:cubicBezTo>
                    <a:pt x="1383" y="2140"/>
                    <a:pt x="1313" y="2022"/>
                    <a:pt x="1313" y="1893"/>
                  </a:cubicBezTo>
                  <a:cubicBezTo>
                    <a:pt x="1313" y="1688"/>
                    <a:pt x="1480" y="1521"/>
                    <a:pt x="1685" y="1521"/>
                  </a:cubicBezTo>
                  <a:cubicBezTo>
                    <a:pt x="1890" y="1521"/>
                    <a:pt x="2057" y="1688"/>
                    <a:pt x="2057" y="1893"/>
                  </a:cubicBezTo>
                  <a:cubicBezTo>
                    <a:pt x="2057" y="2001"/>
                    <a:pt x="2008" y="2102"/>
                    <a:pt x="1919" y="2176"/>
                  </a:cubicBezTo>
                  <a:lnTo>
                    <a:pt x="1901" y="2190"/>
                  </a:lnTo>
                  <a:lnTo>
                    <a:pt x="1905" y="2212"/>
                  </a:lnTo>
                  <a:cubicBezTo>
                    <a:pt x="2062" y="3193"/>
                    <a:pt x="2896" y="3905"/>
                    <a:pt x="3889" y="3905"/>
                  </a:cubicBezTo>
                  <a:cubicBezTo>
                    <a:pt x="4882" y="3905"/>
                    <a:pt x="5716" y="3192"/>
                    <a:pt x="5872" y="2212"/>
                  </a:cubicBezTo>
                  <a:lnTo>
                    <a:pt x="5876" y="2190"/>
                  </a:lnTo>
                  <a:lnTo>
                    <a:pt x="5859" y="2177"/>
                  </a:lnTo>
                  <a:cubicBezTo>
                    <a:pt x="5769" y="2102"/>
                    <a:pt x="5721" y="2002"/>
                    <a:pt x="5721" y="1893"/>
                  </a:cubicBezTo>
                  <a:cubicBezTo>
                    <a:pt x="5721" y="1688"/>
                    <a:pt x="5888" y="1521"/>
                    <a:pt x="6093" y="1521"/>
                  </a:cubicBezTo>
                  <a:lnTo>
                    <a:pt x="6093" y="1521"/>
                  </a:lnTo>
                  <a:lnTo>
                    <a:pt x="6093" y="1521"/>
                  </a:lnTo>
                  <a:lnTo>
                    <a:pt x="6093" y="1521"/>
                  </a:lnTo>
                  <a:cubicBezTo>
                    <a:pt x="6299" y="1521"/>
                    <a:pt x="6465" y="1688"/>
                    <a:pt x="6465" y="1893"/>
                  </a:cubicBezTo>
                  <a:cubicBezTo>
                    <a:pt x="6465" y="2022"/>
                    <a:pt x="6395" y="2140"/>
                    <a:pt x="6277" y="2210"/>
                  </a:cubicBezTo>
                  <a:lnTo>
                    <a:pt x="6277" y="2210"/>
                  </a:lnTo>
                  <a:close/>
                  <a:moveTo>
                    <a:pt x="6277" y="2210"/>
                  </a:moveTo>
                  <a:close/>
                </a:path>
              </a:pathLst>
            </a:custGeom>
            <a:solidFill>
              <a:srgbClr val="FFFFFF"/>
            </a:solidFill>
            <a:ln>
              <a:noFill/>
            </a:ln>
          </p:spPr>
          <p:txBody>
            <a:bodyPr spcFirstLastPara="1" wrap="square" lIns="121900" tIns="121900" rIns="121900" bIns="1219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 name="Synergistically utilize technically sound portals with frictionless chains. Dramatically customize…"/>
            <p:cNvSpPr txBox="1"/>
            <p:nvPr/>
          </p:nvSpPr>
          <p:spPr>
            <a:xfrm>
              <a:off x="8560756" y="4564796"/>
              <a:ext cx="1849579" cy="73308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3600" kern="0" dirty="0">
                  <a:solidFill>
                    <a:srgbClr val="1C1F25"/>
                  </a:solidFill>
                  <a:latin typeface="微软雅黑" panose="020B0503020204020204" pitchFamily="34" charset="-122"/>
                  <a:ea typeface="微软雅黑" panose="020B0503020204020204" pitchFamily="34" charset="-122"/>
                  <a:cs typeface="+mn-ea"/>
                  <a:sym typeface="+mn-lt"/>
                </a:rPr>
                <a:t>事故归责</a:t>
              </a:r>
              <a:endParaRPr lang="en-US" altLang="zh-CN" sz="3600" kern="0" dirty="0">
                <a:solidFill>
                  <a:srgbClr val="1C1F25"/>
                </a:solidFill>
                <a:latin typeface="微软雅黑" panose="020B0503020204020204" pitchFamily="34" charset="-122"/>
                <a:ea typeface="微软雅黑" panose="020B0503020204020204" pitchFamily="34" charset="-122"/>
                <a:cs typeface="+mn-ea"/>
                <a:sym typeface="+mn-lt"/>
              </a:endParaRPr>
            </a:p>
          </p:txBody>
        </p:sp>
      </p:grpSp>
      <p:sp>
        <p:nvSpPr>
          <p:cNvPr id="16" name="Google Shape;1035;p33"/>
          <p:cNvSpPr txBox="1"/>
          <p:nvPr/>
        </p:nvSpPr>
        <p:spPr>
          <a:xfrm>
            <a:off x="1855544" y="1548662"/>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effectLst/>
                <a:uLnTx/>
                <a:uFillTx/>
                <a:cs typeface="+mn-ea"/>
                <a:sym typeface="+mn-lt"/>
              </a:rPr>
              <a:t>4</a:t>
            </a:r>
            <a:endParaRPr kumimoji="0" sz="4135" b="1" i="0" u="none" strike="noStrike" kern="0" cap="none" spc="0" normalizeH="0" baseline="0" noProof="0" dirty="0">
              <a:ln>
                <a:noFill/>
              </a:ln>
              <a:effectLst/>
              <a:uLnTx/>
              <a:uFillTx/>
              <a:cs typeface="+mn-ea"/>
              <a:sym typeface="+mn-lt"/>
            </a:endParaRPr>
          </a:p>
        </p:txBody>
      </p:sp>
      <p:sp>
        <p:nvSpPr>
          <p:cNvPr id="17" name="Text Box 59">
            <a:hlinkClick r:id="rId2" action="ppaction://hlinkpres?slideindex=1&amp;slidetitle="/>
          </p:cNvPr>
          <p:cNvSpPr txBox="1">
            <a:spLocks noChangeArrowheads="1"/>
          </p:cNvSpPr>
          <p:nvPr/>
        </p:nvSpPr>
        <p:spPr bwMode="auto">
          <a:xfrm>
            <a:off x="5420838" y="939562"/>
            <a:ext cx="3866022" cy="5246501"/>
          </a:xfrm>
          <a:prstGeom prst="rect">
            <a:avLst/>
          </a:prstGeom>
          <a:noFill/>
          <a:ln w="9525">
            <a:noFill/>
            <a:miter lim="800000"/>
          </a:ln>
        </p:spPr>
        <p:txBody>
          <a:bodyPr wrap="square">
            <a:spAutoFit/>
          </a:bodyPr>
          <a:lstStyle/>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校舍建筑事故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设施设备事故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课堂事故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课间事故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活动事故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体育课事故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饮食卫生事故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学生行为事故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教师事故</a:t>
            </a:r>
            <a:endParaRPr lang="en-US" altLang="zh-CN" sz="2800" dirty="0">
              <a:solidFill>
                <a:schemeClr val="accent1">
                  <a:lumMod val="50000"/>
                </a:schemeClr>
              </a:solidFill>
              <a:latin typeface="微软雅黑" panose="020B0503020204020204" pitchFamily="34" charset="-122"/>
              <a:ea typeface="微软雅黑" panose="020B0503020204020204" pitchFamily="34" charset="-122"/>
            </a:endParaRPr>
          </a:p>
          <a:p>
            <a:pPr marL="457200" indent="-575945">
              <a:lnSpc>
                <a:spcPts val="3500"/>
              </a:lnSpc>
              <a:spcBef>
                <a:spcPts val="600"/>
              </a:spcBef>
              <a:buFont typeface="Wingdings" panose="05000000000000000000" pitchFamily="2" charset="2"/>
              <a:buChar char="l"/>
            </a:pPr>
            <a:r>
              <a:rPr lang="zh-CN" altLang="en-US" sz="2800" dirty="0">
                <a:solidFill>
                  <a:schemeClr val="accent1">
                    <a:lumMod val="50000"/>
                  </a:schemeClr>
                </a:solidFill>
                <a:latin typeface="微软雅黑" panose="020B0503020204020204" pitchFamily="34" charset="-122"/>
                <a:ea typeface="微软雅黑" panose="020B0503020204020204" pitchFamily="34" charset="-122"/>
              </a:rPr>
              <a:t>其它事故</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stretch>
            <a:fillRect/>
          </a:stretch>
        </p:blipFill>
        <p:spPr>
          <a:xfrm>
            <a:off x="3822" y="0"/>
            <a:ext cx="12188178" cy="6858000"/>
          </a:xfrm>
          <a:prstGeom prst="rect">
            <a:avLst/>
          </a:prstGeom>
        </p:spPr>
      </p:pic>
      <p:grpSp>
        <p:nvGrpSpPr>
          <p:cNvPr id="33" name="组合 32"/>
          <p:cNvGrpSpPr/>
          <p:nvPr/>
        </p:nvGrpSpPr>
        <p:grpSpPr>
          <a:xfrm>
            <a:off x="4391986" y="1978984"/>
            <a:ext cx="3460243" cy="3463874"/>
            <a:chOff x="3821231" y="1543453"/>
            <a:chExt cx="4683269" cy="4688184"/>
          </a:xfrm>
        </p:grpSpPr>
        <p:grpSp>
          <p:nvGrpSpPr>
            <p:cNvPr id="32" name="组合 31"/>
            <p:cNvGrpSpPr/>
            <p:nvPr/>
          </p:nvGrpSpPr>
          <p:grpSpPr>
            <a:xfrm>
              <a:off x="4257752" y="1543453"/>
              <a:ext cx="4246748" cy="4688184"/>
              <a:chOff x="4257752" y="1543453"/>
              <a:chExt cx="4246748" cy="4688184"/>
            </a:xfrm>
          </p:grpSpPr>
          <p:sp>
            <p:nvSpPr>
              <p:cNvPr id="11" name="Freeform 9"/>
              <p:cNvSpPr/>
              <p:nvPr/>
            </p:nvSpPr>
            <p:spPr bwMode="auto">
              <a:xfrm rot="18900000">
                <a:off x="4257752" y="1543453"/>
                <a:ext cx="2368942" cy="3274144"/>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sp>
            <p:nvSpPr>
              <p:cNvPr id="13" name="Freeform 11"/>
              <p:cNvSpPr/>
              <p:nvPr/>
            </p:nvSpPr>
            <p:spPr bwMode="auto">
              <a:xfrm rot="18900000">
                <a:off x="5689979" y="2993870"/>
                <a:ext cx="2368942" cy="323776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sp>
            <p:nvSpPr>
              <p:cNvPr id="14" name="Freeform 12"/>
              <p:cNvSpPr/>
              <p:nvPr/>
            </p:nvSpPr>
            <p:spPr bwMode="auto">
              <a:xfrm rot="18900000">
                <a:off x="5273153" y="1985831"/>
                <a:ext cx="3231347" cy="235610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grpSp>
        <p:sp>
          <p:nvSpPr>
            <p:cNvPr id="15" name="Freeform 13"/>
            <p:cNvSpPr>
              <a:spLocks noEditPoints="1"/>
            </p:cNvSpPr>
            <p:nvPr/>
          </p:nvSpPr>
          <p:spPr bwMode="auto">
            <a:xfrm rot="18900000">
              <a:off x="3821231" y="3444541"/>
              <a:ext cx="3205667" cy="235610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grpSp>
      <p:grpSp>
        <p:nvGrpSpPr>
          <p:cNvPr id="35" name="组合 34"/>
          <p:cNvGrpSpPr/>
          <p:nvPr/>
        </p:nvGrpSpPr>
        <p:grpSpPr>
          <a:xfrm>
            <a:off x="3731196" y="4432245"/>
            <a:ext cx="753571" cy="218011"/>
            <a:chOff x="3498972" y="4649955"/>
            <a:chExt cx="753571" cy="218011"/>
          </a:xfrm>
        </p:grpSpPr>
        <p:grpSp>
          <p:nvGrpSpPr>
            <p:cNvPr id="34" name="组合 33"/>
            <p:cNvGrpSpPr/>
            <p:nvPr/>
          </p:nvGrpSpPr>
          <p:grpSpPr>
            <a:xfrm>
              <a:off x="3498972" y="4649955"/>
              <a:ext cx="753571" cy="218011"/>
              <a:chOff x="3498972" y="4649955"/>
              <a:chExt cx="753571" cy="218011"/>
            </a:xfrm>
          </p:grpSpPr>
          <p:cxnSp>
            <p:nvCxnSpPr>
              <p:cNvPr id="118" name="Straight Connector 117"/>
              <p:cNvCxnSpPr/>
              <p:nvPr/>
            </p:nvCxnSpPr>
            <p:spPr>
              <a:xfrm>
                <a:off x="3716984" y="4758959"/>
                <a:ext cx="5355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3498972" y="4649955"/>
                <a:ext cx="218011" cy="21801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200">
                  <a:solidFill>
                    <a:schemeClr val="bg1"/>
                  </a:solidFill>
                  <a:cs typeface="+mn-ea"/>
                  <a:sym typeface="+mn-lt"/>
                </a:endParaRPr>
              </a:p>
            </p:txBody>
          </p:sp>
        </p:grpSp>
        <p:sp>
          <p:nvSpPr>
            <p:cNvPr id="96" name="Oval 95"/>
            <p:cNvSpPr/>
            <p:nvPr/>
          </p:nvSpPr>
          <p:spPr>
            <a:xfrm>
              <a:off x="3553720" y="4704703"/>
              <a:ext cx="108516" cy="108516"/>
            </a:xfrm>
            <a:prstGeom prst="ellipse">
              <a:avLst/>
            </a:pr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grpSp>
      <p:sp>
        <p:nvSpPr>
          <p:cNvPr id="58" name="文本框 57"/>
          <p:cNvSpPr txBox="1"/>
          <p:nvPr/>
        </p:nvSpPr>
        <p:spPr>
          <a:xfrm>
            <a:off x="4840421" y="2479237"/>
            <a:ext cx="1139648" cy="923330"/>
          </a:xfrm>
          <a:prstGeom prst="rect">
            <a:avLst/>
          </a:prstGeom>
          <a:noFill/>
        </p:spPr>
        <p:txBody>
          <a:bodyPr wrap="square" rtlCol="0">
            <a:spAutoFit/>
          </a:bodyPr>
          <a:lstStyle/>
          <a:p>
            <a:r>
              <a:rPr lang="en-US" altLang="zh-CN" sz="5400" dirty="0">
                <a:solidFill>
                  <a:schemeClr val="bg1"/>
                </a:solidFill>
                <a:cs typeface="+mn-ea"/>
                <a:sym typeface="+mn-lt"/>
              </a:rPr>
              <a:t>01</a:t>
            </a:r>
          </a:p>
        </p:txBody>
      </p:sp>
      <p:sp>
        <p:nvSpPr>
          <p:cNvPr id="59" name="文本框 58"/>
          <p:cNvSpPr txBox="1"/>
          <p:nvPr/>
        </p:nvSpPr>
        <p:spPr>
          <a:xfrm>
            <a:off x="4881214" y="4047387"/>
            <a:ext cx="1139648" cy="923330"/>
          </a:xfrm>
          <a:prstGeom prst="rect">
            <a:avLst/>
          </a:prstGeom>
          <a:noFill/>
        </p:spPr>
        <p:txBody>
          <a:bodyPr wrap="square" rtlCol="0">
            <a:spAutoFit/>
          </a:bodyPr>
          <a:lstStyle/>
          <a:p>
            <a:r>
              <a:rPr lang="en-US" altLang="zh-CN" sz="5400" dirty="0">
                <a:solidFill>
                  <a:schemeClr val="bg1"/>
                </a:solidFill>
                <a:cs typeface="+mn-ea"/>
                <a:sym typeface="+mn-lt"/>
              </a:rPr>
              <a:t>03</a:t>
            </a:r>
          </a:p>
        </p:txBody>
      </p:sp>
      <p:sp>
        <p:nvSpPr>
          <p:cNvPr id="60" name="文本框 59"/>
          <p:cNvSpPr txBox="1"/>
          <p:nvPr/>
        </p:nvSpPr>
        <p:spPr>
          <a:xfrm>
            <a:off x="6416984" y="2463853"/>
            <a:ext cx="1139648" cy="923330"/>
          </a:xfrm>
          <a:prstGeom prst="rect">
            <a:avLst/>
          </a:prstGeom>
          <a:noFill/>
        </p:spPr>
        <p:txBody>
          <a:bodyPr wrap="square" rtlCol="0">
            <a:spAutoFit/>
          </a:bodyPr>
          <a:lstStyle/>
          <a:p>
            <a:r>
              <a:rPr lang="en-US" altLang="zh-CN" sz="5400" dirty="0">
                <a:solidFill>
                  <a:schemeClr val="bg1"/>
                </a:solidFill>
                <a:cs typeface="+mn-ea"/>
                <a:sym typeface="+mn-lt"/>
              </a:rPr>
              <a:t>02</a:t>
            </a:r>
          </a:p>
        </p:txBody>
      </p:sp>
      <p:sp>
        <p:nvSpPr>
          <p:cNvPr id="61" name="文本框 60"/>
          <p:cNvSpPr txBox="1"/>
          <p:nvPr/>
        </p:nvSpPr>
        <p:spPr>
          <a:xfrm>
            <a:off x="6462808" y="4011695"/>
            <a:ext cx="1139648" cy="923330"/>
          </a:xfrm>
          <a:prstGeom prst="rect">
            <a:avLst/>
          </a:prstGeom>
          <a:noFill/>
        </p:spPr>
        <p:txBody>
          <a:bodyPr wrap="square" rtlCol="0">
            <a:spAutoFit/>
          </a:bodyPr>
          <a:lstStyle/>
          <a:p>
            <a:r>
              <a:rPr lang="en-US" altLang="zh-CN" sz="5400" dirty="0">
                <a:solidFill>
                  <a:schemeClr val="bg1"/>
                </a:solidFill>
                <a:cs typeface="+mn-ea"/>
                <a:sym typeface="+mn-lt"/>
              </a:rPr>
              <a:t>04</a:t>
            </a:r>
          </a:p>
        </p:txBody>
      </p:sp>
      <p:sp>
        <p:nvSpPr>
          <p:cNvPr id="62" name="Synergistically utilize technically sound portals with frictionless chains. Dramatically customize…"/>
          <p:cNvSpPr txBox="1"/>
          <p:nvPr/>
        </p:nvSpPr>
        <p:spPr>
          <a:xfrm>
            <a:off x="1015995" y="2443647"/>
            <a:ext cx="2519953" cy="984885"/>
          </a:xfrm>
          <a:prstGeom prst="rect">
            <a:avLst/>
          </a:prstGeom>
          <a:ln w="12700">
            <a:miter lim="400000"/>
          </a:ln>
        </p:spPr>
        <p:txBody>
          <a:bodyPr wrap="square" lIns="0" tIns="0" rIns="0" bIns="0">
            <a:spAutoFit/>
          </a:bodyPr>
          <a:lstStyle/>
          <a:p>
            <a:pPr algn="r" defTabSz="412750" hangingPunct="0">
              <a:defRPr sz="2000" b="0">
                <a:solidFill>
                  <a:srgbClr val="1C1F25"/>
                </a:solidFill>
                <a:latin typeface="Roboto Bold"/>
                <a:ea typeface="Roboto Bold"/>
                <a:cs typeface="Roboto Bold"/>
                <a:sym typeface="Roboto Bold"/>
              </a:defRPr>
            </a:pPr>
            <a:r>
              <a:rPr lang="zh-CN" altLang="en-US" sz="3200" kern="0" dirty="0">
                <a:solidFill>
                  <a:schemeClr val="bg1"/>
                </a:solidFill>
                <a:latin typeface="微软雅黑" panose="020B0503020204020204" pitchFamily="34" charset="-122"/>
                <a:ea typeface="微软雅黑" panose="020B0503020204020204" pitchFamily="34" charset="-122"/>
                <a:cs typeface="+mn-ea"/>
                <a:sym typeface="+mn-lt"/>
              </a:rPr>
              <a:t>做好事故处置准备工作</a:t>
            </a:r>
            <a:endParaRPr lang="en-US" altLang="zh-CN"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5" name="文本框 104"/>
          <p:cNvSpPr txBox="1"/>
          <p:nvPr/>
        </p:nvSpPr>
        <p:spPr>
          <a:xfrm>
            <a:off x="4680145" y="654705"/>
            <a:ext cx="2984500" cy="646331"/>
          </a:xfrm>
          <a:prstGeom prst="rect">
            <a:avLst/>
          </a:prstGeom>
          <a:noFill/>
        </p:spPr>
        <p:txBody>
          <a:bodyPr wrap="square" rtlCol="0">
            <a:spAutoFit/>
          </a:bodyPr>
          <a:lstStyle/>
          <a:p>
            <a:pPr algn="ctr"/>
            <a:r>
              <a:rPr lang="zh-CN" altLang="en-US" sz="3600" dirty="0">
                <a:solidFill>
                  <a:schemeClr val="bg1"/>
                </a:solidFill>
                <a:cs typeface="+mn-ea"/>
                <a:sym typeface="+mn-lt"/>
              </a:rPr>
              <a:t>目   录</a:t>
            </a:r>
            <a:endParaRPr lang="en-US" altLang="zh-CN" sz="3600" dirty="0">
              <a:solidFill>
                <a:schemeClr val="bg1"/>
              </a:solidFill>
              <a:cs typeface="+mn-ea"/>
              <a:sym typeface="+mn-lt"/>
            </a:endParaRPr>
          </a:p>
        </p:txBody>
      </p:sp>
      <p:sp>
        <p:nvSpPr>
          <p:cNvPr id="29" name="Synergistically utilize technically sound portals with frictionless chains. Dramatically customize…"/>
          <p:cNvSpPr txBox="1"/>
          <p:nvPr/>
        </p:nvSpPr>
        <p:spPr>
          <a:xfrm>
            <a:off x="1023255" y="4047447"/>
            <a:ext cx="2519953" cy="984885"/>
          </a:xfrm>
          <a:prstGeom prst="rect">
            <a:avLst/>
          </a:prstGeom>
          <a:ln w="12700">
            <a:miter lim="400000"/>
          </a:ln>
        </p:spPr>
        <p:txBody>
          <a:bodyPr wrap="square" lIns="0" tIns="0" rIns="0" bIns="0">
            <a:spAutoFit/>
          </a:bodyPr>
          <a:lstStyle/>
          <a:p>
            <a:pPr algn="r" defTabSz="412750" hangingPunct="0">
              <a:defRPr sz="2000" b="0">
                <a:solidFill>
                  <a:srgbClr val="1C1F25"/>
                </a:solidFill>
                <a:latin typeface="Roboto Bold"/>
                <a:ea typeface="Roboto Bold"/>
                <a:cs typeface="Roboto Bold"/>
                <a:sym typeface="Roboto Bold"/>
              </a:defRPr>
            </a:pPr>
            <a:r>
              <a:rPr lang="zh-CN" altLang="en-US" sz="3200" kern="0" dirty="0">
                <a:solidFill>
                  <a:schemeClr val="bg1"/>
                </a:solidFill>
                <a:latin typeface="微软雅黑" panose="020B0503020204020204" pitchFamily="34" charset="-122"/>
                <a:ea typeface="微软雅黑" panose="020B0503020204020204" pitchFamily="34" charset="-122"/>
                <a:cs typeface="+mn-ea"/>
                <a:sym typeface="+mn-lt"/>
              </a:rPr>
              <a:t>依法及时妥善处理事故</a:t>
            </a:r>
            <a:endParaRPr lang="en-US" altLang="zh-CN"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Synergistically utilize technically sound portals with frictionless chains. Dramatically customize…"/>
          <p:cNvSpPr txBox="1"/>
          <p:nvPr/>
        </p:nvSpPr>
        <p:spPr>
          <a:xfrm>
            <a:off x="8628743" y="4018447"/>
            <a:ext cx="2519953" cy="984885"/>
          </a:xfrm>
          <a:prstGeom prst="rect">
            <a:avLst/>
          </a:prstGeom>
          <a:ln w="12700">
            <a:miter lim="400000"/>
          </a:ln>
        </p:spPr>
        <p:txBody>
          <a:bodyPr wrap="square" lIns="0" tIns="0" rIns="0" bIns="0">
            <a:spAutoFit/>
          </a:bodyPr>
          <a:lstStyle/>
          <a:p>
            <a:pPr defTabSz="412750" hangingPunct="0">
              <a:defRPr sz="2000" b="0">
                <a:solidFill>
                  <a:srgbClr val="1C1F25"/>
                </a:solidFill>
                <a:latin typeface="Roboto Bold"/>
                <a:ea typeface="Roboto Bold"/>
                <a:cs typeface="Roboto Bold"/>
                <a:sym typeface="Roboto Bold"/>
              </a:defRPr>
            </a:pPr>
            <a:r>
              <a:rPr lang="zh-CN" altLang="en-US" sz="3200" kern="0" dirty="0">
                <a:solidFill>
                  <a:schemeClr val="bg1"/>
                </a:solidFill>
                <a:latin typeface="微软雅黑" panose="020B0503020204020204" pitchFamily="34" charset="-122"/>
                <a:ea typeface="微软雅黑" panose="020B0503020204020204" pitchFamily="34" charset="-122"/>
                <a:cs typeface="+mn-ea"/>
                <a:sym typeface="+mn-lt"/>
              </a:rPr>
              <a:t>开展积极有效事故协商</a:t>
            </a:r>
            <a:endParaRPr lang="en-US" altLang="zh-CN"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6" name="组合 35"/>
          <p:cNvGrpSpPr/>
          <p:nvPr/>
        </p:nvGrpSpPr>
        <p:grpSpPr>
          <a:xfrm>
            <a:off x="3694914" y="2813937"/>
            <a:ext cx="753571" cy="218011"/>
            <a:chOff x="3498972" y="4649955"/>
            <a:chExt cx="753571" cy="218011"/>
          </a:xfrm>
        </p:grpSpPr>
        <p:grpSp>
          <p:nvGrpSpPr>
            <p:cNvPr id="37" name="组合 33"/>
            <p:cNvGrpSpPr/>
            <p:nvPr/>
          </p:nvGrpSpPr>
          <p:grpSpPr>
            <a:xfrm>
              <a:off x="3498972" y="4649955"/>
              <a:ext cx="753571" cy="218011"/>
              <a:chOff x="3498972" y="4649955"/>
              <a:chExt cx="753571" cy="218011"/>
            </a:xfrm>
          </p:grpSpPr>
          <p:cxnSp>
            <p:nvCxnSpPr>
              <p:cNvPr id="39" name="Straight Connector 117"/>
              <p:cNvCxnSpPr/>
              <p:nvPr/>
            </p:nvCxnSpPr>
            <p:spPr>
              <a:xfrm>
                <a:off x="3716984" y="4758959"/>
                <a:ext cx="5355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Oval 99"/>
              <p:cNvSpPr/>
              <p:nvPr/>
            </p:nvSpPr>
            <p:spPr>
              <a:xfrm>
                <a:off x="3498972" y="4649955"/>
                <a:ext cx="218011" cy="21801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200">
                  <a:solidFill>
                    <a:schemeClr val="bg1"/>
                  </a:solidFill>
                  <a:cs typeface="+mn-ea"/>
                  <a:sym typeface="+mn-lt"/>
                </a:endParaRPr>
              </a:p>
            </p:txBody>
          </p:sp>
        </p:grpSp>
        <p:sp>
          <p:nvSpPr>
            <p:cNvPr id="38" name="Oval 95"/>
            <p:cNvSpPr/>
            <p:nvPr/>
          </p:nvSpPr>
          <p:spPr>
            <a:xfrm>
              <a:off x="3553720" y="4704703"/>
              <a:ext cx="108516" cy="108516"/>
            </a:xfrm>
            <a:prstGeom prst="ellipse">
              <a:avLst/>
            </a:pr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grpSp>
      <p:grpSp>
        <p:nvGrpSpPr>
          <p:cNvPr id="41" name="组合 40"/>
          <p:cNvGrpSpPr/>
          <p:nvPr/>
        </p:nvGrpSpPr>
        <p:grpSpPr>
          <a:xfrm flipH="1">
            <a:off x="7766171" y="2719594"/>
            <a:ext cx="753571" cy="218011"/>
            <a:chOff x="3498972" y="4649955"/>
            <a:chExt cx="753571" cy="218011"/>
          </a:xfrm>
        </p:grpSpPr>
        <p:grpSp>
          <p:nvGrpSpPr>
            <p:cNvPr id="42" name="组合 33"/>
            <p:cNvGrpSpPr/>
            <p:nvPr/>
          </p:nvGrpSpPr>
          <p:grpSpPr>
            <a:xfrm>
              <a:off x="3498972" y="4649955"/>
              <a:ext cx="753571" cy="218011"/>
              <a:chOff x="3498972" y="4649955"/>
              <a:chExt cx="753571" cy="218011"/>
            </a:xfrm>
          </p:grpSpPr>
          <p:cxnSp>
            <p:nvCxnSpPr>
              <p:cNvPr id="44" name="Straight Connector 117"/>
              <p:cNvCxnSpPr/>
              <p:nvPr/>
            </p:nvCxnSpPr>
            <p:spPr>
              <a:xfrm>
                <a:off x="3716984" y="4758959"/>
                <a:ext cx="5355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Oval 99"/>
              <p:cNvSpPr/>
              <p:nvPr/>
            </p:nvSpPr>
            <p:spPr>
              <a:xfrm>
                <a:off x="3498972" y="4649955"/>
                <a:ext cx="218011" cy="21801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200">
                  <a:solidFill>
                    <a:schemeClr val="bg1"/>
                  </a:solidFill>
                  <a:cs typeface="+mn-ea"/>
                  <a:sym typeface="+mn-lt"/>
                </a:endParaRPr>
              </a:p>
            </p:txBody>
          </p:sp>
        </p:grpSp>
        <p:sp>
          <p:nvSpPr>
            <p:cNvPr id="43" name="Oval 95"/>
            <p:cNvSpPr/>
            <p:nvPr/>
          </p:nvSpPr>
          <p:spPr>
            <a:xfrm>
              <a:off x="3553720" y="4704703"/>
              <a:ext cx="108516" cy="108516"/>
            </a:xfrm>
            <a:prstGeom prst="ellipse">
              <a:avLst/>
            </a:pr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grpSp>
      <p:grpSp>
        <p:nvGrpSpPr>
          <p:cNvPr id="46" name="组合 45"/>
          <p:cNvGrpSpPr/>
          <p:nvPr/>
        </p:nvGrpSpPr>
        <p:grpSpPr>
          <a:xfrm flipH="1">
            <a:off x="7729889" y="4381450"/>
            <a:ext cx="753571" cy="218011"/>
            <a:chOff x="3498972" y="4649955"/>
            <a:chExt cx="753571" cy="218011"/>
          </a:xfrm>
        </p:grpSpPr>
        <p:grpSp>
          <p:nvGrpSpPr>
            <p:cNvPr id="47" name="组合 33"/>
            <p:cNvGrpSpPr/>
            <p:nvPr/>
          </p:nvGrpSpPr>
          <p:grpSpPr>
            <a:xfrm>
              <a:off x="3498972" y="4649955"/>
              <a:ext cx="753571" cy="218011"/>
              <a:chOff x="3498972" y="4649955"/>
              <a:chExt cx="753571" cy="218011"/>
            </a:xfrm>
          </p:grpSpPr>
          <p:cxnSp>
            <p:nvCxnSpPr>
              <p:cNvPr id="49" name="Straight Connector 117"/>
              <p:cNvCxnSpPr/>
              <p:nvPr/>
            </p:nvCxnSpPr>
            <p:spPr>
              <a:xfrm>
                <a:off x="3716984" y="4758959"/>
                <a:ext cx="5355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Oval 99"/>
              <p:cNvSpPr/>
              <p:nvPr/>
            </p:nvSpPr>
            <p:spPr>
              <a:xfrm>
                <a:off x="3498972" y="4649955"/>
                <a:ext cx="218011" cy="21801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3200">
                  <a:solidFill>
                    <a:schemeClr val="bg1"/>
                  </a:solidFill>
                  <a:cs typeface="+mn-ea"/>
                  <a:sym typeface="+mn-lt"/>
                </a:endParaRPr>
              </a:p>
            </p:txBody>
          </p:sp>
        </p:grpSp>
        <p:sp>
          <p:nvSpPr>
            <p:cNvPr id="48" name="Oval 95"/>
            <p:cNvSpPr/>
            <p:nvPr/>
          </p:nvSpPr>
          <p:spPr>
            <a:xfrm>
              <a:off x="3553720" y="4704703"/>
              <a:ext cx="108516" cy="108516"/>
            </a:xfrm>
            <a:prstGeom prst="ellipse">
              <a:avLst/>
            </a:prstGeom>
            <a:solidFill>
              <a:schemeClr val="bg1"/>
            </a:solidFill>
            <a:ln>
              <a:noFill/>
            </a:ln>
            <a:effectLst>
              <a:outerShdw blurRad="25400" dist="25400" dir="5400000" algn="t" rotWithShape="0">
                <a:prstClr val="black">
                  <a:alpha val="40000"/>
                </a:prstClr>
              </a:outerShdw>
            </a:effectLst>
          </p:spPr>
          <p:txBody>
            <a:bodyPr vert="horz" wrap="square" lIns="121920" tIns="60960" rIns="121920" bIns="60960" numCol="1" anchor="t" anchorCtr="0" compatLnSpc="1"/>
            <a:lstStyle/>
            <a:p>
              <a:pPr defTabSz="609600"/>
              <a:endParaRPr lang="en-US" sz="3200" kern="0">
                <a:solidFill>
                  <a:schemeClr val="bg1"/>
                </a:solidFill>
                <a:cs typeface="+mn-ea"/>
                <a:sym typeface="+mn-lt"/>
              </a:endParaRPr>
            </a:p>
          </p:txBody>
        </p:sp>
      </p:grpSp>
      <p:sp>
        <p:nvSpPr>
          <p:cNvPr id="51" name="Synergistically utilize technically sound portals with frictionless chains. Dramatically customize…"/>
          <p:cNvSpPr txBox="1"/>
          <p:nvPr/>
        </p:nvSpPr>
        <p:spPr>
          <a:xfrm>
            <a:off x="8694065" y="2385584"/>
            <a:ext cx="2519953" cy="984885"/>
          </a:xfrm>
          <a:prstGeom prst="rect">
            <a:avLst/>
          </a:prstGeom>
          <a:ln w="12700">
            <a:miter lim="400000"/>
          </a:ln>
        </p:spPr>
        <p:txBody>
          <a:bodyPr wrap="square" lIns="0" tIns="0" rIns="0" bIns="0">
            <a:spAutoFit/>
          </a:bodyPr>
          <a:lstStyle/>
          <a:p>
            <a:pPr defTabSz="412750" hangingPunct="0">
              <a:defRPr sz="2000" b="0">
                <a:solidFill>
                  <a:srgbClr val="1C1F25"/>
                </a:solidFill>
                <a:latin typeface="Roboto Bold"/>
                <a:ea typeface="Roboto Bold"/>
                <a:cs typeface="Roboto Bold"/>
                <a:sym typeface="Roboto Bold"/>
              </a:defRPr>
            </a:pPr>
            <a:r>
              <a:rPr lang="zh-CN" altLang="en-US" sz="3200" kern="0" dirty="0">
                <a:solidFill>
                  <a:schemeClr val="bg1"/>
                </a:solidFill>
                <a:latin typeface="微软雅黑" panose="020B0503020204020204" pitchFamily="34" charset="-122"/>
                <a:ea typeface="微软雅黑" panose="020B0503020204020204" pitchFamily="34" charset="-122"/>
                <a:cs typeface="+mn-ea"/>
                <a:sym typeface="+mn-lt"/>
              </a:rPr>
              <a:t>严格按照程序</a:t>
            </a:r>
            <a:endParaRPr lang="en-US" altLang="zh-CN" sz="3200" kern="0" dirty="0">
              <a:solidFill>
                <a:schemeClr val="bg1"/>
              </a:solidFill>
              <a:latin typeface="微软雅黑" panose="020B0503020204020204" pitchFamily="34" charset="-122"/>
              <a:ea typeface="微软雅黑" panose="020B0503020204020204" pitchFamily="34" charset="-122"/>
              <a:cs typeface="+mn-ea"/>
              <a:sym typeface="+mn-lt"/>
            </a:endParaRPr>
          </a:p>
          <a:p>
            <a:pPr defTabSz="412750" hangingPunct="0">
              <a:defRPr sz="2000" b="0">
                <a:solidFill>
                  <a:srgbClr val="1C1F25"/>
                </a:solidFill>
                <a:latin typeface="Roboto Bold"/>
                <a:ea typeface="Roboto Bold"/>
                <a:cs typeface="Roboto Bold"/>
                <a:sym typeface="Roboto Bold"/>
              </a:defRPr>
            </a:pPr>
            <a:r>
              <a:rPr lang="zh-CN" altLang="en-US" sz="3200" kern="0" dirty="0">
                <a:solidFill>
                  <a:schemeClr val="bg1"/>
                </a:solidFill>
                <a:latin typeface="微软雅黑" panose="020B0503020204020204" pitchFamily="34" charset="-122"/>
                <a:ea typeface="微软雅黑" panose="020B0503020204020204" pitchFamily="34" charset="-122"/>
                <a:cs typeface="+mn-ea"/>
                <a:sym typeface="+mn-lt"/>
              </a:rPr>
              <a:t>处置事故</a:t>
            </a:r>
            <a:endParaRPr lang="en-US" altLang="zh-CN"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3734" y="1386738"/>
            <a:ext cx="3815540" cy="584775"/>
          </a:xfrm>
          <a:prstGeom prst="rect">
            <a:avLst/>
          </a:prstGeom>
          <a:noFill/>
        </p:spPr>
        <p:txBody>
          <a:bodyPr wrap="square" rtlCol="0">
            <a:spAutoFit/>
          </a:bodyPr>
          <a:lstStyle/>
          <a:p>
            <a:pPr marL="457200" indent="-45720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校舍建筑事故 </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 </a:t>
            </a:r>
          </a:p>
        </p:txBody>
      </p:sp>
      <p:sp>
        <p:nvSpPr>
          <p:cNvPr id="8" name="TextBox 7"/>
          <p:cNvSpPr txBox="1"/>
          <p:nvPr/>
        </p:nvSpPr>
        <p:spPr>
          <a:xfrm>
            <a:off x="1231897" y="2137914"/>
            <a:ext cx="9747252" cy="384720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校舍建筑、围墙、厕所、大门等倒塌造成学生伤害，学校承担全部责任；如果有学生在事故中死亡，校长、主管校长及具体责任人会被追究刑事责任</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学校建筑施工违反</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建设工程安全生产管理条例</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及其它规定造成学生伤害，学校承担全部责任，可向施工单位追偿 </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建筑物附属设施、内部设施造成学生伤害，学校承担主要责任直至全部责任</a:t>
            </a:r>
          </a:p>
        </p:txBody>
      </p:sp>
      <p:grpSp>
        <p:nvGrpSpPr>
          <p:cNvPr id="7" name="组合 6"/>
          <p:cNvGrpSpPr/>
          <p:nvPr/>
        </p:nvGrpSpPr>
        <p:grpSpPr>
          <a:xfrm>
            <a:off x="552704" y="364795"/>
            <a:ext cx="2652793" cy="694267"/>
            <a:chOff x="552704" y="364795"/>
            <a:chExt cx="2652793" cy="694267"/>
          </a:xfrm>
        </p:grpSpPr>
        <p:sp>
          <p:nvSpPr>
            <p:cNvPr id="9"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0"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1" name="Google Shape;902;p24"/>
            <p:cNvGrpSpPr/>
            <p:nvPr/>
          </p:nvGrpSpPr>
          <p:grpSpPr>
            <a:xfrm>
              <a:off x="764989" y="547219"/>
              <a:ext cx="354692" cy="352748"/>
              <a:chOff x="-5971525" y="3273750"/>
              <a:chExt cx="292250" cy="290650"/>
            </a:xfrm>
            <a:solidFill>
              <a:srgbClr val="121B74"/>
            </a:solidFill>
          </p:grpSpPr>
          <p:sp>
            <p:nvSpPr>
              <p:cNvPr id="13"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4"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2"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8274" y="1429548"/>
            <a:ext cx="5626736" cy="584775"/>
          </a:xfrm>
          <a:prstGeom prst="rect">
            <a:avLst/>
          </a:prstGeom>
          <a:noFill/>
        </p:spPr>
        <p:txBody>
          <a:bodyPr wrap="square" rtlCol="0">
            <a:spAutoFit/>
          </a:bodyPr>
          <a:lstStyle/>
          <a:p>
            <a:pPr marL="514350" indent="-51435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设施设备事故 </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 </a:t>
            </a:r>
          </a:p>
        </p:txBody>
      </p:sp>
      <p:sp>
        <p:nvSpPr>
          <p:cNvPr id="8" name="TextBox 7"/>
          <p:cNvSpPr txBox="1"/>
          <p:nvPr/>
        </p:nvSpPr>
        <p:spPr>
          <a:xfrm>
            <a:off x="1290686" y="2239708"/>
            <a:ext cx="9551490" cy="400109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学校违规违法配备的设施设备导致学生伤害，学校应承担全部责任</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学校设施设备不符合相关标准导致学生伤害，学校应承担主要责任直至全部责任</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学校对设施设备未尽检查、维修、更换等管理义务导致学生伤害，学校应承担主要责任直至全部责任 </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学校未对学生开展安全教育、没有危险警示说明导致学生伤害，学校应承担次要责任 </a:t>
            </a:r>
          </a:p>
        </p:txBody>
      </p:sp>
      <p:grpSp>
        <p:nvGrpSpPr>
          <p:cNvPr id="4" name="组合 3"/>
          <p:cNvGrpSpPr/>
          <p:nvPr/>
        </p:nvGrpSpPr>
        <p:grpSpPr>
          <a:xfrm>
            <a:off x="552704" y="364795"/>
            <a:ext cx="2652793" cy="694267"/>
            <a:chOff x="552704" y="364795"/>
            <a:chExt cx="2652793" cy="694267"/>
          </a:xfrm>
        </p:grpSpPr>
        <p:sp>
          <p:nvSpPr>
            <p:cNvPr id="5"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6"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9" name="Google Shape;902;p24"/>
            <p:cNvGrpSpPr/>
            <p:nvPr/>
          </p:nvGrpSpPr>
          <p:grpSpPr>
            <a:xfrm>
              <a:off x="764989" y="547219"/>
              <a:ext cx="354692" cy="352748"/>
              <a:chOff x="-5971525" y="3273750"/>
              <a:chExt cx="292250" cy="290650"/>
            </a:xfrm>
            <a:solidFill>
              <a:srgbClr val="121B74"/>
            </a:solidFill>
          </p:grpSpPr>
          <p:sp>
            <p:nvSpPr>
              <p:cNvPr id="11"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2"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0"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3760" y="1574688"/>
            <a:ext cx="5626736" cy="584775"/>
          </a:xfrm>
          <a:prstGeom prst="rect">
            <a:avLst/>
          </a:prstGeom>
          <a:noFill/>
        </p:spPr>
        <p:txBody>
          <a:bodyPr wrap="square" rtlCol="0">
            <a:spAutoFit/>
          </a:bodyPr>
          <a:lstStyle/>
          <a:p>
            <a:pPr marL="514350" indent="-51435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课堂教学事故 </a:t>
            </a:r>
            <a:r>
              <a:rPr lang="en-US" altLang="zh-CN" sz="3200" dirty="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9" name="TextBox 8"/>
          <p:cNvSpPr txBox="1"/>
          <p:nvPr/>
        </p:nvSpPr>
        <p:spPr>
          <a:xfrm>
            <a:off x="1369421" y="2486290"/>
            <a:ext cx="10078722" cy="153888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因教师未尽到教育、管理责任，造成学生伤害，学校应承担主要责任 </a:t>
            </a:r>
            <a:endParaRPr lang="en-US" altLang="zh-CN" sz="2800" dirty="0">
              <a:latin typeface="微软雅黑" panose="020B0503020204020204" pitchFamily="34" charset="-122"/>
              <a:ea typeface="微软雅黑" panose="020B0503020204020204" pitchFamily="34" charset="-122"/>
            </a:endParaRP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教师是否担责，需确认其是否是职务行为后再进行追究</a:t>
            </a:r>
          </a:p>
        </p:txBody>
      </p:sp>
      <p:grpSp>
        <p:nvGrpSpPr>
          <p:cNvPr id="4" name="组合 3"/>
          <p:cNvGrpSpPr/>
          <p:nvPr/>
        </p:nvGrpSpPr>
        <p:grpSpPr>
          <a:xfrm>
            <a:off x="552704" y="364795"/>
            <a:ext cx="2652793" cy="694267"/>
            <a:chOff x="552704" y="364795"/>
            <a:chExt cx="2652793" cy="694267"/>
          </a:xfrm>
        </p:grpSpPr>
        <p:sp>
          <p:nvSpPr>
            <p:cNvPr id="5"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6"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7" name="Google Shape;902;p24"/>
            <p:cNvGrpSpPr/>
            <p:nvPr/>
          </p:nvGrpSpPr>
          <p:grpSpPr>
            <a:xfrm>
              <a:off x="764989" y="547219"/>
              <a:ext cx="354692" cy="352748"/>
              <a:chOff x="-5971525" y="3273750"/>
              <a:chExt cx="292250" cy="290650"/>
            </a:xfrm>
            <a:solidFill>
              <a:srgbClr val="121B74"/>
            </a:solidFill>
          </p:grpSpPr>
          <p:sp>
            <p:nvSpPr>
              <p:cNvPr id="11"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2"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0"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8610600" y="6356350"/>
            <a:ext cx="2743200" cy="365125"/>
          </a:xfrm>
          <a:prstGeom prst="rect">
            <a:avLst/>
          </a:prstGeom>
        </p:spPr>
        <p:txBody>
          <a:bodyPr/>
          <a:lstStyle/>
          <a:p>
            <a:fld id="{B2A22D7C-07C0-466A-B7C1-4D2DC217BFFC}" type="slidenum">
              <a:rPr lang="zh-CN" altLang="en-US" smtClean="0"/>
              <a:t>33</a:t>
            </a:fld>
            <a:endParaRPr lang="zh-CN" altLang="en-US"/>
          </a:p>
        </p:txBody>
      </p:sp>
      <p:sp>
        <p:nvSpPr>
          <p:cNvPr id="6" name="TextBox 5"/>
          <p:cNvSpPr txBox="1"/>
          <p:nvPr/>
        </p:nvSpPr>
        <p:spPr>
          <a:xfrm>
            <a:off x="1221831" y="1595933"/>
            <a:ext cx="4233365" cy="584775"/>
          </a:xfrm>
          <a:prstGeom prst="rect">
            <a:avLst/>
          </a:prstGeom>
          <a:noFill/>
        </p:spPr>
        <p:txBody>
          <a:bodyPr wrap="square" rtlCol="0">
            <a:spAutoFit/>
          </a:bodyPr>
          <a:lstStyle/>
          <a:p>
            <a:pPr marL="514350" indent="-514350">
              <a:buFont typeface="+mj-lt"/>
              <a:buAutoNum type="arabicPeriod" startAt="4"/>
            </a:pPr>
            <a:r>
              <a:rPr lang="zh-CN" altLang="en-US" sz="3200" dirty="0">
                <a:latin typeface="微软雅黑" panose="020B0503020204020204" pitchFamily="34" charset="-122"/>
                <a:ea typeface="微软雅黑" panose="020B0503020204020204" pitchFamily="34" charset="-122"/>
              </a:rPr>
              <a:t>课间事故归责</a:t>
            </a:r>
          </a:p>
        </p:txBody>
      </p:sp>
      <p:sp>
        <p:nvSpPr>
          <p:cNvPr id="9" name="TextBox 8"/>
          <p:cNvSpPr txBox="1"/>
          <p:nvPr/>
        </p:nvSpPr>
        <p:spPr>
          <a:xfrm>
            <a:off x="1467950" y="2571926"/>
            <a:ext cx="9042401" cy="2323713"/>
          </a:xfrm>
          <a:prstGeom prst="rect">
            <a:avLst/>
          </a:prstGeom>
          <a:noFill/>
        </p:spPr>
        <p:txBody>
          <a:bodyPr wrap="square" rtlCol="0">
            <a:spAutoFit/>
          </a:bodyPr>
          <a:lstStyle/>
          <a:p>
            <a:pPr marL="342900" indent="-342900">
              <a:lnSpc>
                <a:spcPts val="3000"/>
              </a:lnSpc>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如果学校尽到了课间教育、管理的责任，可基于公平责任原则承担</a:t>
            </a:r>
            <a:r>
              <a:rPr lang="en-US" sz="2800" dirty="0">
                <a:latin typeface="微软雅黑" panose="020B0503020204020204" pitchFamily="34" charset="-122"/>
                <a:ea typeface="微软雅黑" panose="020B0503020204020204" pitchFamily="34" charset="-122"/>
              </a:rPr>
              <a:t>30%</a:t>
            </a:r>
            <a:r>
              <a:rPr lang="zh-CN" altLang="en-US" sz="2800" dirty="0">
                <a:latin typeface="微软雅黑" panose="020B0503020204020204" pitchFamily="34" charset="-122"/>
                <a:ea typeface="微软雅黑" panose="020B0503020204020204" pitchFamily="34" charset="-122"/>
              </a:rPr>
              <a:t>左右的医药费</a:t>
            </a:r>
          </a:p>
          <a:p>
            <a:pPr marL="342900" indent="-342900">
              <a:lnSpc>
                <a:spcPts val="3000"/>
              </a:lnSpc>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如果学校课间未尽到教育、管理的责任，则应承担次要责任，责任比例至多不超过</a:t>
            </a:r>
            <a:r>
              <a:rPr lang="en-US" sz="2800" dirty="0">
                <a:latin typeface="微软雅黑" panose="020B0503020204020204" pitchFamily="34" charset="-122"/>
                <a:ea typeface="微软雅黑" panose="020B0503020204020204" pitchFamily="34" charset="-122"/>
              </a:rPr>
              <a:t>40%</a:t>
            </a:r>
            <a:endParaRPr lang="zh-CN" altLang="en-US" sz="2800" dirty="0">
              <a:latin typeface="微软雅黑" panose="020B0503020204020204" pitchFamily="34" charset="-122"/>
              <a:ea typeface="微软雅黑" panose="020B0503020204020204" pitchFamily="34" charset="-122"/>
            </a:endParaRPr>
          </a:p>
          <a:p>
            <a:pPr marL="342900" indent="-342900">
              <a:lnSpc>
                <a:spcPts val="3000"/>
              </a:lnSpc>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个别特殊事故，学校会承担主要责任 </a:t>
            </a:r>
          </a:p>
        </p:txBody>
      </p:sp>
      <p:grpSp>
        <p:nvGrpSpPr>
          <p:cNvPr id="5" name="组合 4"/>
          <p:cNvGrpSpPr/>
          <p:nvPr/>
        </p:nvGrpSpPr>
        <p:grpSpPr>
          <a:xfrm>
            <a:off x="552704" y="364795"/>
            <a:ext cx="2652793" cy="694267"/>
            <a:chOff x="552704" y="364795"/>
            <a:chExt cx="2652793" cy="694267"/>
          </a:xfrm>
        </p:grpSpPr>
        <p:sp>
          <p:nvSpPr>
            <p:cNvPr id="7"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8"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0" name="Google Shape;902;p24"/>
            <p:cNvGrpSpPr/>
            <p:nvPr/>
          </p:nvGrpSpPr>
          <p:grpSpPr>
            <a:xfrm>
              <a:off x="764989" y="547219"/>
              <a:ext cx="354692" cy="352748"/>
              <a:chOff x="-5971525" y="3273750"/>
              <a:chExt cx="292250" cy="290650"/>
            </a:xfrm>
            <a:solidFill>
              <a:srgbClr val="121B74"/>
            </a:solidFill>
          </p:grpSpPr>
          <p:sp>
            <p:nvSpPr>
              <p:cNvPr id="12"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3"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1"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9625" y="1655976"/>
            <a:ext cx="3465020" cy="584775"/>
          </a:xfrm>
          <a:prstGeom prst="rect">
            <a:avLst/>
          </a:prstGeom>
          <a:noFill/>
        </p:spPr>
        <p:txBody>
          <a:bodyPr wrap="square" rtlCol="0">
            <a:spAutoFit/>
          </a:bodyPr>
          <a:lstStyle/>
          <a:p>
            <a:pPr marL="457200" indent="-45720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活动事故 </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 </a:t>
            </a:r>
          </a:p>
        </p:txBody>
      </p:sp>
      <p:sp>
        <p:nvSpPr>
          <p:cNvPr id="8" name="TextBox 7"/>
          <p:cNvSpPr txBox="1"/>
          <p:nvPr/>
        </p:nvSpPr>
        <p:spPr>
          <a:xfrm>
            <a:off x="1424759" y="2420455"/>
            <a:ext cx="9579972" cy="329320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大型活动事故学校应承担主要责任；如果学校违法违规，则应承担全部责任 </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集训排练事故学校应承担主要责任直至全部责任</a:t>
            </a:r>
            <a:r>
              <a:rPr lang="en-US" altLang="zh-CN"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各类比赛事故学校应承担主要责任直至全部责任 </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运动会事故学校应承担主要责任直至全部责任</a:t>
            </a:r>
            <a:r>
              <a:rPr lang="en-US" altLang="zh-CN"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集体活动事故学校应承担主要责任 </a:t>
            </a:r>
          </a:p>
        </p:txBody>
      </p:sp>
      <p:grpSp>
        <p:nvGrpSpPr>
          <p:cNvPr id="4" name="组合 3"/>
          <p:cNvGrpSpPr/>
          <p:nvPr/>
        </p:nvGrpSpPr>
        <p:grpSpPr>
          <a:xfrm>
            <a:off x="552704" y="364795"/>
            <a:ext cx="2652793" cy="694267"/>
            <a:chOff x="552704" y="364795"/>
            <a:chExt cx="2652793" cy="694267"/>
          </a:xfrm>
        </p:grpSpPr>
        <p:sp>
          <p:nvSpPr>
            <p:cNvPr id="5"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6"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9" name="Google Shape;902;p24"/>
            <p:cNvGrpSpPr/>
            <p:nvPr/>
          </p:nvGrpSpPr>
          <p:grpSpPr>
            <a:xfrm>
              <a:off x="764989" y="547219"/>
              <a:ext cx="354692" cy="352748"/>
              <a:chOff x="-5971525" y="3273750"/>
              <a:chExt cx="292250" cy="290650"/>
            </a:xfrm>
            <a:solidFill>
              <a:srgbClr val="121B74"/>
            </a:solidFill>
          </p:grpSpPr>
          <p:sp>
            <p:nvSpPr>
              <p:cNvPr id="11"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2"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0"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0194" y="1506474"/>
            <a:ext cx="3023060" cy="584775"/>
          </a:xfrm>
          <a:prstGeom prst="rect">
            <a:avLst/>
          </a:prstGeom>
          <a:noFill/>
        </p:spPr>
        <p:txBody>
          <a:bodyPr wrap="square" rtlCol="0">
            <a:spAutoFit/>
          </a:bodyPr>
          <a:lstStyle/>
          <a:p>
            <a:pPr marL="457200" indent="-45720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体育课事故 </a:t>
            </a:r>
            <a:r>
              <a:rPr lang="en-US" altLang="zh-CN" sz="3200" dirty="0">
                <a:latin typeface="微软雅黑" panose="020B0503020204020204" pitchFamily="34" charset="-122"/>
                <a:ea typeface="微软雅黑" panose="020B0503020204020204" pitchFamily="34" charset="-122"/>
              </a:rPr>
              <a:t>- </a:t>
            </a:r>
            <a:endParaRPr lang="zh-CN" altLang="en-US" sz="3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1337137" y="2376217"/>
            <a:ext cx="9708234" cy="329320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场地、设施、器材导致事故发生，学校应承担全部责任 </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双方无过错意外伤害，学校可承担不超过</a:t>
            </a:r>
            <a:r>
              <a:rPr lang="en-US" sz="2800" dirty="0">
                <a:latin typeface="微软雅黑" panose="020B0503020204020204" pitchFamily="34" charset="-122"/>
                <a:ea typeface="微软雅黑" panose="020B0503020204020204" pitchFamily="34" charset="-122"/>
              </a:rPr>
              <a:t>50%</a:t>
            </a:r>
            <a:r>
              <a:rPr lang="zh-CN" altLang="en-US" sz="2800" dirty="0">
                <a:latin typeface="微软雅黑" panose="020B0503020204020204" pitchFamily="34" charset="-122"/>
                <a:ea typeface="微软雅黑" panose="020B0503020204020204" pitchFamily="34" charset="-122"/>
              </a:rPr>
              <a:t>的医药费 </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教师违反教学安全常规学校应承担主要责任 </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自由活动事故学校应承担主责直至全责</a:t>
            </a: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教师擅自离开课堂导致事故，学校应承担</a:t>
            </a:r>
            <a:r>
              <a:rPr lang="en-US" sz="2800" dirty="0">
                <a:latin typeface="微软雅黑" panose="020B0503020204020204" pitchFamily="34" charset="-122"/>
                <a:ea typeface="微软雅黑" panose="020B0503020204020204" pitchFamily="34" charset="-122"/>
              </a:rPr>
              <a:t>80%</a:t>
            </a:r>
            <a:r>
              <a:rPr lang="zh-CN" altLang="en-US" sz="2800" dirty="0">
                <a:latin typeface="微软雅黑" panose="020B0503020204020204" pitchFamily="34" charset="-122"/>
                <a:ea typeface="微软雅黑" panose="020B0503020204020204" pitchFamily="34" charset="-122"/>
              </a:rPr>
              <a:t>以上责任，教师行为需进行认定  </a:t>
            </a:r>
          </a:p>
        </p:txBody>
      </p:sp>
      <p:grpSp>
        <p:nvGrpSpPr>
          <p:cNvPr id="4" name="组合 3"/>
          <p:cNvGrpSpPr/>
          <p:nvPr/>
        </p:nvGrpSpPr>
        <p:grpSpPr>
          <a:xfrm>
            <a:off x="552704" y="364795"/>
            <a:ext cx="2652793" cy="694267"/>
            <a:chOff x="552704" y="364795"/>
            <a:chExt cx="2652793" cy="694267"/>
          </a:xfrm>
        </p:grpSpPr>
        <p:sp>
          <p:nvSpPr>
            <p:cNvPr id="5"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6"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9" name="Google Shape;902;p24"/>
            <p:cNvGrpSpPr/>
            <p:nvPr/>
          </p:nvGrpSpPr>
          <p:grpSpPr>
            <a:xfrm>
              <a:off x="764989" y="547219"/>
              <a:ext cx="354692" cy="352748"/>
              <a:chOff x="-5971525" y="3273750"/>
              <a:chExt cx="292250" cy="290650"/>
            </a:xfrm>
            <a:solidFill>
              <a:srgbClr val="121B74"/>
            </a:solidFill>
          </p:grpSpPr>
          <p:sp>
            <p:nvSpPr>
              <p:cNvPr id="11"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2"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0"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9642" y="1641285"/>
            <a:ext cx="5002621" cy="584775"/>
          </a:xfrm>
          <a:prstGeom prst="rect">
            <a:avLst/>
          </a:prstGeom>
          <a:noFill/>
        </p:spPr>
        <p:txBody>
          <a:bodyPr wrap="square" rtlCol="0">
            <a:spAutoFit/>
          </a:bodyPr>
          <a:lstStyle/>
          <a:p>
            <a:pPr marL="514350" indent="-51435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饮食卫生事故 </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 </a:t>
            </a:r>
          </a:p>
        </p:txBody>
      </p:sp>
      <p:sp>
        <p:nvSpPr>
          <p:cNvPr id="10" name="TextBox 9"/>
          <p:cNvSpPr txBox="1"/>
          <p:nvPr/>
        </p:nvSpPr>
        <p:spPr>
          <a:xfrm>
            <a:off x="1562464" y="2569745"/>
            <a:ext cx="9482907" cy="196977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学校食堂、营养餐、饮用水、小卖部发生食物中毒事件，学校应承担无过错责任 </a:t>
            </a:r>
            <a:endParaRPr lang="en-US" altLang="zh-CN" sz="2800" dirty="0">
              <a:latin typeface="微软雅黑" panose="020B0503020204020204" pitchFamily="34" charset="-122"/>
              <a:ea typeface="微软雅黑" panose="020B0503020204020204" pitchFamily="34" charset="-122"/>
            </a:endParaRPr>
          </a:p>
          <a:p>
            <a:pPr marL="342900" indent="-342900">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如果不是学校单方责任，学校可向相关供货商、经销商或相关人员索赔 </a:t>
            </a:r>
          </a:p>
        </p:txBody>
      </p:sp>
      <p:grpSp>
        <p:nvGrpSpPr>
          <p:cNvPr id="5" name="组合 4"/>
          <p:cNvGrpSpPr/>
          <p:nvPr/>
        </p:nvGrpSpPr>
        <p:grpSpPr>
          <a:xfrm>
            <a:off x="552704" y="364795"/>
            <a:ext cx="2652793" cy="694267"/>
            <a:chOff x="552704" y="364795"/>
            <a:chExt cx="2652793" cy="694267"/>
          </a:xfrm>
        </p:grpSpPr>
        <p:sp>
          <p:nvSpPr>
            <p:cNvPr id="7"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8"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9" name="Google Shape;902;p24"/>
            <p:cNvGrpSpPr/>
            <p:nvPr/>
          </p:nvGrpSpPr>
          <p:grpSpPr>
            <a:xfrm>
              <a:off x="764989" y="547219"/>
              <a:ext cx="354692" cy="352748"/>
              <a:chOff x="-5971525" y="3273750"/>
              <a:chExt cx="292250" cy="290650"/>
            </a:xfrm>
            <a:solidFill>
              <a:srgbClr val="121B74"/>
            </a:solidFill>
          </p:grpSpPr>
          <p:sp>
            <p:nvSpPr>
              <p:cNvPr id="12"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3"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1"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9884" y="1327950"/>
            <a:ext cx="3343100" cy="584775"/>
          </a:xfrm>
          <a:prstGeom prst="rect">
            <a:avLst/>
          </a:prstGeom>
          <a:noFill/>
        </p:spPr>
        <p:txBody>
          <a:bodyPr wrap="square" rtlCol="0">
            <a:spAutoFit/>
          </a:bodyPr>
          <a:lstStyle/>
          <a:p>
            <a:pPr marL="457200" indent="-45720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学生行为事故 </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 </a:t>
            </a:r>
          </a:p>
        </p:txBody>
      </p:sp>
      <p:sp>
        <p:nvSpPr>
          <p:cNvPr id="8" name="TextBox 7"/>
          <p:cNvSpPr txBox="1"/>
          <p:nvPr/>
        </p:nvSpPr>
        <p:spPr>
          <a:xfrm>
            <a:off x="1368879" y="2171970"/>
            <a:ext cx="5602516" cy="438582"/>
          </a:xfrm>
          <a:prstGeom prst="rect">
            <a:avLst/>
          </a:prstGeom>
          <a:noFill/>
        </p:spPr>
        <p:txBody>
          <a:bodyPr wrap="square" rtlCol="0">
            <a:spAutoFit/>
          </a:bodyPr>
          <a:lstStyle/>
          <a:p>
            <a:pPr marL="342900" indent="-342900">
              <a:lnSpc>
                <a:spcPts val="2700"/>
              </a:lnSpc>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学生非主观故意行为</a:t>
            </a:r>
            <a:r>
              <a:rPr lang="en-US" altLang="zh-CN"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
        <p:nvSpPr>
          <p:cNvPr id="9" name="TextBox 8"/>
          <p:cNvSpPr txBox="1"/>
          <p:nvPr/>
        </p:nvSpPr>
        <p:spPr>
          <a:xfrm>
            <a:off x="1419499" y="2797494"/>
            <a:ext cx="9525000" cy="3089435"/>
          </a:xfrm>
          <a:prstGeom prst="rect">
            <a:avLst/>
          </a:prstGeom>
          <a:noFill/>
        </p:spPr>
        <p:txBody>
          <a:bodyPr wrap="square" rtlCol="0">
            <a:spAutoFit/>
          </a:bodyPr>
          <a:lstStyle/>
          <a:p>
            <a:pPr indent="457200">
              <a:lnSpc>
                <a:spcPts val="3200"/>
              </a:lnSpc>
              <a:spcBef>
                <a:spcPts val="600"/>
              </a:spcBef>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如果行为学生不是主观故意的，只是由于个人不小心、动作有危险、尺度有些大导致自己或他人伤害，行为学生应承担全部责任</a:t>
            </a:r>
            <a:endParaRPr lang="en-US" altLang="zh-CN" sz="2400" dirty="0">
              <a:latin typeface="微软雅黑" panose="020B0503020204020204" pitchFamily="34" charset="-122"/>
              <a:ea typeface="微软雅黑" panose="020B0503020204020204" pitchFamily="34" charset="-122"/>
            </a:endParaRPr>
          </a:p>
          <a:p>
            <a:pPr indent="457200">
              <a:lnSpc>
                <a:spcPts val="3200"/>
              </a:lnSpc>
              <a:spcBef>
                <a:spcPts val="600"/>
              </a:spcBef>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如果学校未尽到教育、管理责任，学校应承担相应责任，一般为次要责任</a:t>
            </a:r>
            <a:endParaRPr lang="en-US" altLang="zh-CN" sz="2400" dirty="0">
              <a:latin typeface="微软雅黑" panose="020B0503020204020204" pitchFamily="34" charset="-122"/>
              <a:ea typeface="微软雅黑" panose="020B0503020204020204" pitchFamily="34" charset="-122"/>
            </a:endParaRPr>
          </a:p>
          <a:p>
            <a:pPr indent="457200">
              <a:lnSpc>
                <a:spcPts val="3200"/>
              </a:lnSpc>
              <a:spcBef>
                <a:spcPts val="600"/>
              </a:spcBef>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如果学校已尽教育、管理职责，则不承担责任，但如果伤害原因复杂、后果严重、行为学生方经济有困难，学校可基于公平责任原则适当给予一定补助  </a:t>
            </a:r>
          </a:p>
        </p:txBody>
      </p:sp>
      <p:grpSp>
        <p:nvGrpSpPr>
          <p:cNvPr id="5" name="组合 4"/>
          <p:cNvGrpSpPr/>
          <p:nvPr/>
        </p:nvGrpSpPr>
        <p:grpSpPr>
          <a:xfrm>
            <a:off x="552704" y="364795"/>
            <a:ext cx="2652793" cy="694267"/>
            <a:chOff x="552704" y="364795"/>
            <a:chExt cx="2652793" cy="694267"/>
          </a:xfrm>
        </p:grpSpPr>
        <p:sp>
          <p:nvSpPr>
            <p:cNvPr id="6"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0"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1" name="Google Shape;902;p24"/>
            <p:cNvGrpSpPr/>
            <p:nvPr/>
          </p:nvGrpSpPr>
          <p:grpSpPr>
            <a:xfrm>
              <a:off x="764989" y="547219"/>
              <a:ext cx="354692" cy="352748"/>
              <a:chOff x="-5971525" y="3273750"/>
              <a:chExt cx="292250" cy="290650"/>
            </a:xfrm>
            <a:solidFill>
              <a:srgbClr val="121B74"/>
            </a:solidFill>
          </p:grpSpPr>
          <p:sp>
            <p:nvSpPr>
              <p:cNvPr id="13"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4"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2"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3980" y="1487176"/>
            <a:ext cx="3403496" cy="438582"/>
          </a:xfrm>
          <a:prstGeom prst="rect">
            <a:avLst/>
          </a:prstGeom>
        </p:spPr>
        <p:txBody>
          <a:bodyPr wrap="none">
            <a:spAutoFit/>
          </a:bodyPr>
          <a:lstStyle/>
          <a:p>
            <a:pPr marL="342900" indent="-342900">
              <a:lnSpc>
                <a:spcPts val="2700"/>
              </a:lnSpc>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学生违法违规行为</a:t>
            </a:r>
            <a:endParaRPr lang="en-US" altLang="zh-CN" sz="28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133934" y="2261051"/>
            <a:ext cx="10039351" cy="1412694"/>
          </a:xfrm>
          <a:prstGeom prst="rect">
            <a:avLst/>
          </a:prstGeom>
          <a:noFill/>
        </p:spPr>
        <p:txBody>
          <a:bodyPr wrap="square" rtlCol="0">
            <a:spAutoFit/>
          </a:bodyPr>
          <a:lstStyle/>
          <a:p>
            <a:pPr indent="457200">
              <a:lnSpc>
                <a:spcPts val="3100"/>
              </a:lnSpc>
              <a:spcBef>
                <a:spcPts val="1200"/>
              </a:spcBef>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如果行为学生因违法违规、主观故意造成自己或他人伤害，行为学生应承担全部责任</a:t>
            </a:r>
            <a:endParaRPr lang="en-US" altLang="zh-CN" sz="2400" dirty="0">
              <a:latin typeface="微软雅黑" panose="020B0503020204020204" pitchFamily="34" charset="-122"/>
              <a:ea typeface="微软雅黑" panose="020B0503020204020204" pitchFamily="34" charset="-122"/>
            </a:endParaRPr>
          </a:p>
          <a:p>
            <a:pPr indent="457200">
              <a:lnSpc>
                <a:spcPts val="3100"/>
              </a:lnSpc>
              <a:spcBef>
                <a:spcPts val="1200"/>
              </a:spcBef>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如果伤害后果较为严重，可向公安机关报案，并予以解决处理 </a:t>
            </a:r>
          </a:p>
        </p:txBody>
      </p:sp>
      <p:grpSp>
        <p:nvGrpSpPr>
          <p:cNvPr id="5" name="组合 4"/>
          <p:cNvGrpSpPr/>
          <p:nvPr/>
        </p:nvGrpSpPr>
        <p:grpSpPr>
          <a:xfrm>
            <a:off x="552704" y="364795"/>
            <a:ext cx="2652793" cy="694267"/>
            <a:chOff x="552704" y="364795"/>
            <a:chExt cx="2652793" cy="694267"/>
          </a:xfrm>
        </p:grpSpPr>
        <p:sp>
          <p:nvSpPr>
            <p:cNvPr id="6"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7"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8" name="Google Shape;902;p24"/>
            <p:cNvGrpSpPr/>
            <p:nvPr/>
          </p:nvGrpSpPr>
          <p:grpSpPr>
            <a:xfrm>
              <a:off x="764989" y="547219"/>
              <a:ext cx="354692" cy="352748"/>
              <a:chOff x="-5971525" y="3273750"/>
              <a:chExt cx="292250" cy="290650"/>
            </a:xfrm>
            <a:solidFill>
              <a:srgbClr val="121B74"/>
            </a:solidFill>
          </p:grpSpPr>
          <p:sp>
            <p:nvSpPr>
              <p:cNvPr id="10"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2"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9014" y="1418053"/>
            <a:ext cx="3246402" cy="438582"/>
          </a:xfrm>
          <a:prstGeom prst="rect">
            <a:avLst/>
          </a:prstGeom>
        </p:spPr>
        <p:txBody>
          <a:bodyPr wrap="none">
            <a:spAutoFit/>
          </a:bodyPr>
          <a:lstStyle/>
          <a:p>
            <a:pPr marL="342900" indent="-342900">
              <a:lnSpc>
                <a:spcPts val="2700"/>
              </a:lnSpc>
              <a:spcBef>
                <a:spcPts val="600"/>
              </a:spcBef>
            </a:pPr>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学生打架行为 </a:t>
            </a:r>
            <a:r>
              <a:rPr lang="en-US" altLang="zh-CN" sz="3200" dirty="0">
                <a:latin typeface="微软雅黑" panose="020B0503020204020204" pitchFamily="34" charset="-122"/>
                <a:ea typeface="微软雅黑" panose="020B0503020204020204" pitchFamily="34" charset="-122"/>
              </a:rPr>
              <a:t>-</a:t>
            </a:r>
          </a:p>
        </p:txBody>
      </p:sp>
      <p:sp>
        <p:nvSpPr>
          <p:cNvPr id="8" name="TextBox 7"/>
          <p:cNvSpPr txBox="1"/>
          <p:nvPr/>
        </p:nvSpPr>
        <p:spPr>
          <a:xfrm>
            <a:off x="942163" y="2014026"/>
            <a:ext cx="10509607" cy="3477875"/>
          </a:xfrm>
          <a:prstGeom prst="rect">
            <a:avLst/>
          </a:prstGeom>
          <a:noFill/>
        </p:spPr>
        <p:txBody>
          <a:bodyPr wrap="square" rtlCol="0">
            <a:spAutoFit/>
          </a:bodyPr>
          <a:lstStyle/>
          <a:p>
            <a:pPr indent="457200">
              <a:lnSpc>
                <a:spcPts val="2800"/>
              </a:lnSpc>
              <a:spcBef>
                <a:spcPts val="600"/>
              </a:spcBef>
            </a:pPr>
            <a:r>
              <a:rPr 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如果伤害后果不严重，属于轻微伤级别的，学校可自行解决。主要解决医药费用开支和给予受害人一定数额的精神抚慰，学生家长不必来校，只需将费用转给学校即可 </a:t>
            </a:r>
          </a:p>
          <a:p>
            <a:pPr indent="457200">
              <a:lnSpc>
                <a:spcPts val="2800"/>
              </a:lnSpc>
              <a:spcBef>
                <a:spcPts val="600"/>
              </a:spcBef>
            </a:pPr>
            <a:r>
              <a:rPr 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伤害后果较为严重，达到轻伤害级别的，学校要及时通知学生家长到校解决。在家长来学校之前，学校应找法律顾问制定出符合法律精神的解决方案，提供给家长。若家长同意，学校可主持双方进行协商，最终形成解决意见。如果双方商议失败，学校应立即向派出所报案，由公安部门主导处理解决。学校是否应承担责任，可服从公安部门处理意见 </a:t>
            </a:r>
          </a:p>
          <a:p>
            <a:pPr indent="457200">
              <a:lnSpc>
                <a:spcPts val="2800"/>
              </a:lnSpc>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如果造成的伤害后果非常严重的，达到重伤害级别的，则属于刑事犯罪，学校无权进行处理，必须立即向公安机关报案，最终通过司法途径来解决。学校是否应承担责任，可服从法院作出的刑事附带民事判决 </a:t>
            </a:r>
          </a:p>
        </p:txBody>
      </p:sp>
      <p:sp>
        <p:nvSpPr>
          <p:cNvPr id="9" name="矩形 8"/>
          <p:cNvSpPr/>
          <p:nvPr/>
        </p:nvSpPr>
        <p:spPr>
          <a:xfrm>
            <a:off x="1918057" y="5853951"/>
            <a:ext cx="9342119" cy="646331"/>
          </a:xfrm>
          <a:prstGeom prst="rect">
            <a:avLst/>
          </a:prstGeom>
          <a:ln>
            <a:solidFill>
              <a:schemeClr val="accent1">
                <a:lumMod val="50000"/>
              </a:schemeClr>
            </a:solidFill>
          </a:ln>
        </p:spPr>
        <p:txBody>
          <a:bodyPr wrap="square">
            <a:spAutoFit/>
          </a:bodyPr>
          <a:lstStyle/>
          <a:p>
            <a:r>
              <a:rPr lang="zh-CN" altLang="en-US" i="1" dirty="0">
                <a:latin typeface="微软雅黑" panose="020B0503020204020204" pitchFamily="34" charset="-122"/>
                <a:ea typeface="微软雅黑" panose="020B0503020204020204" pitchFamily="34" charset="-122"/>
              </a:rPr>
              <a:t>      判断学生打架斗殴伤害后果严重程度达到何种级别，可依据最高人民法院、最高人民检察院、</a:t>
            </a:r>
            <a:r>
              <a:rPr lang="en-US" i="1" dirty="0">
                <a:latin typeface="微软雅黑" panose="020B0503020204020204" pitchFamily="34" charset="-122"/>
                <a:ea typeface="微软雅黑" panose="020B0503020204020204" pitchFamily="34" charset="-122"/>
              </a:rPr>
              <a:t>公安部</a:t>
            </a:r>
            <a:r>
              <a:rPr lang="zh-CN" altLang="en-US" i="1" dirty="0">
                <a:latin typeface="微软雅黑" panose="020B0503020204020204" pitchFamily="34" charset="-122"/>
                <a:ea typeface="微软雅黑" panose="020B0503020204020204" pitchFamily="34" charset="-122"/>
              </a:rPr>
              <a:t>、国家安全部、司法部于</a:t>
            </a:r>
            <a:r>
              <a:rPr lang="en-US" i="1" dirty="0">
                <a:latin typeface="微软雅黑" panose="020B0503020204020204" pitchFamily="34" charset="-122"/>
                <a:ea typeface="微软雅黑" panose="020B0503020204020204" pitchFamily="34" charset="-122"/>
              </a:rPr>
              <a:t>2014</a:t>
            </a:r>
            <a:r>
              <a:rPr lang="zh-CN" altLang="en-US" i="1" dirty="0">
                <a:latin typeface="微软雅黑" panose="020B0503020204020204" pitchFamily="34" charset="-122"/>
                <a:ea typeface="微软雅黑" panose="020B0503020204020204" pitchFamily="34" charset="-122"/>
              </a:rPr>
              <a:t>年</a:t>
            </a:r>
            <a:r>
              <a:rPr lang="en-US" i="1" dirty="0">
                <a:latin typeface="微软雅黑" panose="020B0503020204020204" pitchFamily="34" charset="-122"/>
                <a:ea typeface="微软雅黑" panose="020B0503020204020204" pitchFamily="34" charset="-122"/>
              </a:rPr>
              <a:t>1</a:t>
            </a:r>
            <a:r>
              <a:rPr lang="zh-CN" altLang="en-US" i="1" dirty="0">
                <a:latin typeface="微软雅黑" panose="020B0503020204020204" pitchFamily="34" charset="-122"/>
                <a:ea typeface="微软雅黑" panose="020B0503020204020204" pitchFamily="34" charset="-122"/>
              </a:rPr>
              <a:t>月</a:t>
            </a:r>
            <a:r>
              <a:rPr lang="en-US" i="1" dirty="0">
                <a:latin typeface="微软雅黑" panose="020B0503020204020204" pitchFamily="34" charset="-122"/>
                <a:ea typeface="微软雅黑" panose="020B0503020204020204" pitchFamily="34" charset="-122"/>
              </a:rPr>
              <a:t>1</a:t>
            </a:r>
            <a:r>
              <a:rPr lang="zh-CN" altLang="en-US" i="1" dirty="0">
                <a:latin typeface="微软雅黑" panose="020B0503020204020204" pitchFamily="34" charset="-122"/>
                <a:ea typeface="微软雅黑" panose="020B0503020204020204" pitchFamily="34" charset="-122"/>
              </a:rPr>
              <a:t>日起施行的</a:t>
            </a:r>
            <a:r>
              <a:rPr lang="en-US" altLang="zh-CN" i="1" dirty="0">
                <a:latin typeface="微软雅黑" panose="020B0503020204020204" pitchFamily="34" charset="-122"/>
                <a:ea typeface="微软雅黑" panose="020B0503020204020204" pitchFamily="34" charset="-122"/>
              </a:rPr>
              <a:t>《</a:t>
            </a:r>
            <a:r>
              <a:rPr lang="zh-CN" altLang="en-US" i="1" dirty="0">
                <a:latin typeface="微软雅黑" panose="020B0503020204020204" pitchFamily="34" charset="-122"/>
                <a:ea typeface="微软雅黑" panose="020B0503020204020204" pitchFamily="34" charset="-122"/>
              </a:rPr>
              <a:t>人体损伤程度鉴定标准</a:t>
            </a:r>
            <a:r>
              <a:rPr lang="en-US" altLang="zh-CN" i="1" dirty="0">
                <a:latin typeface="微软雅黑" panose="020B0503020204020204" pitchFamily="34" charset="-122"/>
                <a:ea typeface="微软雅黑" panose="020B0503020204020204" pitchFamily="34" charset="-122"/>
              </a:rPr>
              <a:t>》</a:t>
            </a:r>
            <a:endParaRPr lang="zh-CN" altLang="en-US" i="1"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552704" y="364795"/>
            <a:ext cx="2652793" cy="694267"/>
            <a:chOff x="552704" y="364795"/>
            <a:chExt cx="2652793" cy="694267"/>
          </a:xfrm>
        </p:grpSpPr>
        <p:sp>
          <p:nvSpPr>
            <p:cNvPr id="6"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0"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1" name="Google Shape;902;p24"/>
            <p:cNvGrpSpPr/>
            <p:nvPr/>
          </p:nvGrpSpPr>
          <p:grpSpPr>
            <a:xfrm>
              <a:off x="764989" y="547219"/>
              <a:ext cx="354692" cy="352748"/>
              <a:chOff x="-5971525" y="3273750"/>
              <a:chExt cx="292250" cy="290650"/>
            </a:xfrm>
            <a:solidFill>
              <a:srgbClr val="121B74"/>
            </a:solidFill>
          </p:grpSpPr>
          <p:sp>
            <p:nvSpPr>
              <p:cNvPr id="13"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4"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2"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t="6279"/>
          <a:stretch>
            <a:fillRect/>
          </a:stretch>
        </p:blipFill>
        <p:spPr>
          <a:xfrm>
            <a:off x="0" y="0"/>
            <a:ext cx="12192000" cy="6858000"/>
          </a:xfrm>
          <a:prstGeom prst="rect">
            <a:avLst/>
          </a:prstGeom>
        </p:spPr>
      </p:pic>
      <p:sp>
        <p:nvSpPr>
          <p:cNvPr id="22" name="Oval 19"/>
          <p:cNvSpPr/>
          <p:nvPr/>
        </p:nvSpPr>
        <p:spPr>
          <a:xfrm>
            <a:off x="4509102" y="1889980"/>
            <a:ext cx="1079489" cy="1079489"/>
          </a:xfrm>
          <a:prstGeom prst="ellipse">
            <a:avLst/>
          </a:prstGeom>
          <a:solidFill>
            <a:srgbClr val="3554A2"/>
          </a:solidFill>
          <a:ln>
            <a:noFill/>
          </a:ln>
          <a:effectLst>
            <a:outerShdw blurRad="266700" dist="76200" dir="5400000" sx="89000" sy="8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dirty="0">
              <a:solidFill>
                <a:schemeClr val="bg1"/>
              </a:solidFill>
              <a:cs typeface="+mn-ea"/>
              <a:sym typeface="+mn-lt"/>
            </a:endParaRPr>
          </a:p>
        </p:txBody>
      </p:sp>
      <p:grpSp>
        <p:nvGrpSpPr>
          <p:cNvPr id="23" name="Group 21"/>
          <p:cNvGrpSpPr/>
          <p:nvPr/>
        </p:nvGrpSpPr>
        <p:grpSpPr>
          <a:xfrm>
            <a:off x="4792729" y="2219116"/>
            <a:ext cx="461435" cy="421216"/>
            <a:chOff x="2678113" y="1465264"/>
            <a:chExt cx="346076" cy="315912"/>
          </a:xfrm>
        </p:grpSpPr>
        <p:sp>
          <p:nvSpPr>
            <p:cNvPr id="24" name="Freeform 170"/>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5" name="Freeform 171"/>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6" name="Freeform 172"/>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grpSp>
      <p:sp>
        <p:nvSpPr>
          <p:cNvPr id="28" name="Oval 6"/>
          <p:cNvSpPr/>
          <p:nvPr/>
        </p:nvSpPr>
        <p:spPr>
          <a:xfrm>
            <a:off x="2745599" y="2328275"/>
            <a:ext cx="2501481" cy="2558915"/>
          </a:xfrm>
          <a:prstGeom prst="ellipse">
            <a:avLst/>
          </a:prstGeom>
          <a:solidFill>
            <a:srgbClr val="4D69B1"/>
          </a:solidFill>
          <a:ln w="15875">
            <a:solidFill>
              <a:srgbClr val="121B7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29" name="Oval 5"/>
          <p:cNvSpPr/>
          <p:nvPr/>
        </p:nvSpPr>
        <p:spPr>
          <a:xfrm>
            <a:off x="3142067" y="2724743"/>
            <a:ext cx="1708545" cy="1747773"/>
          </a:xfrm>
          <a:prstGeom prst="ellipse">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cs typeface="+mn-ea"/>
              <a:sym typeface="+mn-lt"/>
            </a:endParaRPr>
          </a:p>
        </p:txBody>
      </p:sp>
      <p:sp>
        <p:nvSpPr>
          <p:cNvPr id="34" name="文本框 33"/>
          <p:cNvSpPr txBox="1"/>
          <p:nvPr/>
        </p:nvSpPr>
        <p:spPr>
          <a:xfrm>
            <a:off x="3367282" y="3025017"/>
            <a:ext cx="1333978" cy="1107996"/>
          </a:xfrm>
          <a:prstGeom prst="rect">
            <a:avLst/>
          </a:prstGeom>
          <a:noFill/>
        </p:spPr>
        <p:txBody>
          <a:bodyPr wrap="square" rtlCol="0">
            <a:spAutoFit/>
          </a:bodyPr>
          <a:lstStyle/>
          <a:p>
            <a:r>
              <a:rPr lang="en-US" altLang="zh-CN" sz="6600" u="sng" dirty="0">
                <a:solidFill>
                  <a:schemeClr val="bg1"/>
                </a:solidFill>
                <a:cs typeface="+mn-ea"/>
                <a:sym typeface="+mn-lt"/>
              </a:rPr>
              <a:t>01</a:t>
            </a:r>
          </a:p>
        </p:txBody>
      </p:sp>
      <p:sp>
        <p:nvSpPr>
          <p:cNvPr id="36" name="文本框 35"/>
          <p:cNvSpPr txBox="1"/>
          <p:nvPr/>
        </p:nvSpPr>
        <p:spPr>
          <a:xfrm>
            <a:off x="6138835" y="2000960"/>
            <a:ext cx="5068266" cy="1938992"/>
          </a:xfrm>
          <a:prstGeom prst="rect">
            <a:avLst/>
          </a:prstGeom>
          <a:noFill/>
        </p:spPr>
        <p:txBody>
          <a:bodyPr wrap="square" rtlCol="0">
            <a:spAutoFit/>
          </a:bodyPr>
          <a:lstStyle/>
          <a:p>
            <a:pPr defTabSz="412750" hangingPunct="0">
              <a:defRPr sz="2000" b="0">
                <a:solidFill>
                  <a:srgbClr val="1C1F25"/>
                </a:solidFill>
                <a:latin typeface="Roboto Bold"/>
                <a:ea typeface="Roboto Bold"/>
                <a:cs typeface="Roboto Bold"/>
                <a:sym typeface="Roboto Bold"/>
              </a:defRPr>
            </a:pPr>
            <a:r>
              <a:rPr lang="zh-CN" altLang="en-US" sz="6000" kern="0" dirty="0">
                <a:solidFill>
                  <a:schemeClr val="bg1"/>
                </a:solidFill>
                <a:latin typeface="微软雅黑" panose="020B0503020204020204" pitchFamily="34" charset="-122"/>
                <a:ea typeface="微软雅黑" panose="020B0503020204020204" pitchFamily="34" charset="-122"/>
                <a:cs typeface="+mn-ea"/>
                <a:sym typeface="+mn-lt"/>
              </a:rPr>
              <a:t>做好事故处置准备工作</a:t>
            </a:r>
            <a:endParaRPr lang="en-US" altLang="zh-CN" sz="60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91771" y="2023464"/>
            <a:ext cx="9797143" cy="3808222"/>
          </a:xfrm>
          <a:prstGeom prst="rect">
            <a:avLst/>
          </a:prstGeom>
          <a:noFill/>
        </p:spPr>
        <p:txBody>
          <a:bodyPr wrap="square" rtlCol="0">
            <a:spAutoFit/>
          </a:bodyPr>
          <a:lstStyle/>
          <a:p>
            <a:pPr indent="457200">
              <a:lnSpc>
                <a:spcPts val="2800"/>
              </a:lnSpc>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情节轻微的一般欺凌事件，由学校对实施欺凌学生开展批评、教育。实施欺凌学生应向被欺凌学生当面或书面道歉，取得谅解，有轻微伤害后果的，应给予必要的赔偿 </a:t>
            </a:r>
          </a:p>
          <a:p>
            <a:pPr indent="457200">
              <a:lnSpc>
                <a:spcPts val="2800"/>
              </a:lnSpc>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情节比较恶劣、对被欺凌学生身体和心理造成明显伤害的严重欺凌事件，学校对实施欺凌学生开展批评、教育的同时，可请公安机关参与警示教育或对实施欺凌学生予以训诫，并在公安机关指导下进行赔偿  </a:t>
            </a:r>
          </a:p>
          <a:p>
            <a:pPr indent="457200">
              <a:lnSpc>
                <a:spcPts val="2800"/>
              </a:lnSpc>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涉及违反治安管理或者涉嫌犯罪的学生欺凌事件，以公安机关、人民法院、人民检察院为主进行处置，依法作出行政、刑事决定或判决，并开展必要的教育矫治；学校要给予纪律处分，非义务教育阶段学校可视具体情节和危害程度给予留校察看、勒令退学、开除等处分，必要时可按照有关规定将其送专门（工读）学校 </a:t>
            </a:r>
            <a:r>
              <a:rPr 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1280887" y="1486070"/>
            <a:ext cx="3320142" cy="438582"/>
          </a:xfrm>
          <a:prstGeom prst="rect">
            <a:avLst/>
          </a:prstGeom>
        </p:spPr>
        <p:txBody>
          <a:bodyPr wrap="square">
            <a:spAutoFit/>
          </a:bodyPr>
          <a:lstStyle/>
          <a:p>
            <a:pPr marL="342900" indent="-342900">
              <a:lnSpc>
                <a:spcPts val="2700"/>
              </a:lnSpc>
              <a:spcBef>
                <a:spcPts val="600"/>
              </a:spcBef>
            </a:pPr>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学生欺凌行为 </a:t>
            </a:r>
            <a:r>
              <a:rPr lang="en-US" altLang="zh-CN" sz="3200" dirty="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52704" y="364795"/>
            <a:ext cx="2652793" cy="694267"/>
            <a:chOff x="552704" y="364795"/>
            <a:chExt cx="2652793" cy="694267"/>
          </a:xfrm>
        </p:grpSpPr>
        <p:sp>
          <p:nvSpPr>
            <p:cNvPr id="5"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6"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7" name="Google Shape;902;p24"/>
            <p:cNvGrpSpPr/>
            <p:nvPr/>
          </p:nvGrpSpPr>
          <p:grpSpPr>
            <a:xfrm>
              <a:off x="764989" y="547219"/>
              <a:ext cx="354692" cy="352748"/>
              <a:chOff x="-5971525" y="3273750"/>
              <a:chExt cx="292250" cy="290650"/>
            </a:xfrm>
            <a:solidFill>
              <a:srgbClr val="121B74"/>
            </a:solidFill>
          </p:grpSpPr>
          <p:sp>
            <p:nvSpPr>
              <p:cNvPr id="11"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2"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advTm="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8931" y="1365608"/>
            <a:ext cx="3309710" cy="584775"/>
          </a:xfrm>
          <a:prstGeom prst="rect">
            <a:avLst/>
          </a:prstGeom>
          <a:noFill/>
        </p:spPr>
        <p:txBody>
          <a:bodyPr wrap="square" rtlCol="0">
            <a:spAutoFit/>
          </a:bodyPr>
          <a:lstStyle/>
          <a:p>
            <a:pPr marL="514350" indent="-51435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教师行为事故 </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 </a:t>
            </a:r>
          </a:p>
        </p:txBody>
      </p:sp>
      <p:sp>
        <p:nvSpPr>
          <p:cNvPr id="8" name="TextBox 7"/>
          <p:cNvSpPr txBox="1"/>
          <p:nvPr/>
        </p:nvSpPr>
        <p:spPr>
          <a:xfrm>
            <a:off x="1204152" y="2122264"/>
            <a:ext cx="9913255" cy="384720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体罚或变相体罚，学校可先行赔偿，后追偿 </a:t>
            </a:r>
          </a:p>
          <a:p>
            <a:pPr marL="342900" indent="-3429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侮辱或孤立学生，不构成犯罪的，学校可先行赔偿，后追偿 </a:t>
            </a:r>
          </a:p>
          <a:p>
            <a:pPr marL="342900" indent="-3429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侵权事件发生，学校应采取措施处理解决，教师行为需认定</a:t>
            </a:r>
          </a:p>
          <a:p>
            <a:pPr marL="342900" indent="-3429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教师体罚学生致轻微伤或轻伤，学校要全力帮助教师与受害方协商解决；如果伤害后果是重伤害，学校则无权进行处理，必须按照刑事案件司法程序来处理  </a:t>
            </a:r>
          </a:p>
          <a:p>
            <a:pPr marL="342900" indent="-3429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如果家长举报教师对其孩子实施性侵害，应立即向公安机关报案，最终通过司法途径来作出判决 </a:t>
            </a:r>
          </a:p>
        </p:txBody>
      </p:sp>
      <p:grpSp>
        <p:nvGrpSpPr>
          <p:cNvPr id="4" name="组合 3"/>
          <p:cNvGrpSpPr/>
          <p:nvPr/>
        </p:nvGrpSpPr>
        <p:grpSpPr>
          <a:xfrm>
            <a:off x="552704" y="364795"/>
            <a:ext cx="2652793" cy="694267"/>
            <a:chOff x="552704" y="364795"/>
            <a:chExt cx="2652793" cy="694267"/>
          </a:xfrm>
        </p:grpSpPr>
        <p:sp>
          <p:nvSpPr>
            <p:cNvPr id="5"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6"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9" name="Google Shape;902;p24"/>
            <p:cNvGrpSpPr/>
            <p:nvPr/>
          </p:nvGrpSpPr>
          <p:grpSpPr>
            <a:xfrm>
              <a:off x="764989" y="547219"/>
              <a:ext cx="354692" cy="352748"/>
              <a:chOff x="-5971525" y="3273750"/>
              <a:chExt cx="292250" cy="290650"/>
            </a:xfrm>
            <a:solidFill>
              <a:srgbClr val="121B74"/>
            </a:solidFill>
          </p:grpSpPr>
          <p:sp>
            <p:nvSpPr>
              <p:cNvPr id="11"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2"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0"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8281" y="1420232"/>
            <a:ext cx="6323421" cy="584775"/>
          </a:xfrm>
          <a:prstGeom prst="rect">
            <a:avLst/>
          </a:prstGeom>
          <a:noFill/>
        </p:spPr>
        <p:txBody>
          <a:bodyPr wrap="square" rtlCol="0">
            <a:spAutoFit/>
          </a:bodyPr>
          <a:lstStyle/>
          <a:p>
            <a:pPr marL="514350" indent="-514350"/>
            <a:r>
              <a:rPr lang="en-US" altLang="zh-CN" sz="32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其它伤害事故 </a:t>
            </a:r>
            <a:r>
              <a:rPr lang="en-US" altLang="zh-CN" sz="3200" dirty="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1547229" y="2478464"/>
            <a:ext cx="8859520" cy="2277547"/>
          </a:xfrm>
          <a:prstGeom prst="rect">
            <a:avLst/>
          </a:prstGeom>
          <a:noFill/>
        </p:spPr>
        <p:txBody>
          <a:bodyPr wrap="square" rtlCol="0">
            <a:spAutoFit/>
          </a:bodyPr>
          <a:lstStyle/>
          <a:p>
            <a:pPr marL="360045" indent="-360045">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学校是否存在违法违规行为 </a:t>
            </a:r>
          </a:p>
          <a:p>
            <a:pPr marL="360045" indent="-360045">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学校是否存在过错，主要包括主观故意或疏忽大意 </a:t>
            </a:r>
          </a:p>
          <a:p>
            <a:pPr marL="360045" indent="-360045">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学校是否未尽教育、管理职责 </a:t>
            </a:r>
          </a:p>
          <a:p>
            <a:pPr marL="360045" indent="-360045">
              <a:spcBef>
                <a:spcPts val="12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学生伤害是否与学校有关联 </a:t>
            </a:r>
          </a:p>
        </p:txBody>
      </p:sp>
      <p:grpSp>
        <p:nvGrpSpPr>
          <p:cNvPr id="5" name="组合 4"/>
          <p:cNvGrpSpPr/>
          <p:nvPr/>
        </p:nvGrpSpPr>
        <p:grpSpPr>
          <a:xfrm>
            <a:off x="552704" y="364795"/>
            <a:ext cx="2652793" cy="694267"/>
            <a:chOff x="552704" y="364795"/>
            <a:chExt cx="2652793" cy="694267"/>
          </a:xfrm>
        </p:grpSpPr>
        <p:sp>
          <p:nvSpPr>
            <p:cNvPr id="6"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9"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0" name="Google Shape;902;p24"/>
            <p:cNvGrpSpPr/>
            <p:nvPr/>
          </p:nvGrpSpPr>
          <p:grpSpPr>
            <a:xfrm>
              <a:off x="764989" y="547219"/>
              <a:ext cx="354692" cy="352748"/>
              <a:chOff x="-5971525" y="3273750"/>
              <a:chExt cx="292250" cy="290650"/>
            </a:xfrm>
            <a:solidFill>
              <a:srgbClr val="121B74"/>
            </a:solidFill>
          </p:grpSpPr>
          <p:sp>
            <p:nvSpPr>
              <p:cNvPr id="12"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3"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1"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安全事故处理</a:t>
              </a:r>
            </a:p>
          </p:txBody>
        </p:sp>
      </p:gr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t="6279"/>
          <a:stretch>
            <a:fillRect/>
          </a:stretch>
        </p:blipFill>
        <p:spPr>
          <a:xfrm>
            <a:off x="0" y="0"/>
            <a:ext cx="12192000" cy="6858000"/>
          </a:xfrm>
          <a:prstGeom prst="rect">
            <a:avLst/>
          </a:prstGeom>
        </p:spPr>
      </p:pic>
      <p:sp>
        <p:nvSpPr>
          <p:cNvPr id="22" name="Oval 19"/>
          <p:cNvSpPr/>
          <p:nvPr/>
        </p:nvSpPr>
        <p:spPr>
          <a:xfrm>
            <a:off x="4509102" y="1889980"/>
            <a:ext cx="1079489" cy="1079489"/>
          </a:xfrm>
          <a:prstGeom prst="ellipse">
            <a:avLst/>
          </a:prstGeom>
          <a:solidFill>
            <a:srgbClr val="3554A2"/>
          </a:solidFill>
          <a:ln>
            <a:noFill/>
          </a:ln>
          <a:effectLst>
            <a:outerShdw blurRad="266700" dist="76200" dir="5400000" sx="89000" sy="8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dirty="0">
              <a:solidFill>
                <a:schemeClr val="bg1"/>
              </a:solidFill>
              <a:cs typeface="+mn-ea"/>
              <a:sym typeface="+mn-lt"/>
            </a:endParaRPr>
          </a:p>
        </p:txBody>
      </p:sp>
      <p:grpSp>
        <p:nvGrpSpPr>
          <p:cNvPr id="2" name="Group 21"/>
          <p:cNvGrpSpPr/>
          <p:nvPr/>
        </p:nvGrpSpPr>
        <p:grpSpPr>
          <a:xfrm>
            <a:off x="4792729" y="2219116"/>
            <a:ext cx="461435" cy="421216"/>
            <a:chOff x="2678113" y="1465264"/>
            <a:chExt cx="346076" cy="315912"/>
          </a:xfrm>
        </p:grpSpPr>
        <p:sp>
          <p:nvSpPr>
            <p:cNvPr id="24" name="Freeform 170"/>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5" name="Freeform 171"/>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6" name="Freeform 172"/>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grpSp>
      <p:sp>
        <p:nvSpPr>
          <p:cNvPr id="28" name="Oval 6"/>
          <p:cNvSpPr/>
          <p:nvPr/>
        </p:nvSpPr>
        <p:spPr>
          <a:xfrm>
            <a:off x="2745599" y="2328275"/>
            <a:ext cx="2501481" cy="2558915"/>
          </a:xfrm>
          <a:prstGeom prst="ellipse">
            <a:avLst/>
          </a:prstGeom>
          <a:solidFill>
            <a:srgbClr val="4D69B1"/>
          </a:solidFill>
          <a:ln w="15875">
            <a:solidFill>
              <a:srgbClr val="121B7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29" name="Oval 5"/>
          <p:cNvSpPr/>
          <p:nvPr/>
        </p:nvSpPr>
        <p:spPr>
          <a:xfrm>
            <a:off x="3142067" y="2724743"/>
            <a:ext cx="1708545" cy="1747773"/>
          </a:xfrm>
          <a:prstGeom prst="ellipse">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cs typeface="+mn-ea"/>
              <a:sym typeface="+mn-lt"/>
            </a:endParaRPr>
          </a:p>
        </p:txBody>
      </p:sp>
      <p:sp>
        <p:nvSpPr>
          <p:cNvPr id="34" name="文本框 33"/>
          <p:cNvSpPr txBox="1"/>
          <p:nvPr/>
        </p:nvSpPr>
        <p:spPr>
          <a:xfrm>
            <a:off x="3367282" y="3025017"/>
            <a:ext cx="1333978" cy="1107996"/>
          </a:xfrm>
          <a:prstGeom prst="rect">
            <a:avLst/>
          </a:prstGeom>
          <a:noFill/>
        </p:spPr>
        <p:txBody>
          <a:bodyPr wrap="square" rtlCol="0">
            <a:spAutoFit/>
          </a:bodyPr>
          <a:lstStyle/>
          <a:p>
            <a:r>
              <a:rPr lang="en-US" altLang="zh-CN" sz="6600" u="sng" dirty="0">
                <a:solidFill>
                  <a:schemeClr val="bg1"/>
                </a:solidFill>
                <a:cs typeface="+mn-ea"/>
                <a:sym typeface="+mn-lt"/>
              </a:rPr>
              <a:t>04</a:t>
            </a:r>
          </a:p>
        </p:txBody>
      </p:sp>
      <p:sp>
        <p:nvSpPr>
          <p:cNvPr id="36" name="文本框 35"/>
          <p:cNvSpPr txBox="1"/>
          <p:nvPr/>
        </p:nvSpPr>
        <p:spPr>
          <a:xfrm>
            <a:off x="6138835" y="2000960"/>
            <a:ext cx="5068266" cy="1938992"/>
          </a:xfrm>
          <a:prstGeom prst="rect">
            <a:avLst/>
          </a:prstGeom>
          <a:noFill/>
        </p:spPr>
        <p:txBody>
          <a:bodyPr wrap="square" rtlCol="0">
            <a:spAutoFit/>
          </a:bodyPr>
          <a:lstStyle/>
          <a:p>
            <a:pPr defTabSz="412750" hangingPunct="0">
              <a:defRPr sz="2000" b="0">
                <a:solidFill>
                  <a:srgbClr val="1C1F25"/>
                </a:solidFill>
                <a:latin typeface="Roboto Bold"/>
                <a:ea typeface="Roboto Bold"/>
                <a:cs typeface="Roboto Bold"/>
                <a:sym typeface="Roboto Bold"/>
              </a:defRPr>
            </a:pPr>
            <a:r>
              <a:rPr lang="zh-CN" altLang="en-US" sz="6000" kern="0" dirty="0">
                <a:solidFill>
                  <a:schemeClr val="bg1"/>
                </a:solidFill>
                <a:latin typeface="微软雅黑" panose="020B0503020204020204" pitchFamily="34" charset="-122"/>
                <a:ea typeface="微软雅黑" panose="020B0503020204020204" pitchFamily="34" charset="-122"/>
                <a:cs typeface="+mn-ea"/>
                <a:sym typeface="+mn-lt"/>
              </a:rPr>
              <a:t>开展积极有效事故协商</a:t>
            </a:r>
            <a:endParaRPr lang="en-US" altLang="zh-CN" sz="60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308784"/>
            <a:ext cx="12192000" cy="3215004"/>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30" name="Rectangle 19"/>
          <p:cNvSpPr/>
          <p:nvPr/>
        </p:nvSpPr>
        <p:spPr>
          <a:xfrm>
            <a:off x="0" y="1305936"/>
            <a:ext cx="12192000" cy="3215004"/>
          </a:xfrm>
          <a:prstGeom prst="rect">
            <a:avLst/>
          </a:prstGeom>
          <a:solidFill>
            <a:srgbClr val="121B74">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grpSp>
        <p:nvGrpSpPr>
          <p:cNvPr id="57" name="组合 56"/>
          <p:cNvGrpSpPr/>
          <p:nvPr/>
        </p:nvGrpSpPr>
        <p:grpSpPr>
          <a:xfrm>
            <a:off x="377388" y="2827676"/>
            <a:ext cx="2124000" cy="2664000"/>
            <a:chOff x="696696" y="2827676"/>
            <a:chExt cx="2124000" cy="2545068"/>
          </a:xfrm>
        </p:grpSpPr>
        <p:sp>
          <p:nvSpPr>
            <p:cNvPr id="19"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b="1" dirty="0">
                <a:solidFill>
                  <a:prstClr val="white"/>
                </a:solidFill>
                <a:cs typeface="+mn-ea"/>
                <a:sym typeface="+mn-lt"/>
              </a:endParaRPr>
            </a:p>
          </p:txBody>
        </p:sp>
        <p:sp>
          <p:nvSpPr>
            <p:cNvPr id="21"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b="1" dirty="0">
                  <a:solidFill>
                    <a:schemeClr val="accent1">
                      <a:lumMod val="50000"/>
                    </a:schemeClr>
                  </a:solidFill>
                  <a:cs typeface="+mn-ea"/>
                  <a:sym typeface="+mn-lt"/>
                </a:rPr>
                <a:t>1</a:t>
              </a:r>
              <a:endParaRPr lang="en-US" sz="3200" b="1" dirty="0">
                <a:solidFill>
                  <a:schemeClr val="accent1">
                    <a:lumMod val="50000"/>
                  </a:schemeClr>
                </a:solidFill>
                <a:cs typeface="+mn-ea"/>
                <a:sym typeface="+mn-lt"/>
              </a:endParaRPr>
            </a:p>
          </p:txBody>
        </p:sp>
        <p:sp>
          <p:nvSpPr>
            <p:cNvPr id="34"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成立善后处理领导小组</a:t>
              </a:r>
              <a:endParaRPr lang="en-US" altLang="zh-CN" sz="2400" b="1" kern="0" dirty="0">
                <a:solidFill>
                  <a:schemeClr val="bg1"/>
                </a:solidFill>
                <a:cs typeface="+mn-ea"/>
                <a:sym typeface="+mn-lt"/>
              </a:endParaRPr>
            </a:p>
          </p:txBody>
        </p:sp>
      </p:grpSp>
      <p:grpSp>
        <p:nvGrpSpPr>
          <p:cNvPr id="37" name="组合 36"/>
          <p:cNvGrpSpPr/>
          <p:nvPr/>
        </p:nvGrpSpPr>
        <p:grpSpPr>
          <a:xfrm>
            <a:off x="552704" y="364795"/>
            <a:ext cx="2652793" cy="694267"/>
            <a:chOff x="552704" y="364795"/>
            <a:chExt cx="2652793" cy="694267"/>
          </a:xfrm>
        </p:grpSpPr>
        <p:sp>
          <p:nvSpPr>
            <p:cNvPr id="4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2"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53" name="Google Shape;902;p24"/>
            <p:cNvGrpSpPr/>
            <p:nvPr/>
          </p:nvGrpSpPr>
          <p:grpSpPr>
            <a:xfrm>
              <a:off x="764989" y="547219"/>
              <a:ext cx="354692" cy="352748"/>
              <a:chOff x="-5971525" y="3273750"/>
              <a:chExt cx="292250" cy="290650"/>
            </a:xfrm>
            <a:solidFill>
              <a:srgbClr val="121B74"/>
            </a:solidFill>
          </p:grpSpPr>
          <p:sp>
            <p:nvSpPr>
              <p:cNvPr id="55"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56"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54"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grpSp>
        <p:nvGrpSpPr>
          <p:cNvPr id="58" name="组合 57"/>
          <p:cNvGrpSpPr/>
          <p:nvPr/>
        </p:nvGrpSpPr>
        <p:grpSpPr>
          <a:xfrm>
            <a:off x="2619839" y="2834934"/>
            <a:ext cx="2124000" cy="2664000"/>
            <a:chOff x="696696" y="2827676"/>
            <a:chExt cx="2124000" cy="2545068"/>
          </a:xfrm>
        </p:grpSpPr>
        <p:sp>
          <p:nvSpPr>
            <p:cNvPr id="59"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b="1">
                <a:solidFill>
                  <a:prstClr val="white"/>
                </a:solidFill>
                <a:cs typeface="+mn-ea"/>
                <a:sym typeface="+mn-lt"/>
              </a:endParaRPr>
            </a:p>
          </p:txBody>
        </p:sp>
        <p:sp>
          <p:nvSpPr>
            <p:cNvPr id="60"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b="1" dirty="0">
                  <a:solidFill>
                    <a:schemeClr val="accent1">
                      <a:lumMod val="50000"/>
                    </a:schemeClr>
                  </a:solidFill>
                  <a:cs typeface="+mn-ea"/>
                  <a:sym typeface="+mn-lt"/>
                </a:rPr>
                <a:t>2</a:t>
              </a:r>
              <a:endParaRPr lang="en-US" sz="3200" b="1" dirty="0">
                <a:solidFill>
                  <a:schemeClr val="accent1">
                    <a:lumMod val="50000"/>
                  </a:schemeClr>
                </a:solidFill>
                <a:cs typeface="+mn-ea"/>
                <a:sym typeface="+mn-lt"/>
              </a:endParaRPr>
            </a:p>
          </p:txBody>
        </p:sp>
        <p:sp>
          <p:nvSpPr>
            <p:cNvPr id="61"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事故纠纷协商原  则</a:t>
              </a:r>
              <a:endParaRPr lang="en-US" altLang="zh-CN" sz="2400" b="1" kern="0" dirty="0">
                <a:solidFill>
                  <a:schemeClr val="bg1"/>
                </a:solidFill>
                <a:cs typeface="+mn-ea"/>
                <a:sym typeface="+mn-lt"/>
              </a:endParaRPr>
            </a:p>
          </p:txBody>
        </p:sp>
      </p:grpSp>
      <p:grpSp>
        <p:nvGrpSpPr>
          <p:cNvPr id="62" name="组合 61"/>
          <p:cNvGrpSpPr/>
          <p:nvPr/>
        </p:nvGrpSpPr>
        <p:grpSpPr>
          <a:xfrm>
            <a:off x="4818753" y="2813161"/>
            <a:ext cx="2124000" cy="2664000"/>
            <a:chOff x="696696" y="2827676"/>
            <a:chExt cx="2124000" cy="2545068"/>
          </a:xfrm>
        </p:grpSpPr>
        <p:sp>
          <p:nvSpPr>
            <p:cNvPr id="63"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b="1">
                <a:solidFill>
                  <a:prstClr val="white"/>
                </a:solidFill>
                <a:cs typeface="+mn-ea"/>
                <a:sym typeface="+mn-lt"/>
              </a:endParaRPr>
            </a:p>
          </p:txBody>
        </p:sp>
        <p:sp>
          <p:nvSpPr>
            <p:cNvPr id="64"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b="1" dirty="0">
                  <a:solidFill>
                    <a:schemeClr val="accent1">
                      <a:lumMod val="50000"/>
                    </a:schemeClr>
                  </a:solidFill>
                  <a:cs typeface="+mn-ea"/>
                  <a:sym typeface="+mn-lt"/>
                </a:rPr>
                <a:t>3</a:t>
              </a:r>
              <a:endParaRPr lang="en-US" sz="3200" b="1" dirty="0">
                <a:solidFill>
                  <a:schemeClr val="accent1">
                    <a:lumMod val="50000"/>
                  </a:schemeClr>
                </a:solidFill>
                <a:cs typeface="+mn-ea"/>
                <a:sym typeface="+mn-lt"/>
              </a:endParaRPr>
            </a:p>
          </p:txBody>
        </p:sp>
        <p:sp>
          <p:nvSpPr>
            <p:cNvPr id="65"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协商相关规定及地点人员</a:t>
              </a:r>
              <a:endParaRPr lang="en-US" altLang="zh-CN" sz="2400" b="1" kern="0" dirty="0">
                <a:solidFill>
                  <a:schemeClr val="bg1"/>
                </a:solidFill>
                <a:cs typeface="+mn-ea"/>
                <a:sym typeface="+mn-lt"/>
              </a:endParaRPr>
            </a:p>
          </p:txBody>
        </p:sp>
      </p:grpSp>
      <p:grpSp>
        <p:nvGrpSpPr>
          <p:cNvPr id="66" name="组合 65"/>
          <p:cNvGrpSpPr/>
          <p:nvPr/>
        </p:nvGrpSpPr>
        <p:grpSpPr>
          <a:xfrm>
            <a:off x="7090238" y="2834933"/>
            <a:ext cx="2124000" cy="2664000"/>
            <a:chOff x="696696" y="2827676"/>
            <a:chExt cx="2124000" cy="2545068"/>
          </a:xfrm>
        </p:grpSpPr>
        <p:sp>
          <p:nvSpPr>
            <p:cNvPr id="67"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b="1" dirty="0">
                <a:solidFill>
                  <a:schemeClr val="bg1"/>
                </a:solidFill>
                <a:cs typeface="+mn-ea"/>
                <a:sym typeface="+mn-lt"/>
              </a:endParaRPr>
            </a:p>
          </p:txBody>
        </p:sp>
        <p:sp>
          <p:nvSpPr>
            <p:cNvPr id="68"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b="1" dirty="0">
                  <a:solidFill>
                    <a:schemeClr val="accent1">
                      <a:lumMod val="50000"/>
                    </a:schemeClr>
                  </a:solidFill>
                  <a:cs typeface="+mn-ea"/>
                  <a:sym typeface="+mn-lt"/>
                </a:rPr>
                <a:t>4</a:t>
              </a:r>
              <a:endParaRPr lang="en-US" sz="3200" b="1" dirty="0">
                <a:solidFill>
                  <a:schemeClr val="accent1">
                    <a:lumMod val="50000"/>
                  </a:schemeClr>
                </a:solidFill>
                <a:cs typeface="+mn-ea"/>
                <a:sym typeface="+mn-lt"/>
              </a:endParaRPr>
            </a:p>
          </p:txBody>
        </p:sp>
        <p:sp>
          <p:nvSpPr>
            <p:cNvPr id="73"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事故纠纷协商程  序</a:t>
              </a:r>
              <a:endParaRPr lang="en-US" altLang="zh-CN" sz="2400" b="1" kern="0" dirty="0">
                <a:solidFill>
                  <a:schemeClr val="bg1"/>
                </a:solidFill>
                <a:cs typeface="+mn-ea"/>
                <a:sym typeface="+mn-lt"/>
              </a:endParaRPr>
            </a:p>
          </p:txBody>
        </p:sp>
      </p:grpSp>
      <p:grpSp>
        <p:nvGrpSpPr>
          <p:cNvPr id="74" name="组合 73"/>
          <p:cNvGrpSpPr/>
          <p:nvPr/>
        </p:nvGrpSpPr>
        <p:grpSpPr>
          <a:xfrm>
            <a:off x="9593953" y="2784134"/>
            <a:ext cx="2124000" cy="2664000"/>
            <a:chOff x="696696" y="2827676"/>
            <a:chExt cx="2124000" cy="2545068"/>
          </a:xfrm>
        </p:grpSpPr>
        <p:sp>
          <p:nvSpPr>
            <p:cNvPr id="75"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b="1">
                <a:solidFill>
                  <a:prstClr val="white"/>
                </a:solidFill>
                <a:cs typeface="+mn-ea"/>
                <a:sym typeface="+mn-lt"/>
              </a:endParaRPr>
            </a:p>
          </p:txBody>
        </p:sp>
        <p:sp>
          <p:nvSpPr>
            <p:cNvPr id="76"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b="1" dirty="0">
                  <a:solidFill>
                    <a:schemeClr val="accent1">
                      <a:lumMod val="50000"/>
                    </a:schemeClr>
                  </a:solidFill>
                  <a:cs typeface="+mn-ea"/>
                  <a:sym typeface="+mn-lt"/>
                </a:rPr>
                <a:t>5</a:t>
              </a:r>
              <a:endParaRPr lang="en-US" sz="3200" b="1" dirty="0">
                <a:solidFill>
                  <a:schemeClr val="accent1">
                    <a:lumMod val="50000"/>
                  </a:schemeClr>
                </a:solidFill>
                <a:cs typeface="+mn-ea"/>
                <a:sym typeface="+mn-lt"/>
              </a:endParaRPr>
            </a:p>
          </p:txBody>
        </p:sp>
        <p:sp>
          <p:nvSpPr>
            <p:cNvPr id="77"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协商需要注意的事项</a:t>
              </a:r>
              <a:endParaRPr lang="en-US" altLang="zh-CN" sz="2400" b="1" kern="0" dirty="0">
                <a:solidFill>
                  <a:schemeClr val="bg1"/>
                </a:solidFill>
                <a:cs typeface="+mn-ea"/>
                <a:sym typeface="+mn-lt"/>
              </a:endParaRPr>
            </a:p>
          </p:txBody>
        </p:sp>
      </p:grpSp>
    </p:spTree>
  </p:cSld>
  <p:clrMapOvr>
    <a:masterClrMapping/>
  </p:clrMapOvr>
  <p:transition spd="slow" advTm="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36842" y="835613"/>
            <a:ext cx="6574598" cy="718979"/>
          </a:xfrm>
          <a:prstGeom prst="rect">
            <a:avLst/>
          </a:prstGeom>
        </p:spPr>
        <p:txBody>
          <a:bodyPr wrap="square">
            <a:spAutoFit/>
          </a:bodyPr>
          <a:lstStyle/>
          <a:p>
            <a:pPr marL="742950" indent="-742950">
              <a:lnSpc>
                <a:spcPts val="5500"/>
              </a:lnSpc>
              <a:spcBef>
                <a:spcPts val="600"/>
              </a:spcBef>
            </a:pPr>
            <a:r>
              <a:rPr lang="en-US" altLang="zh-CN" sz="3200" dirty="0">
                <a:solidFill>
                  <a:schemeClr val="bg1"/>
                </a:solidFill>
                <a:latin typeface="微软雅黑" panose="020B0503020204020204" pitchFamily="34" charset="-122"/>
                <a:ea typeface="微软雅黑" panose="020B0503020204020204" pitchFamily="34" charset="-122"/>
              </a:rPr>
              <a:t>- </a:t>
            </a:r>
            <a:r>
              <a:rPr lang="zh-CN" altLang="en-US" sz="3200" dirty="0">
                <a:solidFill>
                  <a:schemeClr val="bg1"/>
                </a:solidFill>
                <a:latin typeface="微软雅黑" panose="020B0503020204020204" pitchFamily="34" charset="-122"/>
                <a:ea typeface="微软雅黑" panose="020B0503020204020204" pitchFamily="34" charset="-122"/>
              </a:rPr>
              <a:t>开展积极有效的事故纠纷协商 </a:t>
            </a:r>
            <a:r>
              <a:rPr lang="en-US" altLang="zh-CN" sz="3200" dirty="0">
                <a:solidFill>
                  <a:schemeClr val="bg1"/>
                </a:solidFill>
                <a:latin typeface="微软雅黑" panose="020B0503020204020204" pitchFamily="34" charset="-122"/>
                <a:ea typeface="微软雅黑" panose="020B0503020204020204" pitchFamily="34" charset="-122"/>
              </a:rPr>
              <a:t>-</a:t>
            </a:r>
          </a:p>
        </p:txBody>
      </p:sp>
      <p:sp>
        <p:nvSpPr>
          <p:cNvPr id="7" name="TextBox 6"/>
          <p:cNvSpPr txBox="1"/>
          <p:nvPr/>
        </p:nvSpPr>
        <p:spPr>
          <a:xfrm>
            <a:off x="5286824" y="1708467"/>
            <a:ext cx="4838218" cy="3570208"/>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校长</a:t>
            </a:r>
            <a:endParaRPr lang="en-US" altLang="zh-CN" sz="2800" dirty="0">
              <a:latin typeface="微软雅黑" panose="020B0503020204020204" pitchFamily="34" charset="-122"/>
              <a:ea typeface="微软雅黑" panose="020B0503020204020204" pitchFamily="34" charset="-122"/>
            </a:endParaRPr>
          </a:p>
          <a:p>
            <a:pPr marL="457200" indent="-4572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安全副校长、法治副校长</a:t>
            </a:r>
            <a:endParaRPr lang="en-US" altLang="zh-CN" sz="2800" dirty="0">
              <a:latin typeface="微软雅黑" panose="020B0503020204020204" pitchFamily="34" charset="-122"/>
              <a:ea typeface="微软雅黑" panose="020B0503020204020204" pitchFamily="34" charset="-122"/>
            </a:endParaRPr>
          </a:p>
          <a:p>
            <a:pPr marL="457200" indent="-4572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安保主任</a:t>
            </a:r>
            <a:endParaRPr lang="en-US" altLang="zh-CN" sz="2800" dirty="0">
              <a:latin typeface="微软雅黑" panose="020B0503020204020204" pitchFamily="34" charset="-122"/>
              <a:ea typeface="微软雅黑" panose="020B0503020204020204" pitchFamily="34" charset="-122"/>
            </a:endParaRPr>
          </a:p>
          <a:p>
            <a:pPr marL="457200" indent="-4572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家长委员会代表</a:t>
            </a:r>
            <a:endParaRPr lang="en-US" altLang="zh-CN" sz="2800" dirty="0">
              <a:latin typeface="微软雅黑" panose="020B0503020204020204" pitchFamily="34" charset="-122"/>
              <a:ea typeface="微软雅黑" panose="020B0503020204020204" pitchFamily="34" charset="-122"/>
            </a:endParaRPr>
          </a:p>
          <a:p>
            <a:pPr marL="457200" indent="-4572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法律顾问</a:t>
            </a:r>
            <a:endParaRPr lang="en-US" altLang="zh-CN" sz="2800" dirty="0">
              <a:latin typeface="微软雅黑" panose="020B0503020204020204" pitchFamily="34" charset="-122"/>
              <a:ea typeface="微软雅黑" panose="020B0503020204020204" pitchFamily="34" charset="-122"/>
            </a:endParaRPr>
          </a:p>
          <a:p>
            <a:pPr marL="457200" indent="-4572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保险公司人员</a:t>
            </a:r>
            <a:endParaRPr lang="en-US" altLang="zh-CN" sz="2800" dirty="0">
              <a:latin typeface="微软雅黑" panose="020B0503020204020204" pitchFamily="34" charset="-122"/>
              <a:ea typeface="微软雅黑" panose="020B0503020204020204" pitchFamily="34" charset="-122"/>
            </a:endParaRPr>
          </a:p>
          <a:p>
            <a:pPr marL="457200" indent="-457200">
              <a:spcBef>
                <a:spcPts val="6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其他相关人员</a:t>
            </a:r>
          </a:p>
        </p:txBody>
      </p:sp>
      <p:grpSp>
        <p:nvGrpSpPr>
          <p:cNvPr id="8" name="组合 7"/>
          <p:cNvGrpSpPr/>
          <p:nvPr/>
        </p:nvGrpSpPr>
        <p:grpSpPr>
          <a:xfrm>
            <a:off x="552704" y="364795"/>
            <a:ext cx="2652793" cy="694267"/>
            <a:chOff x="552704" y="364795"/>
            <a:chExt cx="2652793" cy="694267"/>
          </a:xfrm>
        </p:grpSpPr>
        <p:sp>
          <p:nvSpPr>
            <p:cNvPr id="9"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0"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1" name="Google Shape;902;p24"/>
            <p:cNvGrpSpPr/>
            <p:nvPr/>
          </p:nvGrpSpPr>
          <p:grpSpPr>
            <a:xfrm>
              <a:off x="764989" y="547219"/>
              <a:ext cx="354692" cy="352748"/>
              <a:chOff x="-5971525" y="3273750"/>
              <a:chExt cx="292250" cy="290650"/>
            </a:xfrm>
            <a:solidFill>
              <a:srgbClr val="121B74"/>
            </a:solidFill>
          </p:grpSpPr>
          <p:sp>
            <p:nvSpPr>
              <p:cNvPr id="13"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4"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2"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grpSp>
        <p:nvGrpSpPr>
          <p:cNvPr id="15" name="组合 14"/>
          <p:cNvGrpSpPr/>
          <p:nvPr/>
        </p:nvGrpSpPr>
        <p:grpSpPr>
          <a:xfrm>
            <a:off x="1306302" y="2145505"/>
            <a:ext cx="2124000" cy="2664000"/>
            <a:chOff x="696696" y="2827676"/>
            <a:chExt cx="2124000" cy="2545068"/>
          </a:xfrm>
        </p:grpSpPr>
        <p:sp>
          <p:nvSpPr>
            <p:cNvPr id="16"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17"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1</a:t>
              </a:r>
              <a:endParaRPr lang="en-US" sz="3200" dirty="0">
                <a:solidFill>
                  <a:schemeClr val="accent1">
                    <a:lumMod val="50000"/>
                  </a:schemeClr>
                </a:solidFill>
                <a:cs typeface="+mn-ea"/>
                <a:sym typeface="+mn-lt"/>
              </a:endParaRPr>
            </a:p>
          </p:txBody>
        </p:sp>
        <p:sp>
          <p:nvSpPr>
            <p:cNvPr id="18" name="Synergistically utilize technically sound portals with frictionless chains. Dramatically customize…"/>
            <p:cNvSpPr txBox="1"/>
            <p:nvPr/>
          </p:nvSpPr>
          <p:spPr>
            <a:xfrm>
              <a:off x="713968" y="3849906"/>
              <a:ext cx="2085267" cy="105853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成立善后处理领导小组</a:t>
              </a:r>
              <a:endParaRPr lang="en-US" altLang="zh-CN" sz="2400" kern="0" dirty="0">
                <a:solidFill>
                  <a:schemeClr val="bg1"/>
                </a:solidFill>
                <a:cs typeface="+mn-ea"/>
                <a:sym typeface="+mn-lt"/>
              </a:endParaRPr>
            </a:p>
          </p:txBody>
        </p:sp>
      </p:grpSp>
    </p:spTree>
  </p:cSld>
  <p:clrMapOvr>
    <a:masterClrMapping/>
  </p:clrMapOvr>
  <p:transition spd="slow" advTm="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4307" y="1841148"/>
            <a:ext cx="2720051" cy="2031325"/>
          </a:xfrm>
          <a:prstGeom prst="rect">
            <a:avLst/>
          </a:prstGeom>
          <a:noFill/>
        </p:spPr>
        <p:txBody>
          <a:bodyPr wrap="square" rtlCol="0">
            <a:spAutoFit/>
          </a:bodyPr>
          <a:lstStyle/>
          <a:p>
            <a:pPr marL="457200" indent="-457200">
              <a:spcBef>
                <a:spcPts val="1200"/>
              </a:spcBef>
              <a:spcAft>
                <a:spcPts val="600"/>
              </a:spcAft>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自愿原则</a:t>
            </a:r>
            <a:endParaRPr lang="en-US" altLang="zh-CN" sz="3200" dirty="0">
              <a:latin typeface="微软雅黑" panose="020B0503020204020204" pitchFamily="34" charset="-122"/>
              <a:ea typeface="微软雅黑" panose="020B0503020204020204" pitchFamily="34" charset="-122"/>
            </a:endParaRPr>
          </a:p>
          <a:p>
            <a:pPr marL="457200" indent="-457200">
              <a:spcBef>
                <a:spcPts val="1200"/>
              </a:spcBef>
              <a:spcAft>
                <a:spcPts val="600"/>
              </a:spcAft>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平等原则</a:t>
            </a:r>
            <a:endParaRPr lang="en-US" altLang="zh-CN" sz="3200" dirty="0">
              <a:latin typeface="微软雅黑" panose="020B0503020204020204" pitchFamily="34" charset="-122"/>
              <a:ea typeface="微软雅黑" panose="020B0503020204020204" pitchFamily="34" charset="-122"/>
            </a:endParaRPr>
          </a:p>
          <a:p>
            <a:pPr marL="457200" indent="-457200">
              <a:spcBef>
                <a:spcPts val="1200"/>
              </a:spcBef>
              <a:spcAft>
                <a:spcPts val="600"/>
              </a:spcAft>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合法原则</a:t>
            </a:r>
          </a:p>
        </p:txBody>
      </p:sp>
      <p:grpSp>
        <p:nvGrpSpPr>
          <p:cNvPr id="6" name="组合 5"/>
          <p:cNvGrpSpPr/>
          <p:nvPr/>
        </p:nvGrpSpPr>
        <p:grpSpPr>
          <a:xfrm>
            <a:off x="1473205" y="1702829"/>
            <a:ext cx="2124000" cy="2475313"/>
            <a:chOff x="522525" y="2827676"/>
            <a:chExt cx="2124000" cy="2364805"/>
          </a:xfrm>
        </p:grpSpPr>
        <p:sp>
          <p:nvSpPr>
            <p:cNvPr id="7" name="Rectangle: Rounded Corners 18"/>
            <p:cNvSpPr/>
            <p:nvPr/>
          </p:nvSpPr>
          <p:spPr>
            <a:xfrm>
              <a:off x="522525" y="3140481"/>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8" name="Oval 20"/>
            <p:cNvSpPr/>
            <p:nvPr/>
          </p:nvSpPr>
          <p:spPr>
            <a:xfrm>
              <a:off x="1173013"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2</a:t>
              </a:r>
              <a:endParaRPr lang="en-US" sz="3200" dirty="0">
                <a:solidFill>
                  <a:schemeClr val="accent1">
                    <a:lumMod val="50000"/>
                  </a:schemeClr>
                </a:solidFill>
                <a:cs typeface="+mn-ea"/>
                <a:sym typeface="+mn-lt"/>
              </a:endParaRPr>
            </a:p>
          </p:txBody>
        </p:sp>
        <p:sp>
          <p:nvSpPr>
            <p:cNvPr id="9" name="Synergistically utilize technically sound portals with frictionless chains. Dramatically customize…"/>
            <p:cNvSpPr txBox="1"/>
            <p:nvPr/>
          </p:nvSpPr>
          <p:spPr>
            <a:xfrm>
              <a:off x="539800" y="3822174"/>
              <a:ext cx="2085267" cy="105853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事故纠纷协商原  则</a:t>
              </a:r>
              <a:endParaRPr lang="en-US" altLang="zh-CN" sz="2400" kern="0" dirty="0">
                <a:solidFill>
                  <a:schemeClr val="bg1"/>
                </a:solidFill>
                <a:cs typeface="+mn-ea"/>
                <a:sym typeface="+mn-lt"/>
              </a:endParaRPr>
            </a:p>
          </p:txBody>
        </p:sp>
      </p:grpSp>
      <p:grpSp>
        <p:nvGrpSpPr>
          <p:cNvPr id="10" name="组合 9"/>
          <p:cNvGrpSpPr/>
          <p:nvPr/>
        </p:nvGrpSpPr>
        <p:grpSpPr>
          <a:xfrm>
            <a:off x="552704" y="364795"/>
            <a:ext cx="2652793" cy="694267"/>
            <a:chOff x="552704" y="364795"/>
            <a:chExt cx="2652793" cy="694267"/>
          </a:xfrm>
        </p:grpSpPr>
        <p:sp>
          <p:nvSpPr>
            <p:cNvPr id="11"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2"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3" name="Google Shape;902;p24"/>
            <p:cNvGrpSpPr/>
            <p:nvPr/>
          </p:nvGrpSpPr>
          <p:grpSpPr>
            <a:xfrm>
              <a:off x="764989" y="547219"/>
              <a:ext cx="354692" cy="352748"/>
              <a:chOff x="-5971525" y="3273750"/>
              <a:chExt cx="292250" cy="290650"/>
            </a:xfrm>
            <a:solidFill>
              <a:srgbClr val="121B74"/>
            </a:solidFill>
          </p:grpSpPr>
          <p:sp>
            <p:nvSpPr>
              <p:cNvPr id="15"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6"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4"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spTree>
  </p:cSld>
  <p:clrMapOvr>
    <a:masterClrMapping/>
  </p:clrMapOvr>
  <p:transition spd="slow" advTm="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4574" y="1839374"/>
            <a:ext cx="7391369" cy="4064061"/>
          </a:xfrm>
          <a:prstGeom prst="rect">
            <a:avLst/>
          </a:prstGeom>
          <a:noFill/>
        </p:spPr>
        <p:txBody>
          <a:bodyPr wrap="square" rtlCol="0">
            <a:spAutoFit/>
          </a:bodyPr>
          <a:lstStyle/>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参与协商的当事人是受到伤害的学生及其所就读的学校</a:t>
            </a:r>
            <a:endParaRPr lang="en-US" altLang="zh-CN" sz="2400" dirty="0">
              <a:latin typeface="微软雅黑" panose="020B0503020204020204" pitchFamily="34" charset="-122"/>
              <a:ea typeface="微软雅黑" panose="020B0503020204020204" pitchFamily="34" charset="-122"/>
            </a:endParaRPr>
          </a:p>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协商应当是当事人真实意思的表示</a:t>
            </a:r>
            <a:endParaRPr lang="en-US" altLang="zh-CN" sz="2400" dirty="0">
              <a:latin typeface="微软雅黑" panose="020B0503020204020204" pitchFamily="34" charset="-122"/>
              <a:ea typeface="微软雅黑" panose="020B0503020204020204" pitchFamily="34" charset="-122"/>
            </a:endParaRPr>
          </a:p>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协商的内容应当合法</a:t>
            </a:r>
            <a:endParaRPr lang="en-US" altLang="zh-CN" sz="2400" dirty="0">
              <a:latin typeface="微软雅黑" panose="020B0503020204020204" pitchFamily="34" charset="-122"/>
              <a:ea typeface="微软雅黑" panose="020B0503020204020204" pitchFamily="34" charset="-122"/>
            </a:endParaRPr>
          </a:p>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协商期间不得以任何理由干扰学校正常教育教学工作秩序 </a:t>
            </a:r>
          </a:p>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协商成功后应当签定书面协议；若协商不成，则中止协商，建议受害学生家长选择调解、诉讼等途径处理解决</a:t>
            </a:r>
          </a:p>
        </p:txBody>
      </p:sp>
      <p:grpSp>
        <p:nvGrpSpPr>
          <p:cNvPr id="6" name="组合 5"/>
          <p:cNvGrpSpPr/>
          <p:nvPr/>
        </p:nvGrpSpPr>
        <p:grpSpPr>
          <a:xfrm>
            <a:off x="1219281" y="1724611"/>
            <a:ext cx="2124000" cy="2664000"/>
            <a:chOff x="696696" y="2827676"/>
            <a:chExt cx="2124000" cy="2545068"/>
          </a:xfrm>
        </p:grpSpPr>
        <p:sp>
          <p:nvSpPr>
            <p:cNvPr id="7"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8"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3</a:t>
              </a:r>
              <a:endParaRPr lang="en-US" sz="3200" dirty="0">
                <a:solidFill>
                  <a:schemeClr val="accent1">
                    <a:lumMod val="50000"/>
                  </a:schemeClr>
                </a:solidFill>
                <a:cs typeface="+mn-ea"/>
                <a:sym typeface="+mn-lt"/>
              </a:endParaRPr>
            </a:p>
          </p:txBody>
        </p:sp>
        <p:sp>
          <p:nvSpPr>
            <p:cNvPr id="9" name="Synergistically utilize technically sound portals with frictionless chains. Dramatically customize…"/>
            <p:cNvSpPr txBox="1"/>
            <p:nvPr/>
          </p:nvSpPr>
          <p:spPr>
            <a:xfrm>
              <a:off x="713968" y="3849906"/>
              <a:ext cx="2085267" cy="105853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协商相关规定及地点人员</a:t>
              </a:r>
              <a:endParaRPr lang="en-US" altLang="zh-CN" sz="2400" kern="0" dirty="0">
                <a:solidFill>
                  <a:schemeClr val="bg1"/>
                </a:solidFill>
                <a:cs typeface="+mn-ea"/>
                <a:sym typeface="+mn-lt"/>
              </a:endParaRPr>
            </a:p>
          </p:txBody>
        </p:sp>
      </p:grpSp>
      <p:sp>
        <p:nvSpPr>
          <p:cNvPr id="11" name="TextBox 10"/>
          <p:cNvSpPr txBox="1"/>
          <p:nvPr/>
        </p:nvSpPr>
        <p:spPr>
          <a:xfrm>
            <a:off x="4093027" y="957943"/>
            <a:ext cx="4978401" cy="584775"/>
          </a:xfrm>
          <a:prstGeom prst="rect">
            <a:avLst/>
          </a:prstGeom>
          <a:noFill/>
        </p:spPr>
        <p:txBody>
          <a:bodyPr wrap="square" rtlCol="0">
            <a:spAutoFit/>
          </a:bodyPr>
          <a:lstStyle/>
          <a:p>
            <a:pPr marL="514350" indent="-612140">
              <a:buFont typeface="Wingdings" panose="05000000000000000000" pitchFamily="2" charset="2"/>
              <a:buChar char="l"/>
            </a:pPr>
            <a:r>
              <a:rPr lang="zh-CN" altLang="en-US" sz="3200" dirty="0"/>
              <a:t>协商双方应遵守的规定</a:t>
            </a:r>
          </a:p>
        </p:txBody>
      </p:sp>
      <p:grpSp>
        <p:nvGrpSpPr>
          <p:cNvPr id="12" name="组合 11"/>
          <p:cNvGrpSpPr/>
          <p:nvPr/>
        </p:nvGrpSpPr>
        <p:grpSpPr>
          <a:xfrm>
            <a:off x="552704" y="364795"/>
            <a:ext cx="2652793" cy="694267"/>
            <a:chOff x="552704" y="364795"/>
            <a:chExt cx="2652793" cy="694267"/>
          </a:xfrm>
        </p:grpSpPr>
        <p:sp>
          <p:nvSpPr>
            <p:cNvPr id="1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4"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5" name="Google Shape;902;p24"/>
            <p:cNvGrpSpPr/>
            <p:nvPr/>
          </p:nvGrpSpPr>
          <p:grpSpPr>
            <a:xfrm>
              <a:off x="764989" y="547219"/>
              <a:ext cx="354692" cy="352748"/>
              <a:chOff x="-5971525" y="3273750"/>
              <a:chExt cx="292250" cy="290650"/>
            </a:xfrm>
            <a:solidFill>
              <a:srgbClr val="121B74"/>
            </a:solidFill>
          </p:grpSpPr>
          <p:sp>
            <p:nvSpPr>
              <p:cNvPr id="17"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8"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6"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spTree>
  </p:cSld>
  <p:clrMapOvr>
    <a:masterClrMapping/>
  </p:clrMapOvr>
  <p:transition spd="slow" advTm="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2410" y="1209567"/>
            <a:ext cx="3675365" cy="478529"/>
          </a:xfrm>
          <a:prstGeom prst="rect">
            <a:avLst/>
          </a:prstGeom>
        </p:spPr>
        <p:txBody>
          <a:bodyPr wrap="none">
            <a:spAutoFit/>
          </a:bodyPr>
          <a:lstStyle/>
          <a:p>
            <a:pPr marL="514350" indent="-612140">
              <a:lnSpc>
                <a:spcPts val="3000"/>
              </a:lnSpc>
              <a:spcBef>
                <a:spcPts val="600"/>
              </a:spcBef>
              <a:buFont typeface="Wingdings" panose="05000000000000000000" pitchFamily="2" charset="2"/>
              <a:buChar char="l"/>
            </a:pP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协商地点与人员</a:t>
            </a:r>
            <a:endParaRPr lang="en-US" altLang="zh-CN"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nvSpPr>
        <p:spPr>
          <a:xfrm>
            <a:off x="4310744" y="2067193"/>
            <a:ext cx="7329714" cy="3166380"/>
          </a:xfrm>
          <a:prstGeom prst="rect">
            <a:avLst/>
          </a:prstGeom>
          <a:noFill/>
        </p:spPr>
        <p:txBody>
          <a:bodyPr wrap="square" rtlCol="0">
            <a:spAutoFit/>
          </a:bodyPr>
          <a:lstStyle/>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协商地点一般应选择在校内进行，或在符合条件的第三方场所，如果受害方住在宾馆，也可选择在宾馆进行</a:t>
            </a:r>
            <a:endParaRPr lang="en-US" altLang="zh-CN" sz="2400" dirty="0">
              <a:latin typeface="微软雅黑" panose="020B0503020204020204" pitchFamily="34" charset="-122"/>
              <a:ea typeface="微软雅黑" panose="020B0503020204020204" pitchFamily="34" charset="-122"/>
            </a:endParaRPr>
          </a:p>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协商场所允许安装录音、录像等设施设备用以记录留证</a:t>
            </a:r>
          </a:p>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协商参与人员不宜过多，各方一般以</a:t>
            </a:r>
            <a:r>
              <a:rPr lang="en-US" altLang="en-US" sz="2400" dirty="0">
                <a:latin typeface="微软雅黑" panose="020B0503020204020204" pitchFamily="34" charset="-122"/>
                <a:ea typeface="微软雅黑" panose="020B0503020204020204" pitchFamily="34" charset="-122"/>
              </a:rPr>
              <a:t>3 </a:t>
            </a:r>
            <a:r>
              <a:rPr lang="en-US" altLang="zh-CN" sz="2400" dirty="0">
                <a:latin typeface="微软雅黑" panose="020B0503020204020204" pitchFamily="34" charset="-122"/>
                <a:ea typeface="微软雅黑" panose="020B0503020204020204" pitchFamily="34" charset="-122"/>
              </a:rPr>
              <a:t>— </a:t>
            </a:r>
            <a:r>
              <a:rPr lang="en-US" altLang="en-US"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人为宜 </a:t>
            </a:r>
          </a:p>
          <a:p>
            <a:pPr marL="457200" indent="-457200">
              <a:lnSpc>
                <a:spcPts val="3200"/>
              </a:lnSpc>
              <a:spcBef>
                <a:spcPts val="6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协商过程中，学校应做好相关治安保护</a:t>
            </a:r>
          </a:p>
        </p:txBody>
      </p:sp>
      <p:grpSp>
        <p:nvGrpSpPr>
          <p:cNvPr id="6" name="组合 5"/>
          <p:cNvGrpSpPr/>
          <p:nvPr/>
        </p:nvGrpSpPr>
        <p:grpSpPr>
          <a:xfrm>
            <a:off x="1219281" y="1724611"/>
            <a:ext cx="2124000" cy="2664000"/>
            <a:chOff x="696696" y="2827676"/>
            <a:chExt cx="2124000" cy="2545068"/>
          </a:xfrm>
        </p:grpSpPr>
        <p:sp>
          <p:nvSpPr>
            <p:cNvPr id="7"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8"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3</a:t>
              </a:r>
              <a:endParaRPr lang="en-US" sz="3200" dirty="0">
                <a:solidFill>
                  <a:schemeClr val="accent1">
                    <a:lumMod val="50000"/>
                  </a:schemeClr>
                </a:solidFill>
                <a:cs typeface="+mn-ea"/>
                <a:sym typeface="+mn-lt"/>
              </a:endParaRPr>
            </a:p>
          </p:txBody>
        </p:sp>
        <p:sp>
          <p:nvSpPr>
            <p:cNvPr id="9" name="Synergistically utilize technically sound portals with frictionless chains. Dramatically customize…"/>
            <p:cNvSpPr txBox="1"/>
            <p:nvPr/>
          </p:nvSpPr>
          <p:spPr>
            <a:xfrm>
              <a:off x="713968" y="3849906"/>
              <a:ext cx="2085267" cy="105853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协商相关规定及地点人员</a:t>
              </a:r>
              <a:endParaRPr lang="en-US" altLang="zh-CN" sz="2400" kern="0" dirty="0">
                <a:solidFill>
                  <a:schemeClr val="bg1"/>
                </a:solidFill>
                <a:cs typeface="+mn-ea"/>
                <a:sym typeface="+mn-lt"/>
              </a:endParaRPr>
            </a:p>
          </p:txBody>
        </p:sp>
      </p:grpSp>
      <p:grpSp>
        <p:nvGrpSpPr>
          <p:cNvPr id="10" name="组合 9"/>
          <p:cNvGrpSpPr/>
          <p:nvPr/>
        </p:nvGrpSpPr>
        <p:grpSpPr>
          <a:xfrm>
            <a:off x="552704" y="364795"/>
            <a:ext cx="2652793" cy="694267"/>
            <a:chOff x="552704" y="364795"/>
            <a:chExt cx="2652793" cy="694267"/>
          </a:xfrm>
        </p:grpSpPr>
        <p:sp>
          <p:nvSpPr>
            <p:cNvPr id="11"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2"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3" name="Google Shape;902;p24"/>
            <p:cNvGrpSpPr/>
            <p:nvPr/>
          </p:nvGrpSpPr>
          <p:grpSpPr>
            <a:xfrm>
              <a:off x="764989" y="547219"/>
              <a:ext cx="354692" cy="352748"/>
              <a:chOff x="-5971525" y="3273750"/>
              <a:chExt cx="292250" cy="290650"/>
            </a:xfrm>
            <a:solidFill>
              <a:srgbClr val="121B74"/>
            </a:solidFill>
          </p:grpSpPr>
          <p:sp>
            <p:nvSpPr>
              <p:cNvPr id="15"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6"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4"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spTree>
  </p:cSld>
  <p:clrMapOvr>
    <a:masterClrMapping/>
  </p:clrMapOvr>
  <p:transition spd="slow" advTm="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051942" y="1087212"/>
            <a:ext cx="4424401"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612140"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kumimoji="0" lang="zh-CN" sz="2800" i="0" u="none" strike="noStrike" cap="none" normalizeH="0" baseline="0" dirty="0">
                <a:ln>
                  <a:noFill/>
                </a:ln>
                <a:effectLst/>
                <a:latin typeface="微软雅黑" panose="020B0503020204020204" pitchFamily="34" charset="-122"/>
                <a:ea typeface="微软雅黑" panose="020B0503020204020204" pitchFamily="34" charset="-122"/>
                <a:cs typeface="Times New Roman" panose="02020603050405020304" pitchFamily="18" charset="0"/>
              </a:rPr>
              <a:t>做好协商前准备工作</a:t>
            </a:r>
            <a:endParaRPr kumimoji="0" lang="zh-CN" sz="280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TextBox 5"/>
          <p:cNvSpPr txBox="1"/>
          <p:nvPr/>
        </p:nvSpPr>
        <p:spPr>
          <a:xfrm>
            <a:off x="4339768" y="1918889"/>
            <a:ext cx="7257142" cy="3294620"/>
          </a:xfrm>
          <a:prstGeom prst="rect">
            <a:avLst/>
          </a:prstGeom>
          <a:noFill/>
        </p:spPr>
        <p:txBody>
          <a:bodyPr wrap="square" rtlCol="0">
            <a:spAutoFit/>
          </a:bodyPr>
          <a:lstStyle/>
          <a:p>
            <a:pPr marL="457200" indent="-467995">
              <a:lnSpc>
                <a:spcPts val="32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掌握事故基本情况</a:t>
            </a:r>
            <a:endParaRPr lang="en-US" altLang="zh-CN" sz="2400" dirty="0">
              <a:latin typeface="微软雅黑" panose="020B0503020204020204" pitchFamily="34" charset="-122"/>
              <a:ea typeface="微软雅黑" panose="020B0503020204020204" pitchFamily="34" charset="-122"/>
            </a:endParaRPr>
          </a:p>
          <a:p>
            <a:pPr marL="457200" indent="-467995">
              <a:lnSpc>
                <a:spcPts val="32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收集相关证据</a:t>
            </a:r>
            <a:endParaRPr lang="en-US" altLang="zh-CN" sz="2400" dirty="0">
              <a:latin typeface="微软雅黑" panose="020B0503020204020204" pitchFamily="34" charset="-122"/>
              <a:ea typeface="微软雅黑" panose="020B0503020204020204" pitchFamily="34" charset="-122"/>
            </a:endParaRPr>
          </a:p>
          <a:p>
            <a:pPr marL="457200" indent="-467995">
              <a:lnSpc>
                <a:spcPts val="32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慰问安抚受害学生并告知其事故处理途径</a:t>
            </a:r>
            <a:endParaRPr lang="en-US" altLang="zh-CN" sz="2400" dirty="0">
              <a:latin typeface="微软雅黑" panose="020B0503020204020204" pitchFamily="34" charset="-122"/>
              <a:ea typeface="微软雅黑" panose="020B0503020204020204" pitchFamily="34" charset="-122"/>
            </a:endParaRPr>
          </a:p>
          <a:p>
            <a:pPr marL="457200" indent="-467995">
              <a:lnSpc>
                <a:spcPts val="32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判断学校是否应承担责任</a:t>
            </a:r>
            <a:endParaRPr lang="en-US" altLang="zh-CN" sz="2400" dirty="0">
              <a:latin typeface="微软雅黑" panose="020B0503020204020204" pitchFamily="34" charset="-122"/>
              <a:ea typeface="微软雅黑" panose="020B0503020204020204" pitchFamily="34" charset="-122"/>
            </a:endParaRPr>
          </a:p>
          <a:p>
            <a:pPr marL="457200" indent="-467995">
              <a:lnSpc>
                <a:spcPts val="32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学校主动向学生方提出和解要求</a:t>
            </a:r>
            <a:endParaRPr lang="en-US" altLang="zh-CN" sz="2400" dirty="0">
              <a:latin typeface="微软雅黑" panose="020B0503020204020204" pitchFamily="34" charset="-122"/>
              <a:ea typeface="微软雅黑" panose="020B0503020204020204" pitchFamily="34" charset="-122"/>
            </a:endParaRPr>
          </a:p>
          <a:p>
            <a:pPr marL="457200" indent="-467995">
              <a:lnSpc>
                <a:spcPts val="32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与家长正式见面，确定是否开展协商</a:t>
            </a:r>
          </a:p>
        </p:txBody>
      </p:sp>
      <p:grpSp>
        <p:nvGrpSpPr>
          <p:cNvPr id="7" name="组合 6"/>
          <p:cNvGrpSpPr/>
          <p:nvPr/>
        </p:nvGrpSpPr>
        <p:grpSpPr>
          <a:xfrm>
            <a:off x="1197439" y="2167263"/>
            <a:ext cx="2124000" cy="2664000"/>
            <a:chOff x="696696" y="2827676"/>
            <a:chExt cx="2124000" cy="2545068"/>
          </a:xfrm>
        </p:grpSpPr>
        <p:sp>
          <p:nvSpPr>
            <p:cNvPr id="8"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dirty="0">
                <a:solidFill>
                  <a:schemeClr val="bg1"/>
                </a:solidFill>
                <a:cs typeface="+mn-ea"/>
                <a:sym typeface="+mn-lt"/>
              </a:endParaRPr>
            </a:p>
          </p:txBody>
        </p:sp>
        <p:sp>
          <p:nvSpPr>
            <p:cNvPr id="9"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4</a:t>
              </a:r>
              <a:endParaRPr lang="en-US" sz="3200" dirty="0">
                <a:solidFill>
                  <a:schemeClr val="accent1">
                    <a:lumMod val="50000"/>
                  </a:schemeClr>
                </a:solidFill>
                <a:cs typeface="+mn-ea"/>
                <a:sym typeface="+mn-lt"/>
              </a:endParaRPr>
            </a:p>
          </p:txBody>
        </p:sp>
        <p:sp>
          <p:nvSpPr>
            <p:cNvPr id="10" name="Synergistically utilize technically sound portals with frictionless chains. Dramatically customize…"/>
            <p:cNvSpPr txBox="1"/>
            <p:nvPr/>
          </p:nvSpPr>
          <p:spPr>
            <a:xfrm>
              <a:off x="713968" y="3849906"/>
              <a:ext cx="2085267" cy="105853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事故纠纷协商程  序</a:t>
              </a:r>
              <a:endParaRPr lang="en-US" altLang="zh-CN" sz="2400" kern="0" dirty="0">
                <a:solidFill>
                  <a:schemeClr val="bg1"/>
                </a:solidFill>
                <a:cs typeface="+mn-ea"/>
                <a:sym typeface="+mn-lt"/>
              </a:endParaRPr>
            </a:p>
          </p:txBody>
        </p:sp>
      </p:grpSp>
      <p:grpSp>
        <p:nvGrpSpPr>
          <p:cNvPr id="11" name="组合 10"/>
          <p:cNvGrpSpPr/>
          <p:nvPr/>
        </p:nvGrpSpPr>
        <p:grpSpPr>
          <a:xfrm>
            <a:off x="552704" y="364795"/>
            <a:ext cx="2652793" cy="694267"/>
            <a:chOff x="552704" y="364795"/>
            <a:chExt cx="2652793" cy="694267"/>
          </a:xfrm>
        </p:grpSpPr>
        <p:sp>
          <p:nvSpPr>
            <p:cNvPr id="12"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13"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4" name="Google Shape;902;p24"/>
            <p:cNvGrpSpPr/>
            <p:nvPr/>
          </p:nvGrpSpPr>
          <p:grpSpPr>
            <a:xfrm>
              <a:off x="764989" y="547219"/>
              <a:ext cx="354692" cy="352748"/>
              <a:chOff x="-5971525" y="3273750"/>
              <a:chExt cx="292250" cy="290650"/>
            </a:xfrm>
            <a:solidFill>
              <a:srgbClr val="121B74"/>
            </a:solidFill>
          </p:grpSpPr>
          <p:sp>
            <p:nvSpPr>
              <p:cNvPr id="16"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7"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5"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spTree>
  </p:cSld>
  <p:clrMapOvr>
    <a:masterClrMapping/>
  </p:clrMapOvr>
  <p:transition spd="slow" advTm="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4"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5" name="Google Shape;902;p24"/>
          <p:cNvGrpSpPr/>
          <p:nvPr/>
        </p:nvGrpSpPr>
        <p:grpSpPr>
          <a:xfrm>
            <a:off x="764989" y="547242"/>
            <a:ext cx="354692" cy="352750"/>
            <a:chOff x="-5971525" y="3273750"/>
            <a:chExt cx="292250" cy="290650"/>
          </a:xfrm>
          <a:solidFill>
            <a:srgbClr val="121B74"/>
          </a:solidFill>
        </p:grpSpPr>
        <p:sp>
          <p:nvSpPr>
            <p:cNvPr id="6"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7"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Google Shape;324;p23"/>
          <p:cNvSpPr/>
          <p:nvPr/>
        </p:nvSpPr>
        <p:spPr>
          <a:xfrm>
            <a:off x="1810634" y="1667187"/>
            <a:ext cx="538733" cy="464092"/>
          </a:xfrm>
          <a:custGeom>
            <a:avLst/>
            <a:gdLst/>
            <a:ahLst/>
            <a:cxnLst/>
            <a:rect l="l" t="t" r="r" b="b"/>
            <a:pathLst>
              <a:path w="2620" h="2257" extrusionOk="0">
                <a:moveTo>
                  <a:pt x="1120" y="105"/>
                </a:moveTo>
                <a:cubicBezTo>
                  <a:pt x="1157" y="124"/>
                  <a:pt x="1157" y="160"/>
                  <a:pt x="1157" y="177"/>
                </a:cubicBezTo>
                <a:lnTo>
                  <a:pt x="740" y="719"/>
                </a:lnTo>
                <a:lnTo>
                  <a:pt x="632" y="719"/>
                </a:lnTo>
                <a:lnTo>
                  <a:pt x="1048" y="141"/>
                </a:lnTo>
                <a:lnTo>
                  <a:pt x="1066" y="141"/>
                </a:lnTo>
                <a:cubicBezTo>
                  <a:pt x="1066" y="105"/>
                  <a:pt x="1102" y="105"/>
                  <a:pt x="1120" y="105"/>
                </a:cubicBezTo>
                <a:close/>
                <a:moveTo>
                  <a:pt x="1482" y="105"/>
                </a:moveTo>
                <a:cubicBezTo>
                  <a:pt x="1518" y="105"/>
                  <a:pt x="1535" y="105"/>
                  <a:pt x="1554" y="141"/>
                </a:cubicBezTo>
                <a:lnTo>
                  <a:pt x="1988" y="719"/>
                </a:lnTo>
                <a:lnTo>
                  <a:pt x="1880" y="719"/>
                </a:lnTo>
                <a:lnTo>
                  <a:pt x="1463" y="177"/>
                </a:lnTo>
                <a:cubicBezTo>
                  <a:pt x="1463" y="160"/>
                  <a:pt x="1463" y="124"/>
                  <a:pt x="1482" y="105"/>
                </a:cubicBezTo>
                <a:close/>
                <a:moveTo>
                  <a:pt x="2422" y="828"/>
                </a:moveTo>
                <a:cubicBezTo>
                  <a:pt x="2475" y="828"/>
                  <a:pt x="2511" y="864"/>
                  <a:pt x="2511" y="919"/>
                </a:cubicBezTo>
                <a:cubicBezTo>
                  <a:pt x="2511" y="991"/>
                  <a:pt x="2475" y="1027"/>
                  <a:pt x="2422" y="1027"/>
                </a:cubicBezTo>
                <a:lnTo>
                  <a:pt x="1916" y="1027"/>
                </a:lnTo>
                <a:cubicBezTo>
                  <a:pt x="1897" y="1027"/>
                  <a:pt x="1880" y="1045"/>
                  <a:pt x="1880" y="1081"/>
                </a:cubicBezTo>
                <a:cubicBezTo>
                  <a:pt x="1880" y="1099"/>
                  <a:pt x="1897" y="1136"/>
                  <a:pt x="1916" y="1136"/>
                </a:cubicBezTo>
                <a:lnTo>
                  <a:pt x="2294" y="1136"/>
                </a:lnTo>
                <a:lnTo>
                  <a:pt x="2294" y="1153"/>
                </a:lnTo>
                <a:lnTo>
                  <a:pt x="2114" y="2111"/>
                </a:lnTo>
                <a:cubicBezTo>
                  <a:pt x="2114" y="2129"/>
                  <a:pt x="2096" y="2148"/>
                  <a:pt x="2078" y="2148"/>
                </a:cubicBezTo>
                <a:lnTo>
                  <a:pt x="542" y="2148"/>
                </a:lnTo>
                <a:cubicBezTo>
                  <a:pt x="523" y="2148"/>
                  <a:pt x="506" y="2129"/>
                  <a:pt x="487" y="2111"/>
                </a:cubicBezTo>
                <a:lnTo>
                  <a:pt x="325" y="1153"/>
                </a:lnTo>
                <a:lnTo>
                  <a:pt x="307" y="1136"/>
                </a:lnTo>
                <a:lnTo>
                  <a:pt x="1699" y="1136"/>
                </a:lnTo>
                <a:cubicBezTo>
                  <a:pt x="1735" y="1136"/>
                  <a:pt x="1752" y="1099"/>
                  <a:pt x="1752" y="1081"/>
                </a:cubicBezTo>
                <a:cubicBezTo>
                  <a:pt x="1752" y="1045"/>
                  <a:pt x="1735" y="1027"/>
                  <a:pt x="1699" y="1027"/>
                </a:cubicBezTo>
                <a:lnTo>
                  <a:pt x="198" y="1027"/>
                </a:lnTo>
                <a:cubicBezTo>
                  <a:pt x="145" y="1027"/>
                  <a:pt x="108" y="972"/>
                  <a:pt x="108" y="919"/>
                </a:cubicBezTo>
                <a:cubicBezTo>
                  <a:pt x="108" y="864"/>
                  <a:pt x="145" y="828"/>
                  <a:pt x="198" y="828"/>
                </a:cubicBezTo>
                <a:close/>
                <a:moveTo>
                  <a:pt x="1114" y="1"/>
                </a:moveTo>
                <a:cubicBezTo>
                  <a:pt x="1058" y="1"/>
                  <a:pt x="1002" y="35"/>
                  <a:pt x="976" y="87"/>
                </a:cubicBezTo>
                <a:lnTo>
                  <a:pt x="506" y="719"/>
                </a:lnTo>
                <a:lnTo>
                  <a:pt x="198" y="719"/>
                </a:lnTo>
                <a:cubicBezTo>
                  <a:pt x="90" y="719"/>
                  <a:pt x="0" y="810"/>
                  <a:pt x="0" y="919"/>
                </a:cubicBezTo>
                <a:cubicBezTo>
                  <a:pt x="0" y="1008"/>
                  <a:pt x="54" y="1099"/>
                  <a:pt x="145" y="1117"/>
                </a:cubicBezTo>
                <a:cubicBezTo>
                  <a:pt x="145" y="1136"/>
                  <a:pt x="162" y="1136"/>
                  <a:pt x="162" y="1136"/>
                </a:cubicBezTo>
                <a:lnTo>
                  <a:pt x="181" y="1136"/>
                </a:lnTo>
                <a:cubicBezTo>
                  <a:pt x="198" y="1136"/>
                  <a:pt x="217" y="1153"/>
                  <a:pt x="217" y="1172"/>
                </a:cubicBezTo>
                <a:lnTo>
                  <a:pt x="398" y="2129"/>
                </a:lnTo>
                <a:cubicBezTo>
                  <a:pt x="398" y="2201"/>
                  <a:pt x="470" y="2256"/>
                  <a:pt x="542" y="2256"/>
                </a:cubicBezTo>
                <a:lnTo>
                  <a:pt x="2078" y="2256"/>
                </a:lnTo>
                <a:cubicBezTo>
                  <a:pt x="2150" y="2256"/>
                  <a:pt x="2205" y="2201"/>
                  <a:pt x="2222" y="2129"/>
                </a:cubicBezTo>
                <a:lnTo>
                  <a:pt x="2403" y="1172"/>
                </a:lnTo>
                <a:cubicBezTo>
                  <a:pt x="2403" y="1153"/>
                  <a:pt x="2422" y="1136"/>
                  <a:pt x="2439" y="1136"/>
                </a:cubicBezTo>
                <a:cubicBezTo>
                  <a:pt x="2458" y="1136"/>
                  <a:pt x="2475" y="1136"/>
                  <a:pt x="2475" y="1117"/>
                </a:cubicBezTo>
                <a:cubicBezTo>
                  <a:pt x="2566" y="1099"/>
                  <a:pt x="2620" y="1008"/>
                  <a:pt x="2620" y="919"/>
                </a:cubicBezTo>
                <a:cubicBezTo>
                  <a:pt x="2620" y="810"/>
                  <a:pt x="2530" y="719"/>
                  <a:pt x="2422" y="719"/>
                </a:cubicBezTo>
                <a:lnTo>
                  <a:pt x="2114" y="719"/>
                </a:lnTo>
                <a:lnTo>
                  <a:pt x="1644" y="87"/>
                </a:lnTo>
                <a:cubicBezTo>
                  <a:pt x="1617" y="35"/>
                  <a:pt x="1562" y="1"/>
                  <a:pt x="1506" y="1"/>
                </a:cubicBezTo>
                <a:cubicBezTo>
                  <a:pt x="1486" y="1"/>
                  <a:pt x="1465" y="5"/>
                  <a:pt x="1446" y="15"/>
                </a:cubicBezTo>
                <a:cubicBezTo>
                  <a:pt x="1355" y="69"/>
                  <a:pt x="1337" y="160"/>
                  <a:pt x="1373" y="232"/>
                </a:cubicBezTo>
                <a:lnTo>
                  <a:pt x="1391" y="232"/>
                </a:lnTo>
                <a:lnTo>
                  <a:pt x="1752" y="719"/>
                </a:lnTo>
                <a:lnTo>
                  <a:pt x="867" y="719"/>
                </a:lnTo>
                <a:lnTo>
                  <a:pt x="1229" y="232"/>
                </a:lnTo>
                <a:cubicBezTo>
                  <a:pt x="1282" y="160"/>
                  <a:pt x="1246" y="69"/>
                  <a:pt x="1174" y="15"/>
                </a:cubicBezTo>
                <a:cubicBezTo>
                  <a:pt x="1155" y="5"/>
                  <a:pt x="1134" y="1"/>
                  <a:pt x="1114"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0" name="Google Shape;325;p23"/>
          <p:cNvSpPr/>
          <p:nvPr/>
        </p:nvSpPr>
        <p:spPr>
          <a:xfrm>
            <a:off x="2048331" y="1930382"/>
            <a:ext cx="63332" cy="148871"/>
          </a:xfrm>
          <a:custGeom>
            <a:avLst/>
            <a:gdLst/>
            <a:ahLst/>
            <a:cxnLst/>
            <a:rect l="l" t="t" r="r" b="b"/>
            <a:pathLst>
              <a:path w="308" h="724" extrusionOk="0">
                <a:moveTo>
                  <a:pt x="145" y="109"/>
                </a:moveTo>
                <a:cubicBezTo>
                  <a:pt x="181" y="109"/>
                  <a:pt x="199" y="126"/>
                  <a:pt x="199" y="162"/>
                </a:cubicBezTo>
                <a:lnTo>
                  <a:pt x="199" y="560"/>
                </a:lnTo>
                <a:cubicBezTo>
                  <a:pt x="199" y="596"/>
                  <a:pt x="181" y="615"/>
                  <a:pt x="145" y="615"/>
                </a:cubicBezTo>
                <a:cubicBezTo>
                  <a:pt x="126" y="615"/>
                  <a:pt x="109" y="596"/>
                  <a:pt x="109" y="560"/>
                </a:cubicBezTo>
                <a:lnTo>
                  <a:pt x="109" y="162"/>
                </a:lnTo>
                <a:cubicBezTo>
                  <a:pt x="109" y="126"/>
                  <a:pt x="126" y="109"/>
                  <a:pt x="145" y="109"/>
                </a:cubicBezTo>
                <a:close/>
                <a:moveTo>
                  <a:pt x="145" y="0"/>
                </a:moveTo>
                <a:cubicBezTo>
                  <a:pt x="73" y="0"/>
                  <a:pt x="1" y="72"/>
                  <a:pt x="1" y="162"/>
                </a:cubicBezTo>
                <a:lnTo>
                  <a:pt x="1" y="560"/>
                </a:lnTo>
                <a:cubicBezTo>
                  <a:pt x="1" y="651"/>
                  <a:pt x="73" y="723"/>
                  <a:pt x="145" y="723"/>
                </a:cubicBezTo>
                <a:cubicBezTo>
                  <a:pt x="235" y="723"/>
                  <a:pt x="307" y="651"/>
                  <a:pt x="307" y="560"/>
                </a:cubicBezTo>
                <a:lnTo>
                  <a:pt x="307" y="162"/>
                </a:lnTo>
                <a:cubicBezTo>
                  <a:pt x="307" y="72"/>
                  <a:pt x="235" y="0"/>
                  <a:pt x="145"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1" name="Google Shape;326;p23"/>
          <p:cNvSpPr/>
          <p:nvPr/>
        </p:nvSpPr>
        <p:spPr>
          <a:xfrm>
            <a:off x="2152375" y="1930382"/>
            <a:ext cx="63332" cy="148871"/>
          </a:xfrm>
          <a:custGeom>
            <a:avLst/>
            <a:gdLst/>
            <a:ahLst/>
            <a:cxnLst/>
            <a:rect l="l" t="t" r="r" b="b"/>
            <a:pathLst>
              <a:path w="308" h="724" extrusionOk="0">
                <a:moveTo>
                  <a:pt x="163" y="109"/>
                </a:moveTo>
                <a:cubicBezTo>
                  <a:pt x="181" y="109"/>
                  <a:pt x="218" y="126"/>
                  <a:pt x="218" y="162"/>
                </a:cubicBezTo>
                <a:lnTo>
                  <a:pt x="218" y="560"/>
                </a:lnTo>
                <a:cubicBezTo>
                  <a:pt x="218" y="596"/>
                  <a:pt x="181" y="615"/>
                  <a:pt x="163" y="615"/>
                </a:cubicBezTo>
                <a:cubicBezTo>
                  <a:pt x="126" y="615"/>
                  <a:pt x="109" y="596"/>
                  <a:pt x="109" y="560"/>
                </a:cubicBezTo>
                <a:lnTo>
                  <a:pt x="109" y="162"/>
                </a:lnTo>
                <a:cubicBezTo>
                  <a:pt x="109" y="126"/>
                  <a:pt x="126" y="109"/>
                  <a:pt x="163" y="109"/>
                </a:cubicBezTo>
                <a:close/>
                <a:moveTo>
                  <a:pt x="163" y="0"/>
                </a:moveTo>
                <a:cubicBezTo>
                  <a:pt x="73" y="0"/>
                  <a:pt x="1" y="72"/>
                  <a:pt x="1" y="162"/>
                </a:cubicBezTo>
                <a:lnTo>
                  <a:pt x="1" y="560"/>
                </a:lnTo>
                <a:cubicBezTo>
                  <a:pt x="1" y="651"/>
                  <a:pt x="73" y="723"/>
                  <a:pt x="163" y="723"/>
                </a:cubicBezTo>
                <a:cubicBezTo>
                  <a:pt x="235" y="723"/>
                  <a:pt x="307" y="651"/>
                  <a:pt x="307" y="560"/>
                </a:cubicBezTo>
                <a:lnTo>
                  <a:pt x="307" y="162"/>
                </a:lnTo>
                <a:cubicBezTo>
                  <a:pt x="307" y="72"/>
                  <a:pt x="235" y="0"/>
                  <a:pt x="163"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2" name="Google Shape;327;p23"/>
          <p:cNvSpPr/>
          <p:nvPr/>
        </p:nvSpPr>
        <p:spPr>
          <a:xfrm>
            <a:off x="1944287" y="1930382"/>
            <a:ext cx="63332" cy="148871"/>
          </a:xfrm>
          <a:custGeom>
            <a:avLst/>
            <a:gdLst/>
            <a:ahLst/>
            <a:cxnLst/>
            <a:rect l="l" t="t" r="r" b="b"/>
            <a:pathLst>
              <a:path w="308" h="724" extrusionOk="0">
                <a:moveTo>
                  <a:pt x="145" y="109"/>
                </a:moveTo>
                <a:cubicBezTo>
                  <a:pt x="181" y="109"/>
                  <a:pt x="199" y="126"/>
                  <a:pt x="199" y="162"/>
                </a:cubicBezTo>
                <a:lnTo>
                  <a:pt x="199" y="560"/>
                </a:lnTo>
                <a:cubicBezTo>
                  <a:pt x="199" y="596"/>
                  <a:pt x="181" y="615"/>
                  <a:pt x="145" y="615"/>
                </a:cubicBezTo>
                <a:cubicBezTo>
                  <a:pt x="109" y="615"/>
                  <a:pt x="90" y="596"/>
                  <a:pt x="90" y="560"/>
                </a:cubicBezTo>
                <a:lnTo>
                  <a:pt x="90" y="162"/>
                </a:lnTo>
                <a:cubicBezTo>
                  <a:pt x="90" y="126"/>
                  <a:pt x="109" y="109"/>
                  <a:pt x="145" y="109"/>
                </a:cubicBezTo>
                <a:close/>
                <a:moveTo>
                  <a:pt x="145" y="0"/>
                </a:moveTo>
                <a:cubicBezTo>
                  <a:pt x="54" y="0"/>
                  <a:pt x="1" y="72"/>
                  <a:pt x="1" y="162"/>
                </a:cubicBezTo>
                <a:lnTo>
                  <a:pt x="1" y="560"/>
                </a:lnTo>
                <a:cubicBezTo>
                  <a:pt x="1" y="651"/>
                  <a:pt x="54" y="723"/>
                  <a:pt x="145" y="723"/>
                </a:cubicBezTo>
                <a:cubicBezTo>
                  <a:pt x="235" y="723"/>
                  <a:pt x="307" y="651"/>
                  <a:pt x="307" y="560"/>
                </a:cubicBezTo>
                <a:lnTo>
                  <a:pt x="307" y="162"/>
                </a:lnTo>
                <a:cubicBezTo>
                  <a:pt x="307" y="72"/>
                  <a:pt x="235" y="0"/>
                  <a:pt x="145"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3" name="Google Shape;329;p23"/>
          <p:cNvSpPr/>
          <p:nvPr/>
        </p:nvSpPr>
        <p:spPr>
          <a:xfrm>
            <a:off x="2125848" y="2236967"/>
            <a:ext cx="1854723" cy="554155"/>
          </a:xfrm>
          <a:custGeom>
            <a:avLst/>
            <a:gdLst/>
            <a:ahLst/>
            <a:cxnLst/>
            <a:rect l="l" t="t" r="r" b="b"/>
            <a:pathLst>
              <a:path w="9020" h="2695" extrusionOk="0">
                <a:moveTo>
                  <a:pt x="1" y="1"/>
                </a:moveTo>
                <a:lnTo>
                  <a:pt x="1" y="1519"/>
                </a:lnTo>
                <a:cubicBezTo>
                  <a:pt x="1" y="2169"/>
                  <a:pt x="525" y="2694"/>
                  <a:pt x="1176" y="2694"/>
                </a:cubicBezTo>
                <a:lnTo>
                  <a:pt x="9019" y="2694"/>
                </a:lnTo>
                <a:lnTo>
                  <a:pt x="9019" y="2675"/>
                </a:lnTo>
                <a:lnTo>
                  <a:pt x="1176" y="2675"/>
                </a:lnTo>
                <a:cubicBezTo>
                  <a:pt x="851" y="2675"/>
                  <a:pt x="562" y="2550"/>
                  <a:pt x="362" y="2333"/>
                </a:cubicBezTo>
                <a:cubicBezTo>
                  <a:pt x="145" y="2133"/>
                  <a:pt x="19" y="1844"/>
                  <a:pt x="19" y="1519"/>
                </a:cubicBezTo>
                <a:lnTo>
                  <a:pt x="1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3" name="Google Shape;339;p23"/>
          <p:cNvSpPr/>
          <p:nvPr/>
        </p:nvSpPr>
        <p:spPr>
          <a:xfrm>
            <a:off x="1654156" y="1508660"/>
            <a:ext cx="869581" cy="802959"/>
          </a:xfrm>
          <a:custGeom>
            <a:avLst/>
            <a:gdLst/>
            <a:ahLst/>
            <a:cxnLst/>
            <a:rect l="l" t="t" r="r" b="b"/>
            <a:pathLst>
              <a:path w="4229" h="3905" extrusionOk="0">
                <a:moveTo>
                  <a:pt x="362" y="1"/>
                </a:moveTo>
                <a:cubicBezTo>
                  <a:pt x="162" y="1"/>
                  <a:pt x="0" y="164"/>
                  <a:pt x="0" y="362"/>
                </a:cubicBezTo>
                <a:lnTo>
                  <a:pt x="0" y="3543"/>
                </a:lnTo>
                <a:cubicBezTo>
                  <a:pt x="0" y="3742"/>
                  <a:pt x="162" y="3904"/>
                  <a:pt x="362" y="3904"/>
                </a:cubicBezTo>
                <a:lnTo>
                  <a:pt x="3849" y="3904"/>
                </a:lnTo>
                <a:cubicBezTo>
                  <a:pt x="4066" y="3904"/>
                  <a:pt x="4229" y="3742"/>
                  <a:pt x="4229" y="3543"/>
                </a:cubicBezTo>
                <a:lnTo>
                  <a:pt x="4229" y="362"/>
                </a:lnTo>
                <a:cubicBezTo>
                  <a:pt x="4229" y="164"/>
                  <a:pt x="4066" y="1"/>
                  <a:pt x="3849" y="1"/>
                </a:cubicBezTo>
                <a:close/>
              </a:path>
            </a:pathLst>
          </a:custGeom>
          <a:solidFill>
            <a:srgbClr val="B6B6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4" name="Google Shape;340;p23"/>
          <p:cNvSpPr/>
          <p:nvPr/>
        </p:nvSpPr>
        <p:spPr>
          <a:xfrm>
            <a:off x="1631743" y="1482955"/>
            <a:ext cx="903097" cy="832569"/>
          </a:xfrm>
          <a:custGeom>
            <a:avLst/>
            <a:gdLst/>
            <a:ahLst/>
            <a:cxnLst/>
            <a:rect l="l" t="t" r="r" b="b"/>
            <a:pathLst>
              <a:path w="4392" h="4049" extrusionOk="0">
                <a:moveTo>
                  <a:pt x="362" y="0"/>
                </a:moveTo>
                <a:cubicBezTo>
                  <a:pt x="163" y="0"/>
                  <a:pt x="1" y="162"/>
                  <a:pt x="1" y="361"/>
                </a:cubicBezTo>
                <a:lnTo>
                  <a:pt x="1" y="3687"/>
                </a:lnTo>
                <a:cubicBezTo>
                  <a:pt x="1" y="3885"/>
                  <a:pt x="163" y="4048"/>
                  <a:pt x="362" y="4048"/>
                </a:cubicBezTo>
                <a:lnTo>
                  <a:pt x="4030" y="4048"/>
                </a:lnTo>
                <a:cubicBezTo>
                  <a:pt x="4230" y="4048"/>
                  <a:pt x="4391" y="3885"/>
                  <a:pt x="4391" y="3687"/>
                </a:cubicBezTo>
                <a:lnTo>
                  <a:pt x="4391" y="361"/>
                </a:lnTo>
                <a:cubicBezTo>
                  <a:pt x="4391" y="162"/>
                  <a:pt x="4230" y="0"/>
                  <a:pt x="4030" y="0"/>
                </a:cubicBez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25" name="Google Shape;341;p23"/>
          <p:cNvSpPr/>
          <p:nvPr/>
        </p:nvSpPr>
        <p:spPr>
          <a:xfrm>
            <a:off x="3935719" y="2746288"/>
            <a:ext cx="89240" cy="85539"/>
          </a:xfrm>
          <a:custGeom>
            <a:avLst/>
            <a:gdLst/>
            <a:ahLst/>
            <a:cxnLst/>
            <a:rect l="l" t="t" r="r" b="b"/>
            <a:pathLst>
              <a:path w="434" h="416" extrusionOk="0">
                <a:moveTo>
                  <a:pt x="217" y="0"/>
                </a:moveTo>
                <a:cubicBezTo>
                  <a:pt x="109" y="0"/>
                  <a:pt x="0" y="90"/>
                  <a:pt x="0" y="217"/>
                </a:cubicBezTo>
                <a:cubicBezTo>
                  <a:pt x="0" y="326"/>
                  <a:pt x="109" y="415"/>
                  <a:pt x="217" y="415"/>
                </a:cubicBezTo>
                <a:cubicBezTo>
                  <a:pt x="343" y="415"/>
                  <a:pt x="434" y="326"/>
                  <a:pt x="434" y="217"/>
                </a:cubicBezTo>
                <a:cubicBezTo>
                  <a:pt x="434" y="90"/>
                  <a:pt x="343" y="0"/>
                  <a:pt x="217" y="0"/>
                </a:cubicBezTo>
                <a:close/>
              </a:path>
            </a:pathLst>
          </a:custGeom>
          <a:solidFill>
            <a:srgbClr val="4552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nvGrpSpPr>
          <p:cNvPr id="42" name="组合 41"/>
          <p:cNvGrpSpPr/>
          <p:nvPr/>
        </p:nvGrpSpPr>
        <p:grpSpPr>
          <a:xfrm>
            <a:off x="3683809" y="4705072"/>
            <a:ext cx="504001" cy="486739"/>
            <a:chOff x="3669295" y="3979372"/>
            <a:chExt cx="883371" cy="486739"/>
          </a:xfrm>
        </p:grpSpPr>
        <p:sp>
          <p:nvSpPr>
            <p:cNvPr id="14"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8" name="Google Shape;344;p23"/>
            <p:cNvSpPr/>
            <p:nvPr/>
          </p:nvSpPr>
          <p:spPr>
            <a:xfrm>
              <a:off x="3669295"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sp>
        <p:nvSpPr>
          <p:cNvPr id="31" name="Google Shape;348;p23"/>
          <p:cNvSpPr/>
          <p:nvPr/>
        </p:nvSpPr>
        <p:spPr>
          <a:xfrm>
            <a:off x="8237472" y="5081348"/>
            <a:ext cx="316249" cy="268749"/>
          </a:xfrm>
          <a:custGeom>
            <a:avLst/>
            <a:gdLst/>
            <a:ahLst/>
            <a:cxnLst/>
            <a:rect l="l" t="t" r="r" b="b"/>
            <a:pathLst>
              <a:path w="1538" h="1307" extrusionOk="0">
                <a:moveTo>
                  <a:pt x="1091" y="157"/>
                </a:moveTo>
                <a:cubicBezTo>
                  <a:pt x="1148" y="157"/>
                  <a:pt x="1203" y="177"/>
                  <a:pt x="1248" y="222"/>
                </a:cubicBezTo>
                <a:cubicBezTo>
                  <a:pt x="1357" y="349"/>
                  <a:pt x="1357" y="547"/>
                  <a:pt x="1248" y="656"/>
                </a:cubicBezTo>
                <a:lnTo>
                  <a:pt x="778" y="1126"/>
                </a:lnTo>
                <a:lnTo>
                  <a:pt x="362" y="711"/>
                </a:lnTo>
                <a:lnTo>
                  <a:pt x="290" y="656"/>
                </a:lnTo>
                <a:cubicBezTo>
                  <a:pt x="181" y="547"/>
                  <a:pt x="181" y="349"/>
                  <a:pt x="290" y="222"/>
                </a:cubicBezTo>
                <a:cubicBezTo>
                  <a:pt x="335" y="177"/>
                  <a:pt x="390" y="157"/>
                  <a:pt x="447" y="157"/>
                </a:cubicBezTo>
                <a:cubicBezTo>
                  <a:pt x="525" y="157"/>
                  <a:pt x="607" y="195"/>
                  <a:pt x="670" y="258"/>
                </a:cubicBezTo>
                <a:cubicBezTo>
                  <a:pt x="687" y="258"/>
                  <a:pt x="687" y="258"/>
                  <a:pt x="687" y="277"/>
                </a:cubicBezTo>
                <a:cubicBezTo>
                  <a:pt x="706" y="277"/>
                  <a:pt x="742" y="313"/>
                  <a:pt x="778" y="313"/>
                </a:cubicBezTo>
                <a:cubicBezTo>
                  <a:pt x="815" y="313"/>
                  <a:pt x="832" y="277"/>
                  <a:pt x="851" y="277"/>
                </a:cubicBezTo>
                <a:cubicBezTo>
                  <a:pt x="851" y="258"/>
                  <a:pt x="851" y="258"/>
                  <a:pt x="868" y="258"/>
                </a:cubicBezTo>
                <a:cubicBezTo>
                  <a:pt x="931" y="195"/>
                  <a:pt x="1013" y="157"/>
                  <a:pt x="1091" y="157"/>
                </a:cubicBezTo>
                <a:close/>
                <a:moveTo>
                  <a:pt x="442" y="1"/>
                </a:moveTo>
                <a:cubicBezTo>
                  <a:pt x="342" y="1"/>
                  <a:pt x="250" y="37"/>
                  <a:pt x="181" y="114"/>
                </a:cubicBezTo>
                <a:cubicBezTo>
                  <a:pt x="1" y="294"/>
                  <a:pt x="1" y="584"/>
                  <a:pt x="181" y="764"/>
                </a:cubicBezTo>
                <a:lnTo>
                  <a:pt x="670" y="1270"/>
                </a:lnTo>
                <a:cubicBezTo>
                  <a:pt x="706" y="1289"/>
                  <a:pt x="742" y="1306"/>
                  <a:pt x="778" y="1306"/>
                </a:cubicBezTo>
                <a:cubicBezTo>
                  <a:pt x="815" y="1306"/>
                  <a:pt x="832" y="1289"/>
                  <a:pt x="868" y="1270"/>
                </a:cubicBezTo>
                <a:lnTo>
                  <a:pt x="1357" y="764"/>
                </a:lnTo>
                <a:cubicBezTo>
                  <a:pt x="1538" y="584"/>
                  <a:pt x="1538" y="294"/>
                  <a:pt x="1357" y="114"/>
                </a:cubicBezTo>
                <a:cubicBezTo>
                  <a:pt x="1289" y="37"/>
                  <a:pt x="1196" y="1"/>
                  <a:pt x="1098" y="1"/>
                </a:cubicBezTo>
                <a:cubicBezTo>
                  <a:pt x="989" y="1"/>
                  <a:pt x="874" y="46"/>
                  <a:pt x="778" y="133"/>
                </a:cubicBezTo>
                <a:cubicBezTo>
                  <a:pt x="673" y="46"/>
                  <a:pt x="553" y="1"/>
                  <a:pt x="442"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2" name="Google Shape;349;p23"/>
          <p:cNvSpPr/>
          <p:nvPr/>
        </p:nvSpPr>
        <p:spPr>
          <a:xfrm>
            <a:off x="7976584" y="1633919"/>
            <a:ext cx="449699" cy="484655"/>
          </a:xfrm>
          <a:custGeom>
            <a:avLst/>
            <a:gdLst/>
            <a:ahLst/>
            <a:cxnLst/>
            <a:rect l="l" t="t" r="r" b="b"/>
            <a:pathLst>
              <a:path w="2187" h="2357" extrusionOk="0">
                <a:moveTo>
                  <a:pt x="1085" y="99"/>
                </a:moveTo>
                <a:cubicBezTo>
                  <a:pt x="1121" y="99"/>
                  <a:pt x="1139" y="116"/>
                  <a:pt x="1157" y="135"/>
                </a:cubicBezTo>
                <a:lnTo>
                  <a:pt x="2025" y="1255"/>
                </a:lnTo>
                <a:cubicBezTo>
                  <a:pt x="2061" y="1291"/>
                  <a:pt x="2061" y="1364"/>
                  <a:pt x="2006" y="1400"/>
                </a:cubicBezTo>
                <a:cubicBezTo>
                  <a:pt x="1989" y="1417"/>
                  <a:pt x="1970" y="1417"/>
                  <a:pt x="1934" y="1417"/>
                </a:cubicBezTo>
                <a:cubicBezTo>
                  <a:pt x="1916" y="1417"/>
                  <a:pt x="1880" y="1400"/>
                  <a:pt x="1861" y="1381"/>
                </a:cubicBezTo>
                <a:lnTo>
                  <a:pt x="1500" y="930"/>
                </a:lnTo>
                <a:cubicBezTo>
                  <a:pt x="1490" y="909"/>
                  <a:pt x="1473" y="900"/>
                  <a:pt x="1457" y="900"/>
                </a:cubicBezTo>
                <a:cubicBezTo>
                  <a:pt x="1446" y="900"/>
                  <a:pt x="1435" y="904"/>
                  <a:pt x="1428" y="911"/>
                </a:cubicBezTo>
                <a:cubicBezTo>
                  <a:pt x="1410" y="930"/>
                  <a:pt x="1410" y="966"/>
                  <a:pt x="1428" y="984"/>
                </a:cubicBezTo>
                <a:lnTo>
                  <a:pt x="1717" y="1364"/>
                </a:lnTo>
                <a:lnTo>
                  <a:pt x="868" y="1544"/>
                </a:lnTo>
                <a:lnTo>
                  <a:pt x="596" y="1200"/>
                </a:lnTo>
                <a:lnTo>
                  <a:pt x="977" y="424"/>
                </a:lnTo>
                <a:lnTo>
                  <a:pt x="1283" y="803"/>
                </a:lnTo>
                <a:cubicBezTo>
                  <a:pt x="1293" y="812"/>
                  <a:pt x="1302" y="817"/>
                  <a:pt x="1313" y="817"/>
                </a:cubicBezTo>
                <a:cubicBezTo>
                  <a:pt x="1324" y="817"/>
                  <a:pt x="1337" y="812"/>
                  <a:pt x="1355" y="803"/>
                </a:cubicBezTo>
                <a:cubicBezTo>
                  <a:pt x="1374" y="785"/>
                  <a:pt x="1374" y="767"/>
                  <a:pt x="1355" y="731"/>
                </a:cubicBezTo>
                <a:lnTo>
                  <a:pt x="994" y="279"/>
                </a:lnTo>
                <a:cubicBezTo>
                  <a:pt x="977" y="243"/>
                  <a:pt x="977" y="225"/>
                  <a:pt x="977" y="188"/>
                </a:cubicBezTo>
                <a:cubicBezTo>
                  <a:pt x="977" y="171"/>
                  <a:pt x="994" y="135"/>
                  <a:pt x="1013" y="116"/>
                </a:cubicBezTo>
                <a:cubicBezTo>
                  <a:pt x="1030" y="116"/>
                  <a:pt x="1066" y="99"/>
                  <a:pt x="1085" y="99"/>
                </a:cubicBezTo>
                <a:close/>
                <a:moveTo>
                  <a:pt x="434" y="1164"/>
                </a:moveTo>
                <a:lnTo>
                  <a:pt x="813" y="1634"/>
                </a:lnTo>
                <a:lnTo>
                  <a:pt x="868" y="1706"/>
                </a:lnTo>
                <a:lnTo>
                  <a:pt x="868" y="1743"/>
                </a:lnTo>
                <a:lnTo>
                  <a:pt x="741" y="1834"/>
                </a:lnTo>
                <a:lnTo>
                  <a:pt x="651" y="1906"/>
                </a:lnTo>
                <a:cubicBezTo>
                  <a:pt x="645" y="1912"/>
                  <a:pt x="641" y="1914"/>
                  <a:pt x="637" y="1914"/>
                </a:cubicBezTo>
                <a:cubicBezTo>
                  <a:pt x="631" y="1914"/>
                  <a:pt x="627" y="1906"/>
                  <a:pt x="615" y="1906"/>
                </a:cubicBezTo>
                <a:lnTo>
                  <a:pt x="543" y="1797"/>
                </a:lnTo>
                <a:lnTo>
                  <a:pt x="199" y="1364"/>
                </a:lnTo>
                <a:lnTo>
                  <a:pt x="181" y="1345"/>
                </a:lnTo>
                <a:cubicBezTo>
                  <a:pt x="181" y="1345"/>
                  <a:pt x="181" y="1328"/>
                  <a:pt x="199" y="1328"/>
                </a:cubicBezTo>
                <a:lnTo>
                  <a:pt x="416" y="1164"/>
                </a:lnTo>
                <a:close/>
                <a:moveTo>
                  <a:pt x="218" y="1562"/>
                </a:moveTo>
                <a:lnTo>
                  <a:pt x="434" y="1815"/>
                </a:lnTo>
                <a:lnTo>
                  <a:pt x="307" y="1923"/>
                </a:lnTo>
                <a:lnTo>
                  <a:pt x="90" y="1670"/>
                </a:lnTo>
                <a:lnTo>
                  <a:pt x="218" y="1562"/>
                </a:lnTo>
                <a:close/>
                <a:moveTo>
                  <a:pt x="886" y="1851"/>
                </a:moveTo>
                <a:lnTo>
                  <a:pt x="1121" y="2159"/>
                </a:lnTo>
                <a:lnTo>
                  <a:pt x="994" y="2249"/>
                </a:lnTo>
                <a:lnTo>
                  <a:pt x="760" y="1959"/>
                </a:lnTo>
                <a:lnTo>
                  <a:pt x="796" y="1923"/>
                </a:lnTo>
                <a:lnTo>
                  <a:pt x="886" y="1851"/>
                </a:lnTo>
                <a:close/>
                <a:moveTo>
                  <a:pt x="1059" y="1"/>
                </a:moveTo>
                <a:cubicBezTo>
                  <a:pt x="1020" y="1"/>
                  <a:pt x="980" y="17"/>
                  <a:pt x="940" y="44"/>
                </a:cubicBezTo>
                <a:cubicBezTo>
                  <a:pt x="904" y="80"/>
                  <a:pt x="886" y="135"/>
                  <a:pt x="868" y="188"/>
                </a:cubicBezTo>
                <a:cubicBezTo>
                  <a:pt x="868" y="225"/>
                  <a:pt x="886" y="279"/>
                  <a:pt x="904" y="316"/>
                </a:cubicBezTo>
                <a:lnTo>
                  <a:pt x="524" y="1111"/>
                </a:lnTo>
                <a:lnTo>
                  <a:pt x="524" y="1092"/>
                </a:lnTo>
                <a:cubicBezTo>
                  <a:pt x="507" y="1075"/>
                  <a:pt x="471" y="1056"/>
                  <a:pt x="434" y="1056"/>
                </a:cubicBezTo>
                <a:cubicBezTo>
                  <a:pt x="398" y="1056"/>
                  <a:pt x="380" y="1056"/>
                  <a:pt x="343" y="1075"/>
                </a:cubicBezTo>
                <a:lnTo>
                  <a:pt x="127" y="1255"/>
                </a:lnTo>
                <a:cubicBezTo>
                  <a:pt x="109" y="1273"/>
                  <a:pt x="90" y="1291"/>
                  <a:pt x="90" y="1328"/>
                </a:cubicBezTo>
                <a:cubicBezTo>
                  <a:pt x="73" y="1364"/>
                  <a:pt x="90" y="1400"/>
                  <a:pt x="109" y="1417"/>
                </a:cubicBezTo>
                <a:lnTo>
                  <a:pt x="163" y="1490"/>
                </a:lnTo>
                <a:lnTo>
                  <a:pt x="37" y="1581"/>
                </a:lnTo>
                <a:cubicBezTo>
                  <a:pt x="18" y="1598"/>
                  <a:pt x="1" y="1617"/>
                  <a:pt x="1" y="1653"/>
                </a:cubicBezTo>
                <a:cubicBezTo>
                  <a:pt x="1" y="1670"/>
                  <a:pt x="1" y="1706"/>
                  <a:pt x="18" y="1725"/>
                </a:cubicBezTo>
                <a:lnTo>
                  <a:pt x="218" y="1996"/>
                </a:lnTo>
                <a:cubicBezTo>
                  <a:pt x="235" y="2014"/>
                  <a:pt x="271" y="2032"/>
                  <a:pt x="307" y="2032"/>
                </a:cubicBezTo>
                <a:cubicBezTo>
                  <a:pt x="326" y="2032"/>
                  <a:pt x="343" y="2014"/>
                  <a:pt x="362" y="2014"/>
                </a:cubicBezTo>
                <a:lnTo>
                  <a:pt x="488" y="1906"/>
                </a:lnTo>
                <a:lnTo>
                  <a:pt x="543" y="1959"/>
                </a:lnTo>
                <a:cubicBezTo>
                  <a:pt x="560" y="1996"/>
                  <a:pt x="596" y="2014"/>
                  <a:pt x="633" y="2014"/>
                </a:cubicBezTo>
                <a:lnTo>
                  <a:pt x="669" y="2014"/>
                </a:lnTo>
                <a:lnTo>
                  <a:pt x="922" y="2321"/>
                </a:lnTo>
                <a:cubicBezTo>
                  <a:pt x="922" y="2340"/>
                  <a:pt x="958" y="2357"/>
                  <a:pt x="977" y="2357"/>
                </a:cubicBezTo>
                <a:lnTo>
                  <a:pt x="994" y="2357"/>
                </a:lnTo>
                <a:cubicBezTo>
                  <a:pt x="1013" y="2357"/>
                  <a:pt x="1030" y="2357"/>
                  <a:pt x="1049" y="2340"/>
                </a:cubicBezTo>
                <a:lnTo>
                  <a:pt x="1175" y="2231"/>
                </a:lnTo>
                <a:cubicBezTo>
                  <a:pt x="1230" y="2195"/>
                  <a:pt x="1230" y="2140"/>
                  <a:pt x="1193" y="2104"/>
                </a:cubicBezTo>
                <a:lnTo>
                  <a:pt x="958" y="1779"/>
                </a:lnTo>
                <a:cubicBezTo>
                  <a:pt x="977" y="1743"/>
                  <a:pt x="977" y="1689"/>
                  <a:pt x="940" y="1653"/>
                </a:cubicBezTo>
                <a:lnTo>
                  <a:pt x="940" y="1634"/>
                </a:lnTo>
                <a:lnTo>
                  <a:pt x="1789" y="1453"/>
                </a:lnTo>
                <a:cubicBezTo>
                  <a:pt x="1825" y="1490"/>
                  <a:pt x="1880" y="1526"/>
                  <a:pt x="1916" y="1526"/>
                </a:cubicBezTo>
                <a:lnTo>
                  <a:pt x="1953" y="1526"/>
                </a:lnTo>
                <a:cubicBezTo>
                  <a:pt x="1989" y="1526"/>
                  <a:pt x="2042" y="1508"/>
                  <a:pt x="2078" y="1490"/>
                </a:cubicBezTo>
                <a:cubicBezTo>
                  <a:pt x="2169" y="1417"/>
                  <a:pt x="2187" y="1273"/>
                  <a:pt x="2114" y="1183"/>
                </a:cubicBezTo>
                <a:lnTo>
                  <a:pt x="1230" y="80"/>
                </a:lnTo>
                <a:cubicBezTo>
                  <a:pt x="1211" y="44"/>
                  <a:pt x="1157" y="8"/>
                  <a:pt x="1102" y="8"/>
                </a:cubicBezTo>
                <a:cubicBezTo>
                  <a:pt x="1088" y="3"/>
                  <a:pt x="1074" y="1"/>
                  <a:pt x="1059"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3" name="Synergistically utilize technically sound portals with frictionless chains. Dramatically customize…"/>
          <p:cNvSpPr txBox="1"/>
          <p:nvPr/>
        </p:nvSpPr>
        <p:spPr>
          <a:xfrm>
            <a:off x="1254746" y="3363193"/>
            <a:ext cx="2315764" cy="2654573"/>
          </a:xfrm>
          <a:prstGeom prst="rect">
            <a:avLst/>
          </a:prstGeom>
          <a:ln w="12700">
            <a:miter lim="400000"/>
          </a:ln>
        </p:spPr>
        <p:txBody>
          <a:bodyPr wrap="square" lIns="0" tIns="0" rIns="0" bIns="0">
            <a:spAutoFit/>
          </a:bodyPr>
          <a:lstStyle/>
          <a:p>
            <a:pPr indent="252095" defTabSz="412750" hangingPunct="0">
              <a:lnSpc>
                <a:spcPts val="2300"/>
              </a:lnSpc>
              <a:defRPr sz="2000" b="0">
                <a:solidFill>
                  <a:srgbClr val="1C1F25"/>
                </a:solidFill>
                <a:latin typeface="Roboto Bold"/>
                <a:ea typeface="Roboto Bold"/>
                <a:cs typeface="Roboto Bold"/>
                <a:sym typeface="Roboto Bold"/>
              </a:defRPr>
            </a:pPr>
            <a:r>
              <a:rPr lang="zh-CN" altLang="en-US" sz="1600" dirty="0">
                <a:latin typeface="微软雅黑" panose="020B0503020204020204" pitchFamily="34" charset="-122"/>
                <a:ea typeface="微软雅黑" panose="020B0503020204020204" pitchFamily="34" charset="-122"/>
                <a:sym typeface="Roboto Bold"/>
              </a:rPr>
              <a:t>学校主要领导担任组长，其他校领导为副组长、中层干部及相关人员为成员的安全事故应急处置领导小组，负责学校安全危机的研判及响应、学校突发重大安全事故的应急及处置、安全应急预案的制定及演练等工作。</a:t>
            </a:r>
            <a:endParaRPr lang="en-US" altLang="zh-CN" sz="1600" kern="0" dirty="0">
              <a:latin typeface="微软雅黑" panose="020B0503020204020204" pitchFamily="34" charset="-122"/>
              <a:ea typeface="微软雅黑" panose="020B0503020204020204" pitchFamily="34" charset="-122"/>
              <a:cs typeface="+mn-ea"/>
              <a:sym typeface="+mn-lt"/>
            </a:endParaRPr>
          </a:p>
        </p:txBody>
      </p:sp>
      <p:sp>
        <p:nvSpPr>
          <p:cNvPr id="35" name="Google Shape;1032;p33"/>
          <p:cNvSpPr txBox="1"/>
          <p:nvPr/>
        </p:nvSpPr>
        <p:spPr>
          <a:xfrm>
            <a:off x="1252946" y="1481744"/>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solidFill>
                  <a:schemeClr val="bg1"/>
                </a:solidFill>
                <a:effectLst/>
                <a:uLnTx/>
                <a:uFillTx/>
                <a:cs typeface="+mn-ea"/>
                <a:sym typeface="+mn-lt"/>
              </a:rPr>
              <a:t>1</a:t>
            </a:r>
            <a:endParaRPr kumimoji="0" sz="4135" b="1" i="0" u="none" strike="noStrike" kern="0" cap="none" spc="0" normalizeH="0" baseline="0" noProof="0" dirty="0">
              <a:ln>
                <a:noFill/>
              </a:ln>
              <a:solidFill>
                <a:schemeClr val="bg1"/>
              </a:solidFill>
              <a:effectLst/>
              <a:uLnTx/>
              <a:uFillTx/>
              <a:cs typeface="+mn-ea"/>
              <a:sym typeface="+mn-lt"/>
            </a:endParaRPr>
          </a:p>
        </p:txBody>
      </p:sp>
      <p:sp>
        <p:nvSpPr>
          <p:cNvPr id="37" name="文本框 45"/>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应  急  准  备</a:t>
            </a:r>
          </a:p>
        </p:txBody>
      </p:sp>
      <p:sp>
        <p:nvSpPr>
          <p:cNvPr id="38" name="TextBox 37"/>
          <p:cNvSpPr txBox="1"/>
          <p:nvPr/>
        </p:nvSpPr>
        <p:spPr>
          <a:xfrm>
            <a:off x="2960914" y="1596572"/>
            <a:ext cx="4920343" cy="646331"/>
          </a:xfrm>
          <a:prstGeom prst="rect">
            <a:avLst/>
          </a:prstGeom>
          <a:noFill/>
        </p:spPr>
        <p:txBody>
          <a:bodyPr wrap="square" rtlCol="0">
            <a:spAutoFit/>
          </a:bodyPr>
          <a:lstStyle/>
          <a:p>
            <a:r>
              <a:rPr lang="zh-CN" altLang="en-US" sz="3600" dirty="0"/>
              <a:t>建立健全应急组织机构</a:t>
            </a:r>
          </a:p>
        </p:txBody>
      </p:sp>
      <p:sp>
        <p:nvSpPr>
          <p:cNvPr id="39" name="Synergistically utilize technically sound portals with frictionless chains. Dramatically customize…"/>
          <p:cNvSpPr txBox="1"/>
          <p:nvPr/>
        </p:nvSpPr>
        <p:spPr>
          <a:xfrm>
            <a:off x="4455157" y="3370451"/>
            <a:ext cx="2314800" cy="2359620"/>
          </a:xfrm>
          <a:prstGeom prst="rect">
            <a:avLst/>
          </a:prstGeom>
          <a:ln w="12700">
            <a:miter lim="400000"/>
          </a:ln>
        </p:spPr>
        <p:txBody>
          <a:bodyPr wrap="square" lIns="0" tIns="0" rIns="0" bIns="0">
            <a:spAutoFit/>
          </a:bodyPr>
          <a:lstStyle/>
          <a:p>
            <a:pPr indent="252095">
              <a:lnSpc>
                <a:spcPts val="2300"/>
              </a:lnSpc>
              <a:defRPr sz="2000" b="0">
                <a:solidFill>
                  <a:srgbClr val="1C1F25"/>
                </a:solidFill>
                <a:latin typeface="Roboto Bold"/>
                <a:ea typeface="Roboto Bold"/>
                <a:cs typeface="Roboto Bold"/>
                <a:sym typeface="Roboto Bold"/>
              </a:defRPr>
            </a:pPr>
            <a:r>
              <a:rPr lang="zh-CN" altLang="en-US" sz="1600" dirty="0">
                <a:latin typeface="微软雅黑" panose="020B0503020204020204" pitchFamily="34" charset="-122"/>
                <a:ea typeface="微软雅黑" panose="020B0503020204020204" pitchFamily="34" charset="-122"/>
                <a:sym typeface="Roboto Bold"/>
              </a:rPr>
              <a:t>应急处置领导小组下设指挥组、保卫组、现场处置组、现场维护组、通讯联系组、后勤保障组、事故调查组、事后处置组等应急小组，由分管安全的副校长具体负责，根据事故情况，启动工作。</a:t>
            </a:r>
            <a:endParaRPr lang="en-US" altLang="zh-CN" sz="1600" dirty="0">
              <a:latin typeface="微软雅黑" panose="020B0503020204020204" pitchFamily="34" charset="-122"/>
              <a:ea typeface="微软雅黑" panose="020B0503020204020204" pitchFamily="34" charset="-122"/>
              <a:sym typeface="+mn-lt"/>
            </a:endParaRPr>
          </a:p>
        </p:txBody>
      </p:sp>
      <p:sp>
        <p:nvSpPr>
          <p:cNvPr id="41" name="Synergistically utilize technically sound portals with frictionless chains. Dramatically customize…"/>
          <p:cNvSpPr txBox="1"/>
          <p:nvPr/>
        </p:nvSpPr>
        <p:spPr>
          <a:xfrm>
            <a:off x="7924072" y="3370457"/>
            <a:ext cx="2304000" cy="2664000"/>
          </a:xfrm>
          <a:prstGeom prst="rect">
            <a:avLst/>
          </a:prstGeom>
          <a:ln w="12700">
            <a:miter lim="400000"/>
          </a:ln>
        </p:spPr>
        <p:txBody>
          <a:bodyPr wrap="square" lIns="0" tIns="0" rIns="0" bIns="0">
            <a:spAutoFit/>
          </a:bodyPr>
          <a:lstStyle/>
          <a:p>
            <a:pPr indent="252095">
              <a:lnSpc>
                <a:spcPts val="2300"/>
              </a:lnSpc>
            </a:pPr>
            <a:r>
              <a:rPr lang="zh-CN" altLang="en-US" sz="1600" dirty="0"/>
              <a:t>学校应设安全事故新闻发言人，按照授权，遇到突发事件时，负责新闻媒体接待和舆情监控应对，引导正确的舆论导向。</a:t>
            </a:r>
          </a:p>
        </p:txBody>
      </p:sp>
      <p:grpSp>
        <p:nvGrpSpPr>
          <p:cNvPr id="43" name="组合 42"/>
          <p:cNvGrpSpPr/>
          <p:nvPr/>
        </p:nvGrpSpPr>
        <p:grpSpPr>
          <a:xfrm>
            <a:off x="7014775" y="4291426"/>
            <a:ext cx="504001" cy="486739"/>
            <a:chOff x="3669295" y="3979372"/>
            <a:chExt cx="883371" cy="486739"/>
          </a:xfrm>
        </p:grpSpPr>
        <p:sp>
          <p:nvSpPr>
            <p:cNvPr id="44"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5" name="Google Shape;344;p23"/>
            <p:cNvSpPr/>
            <p:nvPr/>
          </p:nvSpPr>
          <p:spPr>
            <a:xfrm>
              <a:off x="3669295"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grpSp>
        <p:nvGrpSpPr>
          <p:cNvPr id="46" name="组合 45"/>
          <p:cNvGrpSpPr/>
          <p:nvPr/>
        </p:nvGrpSpPr>
        <p:grpSpPr>
          <a:xfrm>
            <a:off x="10432827" y="3732640"/>
            <a:ext cx="504000" cy="486739"/>
            <a:chOff x="3669297" y="3979372"/>
            <a:chExt cx="883369" cy="486739"/>
          </a:xfrm>
        </p:grpSpPr>
        <p:sp>
          <p:nvSpPr>
            <p:cNvPr id="47"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8" name="Google Shape;344;p23"/>
            <p:cNvSpPr/>
            <p:nvPr/>
          </p:nvSpPr>
          <p:spPr>
            <a:xfrm>
              <a:off x="3669297"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4869" y="2355945"/>
            <a:ext cx="2124000" cy="2664000"/>
            <a:chOff x="696696" y="2827676"/>
            <a:chExt cx="2124000" cy="2545068"/>
          </a:xfrm>
        </p:grpSpPr>
        <p:sp>
          <p:nvSpPr>
            <p:cNvPr id="4"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dirty="0">
                <a:solidFill>
                  <a:schemeClr val="bg1"/>
                </a:solidFill>
                <a:cs typeface="+mn-ea"/>
                <a:sym typeface="+mn-lt"/>
              </a:endParaRPr>
            </a:p>
          </p:txBody>
        </p:sp>
        <p:sp>
          <p:nvSpPr>
            <p:cNvPr id="5"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4</a:t>
              </a:r>
              <a:endParaRPr lang="en-US" sz="3200" dirty="0">
                <a:solidFill>
                  <a:schemeClr val="accent1">
                    <a:lumMod val="50000"/>
                  </a:schemeClr>
                </a:solidFill>
                <a:cs typeface="+mn-ea"/>
                <a:sym typeface="+mn-lt"/>
              </a:endParaRPr>
            </a:p>
          </p:txBody>
        </p:sp>
        <p:sp>
          <p:nvSpPr>
            <p:cNvPr id="6" name="Synergistically utilize technically sound portals with frictionless chains. Dramatically customize…"/>
            <p:cNvSpPr txBox="1"/>
            <p:nvPr/>
          </p:nvSpPr>
          <p:spPr>
            <a:xfrm>
              <a:off x="713968" y="3849906"/>
              <a:ext cx="2085267" cy="105853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事故纠纷协商程  序</a:t>
              </a:r>
              <a:endParaRPr lang="en-US" altLang="zh-CN" sz="2400" kern="0" dirty="0">
                <a:solidFill>
                  <a:schemeClr val="bg1"/>
                </a:solidFill>
                <a:cs typeface="+mn-ea"/>
                <a:sym typeface="+mn-lt"/>
              </a:endParaRPr>
            </a:p>
          </p:txBody>
        </p:sp>
      </p:grpSp>
      <p:grpSp>
        <p:nvGrpSpPr>
          <p:cNvPr id="7" name="组合 6"/>
          <p:cNvGrpSpPr/>
          <p:nvPr/>
        </p:nvGrpSpPr>
        <p:grpSpPr>
          <a:xfrm>
            <a:off x="552704" y="364795"/>
            <a:ext cx="2652793" cy="694267"/>
            <a:chOff x="552704" y="364795"/>
            <a:chExt cx="2652793" cy="694267"/>
          </a:xfrm>
        </p:grpSpPr>
        <p:sp>
          <p:nvSpPr>
            <p:cNvPr id="8"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9"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10" name="Google Shape;902;p24"/>
            <p:cNvGrpSpPr/>
            <p:nvPr/>
          </p:nvGrpSpPr>
          <p:grpSpPr>
            <a:xfrm>
              <a:off x="764989" y="547219"/>
              <a:ext cx="354692" cy="352748"/>
              <a:chOff x="-5971525" y="3273750"/>
              <a:chExt cx="292250" cy="290650"/>
            </a:xfrm>
            <a:solidFill>
              <a:srgbClr val="121B74"/>
            </a:solidFill>
          </p:grpSpPr>
          <p:sp>
            <p:nvSpPr>
              <p:cNvPr id="12"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3"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11"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sp>
        <p:nvSpPr>
          <p:cNvPr id="14" name="Rectangle 1"/>
          <p:cNvSpPr>
            <a:spLocks noChangeArrowheads="1"/>
          </p:cNvSpPr>
          <p:nvPr/>
        </p:nvSpPr>
        <p:spPr bwMode="auto">
          <a:xfrm>
            <a:off x="3834524" y="767841"/>
            <a:ext cx="490307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75945" algn="l" defTabSz="914400" rtl="0" eaLnBrk="1" fontAlgn="base" latinLnBrk="0" hangingPunct="1">
              <a:lnSpc>
                <a:spcPct val="100000"/>
              </a:lnSpc>
              <a:spcBef>
                <a:spcPct val="0"/>
              </a:spcBef>
              <a:spcAft>
                <a:spcPct val="0"/>
              </a:spcAft>
              <a:buClrTx/>
              <a:buSzTx/>
              <a:buFont typeface="Wingdings" panose="05000000000000000000" pitchFamily="2" charset="2"/>
              <a:buChar char="l"/>
            </a:pPr>
            <a:r>
              <a:rPr kumimoji="0" lang="zh-CN" sz="2800" i="0" u="none" strike="noStrike" cap="none" normalizeH="0" baseline="0" dirty="0">
                <a:ln>
                  <a:noFill/>
                </a:ln>
                <a:effectLst/>
                <a:latin typeface="微软雅黑" panose="020B0503020204020204" pitchFamily="34" charset="-122"/>
                <a:ea typeface="微软雅黑" panose="020B0503020204020204" pitchFamily="34" charset="-122"/>
                <a:cs typeface="Times New Roman" panose="02020603050405020304" pitchFamily="18" charset="0"/>
              </a:rPr>
              <a:t>展开快速灵活有效的协商</a:t>
            </a:r>
            <a:endParaRPr kumimoji="0" lang="zh-CN" sz="280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14"/>
          <p:cNvSpPr txBox="1"/>
          <p:nvPr/>
        </p:nvSpPr>
        <p:spPr>
          <a:xfrm>
            <a:off x="3947888" y="1446982"/>
            <a:ext cx="7590968" cy="4909036"/>
          </a:xfrm>
          <a:prstGeom prst="rect">
            <a:avLst/>
          </a:prstGeom>
          <a:noFill/>
        </p:spPr>
        <p:txBody>
          <a:bodyPr wrap="square" rtlCol="0">
            <a:spAutoFit/>
          </a:bodyPr>
          <a:lstStyle/>
          <a:p>
            <a:pPr marL="323850" indent="-3238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协商前，学校协商主持人应强调协商原则及双方需要遵守的相关规定，讲明设置录音、录像的理由，并征求对方的意见。如对方提出拍摄记录要求，学校应表示同意</a:t>
            </a:r>
          </a:p>
          <a:p>
            <a:pPr marL="323850" indent="-3238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协商双方互相介绍参加协商的人员，并各自确定一名主要发言人</a:t>
            </a:r>
            <a:endParaRPr lang="en-US" altLang="zh-CN" dirty="0">
              <a:latin typeface="微软雅黑" panose="020B0503020204020204" pitchFamily="34" charset="-122"/>
              <a:ea typeface="微软雅黑" panose="020B0503020204020204" pitchFamily="34" charset="-122"/>
            </a:endParaRPr>
          </a:p>
          <a:p>
            <a:pPr marL="323850" indent="-3238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由学校通报事故调查结果或事故发生经过，双方就学校是否应当承担责任进行辩论</a:t>
            </a:r>
            <a:endParaRPr lang="en-US" altLang="zh-CN" dirty="0">
              <a:latin typeface="微软雅黑" panose="020B0503020204020204" pitchFamily="34" charset="-122"/>
              <a:ea typeface="微软雅黑" panose="020B0503020204020204" pitchFamily="34" charset="-122"/>
            </a:endParaRPr>
          </a:p>
          <a:p>
            <a:pPr marL="323850" indent="-3238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双方责任明确后，由受害方提出解决要求，并提供具体的赔偿项目及数额。学校要逐项审核对方提出的赔偿要求，最终确定同意赔偿的内容，并说明理由。受害方可重新修改赔偿诉求，再交与学校方商议，如此往复，直至接近预期赔偿目标</a:t>
            </a:r>
            <a:endParaRPr lang="en-US" altLang="zh-CN" dirty="0">
              <a:latin typeface="微软雅黑" panose="020B0503020204020204" pitchFamily="34" charset="-122"/>
              <a:ea typeface="微软雅黑" panose="020B0503020204020204" pitchFamily="34" charset="-122"/>
            </a:endParaRPr>
          </a:p>
          <a:p>
            <a:pPr marL="323850" indent="-3238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协商实质上是一种谈判，学校需要掌握和使用一些技能技巧  </a:t>
            </a:r>
          </a:p>
          <a:p>
            <a:pPr marL="323850" indent="-3238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双方协商达成共识后，应立即签订书面协议。协议内容要遵循法律，注意细节，不留尾巴，必要时可进行司法公证。如果双方在协商过程中出现争议，陷入僵局，迟迟得不到缓解时，学校应当考虑选择放弃继续协商，以防矛盾纠纷进一步扩大。学校应及时建议家长通过行政调解、第三方调解、诉讼及其它方法来解决处理 </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59093" y="782359"/>
            <a:ext cx="7295507" cy="461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zh-CN" sz="24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展开快速灵活有效的协商</a:t>
            </a:r>
            <a:endParaRPr kumimoji="0" lang="zh-CN" sz="24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 name="组合 4"/>
          <p:cNvGrpSpPr/>
          <p:nvPr/>
        </p:nvGrpSpPr>
        <p:grpSpPr>
          <a:xfrm>
            <a:off x="552704" y="364795"/>
            <a:ext cx="2652793" cy="694267"/>
            <a:chOff x="552704" y="364795"/>
            <a:chExt cx="2652793" cy="694267"/>
          </a:xfrm>
        </p:grpSpPr>
        <p:sp>
          <p:nvSpPr>
            <p:cNvPr id="6"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7"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8" name="Google Shape;902;p24"/>
            <p:cNvGrpSpPr/>
            <p:nvPr/>
          </p:nvGrpSpPr>
          <p:grpSpPr>
            <a:xfrm>
              <a:off x="764989" y="547219"/>
              <a:ext cx="354692" cy="352748"/>
              <a:chOff x="-5971525" y="3273750"/>
              <a:chExt cx="292250" cy="290650"/>
            </a:xfrm>
            <a:solidFill>
              <a:srgbClr val="121B74"/>
            </a:solidFill>
          </p:grpSpPr>
          <p:sp>
            <p:nvSpPr>
              <p:cNvPr id="10"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11"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grpSp>
        <p:nvGrpSpPr>
          <p:cNvPr id="12" name="组合 11"/>
          <p:cNvGrpSpPr/>
          <p:nvPr/>
        </p:nvGrpSpPr>
        <p:grpSpPr>
          <a:xfrm>
            <a:off x="1074067" y="1971334"/>
            <a:ext cx="2124000" cy="2664000"/>
            <a:chOff x="696696" y="2827676"/>
            <a:chExt cx="2124000" cy="2545068"/>
          </a:xfrm>
        </p:grpSpPr>
        <p:sp>
          <p:nvSpPr>
            <p:cNvPr id="13"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14"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5</a:t>
              </a:r>
              <a:endParaRPr lang="en-US" sz="3200" dirty="0">
                <a:solidFill>
                  <a:schemeClr val="accent1">
                    <a:lumMod val="50000"/>
                  </a:schemeClr>
                </a:solidFill>
                <a:cs typeface="+mn-ea"/>
                <a:sym typeface="+mn-lt"/>
              </a:endParaRPr>
            </a:p>
          </p:txBody>
        </p:sp>
        <p:sp>
          <p:nvSpPr>
            <p:cNvPr id="15"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协商需要注意的事项</a:t>
              </a:r>
              <a:endParaRPr lang="en-US" altLang="zh-CN" sz="2400" kern="0" dirty="0">
                <a:solidFill>
                  <a:schemeClr val="bg1"/>
                </a:solidFill>
                <a:cs typeface="+mn-ea"/>
                <a:sym typeface="+mn-lt"/>
              </a:endParaRPr>
            </a:p>
          </p:txBody>
        </p:sp>
      </p:grpSp>
      <p:sp>
        <p:nvSpPr>
          <p:cNvPr id="17" name="矩形 16"/>
          <p:cNvSpPr/>
          <p:nvPr/>
        </p:nvSpPr>
        <p:spPr>
          <a:xfrm>
            <a:off x="3875313" y="1232072"/>
            <a:ext cx="7387771" cy="4320542"/>
          </a:xfrm>
          <a:prstGeom prst="rect">
            <a:avLst/>
          </a:prstGeom>
        </p:spPr>
        <p:txBody>
          <a:bodyPr wrap="square">
            <a:spAutoFit/>
          </a:bodyPr>
          <a:lstStyle/>
          <a:p>
            <a:pPr marL="457200" indent="-457200">
              <a:lnSpc>
                <a:spcPts val="3200"/>
              </a:lnSpc>
              <a:spcBef>
                <a:spcPts val="120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协商赔偿的项目主要包括</a:t>
            </a:r>
            <a:r>
              <a:rPr lang="en-US" sz="2400" dirty="0" err="1">
                <a:latin typeface="微软雅黑" panose="020B0503020204020204" pitchFamily="34" charset="-122"/>
                <a:ea typeface="微软雅黑" panose="020B0503020204020204" pitchFamily="34" charset="-122"/>
              </a:rPr>
              <a:t>医疗费</a:t>
            </a:r>
            <a:r>
              <a:rPr lang="zh-CN" altLang="en-US" sz="2400" dirty="0">
                <a:latin typeface="微软雅黑" panose="020B0503020204020204" pitchFamily="34" charset="-122"/>
                <a:ea typeface="微软雅黑" panose="020B0503020204020204" pitchFamily="34" charset="-122"/>
              </a:rPr>
              <a:t>、住院伙食补助费、必要的营养费、护理费、交通费、住宿费、家长</a:t>
            </a:r>
            <a:r>
              <a:rPr lang="en-US" sz="2400" dirty="0" err="1">
                <a:latin typeface="微软雅黑" panose="020B0503020204020204" pitchFamily="34" charset="-122"/>
                <a:ea typeface="微软雅黑" panose="020B0503020204020204" pitchFamily="34" charset="-122"/>
              </a:rPr>
              <a:t>误工费</a:t>
            </a:r>
            <a:r>
              <a:rPr lang="zh-CN" altLang="en-US" sz="2400" dirty="0">
                <a:latin typeface="微软雅黑" panose="020B0503020204020204" pitchFamily="34" charset="-122"/>
                <a:ea typeface="微软雅黑" panose="020B0503020204020204" pitchFamily="34" charset="-122"/>
              </a:rPr>
              <a:t>、后续治疗费、残疾</a:t>
            </a:r>
            <a:r>
              <a:rPr lang="en-US" sz="2400" dirty="0" err="1">
                <a:latin typeface="微软雅黑" panose="020B0503020204020204" pitchFamily="34" charset="-122"/>
                <a:ea typeface="微软雅黑" panose="020B0503020204020204" pitchFamily="34" charset="-122"/>
              </a:rPr>
              <a:t>赔偿金</a:t>
            </a:r>
            <a:r>
              <a:rPr lang="zh-CN" altLang="en-US" sz="2400" dirty="0">
                <a:latin typeface="微软雅黑" panose="020B0503020204020204" pitchFamily="34" charset="-122"/>
                <a:ea typeface="微软雅黑" panose="020B0503020204020204" pitchFamily="34" charset="-122"/>
              </a:rPr>
              <a:t>、残疾辅助器具费、死亡赔偿金、丧葬费、精神损害抚慰金等国家法律规定的项目。以困难补助、人道主义补助、救济金等名义作为协商条件的，双方可自行商谈，但应符合相关法律法规</a:t>
            </a:r>
          </a:p>
          <a:p>
            <a:pPr marL="457200" indent="-457200">
              <a:lnSpc>
                <a:spcPts val="3200"/>
              </a:lnSpc>
              <a:spcBef>
                <a:spcPts val="120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对于事故伤害是否给学生造成伤残，可依据医院诊断证明对照最高院、最高检、公安部、国安部、司法部发布的</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人体损伤致残程度分级</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来进行议残 </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grpSp>
        <p:nvGrpSpPr>
          <p:cNvPr id="10" name="组合 9"/>
          <p:cNvGrpSpPr/>
          <p:nvPr/>
        </p:nvGrpSpPr>
        <p:grpSpPr>
          <a:xfrm>
            <a:off x="1074067" y="1971334"/>
            <a:ext cx="2124000" cy="2664000"/>
            <a:chOff x="696696" y="2827676"/>
            <a:chExt cx="2124000" cy="2545068"/>
          </a:xfrm>
        </p:grpSpPr>
        <p:sp>
          <p:nvSpPr>
            <p:cNvPr id="11"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12"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5</a:t>
              </a:r>
              <a:endParaRPr lang="en-US" sz="3200" dirty="0">
                <a:solidFill>
                  <a:schemeClr val="accent1">
                    <a:lumMod val="50000"/>
                  </a:schemeClr>
                </a:solidFill>
                <a:cs typeface="+mn-ea"/>
                <a:sym typeface="+mn-lt"/>
              </a:endParaRPr>
            </a:p>
          </p:txBody>
        </p:sp>
        <p:sp>
          <p:nvSpPr>
            <p:cNvPr id="13"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协商需要注意的事项</a:t>
              </a:r>
              <a:endParaRPr lang="en-US" altLang="zh-CN" sz="2400" kern="0" dirty="0">
                <a:solidFill>
                  <a:schemeClr val="bg1"/>
                </a:solidFill>
                <a:cs typeface="+mn-ea"/>
                <a:sym typeface="+mn-lt"/>
              </a:endParaRPr>
            </a:p>
          </p:txBody>
        </p:sp>
      </p:grpSp>
      <p:sp>
        <p:nvSpPr>
          <p:cNvPr id="14" name="矩形 13"/>
          <p:cNvSpPr/>
          <p:nvPr/>
        </p:nvSpPr>
        <p:spPr>
          <a:xfrm>
            <a:off x="3875313" y="1362701"/>
            <a:ext cx="7387771" cy="3089435"/>
          </a:xfrm>
          <a:prstGeom prst="rect">
            <a:avLst/>
          </a:prstGeom>
        </p:spPr>
        <p:txBody>
          <a:bodyPr wrap="square">
            <a:spAutoFit/>
          </a:bodyPr>
          <a:lstStyle/>
          <a:p>
            <a:pPr marL="457200" indent="-457200">
              <a:lnSpc>
                <a:spcPts val="3200"/>
              </a:lnSpc>
              <a:spcBef>
                <a:spcPts val="120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如果涉及学生死亡或伤害后果极为严重及其它特殊情形，学校可参考本地曾处理过类似事故的标准，适当调整学校事先预定的赔偿预期，并报请教育行政主管部门及其他上级有关部门批准 </a:t>
            </a:r>
            <a:endParaRPr lang="en-US" altLang="zh-CN" sz="2400" dirty="0">
              <a:latin typeface="微软雅黑" panose="020B0503020204020204" pitchFamily="34" charset="-122"/>
              <a:ea typeface="微软雅黑" panose="020B0503020204020204" pitchFamily="34" charset="-122"/>
            </a:endParaRPr>
          </a:p>
          <a:p>
            <a:pPr marL="457200" indent="-457200">
              <a:lnSpc>
                <a:spcPts val="3200"/>
              </a:lnSpc>
              <a:spcBef>
                <a:spcPts val="120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协商应只限于学校对学校安全事故应承担责任的经济赔偿范畴，不商议解决户口、住房、就业、入学等与学生伤害无直接关系的其他事项</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2704" y="364795"/>
            <a:ext cx="2652793" cy="694267"/>
            <a:chOff x="552704" y="364795"/>
            <a:chExt cx="2652793" cy="694267"/>
          </a:xfrm>
        </p:grpSpPr>
        <p:sp>
          <p:nvSpPr>
            <p:cNvPr id="4"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5"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6" name="Google Shape;902;p24"/>
            <p:cNvGrpSpPr/>
            <p:nvPr/>
          </p:nvGrpSpPr>
          <p:grpSpPr>
            <a:xfrm>
              <a:off x="764989" y="547219"/>
              <a:ext cx="354692" cy="352748"/>
              <a:chOff x="-5971525" y="3273750"/>
              <a:chExt cx="292250" cy="290650"/>
            </a:xfrm>
            <a:solidFill>
              <a:srgbClr val="121B74"/>
            </a:solidFill>
          </p:grpSpPr>
          <p:sp>
            <p:nvSpPr>
              <p:cNvPr id="8"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9"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7" name="文本框 7"/>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开展事故协商</a:t>
              </a:r>
            </a:p>
          </p:txBody>
        </p:sp>
      </p:grpSp>
      <p:grpSp>
        <p:nvGrpSpPr>
          <p:cNvPr id="10" name="组合 9"/>
          <p:cNvGrpSpPr/>
          <p:nvPr/>
        </p:nvGrpSpPr>
        <p:grpSpPr>
          <a:xfrm>
            <a:off x="1074067" y="1971334"/>
            <a:ext cx="2124000" cy="2664000"/>
            <a:chOff x="696696" y="2827676"/>
            <a:chExt cx="2124000" cy="2545068"/>
          </a:xfrm>
        </p:grpSpPr>
        <p:sp>
          <p:nvSpPr>
            <p:cNvPr id="11" name="Rectangle: Rounded Corners 18"/>
            <p:cNvSpPr/>
            <p:nvPr/>
          </p:nvSpPr>
          <p:spPr>
            <a:xfrm>
              <a:off x="696696" y="3320744"/>
              <a:ext cx="2124000" cy="2052000"/>
            </a:xfrm>
            <a:prstGeom prst="roundRect">
              <a:avLst>
                <a:gd name="adj" fmla="val 0"/>
              </a:avLst>
            </a:prstGeom>
            <a:solidFill>
              <a:srgbClr val="121B74"/>
            </a:solidFill>
            <a:ln>
              <a:noFill/>
            </a:ln>
            <a:effectLst>
              <a:outerShdw blurRad="342900" dist="3937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a:solidFill>
                  <a:prstClr val="white"/>
                </a:solidFill>
                <a:cs typeface="+mn-ea"/>
                <a:sym typeface="+mn-lt"/>
              </a:endParaRPr>
            </a:p>
          </p:txBody>
        </p:sp>
        <p:sp>
          <p:nvSpPr>
            <p:cNvPr id="12" name="Oval 20"/>
            <p:cNvSpPr/>
            <p:nvPr/>
          </p:nvSpPr>
          <p:spPr>
            <a:xfrm>
              <a:off x="1332667" y="2827676"/>
              <a:ext cx="828000" cy="791035"/>
            </a:xfrm>
            <a:prstGeom prst="ellipse">
              <a:avLst/>
            </a:prstGeom>
            <a:solidFill>
              <a:schemeClr val="bg1"/>
            </a:solidFill>
            <a:ln>
              <a:noFill/>
            </a:ln>
            <a:effectLst>
              <a:outerShdw blurRad="266700" dist="114300" dir="5400000" sx="91000" sy="91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r>
                <a:rPr lang="en-US" altLang="zh-CN" sz="3200" dirty="0">
                  <a:solidFill>
                    <a:schemeClr val="accent1">
                      <a:lumMod val="50000"/>
                    </a:schemeClr>
                  </a:solidFill>
                  <a:cs typeface="+mn-ea"/>
                  <a:sym typeface="+mn-lt"/>
                </a:rPr>
                <a:t>5</a:t>
              </a:r>
              <a:endParaRPr lang="en-US" sz="3200" dirty="0">
                <a:solidFill>
                  <a:schemeClr val="accent1">
                    <a:lumMod val="50000"/>
                  </a:schemeClr>
                </a:solidFill>
                <a:cs typeface="+mn-ea"/>
                <a:sym typeface="+mn-lt"/>
              </a:endParaRPr>
            </a:p>
          </p:txBody>
        </p:sp>
        <p:sp>
          <p:nvSpPr>
            <p:cNvPr id="13" name="Synergistically utilize technically sound portals with frictionless chains. Dramatically customize…"/>
            <p:cNvSpPr txBox="1"/>
            <p:nvPr/>
          </p:nvSpPr>
          <p:spPr>
            <a:xfrm>
              <a:off x="713968" y="3849906"/>
              <a:ext cx="2085267" cy="996170"/>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协商需要注意的事项</a:t>
              </a:r>
              <a:endParaRPr lang="en-US" altLang="zh-CN" sz="2400" kern="0" dirty="0">
                <a:solidFill>
                  <a:schemeClr val="bg1"/>
                </a:solidFill>
                <a:cs typeface="+mn-ea"/>
                <a:sym typeface="+mn-lt"/>
              </a:endParaRPr>
            </a:p>
          </p:txBody>
        </p:sp>
      </p:grpSp>
      <p:sp>
        <p:nvSpPr>
          <p:cNvPr id="14" name="矩形 13"/>
          <p:cNvSpPr/>
          <p:nvPr/>
        </p:nvSpPr>
        <p:spPr>
          <a:xfrm>
            <a:off x="3875313" y="1362701"/>
            <a:ext cx="7387771" cy="4064061"/>
          </a:xfrm>
          <a:prstGeom prst="rect">
            <a:avLst/>
          </a:prstGeom>
        </p:spPr>
        <p:txBody>
          <a:bodyPr wrap="square">
            <a:spAutoFit/>
          </a:bodyPr>
          <a:lstStyle/>
          <a:p>
            <a:pPr marL="457200" indent="-457200">
              <a:lnSpc>
                <a:spcPts val="3200"/>
              </a:lnSpc>
              <a:spcBef>
                <a:spcPts val="120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学校无责任的，如果有条件，可以根据实际情况，本着自愿和可能的原则，对受伤害学生给予适当的帮助</a:t>
            </a:r>
            <a:endParaRPr lang="en-US" altLang="zh-CN" sz="2400" dirty="0">
              <a:latin typeface="微软雅黑" panose="020B0503020204020204" pitchFamily="34" charset="-122"/>
              <a:ea typeface="微软雅黑" panose="020B0503020204020204" pitchFamily="34" charset="-122"/>
            </a:endParaRPr>
          </a:p>
          <a:p>
            <a:pPr marL="457200" indent="-457200">
              <a:lnSpc>
                <a:spcPts val="3200"/>
              </a:lnSpc>
              <a:spcBef>
                <a:spcPts val="120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如果协商过程中发生冲突，应暂时停止协商；造成严重后果的，应及时向警方报案，由公关机关依据</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治安管理处罚法</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相关规定进行处理。是否重启协商程序，双方另行研究确定</a:t>
            </a:r>
          </a:p>
          <a:p>
            <a:pPr marL="457200" indent="-457200">
              <a:lnSpc>
                <a:spcPts val="3200"/>
              </a:lnSpc>
              <a:spcBef>
                <a:spcPts val="1200"/>
              </a:spcBef>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协商时，学校可邀请属地派出所民警、街道社区人员、司法人员等共同参与，有时会收到良好效果</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t="6279"/>
          <a:stretch>
            <a:fillRect/>
          </a:stretch>
        </p:blipFill>
        <p:spPr>
          <a:xfrm>
            <a:off x="0" y="0"/>
            <a:ext cx="12192000" cy="6858000"/>
          </a:xfrm>
          <a:prstGeom prst="rect">
            <a:avLst/>
          </a:prstGeom>
        </p:spPr>
      </p:pic>
      <p:cxnSp>
        <p:nvCxnSpPr>
          <p:cNvPr id="6" name="Straight Connector 14"/>
          <p:cNvCxnSpPr/>
          <p:nvPr/>
        </p:nvCxnSpPr>
        <p:spPr>
          <a:xfrm>
            <a:off x="5229069" y="3579487"/>
            <a:ext cx="4178300" cy="0"/>
          </a:xfrm>
          <a:prstGeom prst="line">
            <a:avLst/>
          </a:prstGeom>
          <a:ln w="9525">
            <a:gradFill flip="none" rotWithShape="1">
              <a:gsLst>
                <a:gs pos="0">
                  <a:schemeClr val="bg1">
                    <a:alpha val="0"/>
                  </a:schemeClr>
                </a:gs>
                <a:gs pos="53700">
                  <a:srgbClr val="FFFFFF"/>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文本框 2"/>
          <p:cNvSpPr txBox="1"/>
          <p:nvPr/>
        </p:nvSpPr>
        <p:spPr>
          <a:xfrm>
            <a:off x="1121727" y="1536562"/>
            <a:ext cx="10025244" cy="3939540"/>
          </a:xfrm>
          <a:prstGeom prst="rect">
            <a:avLst/>
          </a:prstGeom>
          <a:noFill/>
        </p:spPr>
        <p:txBody>
          <a:bodyPr wrap="square" rtlCol="0">
            <a:spAutoFit/>
          </a:bodyPr>
          <a:lstStyle/>
          <a:p>
            <a:pPr>
              <a:lnSpc>
                <a:spcPts val="4800"/>
              </a:lnSpc>
              <a:spcBef>
                <a:spcPts val="1200"/>
              </a:spcBef>
            </a:pPr>
            <a:r>
              <a:rPr lang="zh-CN" altLang="en-US" sz="4000" dirty="0">
                <a:solidFill>
                  <a:schemeClr val="bg1"/>
                </a:solidFill>
                <a:latin typeface="+mn-ea"/>
              </a:rPr>
              <a:t>      严格规范的应急处置，可以有效保证学校安全事故直接损害降到最低、社会影响降到最低；</a:t>
            </a:r>
            <a:endParaRPr lang="en-US" altLang="zh-CN" sz="4000" dirty="0">
              <a:solidFill>
                <a:schemeClr val="bg1"/>
              </a:solidFill>
              <a:latin typeface="+mn-ea"/>
            </a:endParaRPr>
          </a:p>
          <a:p>
            <a:pPr>
              <a:lnSpc>
                <a:spcPts val="4800"/>
              </a:lnSpc>
              <a:spcBef>
                <a:spcPts val="1200"/>
              </a:spcBef>
            </a:pPr>
            <a:r>
              <a:rPr lang="zh-CN" altLang="en-US" sz="4000" dirty="0">
                <a:solidFill>
                  <a:schemeClr val="bg1"/>
                </a:solidFill>
                <a:latin typeface="+mn-ea"/>
              </a:rPr>
              <a:t>      但这仅仅是无奈之举，如何加强教育、提升管理，减少和避免安全事故发生，才是学校安全工作的最终目标。</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t="6279"/>
          <a:stretch>
            <a:fillRect/>
          </a:stretch>
        </p:blipFill>
        <p:spPr>
          <a:xfrm>
            <a:off x="0" y="0"/>
            <a:ext cx="12192000" cy="6858000"/>
          </a:xfrm>
          <a:prstGeom prst="rect">
            <a:avLst/>
          </a:prstGeom>
        </p:spPr>
      </p:pic>
      <p:cxnSp>
        <p:nvCxnSpPr>
          <p:cNvPr id="6" name="Straight Connector 14"/>
          <p:cNvCxnSpPr/>
          <p:nvPr/>
        </p:nvCxnSpPr>
        <p:spPr>
          <a:xfrm>
            <a:off x="4314660" y="3971372"/>
            <a:ext cx="4178300" cy="0"/>
          </a:xfrm>
          <a:prstGeom prst="line">
            <a:avLst/>
          </a:prstGeom>
          <a:ln w="9525">
            <a:gradFill flip="none" rotWithShape="1">
              <a:gsLst>
                <a:gs pos="0">
                  <a:schemeClr val="bg1">
                    <a:alpha val="0"/>
                  </a:schemeClr>
                </a:gs>
                <a:gs pos="53700">
                  <a:srgbClr val="FFFFFF"/>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837772" y="2220645"/>
            <a:ext cx="6664651" cy="1323439"/>
          </a:xfrm>
          <a:prstGeom prst="rect">
            <a:avLst/>
          </a:prstGeom>
          <a:noFill/>
        </p:spPr>
        <p:txBody>
          <a:bodyPr wrap="square" rtlCol="0">
            <a:spAutoFit/>
          </a:bodyPr>
          <a:lstStyle/>
          <a:p>
            <a:pPr algn="ctr"/>
            <a:r>
              <a:rPr lang="zh-CN" altLang="en-US" sz="8000">
                <a:solidFill>
                  <a:schemeClr val="bg1"/>
                </a:solidFill>
                <a:cs typeface="+mn-ea"/>
                <a:sym typeface="+mn-lt"/>
              </a:rPr>
              <a:t>谢 谢 大 家</a:t>
            </a:r>
            <a:endParaRPr lang="en-US" altLang="zh-CN" sz="8000" dirty="0">
              <a:solidFill>
                <a:schemeClr val="bg1"/>
              </a:solidFill>
              <a:cs typeface="+mn-ea"/>
              <a:sym typeface="+mn-lt"/>
            </a:endParaRPr>
          </a:p>
        </p:txBody>
      </p:sp>
      <p:sp>
        <p:nvSpPr>
          <p:cNvPr id="16" name="Synergistically utilize technically sound portals with frictionless chains. Dramatically customize…"/>
          <p:cNvSpPr txBox="1"/>
          <p:nvPr/>
        </p:nvSpPr>
        <p:spPr>
          <a:xfrm>
            <a:off x="5124360" y="4216321"/>
            <a:ext cx="4106715" cy="1461939"/>
          </a:xfrm>
          <a:prstGeom prst="rect">
            <a:avLst/>
          </a:prstGeom>
          <a:ln w="12700">
            <a:miter lim="400000"/>
          </a:ln>
        </p:spPr>
        <p:txBody>
          <a:bodyPr wrap="square" lIns="0" tIns="0" rIns="0" bIns="0">
            <a:spAutoFit/>
          </a:bodyPr>
          <a:lstStyle/>
          <a:p>
            <a:pPr defTabSz="412750" hangingPunct="0">
              <a:spcBef>
                <a:spcPts val="600"/>
              </a:spcBef>
              <a:defRPr sz="2000" b="0">
                <a:solidFill>
                  <a:srgbClr val="1C1F25"/>
                </a:solidFill>
                <a:latin typeface="Roboto Bold"/>
                <a:ea typeface="Roboto Bold"/>
                <a:cs typeface="Roboto Bold"/>
                <a:sym typeface="Roboto Bold"/>
              </a:defRPr>
            </a:pPr>
            <a:r>
              <a:rPr lang="zh-CN" altLang="en-US" sz="2000" kern="0" dirty="0">
                <a:solidFill>
                  <a:schemeClr val="bg1"/>
                </a:solidFill>
                <a:cs typeface="+mn-ea"/>
                <a:sym typeface="+mn-lt"/>
              </a:rPr>
              <a:t>崔祥烈</a:t>
            </a:r>
            <a:endParaRPr lang="en-US" altLang="zh-CN" sz="2000" kern="0" dirty="0">
              <a:solidFill>
                <a:schemeClr val="bg1"/>
              </a:solidFill>
              <a:cs typeface="+mn-ea"/>
              <a:sym typeface="+mn-lt"/>
            </a:endParaRPr>
          </a:p>
          <a:p>
            <a:pPr defTabSz="412750" hangingPunct="0">
              <a:spcBef>
                <a:spcPts val="600"/>
              </a:spcBef>
              <a:defRPr sz="2000" b="0">
                <a:solidFill>
                  <a:srgbClr val="1C1F25"/>
                </a:solidFill>
                <a:latin typeface="Roboto Bold"/>
                <a:ea typeface="Roboto Bold"/>
                <a:cs typeface="Roboto Bold"/>
                <a:sym typeface="Roboto Bold"/>
              </a:defRPr>
            </a:pPr>
            <a:r>
              <a:rPr lang="en-US" altLang="zh-CN" sz="2000" kern="0" dirty="0">
                <a:solidFill>
                  <a:schemeClr val="bg1"/>
                </a:solidFill>
                <a:cs typeface="+mn-ea"/>
                <a:sym typeface="+mn-lt"/>
              </a:rPr>
              <a:t>13903135052</a:t>
            </a:r>
          </a:p>
          <a:p>
            <a:pPr defTabSz="412750" hangingPunct="0">
              <a:spcBef>
                <a:spcPts val="600"/>
              </a:spcBef>
              <a:defRPr sz="2000" b="0">
                <a:solidFill>
                  <a:srgbClr val="1C1F25"/>
                </a:solidFill>
                <a:latin typeface="Roboto Bold"/>
                <a:ea typeface="Roboto Bold"/>
                <a:cs typeface="Roboto Bold"/>
                <a:sym typeface="Roboto Bold"/>
              </a:defRPr>
            </a:pPr>
            <a:r>
              <a:rPr lang="zh-CN" altLang="en-US" sz="2000" kern="0" dirty="0">
                <a:solidFill>
                  <a:schemeClr val="bg1"/>
                </a:solidFill>
                <a:cs typeface="+mn-ea"/>
                <a:sym typeface="+mn-lt"/>
              </a:rPr>
              <a:t>微信同号</a:t>
            </a:r>
            <a:endParaRPr lang="en-US" altLang="zh-CN" sz="2000" kern="0" dirty="0">
              <a:solidFill>
                <a:schemeClr val="bg1"/>
              </a:solidFill>
              <a:cs typeface="+mn-ea"/>
              <a:sym typeface="+mn-lt"/>
            </a:endParaRPr>
          </a:p>
          <a:p>
            <a:pPr defTabSz="412750" hangingPunct="0">
              <a:spcBef>
                <a:spcPts val="600"/>
              </a:spcBef>
              <a:defRPr sz="2000" b="0">
                <a:solidFill>
                  <a:srgbClr val="1C1F25"/>
                </a:solidFill>
                <a:latin typeface="Roboto Bold"/>
                <a:ea typeface="Roboto Bold"/>
                <a:cs typeface="Roboto Bold"/>
                <a:sym typeface="Roboto Bold"/>
              </a:defRPr>
            </a:pPr>
            <a:r>
              <a:rPr lang="en-US" altLang="zh-CN" sz="2000" kern="0" dirty="0">
                <a:solidFill>
                  <a:schemeClr val="bg1"/>
                </a:solidFill>
                <a:cs typeface="+mn-ea"/>
                <a:sym typeface="+mn-lt"/>
              </a:rPr>
              <a:t>13903135052@163.com</a:t>
            </a:r>
          </a:p>
        </p:txBody>
      </p:sp>
      <p:grpSp>
        <p:nvGrpSpPr>
          <p:cNvPr id="22" name="组合 21"/>
          <p:cNvGrpSpPr/>
          <p:nvPr/>
        </p:nvGrpSpPr>
        <p:grpSpPr>
          <a:xfrm rot="5400000">
            <a:off x="10035600" y="790973"/>
            <a:ext cx="101370" cy="1330760"/>
            <a:chOff x="508216" y="2820579"/>
            <a:chExt cx="196770" cy="2583143"/>
          </a:xfrm>
          <a:solidFill>
            <a:schemeClr val="bg1"/>
          </a:solidFill>
        </p:grpSpPr>
        <p:sp>
          <p:nvSpPr>
            <p:cNvPr id="23" name="椭圆 22"/>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cxnSp>
          <p:nvCxnSpPr>
            <p:cNvPr id="24" name="直接连接符 23"/>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cxnSp>
          <p:nvCxnSpPr>
            <p:cNvPr id="26" name="直接连接符 25"/>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cs typeface="+mn-ea"/>
                <a:sym typeface="+mn-lt"/>
              </a:endParaRPr>
            </a:p>
          </p:txBody>
        </p:sp>
      </p:grpSp>
      <p:sp>
        <p:nvSpPr>
          <p:cNvPr id="28" name="Synergistically utilize technically sound portals with frictionless chains. Dramatically customize…"/>
          <p:cNvSpPr txBox="1"/>
          <p:nvPr/>
        </p:nvSpPr>
        <p:spPr>
          <a:xfrm>
            <a:off x="8824700" y="894053"/>
            <a:ext cx="2496122" cy="307777"/>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zh-CN" altLang="en-US" sz="2000" kern="0" dirty="0">
                <a:solidFill>
                  <a:schemeClr val="bg1"/>
                </a:solidFill>
                <a:latin typeface="微软雅黑" panose="020B0503020204020204" pitchFamily="34" charset="-122"/>
                <a:ea typeface="微软雅黑" panose="020B0503020204020204" pitchFamily="34" charset="-122"/>
                <a:cs typeface="+mn-ea"/>
                <a:sym typeface="+mn-lt"/>
              </a:rPr>
              <a:t>学校安全  危机应对</a:t>
            </a:r>
            <a:endParaRPr lang="en-US" altLang="zh-CN"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4"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2" name="Google Shape;902;p24"/>
          <p:cNvGrpSpPr/>
          <p:nvPr/>
        </p:nvGrpSpPr>
        <p:grpSpPr>
          <a:xfrm>
            <a:off x="764989" y="547242"/>
            <a:ext cx="354692" cy="352750"/>
            <a:chOff x="-5971525" y="3273750"/>
            <a:chExt cx="292250" cy="290650"/>
          </a:xfrm>
          <a:solidFill>
            <a:srgbClr val="121B74"/>
          </a:solidFill>
        </p:grpSpPr>
        <p:sp>
          <p:nvSpPr>
            <p:cNvPr id="6"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7"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Google Shape;324;p23"/>
          <p:cNvSpPr/>
          <p:nvPr/>
        </p:nvSpPr>
        <p:spPr>
          <a:xfrm>
            <a:off x="1810634" y="1667187"/>
            <a:ext cx="538733" cy="464092"/>
          </a:xfrm>
          <a:custGeom>
            <a:avLst/>
            <a:gdLst/>
            <a:ahLst/>
            <a:cxnLst/>
            <a:rect l="l" t="t" r="r" b="b"/>
            <a:pathLst>
              <a:path w="2620" h="2257" extrusionOk="0">
                <a:moveTo>
                  <a:pt x="1120" y="105"/>
                </a:moveTo>
                <a:cubicBezTo>
                  <a:pt x="1157" y="124"/>
                  <a:pt x="1157" y="160"/>
                  <a:pt x="1157" y="177"/>
                </a:cubicBezTo>
                <a:lnTo>
                  <a:pt x="740" y="719"/>
                </a:lnTo>
                <a:lnTo>
                  <a:pt x="632" y="719"/>
                </a:lnTo>
                <a:lnTo>
                  <a:pt x="1048" y="141"/>
                </a:lnTo>
                <a:lnTo>
                  <a:pt x="1066" y="141"/>
                </a:lnTo>
                <a:cubicBezTo>
                  <a:pt x="1066" y="105"/>
                  <a:pt x="1102" y="105"/>
                  <a:pt x="1120" y="105"/>
                </a:cubicBezTo>
                <a:close/>
                <a:moveTo>
                  <a:pt x="1482" y="105"/>
                </a:moveTo>
                <a:cubicBezTo>
                  <a:pt x="1518" y="105"/>
                  <a:pt x="1535" y="105"/>
                  <a:pt x="1554" y="141"/>
                </a:cubicBezTo>
                <a:lnTo>
                  <a:pt x="1988" y="719"/>
                </a:lnTo>
                <a:lnTo>
                  <a:pt x="1880" y="719"/>
                </a:lnTo>
                <a:lnTo>
                  <a:pt x="1463" y="177"/>
                </a:lnTo>
                <a:cubicBezTo>
                  <a:pt x="1463" y="160"/>
                  <a:pt x="1463" y="124"/>
                  <a:pt x="1482" y="105"/>
                </a:cubicBezTo>
                <a:close/>
                <a:moveTo>
                  <a:pt x="2422" y="828"/>
                </a:moveTo>
                <a:cubicBezTo>
                  <a:pt x="2475" y="828"/>
                  <a:pt x="2511" y="864"/>
                  <a:pt x="2511" y="919"/>
                </a:cubicBezTo>
                <a:cubicBezTo>
                  <a:pt x="2511" y="991"/>
                  <a:pt x="2475" y="1027"/>
                  <a:pt x="2422" y="1027"/>
                </a:cubicBezTo>
                <a:lnTo>
                  <a:pt x="1916" y="1027"/>
                </a:lnTo>
                <a:cubicBezTo>
                  <a:pt x="1897" y="1027"/>
                  <a:pt x="1880" y="1045"/>
                  <a:pt x="1880" y="1081"/>
                </a:cubicBezTo>
                <a:cubicBezTo>
                  <a:pt x="1880" y="1099"/>
                  <a:pt x="1897" y="1136"/>
                  <a:pt x="1916" y="1136"/>
                </a:cubicBezTo>
                <a:lnTo>
                  <a:pt x="2294" y="1136"/>
                </a:lnTo>
                <a:lnTo>
                  <a:pt x="2294" y="1153"/>
                </a:lnTo>
                <a:lnTo>
                  <a:pt x="2114" y="2111"/>
                </a:lnTo>
                <a:cubicBezTo>
                  <a:pt x="2114" y="2129"/>
                  <a:pt x="2096" y="2148"/>
                  <a:pt x="2078" y="2148"/>
                </a:cubicBezTo>
                <a:lnTo>
                  <a:pt x="542" y="2148"/>
                </a:lnTo>
                <a:cubicBezTo>
                  <a:pt x="523" y="2148"/>
                  <a:pt x="506" y="2129"/>
                  <a:pt x="487" y="2111"/>
                </a:cubicBezTo>
                <a:lnTo>
                  <a:pt x="325" y="1153"/>
                </a:lnTo>
                <a:lnTo>
                  <a:pt x="307" y="1136"/>
                </a:lnTo>
                <a:lnTo>
                  <a:pt x="1699" y="1136"/>
                </a:lnTo>
                <a:cubicBezTo>
                  <a:pt x="1735" y="1136"/>
                  <a:pt x="1752" y="1099"/>
                  <a:pt x="1752" y="1081"/>
                </a:cubicBezTo>
                <a:cubicBezTo>
                  <a:pt x="1752" y="1045"/>
                  <a:pt x="1735" y="1027"/>
                  <a:pt x="1699" y="1027"/>
                </a:cubicBezTo>
                <a:lnTo>
                  <a:pt x="198" y="1027"/>
                </a:lnTo>
                <a:cubicBezTo>
                  <a:pt x="145" y="1027"/>
                  <a:pt x="108" y="972"/>
                  <a:pt x="108" y="919"/>
                </a:cubicBezTo>
                <a:cubicBezTo>
                  <a:pt x="108" y="864"/>
                  <a:pt x="145" y="828"/>
                  <a:pt x="198" y="828"/>
                </a:cubicBezTo>
                <a:close/>
                <a:moveTo>
                  <a:pt x="1114" y="1"/>
                </a:moveTo>
                <a:cubicBezTo>
                  <a:pt x="1058" y="1"/>
                  <a:pt x="1002" y="35"/>
                  <a:pt x="976" y="87"/>
                </a:cubicBezTo>
                <a:lnTo>
                  <a:pt x="506" y="719"/>
                </a:lnTo>
                <a:lnTo>
                  <a:pt x="198" y="719"/>
                </a:lnTo>
                <a:cubicBezTo>
                  <a:pt x="90" y="719"/>
                  <a:pt x="0" y="810"/>
                  <a:pt x="0" y="919"/>
                </a:cubicBezTo>
                <a:cubicBezTo>
                  <a:pt x="0" y="1008"/>
                  <a:pt x="54" y="1099"/>
                  <a:pt x="145" y="1117"/>
                </a:cubicBezTo>
                <a:cubicBezTo>
                  <a:pt x="145" y="1136"/>
                  <a:pt x="162" y="1136"/>
                  <a:pt x="162" y="1136"/>
                </a:cubicBezTo>
                <a:lnTo>
                  <a:pt x="181" y="1136"/>
                </a:lnTo>
                <a:cubicBezTo>
                  <a:pt x="198" y="1136"/>
                  <a:pt x="217" y="1153"/>
                  <a:pt x="217" y="1172"/>
                </a:cubicBezTo>
                <a:lnTo>
                  <a:pt x="398" y="2129"/>
                </a:lnTo>
                <a:cubicBezTo>
                  <a:pt x="398" y="2201"/>
                  <a:pt x="470" y="2256"/>
                  <a:pt x="542" y="2256"/>
                </a:cubicBezTo>
                <a:lnTo>
                  <a:pt x="2078" y="2256"/>
                </a:lnTo>
                <a:cubicBezTo>
                  <a:pt x="2150" y="2256"/>
                  <a:pt x="2205" y="2201"/>
                  <a:pt x="2222" y="2129"/>
                </a:cubicBezTo>
                <a:lnTo>
                  <a:pt x="2403" y="1172"/>
                </a:lnTo>
                <a:cubicBezTo>
                  <a:pt x="2403" y="1153"/>
                  <a:pt x="2422" y="1136"/>
                  <a:pt x="2439" y="1136"/>
                </a:cubicBezTo>
                <a:cubicBezTo>
                  <a:pt x="2458" y="1136"/>
                  <a:pt x="2475" y="1136"/>
                  <a:pt x="2475" y="1117"/>
                </a:cubicBezTo>
                <a:cubicBezTo>
                  <a:pt x="2566" y="1099"/>
                  <a:pt x="2620" y="1008"/>
                  <a:pt x="2620" y="919"/>
                </a:cubicBezTo>
                <a:cubicBezTo>
                  <a:pt x="2620" y="810"/>
                  <a:pt x="2530" y="719"/>
                  <a:pt x="2422" y="719"/>
                </a:cubicBezTo>
                <a:lnTo>
                  <a:pt x="2114" y="719"/>
                </a:lnTo>
                <a:lnTo>
                  <a:pt x="1644" y="87"/>
                </a:lnTo>
                <a:cubicBezTo>
                  <a:pt x="1617" y="35"/>
                  <a:pt x="1562" y="1"/>
                  <a:pt x="1506" y="1"/>
                </a:cubicBezTo>
                <a:cubicBezTo>
                  <a:pt x="1486" y="1"/>
                  <a:pt x="1465" y="5"/>
                  <a:pt x="1446" y="15"/>
                </a:cubicBezTo>
                <a:cubicBezTo>
                  <a:pt x="1355" y="69"/>
                  <a:pt x="1337" y="160"/>
                  <a:pt x="1373" y="232"/>
                </a:cubicBezTo>
                <a:lnTo>
                  <a:pt x="1391" y="232"/>
                </a:lnTo>
                <a:lnTo>
                  <a:pt x="1752" y="719"/>
                </a:lnTo>
                <a:lnTo>
                  <a:pt x="867" y="719"/>
                </a:lnTo>
                <a:lnTo>
                  <a:pt x="1229" y="232"/>
                </a:lnTo>
                <a:cubicBezTo>
                  <a:pt x="1282" y="160"/>
                  <a:pt x="1246" y="69"/>
                  <a:pt x="1174" y="15"/>
                </a:cubicBezTo>
                <a:cubicBezTo>
                  <a:pt x="1155" y="5"/>
                  <a:pt x="1134" y="1"/>
                  <a:pt x="1114"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0" name="Google Shape;325;p23"/>
          <p:cNvSpPr/>
          <p:nvPr/>
        </p:nvSpPr>
        <p:spPr>
          <a:xfrm>
            <a:off x="2048331" y="1930382"/>
            <a:ext cx="63332" cy="148871"/>
          </a:xfrm>
          <a:custGeom>
            <a:avLst/>
            <a:gdLst/>
            <a:ahLst/>
            <a:cxnLst/>
            <a:rect l="l" t="t" r="r" b="b"/>
            <a:pathLst>
              <a:path w="308" h="724" extrusionOk="0">
                <a:moveTo>
                  <a:pt x="145" y="109"/>
                </a:moveTo>
                <a:cubicBezTo>
                  <a:pt x="181" y="109"/>
                  <a:pt x="199" y="126"/>
                  <a:pt x="199" y="162"/>
                </a:cubicBezTo>
                <a:lnTo>
                  <a:pt x="199" y="560"/>
                </a:lnTo>
                <a:cubicBezTo>
                  <a:pt x="199" y="596"/>
                  <a:pt x="181" y="615"/>
                  <a:pt x="145" y="615"/>
                </a:cubicBezTo>
                <a:cubicBezTo>
                  <a:pt x="126" y="615"/>
                  <a:pt x="109" y="596"/>
                  <a:pt x="109" y="560"/>
                </a:cubicBezTo>
                <a:lnTo>
                  <a:pt x="109" y="162"/>
                </a:lnTo>
                <a:cubicBezTo>
                  <a:pt x="109" y="126"/>
                  <a:pt x="126" y="109"/>
                  <a:pt x="145" y="109"/>
                </a:cubicBezTo>
                <a:close/>
                <a:moveTo>
                  <a:pt x="145" y="0"/>
                </a:moveTo>
                <a:cubicBezTo>
                  <a:pt x="73" y="0"/>
                  <a:pt x="1" y="72"/>
                  <a:pt x="1" y="162"/>
                </a:cubicBezTo>
                <a:lnTo>
                  <a:pt x="1" y="560"/>
                </a:lnTo>
                <a:cubicBezTo>
                  <a:pt x="1" y="651"/>
                  <a:pt x="73" y="723"/>
                  <a:pt x="145" y="723"/>
                </a:cubicBezTo>
                <a:cubicBezTo>
                  <a:pt x="235" y="723"/>
                  <a:pt x="307" y="651"/>
                  <a:pt x="307" y="560"/>
                </a:cubicBezTo>
                <a:lnTo>
                  <a:pt x="307" y="162"/>
                </a:lnTo>
                <a:cubicBezTo>
                  <a:pt x="307" y="72"/>
                  <a:pt x="235" y="0"/>
                  <a:pt x="145"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1" name="Google Shape;326;p23"/>
          <p:cNvSpPr/>
          <p:nvPr/>
        </p:nvSpPr>
        <p:spPr>
          <a:xfrm>
            <a:off x="2152375" y="1930382"/>
            <a:ext cx="63332" cy="148871"/>
          </a:xfrm>
          <a:custGeom>
            <a:avLst/>
            <a:gdLst/>
            <a:ahLst/>
            <a:cxnLst/>
            <a:rect l="l" t="t" r="r" b="b"/>
            <a:pathLst>
              <a:path w="308" h="724" extrusionOk="0">
                <a:moveTo>
                  <a:pt x="163" y="109"/>
                </a:moveTo>
                <a:cubicBezTo>
                  <a:pt x="181" y="109"/>
                  <a:pt x="218" y="126"/>
                  <a:pt x="218" y="162"/>
                </a:cubicBezTo>
                <a:lnTo>
                  <a:pt x="218" y="560"/>
                </a:lnTo>
                <a:cubicBezTo>
                  <a:pt x="218" y="596"/>
                  <a:pt x="181" y="615"/>
                  <a:pt x="163" y="615"/>
                </a:cubicBezTo>
                <a:cubicBezTo>
                  <a:pt x="126" y="615"/>
                  <a:pt x="109" y="596"/>
                  <a:pt x="109" y="560"/>
                </a:cubicBezTo>
                <a:lnTo>
                  <a:pt x="109" y="162"/>
                </a:lnTo>
                <a:cubicBezTo>
                  <a:pt x="109" y="126"/>
                  <a:pt x="126" y="109"/>
                  <a:pt x="163" y="109"/>
                </a:cubicBezTo>
                <a:close/>
                <a:moveTo>
                  <a:pt x="163" y="0"/>
                </a:moveTo>
                <a:cubicBezTo>
                  <a:pt x="73" y="0"/>
                  <a:pt x="1" y="72"/>
                  <a:pt x="1" y="162"/>
                </a:cubicBezTo>
                <a:lnTo>
                  <a:pt x="1" y="560"/>
                </a:lnTo>
                <a:cubicBezTo>
                  <a:pt x="1" y="651"/>
                  <a:pt x="73" y="723"/>
                  <a:pt x="163" y="723"/>
                </a:cubicBezTo>
                <a:cubicBezTo>
                  <a:pt x="235" y="723"/>
                  <a:pt x="307" y="651"/>
                  <a:pt x="307" y="560"/>
                </a:cubicBezTo>
                <a:lnTo>
                  <a:pt x="307" y="162"/>
                </a:lnTo>
                <a:cubicBezTo>
                  <a:pt x="307" y="72"/>
                  <a:pt x="235" y="0"/>
                  <a:pt x="163"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2" name="Google Shape;327;p23"/>
          <p:cNvSpPr/>
          <p:nvPr/>
        </p:nvSpPr>
        <p:spPr>
          <a:xfrm>
            <a:off x="1944287" y="1930382"/>
            <a:ext cx="63332" cy="148871"/>
          </a:xfrm>
          <a:custGeom>
            <a:avLst/>
            <a:gdLst/>
            <a:ahLst/>
            <a:cxnLst/>
            <a:rect l="l" t="t" r="r" b="b"/>
            <a:pathLst>
              <a:path w="308" h="724" extrusionOk="0">
                <a:moveTo>
                  <a:pt x="145" y="109"/>
                </a:moveTo>
                <a:cubicBezTo>
                  <a:pt x="181" y="109"/>
                  <a:pt x="199" y="126"/>
                  <a:pt x="199" y="162"/>
                </a:cubicBezTo>
                <a:lnTo>
                  <a:pt x="199" y="560"/>
                </a:lnTo>
                <a:cubicBezTo>
                  <a:pt x="199" y="596"/>
                  <a:pt x="181" y="615"/>
                  <a:pt x="145" y="615"/>
                </a:cubicBezTo>
                <a:cubicBezTo>
                  <a:pt x="109" y="615"/>
                  <a:pt x="90" y="596"/>
                  <a:pt x="90" y="560"/>
                </a:cubicBezTo>
                <a:lnTo>
                  <a:pt x="90" y="162"/>
                </a:lnTo>
                <a:cubicBezTo>
                  <a:pt x="90" y="126"/>
                  <a:pt x="109" y="109"/>
                  <a:pt x="145" y="109"/>
                </a:cubicBezTo>
                <a:close/>
                <a:moveTo>
                  <a:pt x="145" y="0"/>
                </a:moveTo>
                <a:cubicBezTo>
                  <a:pt x="54" y="0"/>
                  <a:pt x="1" y="72"/>
                  <a:pt x="1" y="162"/>
                </a:cubicBezTo>
                <a:lnTo>
                  <a:pt x="1" y="560"/>
                </a:lnTo>
                <a:cubicBezTo>
                  <a:pt x="1" y="651"/>
                  <a:pt x="54" y="723"/>
                  <a:pt x="145" y="723"/>
                </a:cubicBezTo>
                <a:cubicBezTo>
                  <a:pt x="235" y="723"/>
                  <a:pt x="307" y="651"/>
                  <a:pt x="307" y="560"/>
                </a:cubicBezTo>
                <a:lnTo>
                  <a:pt x="307" y="162"/>
                </a:lnTo>
                <a:cubicBezTo>
                  <a:pt x="307" y="72"/>
                  <a:pt x="235" y="0"/>
                  <a:pt x="145"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3" name="Google Shape;339;p23"/>
          <p:cNvSpPr/>
          <p:nvPr/>
        </p:nvSpPr>
        <p:spPr>
          <a:xfrm>
            <a:off x="1654156" y="1508660"/>
            <a:ext cx="869581" cy="802959"/>
          </a:xfrm>
          <a:custGeom>
            <a:avLst/>
            <a:gdLst/>
            <a:ahLst/>
            <a:cxnLst/>
            <a:rect l="l" t="t" r="r" b="b"/>
            <a:pathLst>
              <a:path w="4229" h="3905" extrusionOk="0">
                <a:moveTo>
                  <a:pt x="362" y="1"/>
                </a:moveTo>
                <a:cubicBezTo>
                  <a:pt x="162" y="1"/>
                  <a:pt x="0" y="164"/>
                  <a:pt x="0" y="362"/>
                </a:cubicBezTo>
                <a:lnTo>
                  <a:pt x="0" y="3543"/>
                </a:lnTo>
                <a:cubicBezTo>
                  <a:pt x="0" y="3742"/>
                  <a:pt x="162" y="3904"/>
                  <a:pt x="362" y="3904"/>
                </a:cubicBezTo>
                <a:lnTo>
                  <a:pt x="3849" y="3904"/>
                </a:lnTo>
                <a:cubicBezTo>
                  <a:pt x="4066" y="3904"/>
                  <a:pt x="4229" y="3742"/>
                  <a:pt x="4229" y="3543"/>
                </a:cubicBezTo>
                <a:lnTo>
                  <a:pt x="4229" y="362"/>
                </a:lnTo>
                <a:cubicBezTo>
                  <a:pt x="4229" y="164"/>
                  <a:pt x="4066" y="1"/>
                  <a:pt x="3849" y="1"/>
                </a:cubicBezTo>
                <a:close/>
              </a:path>
            </a:pathLst>
          </a:custGeom>
          <a:solidFill>
            <a:srgbClr val="B6B6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4" name="Google Shape;340;p23"/>
          <p:cNvSpPr/>
          <p:nvPr/>
        </p:nvSpPr>
        <p:spPr>
          <a:xfrm>
            <a:off x="1631743" y="1482955"/>
            <a:ext cx="903097" cy="832569"/>
          </a:xfrm>
          <a:custGeom>
            <a:avLst/>
            <a:gdLst/>
            <a:ahLst/>
            <a:cxnLst/>
            <a:rect l="l" t="t" r="r" b="b"/>
            <a:pathLst>
              <a:path w="4392" h="4049" extrusionOk="0">
                <a:moveTo>
                  <a:pt x="362" y="0"/>
                </a:moveTo>
                <a:cubicBezTo>
                  <a:pt x="163" y="0"/>
                  <a:pt x="1" y="162"/>
                  <a:pt x="1" y="361"/>
                </a:cubicBezTo>
                <a:lnTo>
                  <a:pt x="1" y="3687"/>
                </a:lnTo>
                <a:cubicBezTo>
                  <a:pt x="1" y="3885"/>
                  <a:pt x="163" y="4048"/>
                  <a:pt x="362" y="4048"/>
                </a:cubicBezTo>
                <a:lnTo>
                  <a:pt x="4030" y="4048"/>
                </a:lnTo>
                <a:cubicBezTo>
                  <a:pt x="4230" y="4048"/>
                  <a:pt x="4391" y="3885"/>
                  <a:pt x="4391" y="3687"/>
                </a:cubicBezTo>
                <a:lnTo>
                  <a:pt x="4391" y="361"/>
                </a:lnTo>
                <a:cubicBezTo>
                  <a:pt x="4391" y="162"/>
                  <a:pt x="4230" y="0"/>
                  <a:pt x="4030" y="0"/>
                </a:cubicBez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grpSp>
        <p:nvGrpSpPr>
          <p:cNvPr id="47" name="组合 46"/>
          <p:cNvGrpSpPr/>
          <p:nvPr/>
        </p:nvGrpSpPr>
        <p:grpSpPr>
          <a:xfrm>
            <a:off x="2125848" y="2236967"/>
            <a:ext cx="1899111" cy="594860"/>
            <a:chOff x="2125848" y="2236967"/>
            <a:chExt cx="1899111" cy="594860"/>
          </a:xfrm>
        </p:grpSpPr>
        <p:sp>
          <p:nvSpPr>
            <p:cNvPr id="13" name="Google Shape;329;p23"/>
            <p:cNvSpPr/>
            <p:nvPr/>
          </p:nvSpPr>
          <p:spPr>
            <a:xfrm>
              <a:off x="2125848" y="2236967"/>
              <a:ext cx="1854723" cy="554155"/>
            </a:xfrm>
            <a:custGeom>
              <a:avLst/>
              <a:gdLst/>
              <a:ahLst/>
              <a:cxnLst/>
              <a:rect l="l" t="t" r="r" b="b"/>
              <a:pathLst>
                <a:path w="9020" h="2695" extrusionOk="0">
                  <a:moveTo>
                    <a:pt x="1" y="1"/>
                  </a:moveTo>
                  <a:lnTo>
                    <a:pt x="1" y="1519"/>
                  </a:lnTo>
                  <a:cubicBezTo>
                    <a:pt x="1" y="2169"/>
                    <a:pt x="525" y="2694"/>
                    <a:pt x="1176" y="2694"/>
                  </a:cubicBezTo>
                  <a:lnTo>
                    <a:pt x="9019" y="2694"/>
                  </a:lnTo>
                  <a:lnTo>
                    <a:pt x="9019" y="2675"/>
                  </a:lnTo>
                  <a:lnTo>
                    <a:pt x="1176" y="2675"/>
                  </a:lnTo>
                  <a:cubicBezTo>
                    <a:pt x="851" y="2675"/>
                    <a:pt x="562" y="2550"/>
                    <a:pt x="362" y="2333"/>
                  </a:cubicBezTo>
                  <a:cubicBezTo>
                    <a:pt x="145" y="2133"/>
                    <a:pt x="19" y="1844"/>
                    <a:pt x="19" y="1519"/>
                  </a:cubicBezTo>
                  <a:lnTo>
                    <a:pt x="1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5" name="Google Shape;341;p23"/>
            <p:cNvSpPr/>
            <p:nvPr/>
          </p:nvSpPr>
          <p:spPr>
            <a:xfrm>
              <a:off x="3935719" y="2746288"/>
              <a:ext cx="89240" cy="85539"/>
            </a:xfrm>
            <a:custGeom>
              <a:avLst/>
              <a:gdLst/>
              <a:ahLst/>
              <a:cxnLst/>
              <a:rect l="l" t="t" r="r" b="b"/>
              <a:pathLst>
                <a:path w="434" h="416" extrusionOk="0">
                  <a:moveTo>
                    <a:pt x="217" y="0"/>
                  </a:moveTo>
                  <a:cubicBezTo>
                    <a:pt x="109" y="0"/>
                    <a:pt x="0" y="90"/>
                    <a:pt x="0" y="217"/>
                  </a:cubicBezTo>
                  <a:cubicBezTo>
                    <a:pt x="0" y="326"/>
                    <a:pt x="109" y="415"/>
                    <a:pt x="217" y="415"/>
                  </a:cubicBezTo>
                  <a:cubicBezTo>
                    <a:pt x="343" y="415"/>
                    <a:pt x="434" y="326"/>
                    <a:pt x="434" y="217"/>
                  </a:cubicBezTo>
                  <a:cubicBezTo>
                    <a:pt x="434" y="90"/>
                    <a:pt x="343" y="0"/>
                    <a:pt x="217" y="0"/>
                  </a:cubicBezTo>
                  <a:close/>
                </a:path>
              </a:pathLst>
            </a:custGeom>
            <a:solidFill>
              <a:srgbClr val="4552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sp>
        <p:nvSpPr>
          <p:cNvPr id="32" name="Google Shape;349;p23"/>
          <p:cNvSpPr/>
          <p:nvPr/>
        </p:nvSpPr>
        <p:spPr>
          <a:xfrm>
            <a:off x="7976584" y="1633919"/>
            <a:ext cx="449699" cy="484655"/>
          </a:xfrm>
          <a:custGeom>
            <a:avLst/>
            <a:gdLst/>
            <a:ahLst/>
            <a:cxnLst/>
            <a:rect l="l" t="t" r="r" b="b"/>
            <a:pathLst>
              <a:path w="2187" h="2357" extrusionOk="0">
                <a:moveTo>
                  <a:pt x="1085" y="99"/>
                </a:moveTo>
                <a:cubicBezTo>
                  <a:pt x="1121" y="99"/>
                  <a:pt x="1139" y="116"/>
                  <a:pt x="1157" y="135"/>
                </a:cubicBezTo>
                <a:lnTo>
                  <a:pt x="2025" y="1255"/>
                </a:lnTo>
                <a:cubicBezTo>
                  <a:pt x="2061" y="1291"/>
                  <a:pt x="2061" y="1364"/>
                  <a:pt x="2006" y="1400"/>
                </a:cubicBezTo>
                <a:cubicBezTo>
                  <a:pt x="1989" y="1417"/>
                  <a:pt x="1970" y="1417"/>
                  <a:pt x="1934" y="1417"/>
                </a:cubicBezTo>
                <a:cubicBezTo>
                  <a:pt x="1916" y="1417"/>
                  <a:pt x="1880" y="1400"/>
                  <a:pt x="1861" y="1381"/>
                </a:cubicBezTo>
                <a:lnTo>
                  <a:pt x="1500" y="930"/>
                </a:lnTo>
                <a:cubicBezTo>
                  <a:pt x="1490" y="909"/>
                  <a:pt x="1473" y="900"/>
                  <a:pt x="1457" y="900"/>
                </a:cubicBezTo>
                <a:cubicBezTo>
                  <a:pt x="1446" y="900"/>
                  <a:pt x="1435" y="904"/>
                  <a:pt x="1428" y="911"/>
                </a:cubicBezTo>
                <a:cubicBezTo>
                  <a:pt x="1410" y="930"/>
                  <a:pt x="1410" y="966"/>
                  <a:pt x="1428" y="984"/>
                </a:cubicBezTo>
                <a:lnTo>
                  <a:pt x="1717" y="1364"/>
                </a:lnTo>
                <a:lnTo>
                  <a:pt x="868" y="1544"/>
                </a:lnTo>
                <a:lnTo>
                  <a:pt x="596" y="1200"/>
                </a:lnTo>
                <a:lnTo>
                  <a:pt x="977" y="424"/>
                </a:lnTo>
                <a:lnTo>
                  <a:pt x="1283" y="803"/>
                </a:lnTo>
                <a:cubicBezTo>
                  <a:pt x="1293" y="812"/>
                  <a:pt x="1302" y="817"/>
                  <a:pt x="1313" y="817"/>
                </a:cubicBezTo>
                <a:cubicBezTo>
                  <a:pt x="1324" y="817"/>
                  <a:pt x="1337" y="812"/>
                  <a:pt x="1355" y="803"/>
                </a:cubicBezTo>
                <a:cubicBezTo>
                  <a:pt x="1374" y="785"/>
                  <a:pt x="1374" y="767"/>
                  <a:pt x="1355" y="731"/>
                </a:cubicBezTo>
                <a:lnTo>
                  <a:pt x="994" y="279"/>
                </a:lnTo>
                <a:cubicBezTo>
                  <a:pt x="977" y="243"/>
                  <a:pt x="977" y="225"/>
                  <a:pt x="977" y="188"/>
                </a:cubicBezTo>
                <a:cubicBezTo>
                  <a:pt x="977" y="171"/>
                  <a:pt x="994" y="135"/>
                  <a:pt x="1013" y="116"/>
                </a:cubicBezTo>
                <a:cubicBezTo>
                  <a:pt x="1030" y="116"/>
                  <a:pt x="1066" y="99"/>
                  <a:pt x="1085" y="99"/>
                </a:cubicBezTo>
                <a:close/>
                <a:moveTo>
                  <a:pt x="434" y="1164"/>
                </a:moveTo>
                <a:lnTo>
                  <a:pt x="813" y="1634"/>
                </a:lnTo>
                <a:lnTo>
                  <a:pt x="868" y="1706"/>
                </a:lnTo>
                <a:lnTo>
                  <a:pt x="868" y="1743"/>
                </a:lnTo>
                <a:lnTo>
                  <a:pt x="741" y="1834"/>
                </a:lnTo>
                <a:lnTo>
                  <a:pt x="651" y="1906"/>
                </a:lnTo>
                <a:cubicBezTo>
                  <a:pt x="645" y="1912"/>
                  <a:pt x="641" y="1914"/>
                  <a:pt x="637" y="1914"/>
                </a:cubicBezTo>
                <a:cubicBezTo>
                  <a:pt x="631" y="1914"/>
                  <a:pt x="627" y="1906"/>
                  <a:pt x="615" y="1906"/>
                </a:cubicBezTo>
                <a:lnTo>
                  <a:pt x="543" y="1797"/>
                </a:lnTo>
                <a:lnTo>
                  <a:pt x="199" y="1364"/>
                </a:lnTo>
                <a:lnTo>
                  <a:pt x="181" y="1345"/>
                </a:lnTo>
                <a:cubicBezTo>
                  <a:pt x="181" y="1345"/>
                  <a:pt x="181" y="1328"/>
                  <a:pt x="199" y="1328"/>
                </a:cubicBezTo>
                <a:lnTo>
                  <a:pt x="416" y="1164"/>
                </a:lnTo>
                <a:close/>
                <a:moveTo>
                  <a:pt x="218" y="1562"/>
                </a:moveTo>
                <a:lnTo>
                  <a:pt x="434" y="1815"/>
                </a:lnTo>
                <a:lnTo>
                  <a:pt x="307" y="1923"/>
                </a:lnTo>
                <a:lnTo>
                  <a:pt x="90" y="1670"/>
                </a:lnTo>
                <a:lnTo>
                  <a:pt x="218" y="1562"/>
                </a:lnTo>
                <a:close/>
                <a:moveTo>
                  <a:pt x="886" y="1851"/>
                </a:moveTo>
                <a:lnTo>
                  <a:pt x="1121" y="2159"/>
                </a:lnTo>
                <a:lnTo>
                  <a:pt x="994" y="2249"/>
                </a:lnTo>
                <a:lnTo>
                  <a:pt x="760" y="1959"/>
                </a:lnTo>
                <a:lnTo>
                  <a:pt x="796" y="1923"/>
                </a:lnTo>
                <a:lnTo>
                  <a:pt x="886" y="1851"/>
                </a:lnTo>
                <a:close/>
                <a:moveTo>
                  <a:pt x="1059" y="1"/>
                </a:moveTo>
                <a:cubicBezTo>
                  <a:pt x="1020" y="1"/>
                  <a:pt x="980" y="17"/>
                  <a:pt x="940" y="44"/>
                </a:cubicBezTo>
                <a:cubicBezTo>
                  <a:pt x="904" y="80"/>
                  <a:pt x="886" y="135"/>
                  <a:pt x="868" y="188"/>
                </a:cubicBezTo>
                <a:cubicBezTo>
                  <a:pt x="868" y="225"/>
                  <a:pt x="886" y="279"/>
                  <a:pt x="904" y="316"/>
                </a:cubicBezTo>
                <a:lnTo>
                  <a:pt x="524" y="1111"/>
                </a:lnTo>
                <a:lnTo>
                  <a:pt x="524" y="1092"/>
                </a:lnTo>
                <a:cubicBezTo>
                  <a:pt x="507" y="1075"/>
                  <a:pt x="471" y="1056"/>
                  <a:pt x="434" y="1056"/>
                </a:cubicBezTo>
                <a:cubicBezTo>
                  <a:pt x="398" y="1056"/>
                  <a:pt x="380" y="1056"/>
                  <a:pt x="343" y="1075"/>
                </a:cubicBezTo>
                <a:lnTo>
                  <a:pt x="127" y="1255"/>
                </a:lnTo>
                <a:cubicBezTo>
                  <a:pt x="109" y="1273"/>
                  <a:pt x="90" y="1291"/>
                  <a:pt x="90" y="1328"/>
                </a:cubicBezTo>
                <a:cubicBezTo>
                  <a:pt x="73" y="1364"/>
                  <a:pt x="90" y="1400"/>
                  <a:pt x="109" y="1417"/>
                </a:cubicBezTo>
                <a:lnTo>
                  <a:pt x="163" y="1490"/>
                </a:lnTo>
                <a:lnTo>
                  <a:pt x="37" y="1581"/>
                </a:lnTo>
                <a:cubicBezTo>
                  <a:pt x="18" y="1598"/>
                  <a:pt x="1" y="1617"/>
                  <a:pt x="1" y="1653"/>
                </a:cubicBezTo>
                <a:cubicBezTo>
                  <a:pt x="1" y="1670"/>
                  <a:pt x="1" y="1706"/>
                  <a:pt x="18" y="1725"/>
                </a:cubicBezTo>
                <a:lnTo>
                  <a:pt x="218" y="1996"/>
                </a:lnTo>
                <a:cubicBezTo>
                  <a:pt x="235" y="2014"/>
                  <a:pt x="271" y="2032"/>
                  <a:pt x="307" y="2032"/>
                </a:cubicBezTo>
                <a:cubicBezTo>
                  <a:pt x="326" y="2032"/>
                  <a:pt x="343" y="2014"/>
                  <a:pt x="362" y="2014"/>
                </a:cubicBezTo>
                <a:lnTo>
                  <a:pt x="488" y="1906"/>
                </a:lnTo>
                <a:lnTo>
                  <a:pt x="543" y="1959"/>
                </a:lnTo>
                <a:cubicBezTo>
                  <a:pt x="560" y="1996"/>
                  <a:pt x="596" y="2014"/>
                  <a:pt x="633" y="2014"/>
                </a:cubicBezTo>
                <a:lnTo>
                  <a:pt x="669" y="2014"/>
                </a:lnTo>
                <a:lnTo>
                  <a:pt x="922" y="2321"/>
                </a:lnTo>
                <a:cubicBezTo>
                  <a:pt x="922" y="2340"/>
                  <a:pt x="958" y="2357"/>
                  <a:pt x="977" y="2357"/>
                </a:cubicBezTo>
                <a:lnTo>
                  <a:pt x="994" y="2357"/>
                </a:lnTo>
                <a:cubicBezTo>
                  <a:pt x="1013" y="2357"/>
                  <a:pt x="1030" y="2357"/>
                  <a:pt x="1049" y="2340"/>
                </a:cubicBezTo>
                <a:lnTo>
                  <a:pt x="1175" y="2231"/>
                </a:lnTo>
                <a:cubicBezTo>
                  <a:pt x="1230" y="2195"/>
                  <a:pt x="1230" y="2140"/>
                  <a:pt x="1193" y="2104"/>
                </a:cubicBezTo>
                <a:lnTo>
                  <a:pt x="958" y="1779"/>
                </a:lnTo>
                <a:cubicBezTo>
                  <a:pt x="977" y="1743"/>
                  <a:pt x="977" y="1689"/>
                  <a:pt x="940" y="1653"/>
                </a:cubicBezTo>
                <a:lnTo>
                  <a:pt x="940" y="1634"/>
                </a:lnTo>
                <a:lnTo>
                  <a:pt x="1789" y="1453"/>
                </a:lnTo>
                <a:cubicBezTo>
                  <a:pt x="1825" y="1490"/>
                  <a:pt x="1880" y="1526"/>
                  <a:pt x="1916" y="1526"/>
                </a:cubicBezTo>
                <a:lnTo>
                  <a:pt x="1953" y="1526"/>
                </a:lnTo>
                <a:cubicBezTo>
                  <a:pt x="1989" y="1526"/>
                  <a:pt x="2042" y="1508"/>
                  <a:pt x="2078" y="1490"/>
                </a:cubicBezTo>
                <a:cubicBezTo>
                  <a:pt x="2169" y="1417"/>
                  <a:pt x="2187" y="1273"/>
                  <a:pt x="2114" y="1183"/>
                </a:cubicBezTo>
                <a:lnTo>
                  <a:pt x="1230" y="80"/>
                </a:lnTo>
                <a:cubicBezTo>
                  <a:pt x="1211" y="44"/>
                  <a:pt x="1157" y="8"/>
                  <a:pt x="1102" y="8"/>
                </a:cubicBezTo>
                <a:cubicBezTo>
                  <a:pt x="1088" y="3"/>
                  <a:pt x="1074" y="1"/>
                  <a:pt x="1059"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3" name="Synergistically utilize technically sound portals with frictionless chains. Dramatically customize…"/>
          <p:cNvSpPr txBox="1"/>
          <p:nvPr/>
        </p:nvSpPr>
        <p:spPr>
          <a:xfrm>
            <a:off x="1922394" y="3290623"/>
            <a:ext cx="2315764" cy="3219599"/>
          </a:xfrm>
          <a:prstGeom prst="rect">
            <a:avLst/>
          </a:prstGeom>
          <a:ln w="12700">
            <a:miter lim="400000"/>
          </a:ln>
        </p:spPr>
        <p:txBody>
          <a:bodyPr wrap="square" lIns="0" tIns="0" rIns="0" bIns="0">
            <a:spAutoFit/>
          </a:bodyPr>
          <a:lstStyle/>
          <a:p>
            <a:pPr indent="252095">
              <a:lnSpc>
                <a:spcPts val="2300"/>
              </a:lnSpc>
            </a:pPr>
            <a:r>
              <a:rPr lang="zh-CN" altLang="en-US" sz="1600" dirty="0"/>
              <a:t>按照国家质量监督检验检疫总局、国家标准化管理委员颁布的</a:t>
            </a:r>
            <a:r>
              <a:rPr lang="en-US" altLang="zh-CN" sz="1600" dirty="0"/>
              <a:t>《</a:t>
            </a:r>
            <a:r>
              <a:rPr lang="zh-CN" altLang="en-US" sz="1600" dirty="0"/>
              <a:t>生产经营单位生产安全事故应急预案编制导则</a:t>
            </a:r>
            <a:r>
              <a:rPr lang="en-US" altLang="zh-CN" sz="1600" dirty="0"/>
              <a:t>》</a:t>
            </a:r>
            <a:r>
              <a:rPr lang="zh-CN" altLang="en-US" sz="1600" dirty="0"/>
              <a:t>（</a:t>
            </a:r>
            <a:r>
              <a:rPr lang="en-US" sz="1600" dirty="0"/>
              <a:t>GB/T29639-2013</a:t>
            </a:r>
            <a:r>
              <a:rPr lang="zh-CN" altLang="en-US" sz="1600" dirty="0"/>
              <a:t>）和应急管理部修正后的</a:t>
            </a:r>
            <a:r>
              <a:rPr lang="en-US" altLang="zh-CN" sz="1600" dirty="0"/>
              <a:t>《</a:t>
            </a:r>
            <a:r>
              <a:rPr lang="zh-CN" altLang="en-US" sz="1600" dirty="0"/>
              <a:t>生产安全事故应急预案管理办法</a:t>
            </a:r>
            <a:r>
              <a:rPr lang="en-US" altLang="zh-CN" sz="1600" dirty="0"/>
              <a:t>》</a:t>
            </a:r>
            <a:r>
              <a:rPr lang="zh-CN" altLang="en-US" sz="1600" dirty="0"/>
              <a:t>的规范和要求，组织编制和管理学校安全各类应急预案。</a:t>
            </a:r>
          </a:p>
        </p:txBody>
      </p:sp>
      <p:sp>
        <p:nvSpPr>
          <p:cNvPr id="35" name="Google Shape;1032;p33"/>
          <p:cNvSpPr txBox="1"/>
          <p:nvPr/>
        </p:nvSpPr>
        <p:spPr>
          <a:xfrm>
            <a:off x="1252946" y="1481744"/>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135" b="1" i="0" u="none" strike="noStrike" kern="0" cap="none" spc="0" normalizeH="0" baseline="0" noProof="0" dirty="0">
                <a:ln>
                  <a:noFill/>
                </a:ln>
                <a:solidFill>
                  <a:schemeClr val="bg1"/>
                </a:solidFill>
                <a:effectLst/>
                <a:uLnTx/>
                <a:uFillTx/>
                <a:cs typeface="+mn-ea"/>
                <a:sym typeface="+mn-lt"/>
              </a:rPr>
              <a:t>2</a:t>
            </a:r>
            <a:endParaRPr kumimoji="0" sz="4135" b="1" i="0" u="none" strike="noStrike" kern="0" cap="none" spc="0" normalizeH="0" baseline="0" noProof="0" dirty="0">
              <a:ln>
                <a:noFill/>
              </a:ln>
              <a:solidFill>
                <a:schemeClr val="bg1"/>
              </a:solidFill>
              <a:effectLst/>
              <a:uLnTx/>
              <a:uFillTx/>
              <a:cs typeface="+mn-ea"/>
              <a:sym typeface="+mn-lt"/>
            </a:endParaRPr>
          </a:p>
        </p:txBody>
      </p:sp>
      <p:sp>
        <p:nvSpPr>
          <p:cNvPr id="37" name="文本框 45"/>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应  急  准  备</a:t>
            </a:r>
          </a:p>
        </p:txBody>
      </p:sp>
      <p:sp>
        <p:nvSpPr>
          <p:cNvPr id="38" name="TextBox 37"/>
          <p:cNvSpPr txBox="1"/>
          <p:nvPr/>
        </p:nvSpPr>
        <p:spPr>
          <a:xfrm>
            <a:off x="2960914" y="1596572"/>
            <a:ext cx="4920343" cy="646331"/>
          </a:xfrm>
          <a:prstGeom prst="rect">
            <a:avLst/>
          </a:prstGeom>
          <a:noFill/>
        </p:spPr>
        <p:txBody>
          <a:bodyPr wrap="square" rtlCol="0">
            <a:spAutoFit/>
          </a:bodyPr>
          <a:lstStyle/>
          <a:p>
            <a:r>
              <a:rPr lang="zh-CN" altLang="en-US" sz="3600" dirty="0"/>
              <a:t>组织编制应急预案</a:t>
            </a:r>
          </a:p>
        </p:txBody>
      </p:sp>
      <p:sp>
        <p:nvSpPr>
          <p:cNvPr id="39" name="Synergistically utilize technically sound portals with frictionless chains. Dramatically customize…"/>
          <p:cNvSpPr txBox="1"/>
          <p:nvPr/>
        </p:nvSpPr>
        <p:spPr>
          <a:xfrm>
            <a:off x="5253431" y="3312394"/>
            <a:ext cx="2314800" cy="2949525"/>
          </a:xfrm>
          <a:prstGeom prst="rect">
            <a:avLst/>
          </a:prstGeom>
          <a:ln w="12700">
            <a:miter lim="400000"/>
          </a:ln>
        </p:spPr>
        <p:txBody>
          <a:bodyPr wrap="square" lIns="0" tIns="0" rIns="0" bIns="0">
            <a:spAutoFit/>
          </a:bodyPr>
          <a:lstStyle/>
          <a:p>
            <a:pPr indent="252095" defTabSz="412750" hangingPunct="0">
              <a:lnSpc>
                <a:spcPts val="2300"/>
              </a:lnSpc>
              <a:defRPr sz="2000" b="0">
                <a:solidFill>
                  <a:srgbClr val="1C1F25"/>
                </a:solidFill>
                <a:latin typeface="Roboto Bold"/>
                <a:ea typeface="Roboto Bold"/>
                <a:cs typeface="Roboto Bold"/>
                <a:sym typeface="Roboto Bold"/>
              </a:defRPr>
            </a:pPr>
            <a:r>
              <a:rPr lang="zh-CN" altLang="en-US" sz="1600" dirty="0">
                <a:latin typeface="微软雅黑" panose="020B0503020204020204" pitchFamily="34" charset="-122"/>
                <a:ea typeface="微软雅黑" panose="020B0503020204020204" pitchFamily="34" charset="-122"/>
                <a:sym typeface="Roboto Bold"/>
              </a:rPr>
              <a:t>学校一般应制定自然灾害事故、突发灾难事故、大型活动事故、预防踩踏事故、火灾事故、食物中毒事故、传染病防治、气候环境应对、反恐防恐以及其它上级要求编制的预案等。可采用综合预案、专项或单项预案、现场处置方案等方式。</a:t>
            </a:r>
            <a:endParaRPr lang="en-US" altLang="zh-CN" sz="1600" kern="0" dirty="0">
              <a:solidFill>
                <a:prstClr val="white">
                  <a:lumMod val="65000"/>
                </a:prstClr>
              </a:solidFill>
              <a:latin typeface="微软雅黑" panose="020B0503020204020204" pitchFamily="34" charset="-122"/>
              <a:ea typeface="微软雅黑" panose="020B0503020204020204" pitchFamily="34" charset="-122"/>
              <a:cs typeface="+mn-ea"/>
              <a:sym typeface="+mn-lt"/>
            </a:endParaRPr>
          </a:p>
        </p:txBody>
      </p:sp>
      <p:sp>
        <p:nvSpPr>
          <p:cNvPr id="41" name="Synergistically utilize technically sound portals with frictionless chains. Dramatically customize…"/>
          <p:cNvSpPr txBox="1"/>
          <p:nvPr/>
        </p:nvSpPr>
        <p:spPr>
          <a:xfrm>
            <a:off x="8591716" y="3297887"/>
            <a:ext cx="2304000" cy="1474763"/>
          </a:xfrm>
          <a:prstGeom prst="rect">
            <a:avLst/>
          </a:prstGeom>
          <a:ln w="12700">
            <a:miter lim="400000"/>
          </a:ln>
        </p:spPr>
        <p:txBody>
          <a:bodyPr wrap="square" lIns="0" tIns="0" rIns="0" bIns="0">
            <a:spAutoFit/>
          </a:bodyPr>
          <a:lstStyle/>
          <a:p>
            <a:pPr indent="252095">
              <a:lnSpc>
                <a:spcPts val="2300"/>
              </a:lnSpc>
            </a:pPr>
            <a:r>
              <a:rPr lang="zh-CN" altLang="en-US" sz="1600" dirty="0"/>
              <a:t>学校应急预案的编制在参考国家相关标准的同时，应突出可预防性、简洁性和可操作性，体现出实用性和实效性。</a:t>
            </a:r>
          </a:p>
        </p:txBody>
      </p:sp>
      <p:grpSp>
        <p:nvGrpSpPr>
          <p:cNvPr id="8" name="组合 42"/>
          <p:cNvGrpSpPr/>
          <p:nvPr/>
        </p:nvGrpSpPr>
        <p:grpSpPr>
          <a:xfrm flipH="1">
            <a:off x="1180018" y="5075182"/>
            <a:ext cx="504001" cy="486739"/>
            <a:chOff x="3669295" y="3979372"/>
            <a:chExt cx="883371" cy="486739"/>
          </a:xfrm>
        </p:grpSpPr>
        <p:sp>
          <p:nvSpPr>
            <p:cNvPr id="44"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5" name="Google Shape;344;p23"/>
            <p:cNvSpPr/>
            <p:nvPr/>
          </p:nvSpPr>
          <p:spPr>
            <a:xfrm>
              <a:off x="3669295"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grpSp>
        <p:nvGrpSpPr>
          <p:cNvPr id="34" name="组合 42"/>
          <p:cNvGrpSpPr/>
          <p:nvPr/>
        </p:nvGrpSpPr>
        <p:grpSpPr>
          <a:xfrm flipH="1">
            <a:off x="4481956" y="4298686"/>
            <a:ext cx="504001" cy="486739"/>
            <a:chOff x="3669295" y="3979372"/>
            <a:chExt cx="883371" cy="486739"/>
          </a:xfrm>
        </p:grpSpPr>
        <p:sp>
          <p:nvSpPr>
            <p:cNvPr id="36"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0" name="Google Shape;344;p23"/>
            <p:cNvSpPr/>
            <p:nvPr/>
          </p:nvSpPr>
          <p:spPr>
            <a:xfrm>
              <a:off x="3669295"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grpSp>
        <p:nvGrpSpPr>
          <p:cNvPr id="42" name="组合 42"/>
          <p:cNvGrpSpPr/>
          <p:nvPr/>
        </p:nvGrpSpPr>
        <p:grpSpPr>
          <a:xfrm flipH="1">
            <a:off x="7885486" y="3623782"/>
            <a:ext cx="504001" cy="486739"/>
            <a:chOff x="3669295" y="3979372"/>
            <a:chExt cx="883371" cy="486739"/>
          </a:xfrm>
        </p:grpSpPr>
        <p:sp>
          <p:nvSpPr>
            <p:cNvPr id="43"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6" name="Google Shape;344;p23"/>
            <p:cNvSpPr/>
            <p:nvPr/>
          </p:nvSpPr>
          <p:spPr>
            <a:xfrm>
              <a:off x="3669295"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4"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2" name="Google Shape;902;p24"/>
          <p:cNvGrpSpPr/>
          <p:nvPr/>
        </p:nvGrpSpPr>
        <p:grpSpPr>
          <a:xfrm>
            <a:off x="764989" y="547242"/>
            <a:ext cx="354692" cy="352750"/>
            <a:chOff x="-5971525" y="3273750"/>
            <a:chExt cx="292250" cy="290650"/>
          </a:xfrm>
          <a:solidFill>
            <a:srgbClr val="121B74"/>
          </a:solidFill>
        </p:grpSpPr>
        <p:sp>
          <p:nvSpPr>
            <p:cNvPr id="6"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7"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9" name="Google Shape;324;p23"/>
          <p:cNvSpPr/>
          <p:nvPr/>
        </p:nvSpPr>
        <p:spPr>
          <a:xfrm>
            <a:off x="1810634" y="1667187"/>
            <a:ext cx="538733" cy="464092"/>
          </a:xfrm>
          <a:custGeom>
            <a:avLst/>
            <a:gdLst/>
            <a:ahLst/>
            <a:cxnLst/>
            <a:rect l="l" t="t" r="r" b="b"/>
            <a:pathLst>
              <a:path w="2620" h="2257" extrusionOk="0">
                <a:moveTo>
                  <a:pt x="1120" y="105"/>
                </a:moveTo>
                <a:cubicBezTo>
                  <a:pt x="1157" y="124"/>
                  <a:pt x="1157" y="160"/>
                  <a:pt x="1157" y="177"/>
                </a:cubicBezTo>
                <a:lnTo>
                  <a:pt x="740" y="719"/>
                </a:lnTo>
                <a:lnTo>
                  <a:pt x="632" y="719"/>
                </a:lnTo>
                <a:lnTo>
                  <a:pt x="1048" y="141"/>
                </a:lnTo>
                <a:lnTo>
                  <a:pt x="1066" y="141"/>
                </a:lnTo>
                <a:cubicBezTo>
                  <a:pt x="1066" y="105"/>
                  <a:pt x="1102" y="105"/>
                  <a:pt x="1120" y="105"/>
                </a:cubicBezTo>
                <a:close/>
                <a:moveTo>
                  <a:pt x="1482" y="105"/>
                </a:moveTo>
                <a:cubicBezTo>
                  <a:pt x="1518" y="105"/>
                  <a:pt x="1535" y="105"/>
                  <a:pt x="1554" y="141"/>
                </a:cubicBezTo>
                <a:lnTo>
                  <a:pt x="1988" y="719"/>
                </a:lnTo>
                <a:lnTo>
                  <a:pt x="1880" y="719"/>
                </a:lnTo>
                <a:lnTo>
                  <a:pt x="1463" y="177"/>
                </a:lnTo>
                <a:cubicBezTo>
                  <a:pt x="1463" y="160"/>
                  <a:pt x="1463" y="124"/>
                  <a:pt x="1482" y="105"/>
                </a:cubicBezTo>
                <a:close/>
                <a:moveTo>
                  <a:pt x="2422" y="828"/>
                </a:moveTo>
                <a:cubicBezTo>
                  <a:pt x="2475" y="828"/>
                  <a:pt x="2511" y="864"/>
                  <a:pt x="2511" y="919"/>
                </a:cubicBezTo>
                <a:cubicBezTo>
                  <a:pt x="2511" y="991"/>
                  <a:pt x="2475" y="1027"/>
                  <a:pt x="2422" y="1027"/>
                </a:cubicBezTo>
                <a:lnTo>
                  <a:pt x="1916" y="1027"/>
                </a:lnTo>
                <a:cubicBezTo>
                  <a:pt x="1897" y="1027"/>
                  <a:pt x="1880" y="1045"/>
                  <a:pt x="1880" y="1081"/>
                </a:cubicBezTo>
                <a:cubicBezTo>
                  <a:pt x="1880" y="1099"/>
                  <a:pt x="1897" y="1136"/>
                  <a:pt x="1916" y="1136"/>
                </a:cubicBezTo>
                <a:lnTo>
                  <a:pt x="2294" y="1136"/>
                </a:lnTo>
                <a:lnTo>
                  <a:pt x="2294" y="1153"/>
                </a:lnTo>
                <a:lnTo>
                  <a:pt x="2114" y="2111"/>
                </a:lnTo>
                <a:cubicBezTo>
                  <a:pt x="2114" y="2129"/>
                  <a:pt x="2096" y="2148"/>
                  <a:pt x="2078" y="2148"/>
                </a:cubicBezTo>
                <a:lnTo>
                  <a:pt x="542" y="2148"/>
                </a:lnTo>
                <a:cubicBezTo>
                  <a:pt x="523" y="2148"/>
                  <a:pt x="506" y="2129"/>
                  <a:pt x="487" y="2111"/>
                </a:cubicBezTo>
                <a:lnTo>
                  <a:pt x="325" y="1153"/>
                </a:lnTo>
                <a:lnTo>
                  <a:pt x="307" y="1136"/>
                </a:lnTo>
                <a:lnTo>
                  <a:pt x="1699" y="1136"/>
                </a:lnTo>
                <a:cubicBezTo>
                  <a:pt x="1735" y="1136"/>
                  <a:pt x="1752" y="1099"/>
                  <a:pt x="1752" y="1081"/>
                </a:cubicBezTo>
                <a:cubicBezTo>
                  <a:pt x="1752" y="1045"/>
                  <a:pt x="1735" y="1027"/>
                  <a:pt x="1699" y="1027"/>
                </a:cubicBezTo>
                <a:lnTo>
                  <a:pt x="198" y="1027"/>
                </a:lnTo>
                <a:cubicBezTo>
                  <a:pt x="145" y="1027"/>
                  <a:pt x="108" y="972"/>
                  <a:pt x="108" y="919"/>
                </a:cubicBezTo>
                <a:cubicBezTo>
                  <a:pt x="108" y="864"/>
                  <a:pt x="145" y="828"/>
                  <a:pt x="198" y="828"/>
                </a:cubicBezTo>
                <a:close/>
                <a:moveTo>
                  <a:pt x="1114" y="1"/>
                </a:moveTo>
                <a:cubicBezTo>
                  <a:pt x="1058" y="1"/>
                  <a:pt x="1002" y="35"/>
                  <a:pt x="976" y="87"/>
                </a:cubicBezTo>
                <a:lnTo>
                  <a:pt x="506" y="719"/>
                </a:lnTo>
                <a:lnTo>
                  <a:pt x="198" y="719"/>
                </a:lnTo>
                <a:cubicBezTo>
                  <a:pt x="90" y="719"/>
                  <a:pt x="0" y="810"/>
                  <a:pt x="0" y="919"/>
                </a:cubicBezTo>
                <a:cubicBezTo>
                  <a:pt x="0" y="1008"/>
                  <a:pt x="54" y="1099"/>
                  <a:pt x="145" y="1117"/>
                </a:cubicBezTo>
                <a:cubicBezTo>
                  <a:pt x="145" y="1136"/>
                  <a:pt x="162" y="1136"/>
                  <a:pt x="162" y="1136"/>
                </a:cubicBezTo>
                <a:lnTo>
                  <a:pt x="181" y="1136"/>
                </a:lnTo>
                <a:cubicBezTo>
                  <a:pt x="198" y="1136"/>
                  <a:pt x="217" y="1153"/>
                  <a:pt x="217" y="1172"/>
                </a:cubicBezTo>
                <a:lnTo>
                  <a:pt x="398" y="2129"/>
                </a:lnTo>
                <a:cubicBezTo>
                  <a:pt x="398" y="2201"/>
                  <a:pt x="470" y="2256"/>
                  <a:pt x="542" y="2256"/>
                </a:cubicBezTo>
                <a:lnTo>
                  <a:pt x="2078" y="2256"/>
                </a:lnTo>
                <a:cubicBezTo>
                  <a:pt x="2150" y="2256"/>
                  <a:pt x="2205" y="2201"/>
                  <a:pt x="2222" y="2129"/>
                </a:cubicBezTo>
                <a:lnTo>
                  <a:pt x="2403" y="1172"/>
                </a:lnTo>
                <a:cubicBezTo>
                  <a:pt x="2403" y="1153"/>
                  <a:pt x="2422" y="1136"/>
                  <a:pt x="2439" y="1136"/>
                </a:cubicBezTo>
                <a:cubicBezTo>
                  <a:pt x="2458" y="1136"/>
                  <a:pt x="2475" y="1136"/>
                  <a:pt x="2475" y="1117"/>
                </a:cubicBezTo>
                <a:cubicBezTo>
                  <a:pt x="2566" y="1099"/>
                  <a:pt x="2620" y="1008"/>
                  <a:pt x="2620" y="919"/>
                </a:cubicBezTo>
                <a:cubicBezTo>
                  <a:pt x="2620" y="810"/>
                  <a:pt x="2530" y="719"/>
                  <a:pt x="2422" y="719"/>
                </a:cubicBezTo>
                <a:lnTo>
                  <a:pt x="2114" y="719"/>
                </a:lnTo>
                <a:lnTo>
                  <a:pt x="1644" y="87"/>
                </a:lnTo>
                <a:cubicBezTo>
                  <a:pt x="1617" y="35"/>
                  <a:pt x="1562" y="1"/>
                  <a:pt x="1506" y="1"/>
                </a:cubicBezTo>
                <a:cubicBezTo>
                  <a:pt x="1486" y="1"/>
                  <a:pt x="1465" y="5"/>
                  <a:pt x="1446" y="15"/>
                </a:cubicBezTo>
                <a:cubicBezTo>
                  <a:pt x="1355" y="69"/>
                  <a:pt x="1337" y="160"/>
                  <a:pt x="1373" y="232"/>
                </a:cubicBezTo>
                <a:lnTo>
                  <a:pt x="1391" y="232"/>
                </a:lnTo>
                <a:lnTo>
                  <a:pt x="1752" y="719"/>
                </a:lnTo>
                <a:lnTo>
                  <a:pt x="867" y="719"/>
                </a:lnTo>
                <a:lnTo>
                  <a:pt x="1229" y="232"/>
                </a:lnTo>
                <a:cubicBezTo>
                  <a:pt x="1282" y="160"/>
                  <a:pt x="1246" y="69"/>
                  <a:pt x="1174" y="15"/>
                </a:cubicBezTo>
                <a:cubicBezTo>
                  <a:pt x="1155" y="5"/>
                  <a:pt x="1134" y="1"/>
                  <a:pt x="1114"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0" name="Google Shape;325;p23"/>
          <p:cNvSpPr/>
          <p:nvPr/>
        </p:nvSpPr>
        <p:spPr>
          <a:xfrm>
            <a:off x="2048331" y="1930382"/>
            <a:ext cx="63332" cy="148871"/>
          </a:xfrm>
          <a:custGeom>
            <a:avLst/>
            <a:gdLst/>
            <a:ahLst/>
            <a:cxnLst/>
            <a:rect l="l" t="t" r="r" b="b"/>
            <a:pathLst>
              <a:path w="308" h="724" extrusionOk="0">
                <a:moveTo>
                  <a:pt x="145" y="109"/>
                </a:moveTo>
                <a:cubicBezTo>
                  <a:pt x="181" y="109"/>
                  <a:pt x="199" y="126"/>
                  <a:pt x="199" y="162"/>
                </a:cubicBezTo>
                <a:lnTo>
                  <a:pt x="199" y="560"/>
                </a:lnTo>
                <a:cubicBezTo>
                  <a:pt x="199" y="596"/>
                  <a:pt x="181" y="615"/>
                  <a:pt x="145" y="615"/>
                </a:cubicBezTo>
                <a:cubicBezTo>
                  <a:pt x="126" y="615"/>
                  <a:pt x="109" y="596"/>
                  <a:pt x="109" y="560"/>
                </a:cubicBezTo>
                <a:lnTo>
                  <a:pt x="109" y="162"/>
                </a:lnTo>
                <a:cubicBezTo>
                  <a:pt x="109" y="126"/>
                  <a:pt x="126" y="109"/>
                  <a:pt x="145" y="109"/>
                </a:cubicBezTo>
                <a:close/>
                <a:moveTo>
                  <a:pt x="145" y="0"/>
                </a:moveTo>
                <a:cubicBezTo>
                  <a:pt x="73" y="0"/>
                  <a:pt x="1" y="72"/>
                  <a:pt x="1" y="162"/>
                </a:cubicBezTo>
                <a:lnTo>
                  <a:pt x="1" y="560"/>
                </a:lnTo>
                <a:cubicBezTo>
                  <a:pt x="1" y="651"/>
                  <a:pt x="73" y="723"/>
                  <a:pt x="145" y="723"/>
                </a:cubicBezTo>
                <a:cubicBezTo>
                  <a:pt x="235" y="723"/>
                  <a:pt x="307" y="651"/>
                  <a:pt x="307" y="560"/>
                </a:cubicBezTo>
                <a:lnTo>
                  <a:pt x="307" y="162"/>
                </a:lnTo>
                <a:cubicBezTo>
                  <a:pt x="307" y="72"/>
                  <a:pt x="235" y="0"/>
                  <a:pt x="145"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1" name="Google Shape;326;p23"/>
          <p:cNvSpPr/>
          <p:nvPr/>
        </p:nvSpPr>
        <p:spPr>
          <a:xfrm>
            <a:off x="2152375" y="1930382"/>
            <a:ext cx="63332" cy="148871"/>
          </a:xfrm>
          <a:custGeom>
            <a:avLst/>
            <a:gdLst/>
            <a:ahLst/>
            <a:cxnLst/>
            <a:rect l="l" t="t" r="r" b="b"/>
            <a:pathLst>
              <a:path w="308" h="724" extrusionOk="0">
                <a:moveTo>
                  <a:pt x="163" y="109"/>
                </a:moveTo>
                <a:cubicBezTo>
                  <a:pt x="181" y="109"/>
                  <a:pt x="218" y="126"/>
                  <a:pt x="218" y="162"/>
                </a:cubicBezTo>
                <a:lnTo>
                  <a:pt x="218" y="560"/>
                </a:lnTo>
                <a:cubicBezTo>
                  <a:pt x="218" y="596"/>
                  <a:pt x="181" y="615"/>
                  <a:pt x="163" y="615"/>
                </a:cubicBezTo>
                <a:cubicBezTo>
                  <a:pt x="126" y="615"/>
                  <a:pt x="109" y="596"/>
                  <a:pt x="109" y="560"/>
                </a:cubicBezTo>
                <a:lnTo>
                  <a:pt x="109" y="162"/>
                </a:lnTo>
                <a:cubicBezTo>
                  <a:pt x="109" y="126"/>
                  <a:pt x="126" y="109"/>
                  <a:pt x="163" y="109"/>
                </a:cubicBezTo>
                <a:close/>
                <a:moveTo>
                  <a:pt x="163" y="0"/>
                </a:moveTo>
                <a:cubicBezTo>
                  <a:pt x="73" y="0"/>
                  <a:pt x="1" y="72"/>
                  <a:pt x="1" y="162"/>
                </a:cubicBezTo>
                <a:lnTo>
                  <a:pt x="1" y="560"/>
                </a:lnTo>
                <a:cubicBezTo>
                  <a:pt x="1" y="651"/>
                  <a:pt x="73" y="723"/>
                  <a:pt x="163" y="723"/>
                </a:cubicBezTo>
                <a:cubicBezTo>
                  <a:pt x="235" y="723"/>
                  <a:pt x="307" y="651"/>
                  <a:pt x="307" y="560"/>
                </a:cubicBezTo>
                <a:lnTo>
                  <a:pt x="307" y="162"/>
                </a:lnTo>
                <a:cubicBezTo>
                  <a:pt x="307" y="72"/>
                  <a:pt x="235" y="0"/>
                  <a:pt x="163"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2" name="Google Shape;327;p23"/>
          <p:cNvSpPr/>
          <p:nvPr/>
        </p:nvSpPr>
        <p:spPr>
          <a:xfrm>
            <a:off x="1944287" y="1930382"/>
            <a:ext cx="63332" cy="148871"/>
          </a:xfrm>
          <a:custGeom>
            <a:avLst/>
            <a:gdLst/>
            <a:ahLst/>
            <a:cxnLst/>
            <a:rect l="l" t="t" r="r" b="b"/>
            <a:pathLst>
              <a:path w="308" h="724" extrusionOk="0">
                <a:moveTo>
                  <a:pt x="145" y="109"/>
                </a:moveTo>
                <a:cubicBezTo>
                  <a:pt x="181" y="109"/>
                  <a:pt x="199" y="126"/>
                  <a:pt x="199" y="162"/>
                </a:cubicBezTo>
                <a:lnTo>
                  <a:pt x="199" y="560"/>
                </a:lnTo>
                <a:cubicBezTo>
                  <a:pt x="199" y="596"/>
                  <a:pt x="181" y="615"/>
                  <a:pt x="145" y="615"/>
                </a:cubicBezTo>
                <a:cubicBezTo>
                  <a:pt x="109" y="615"/>
                  <a:pt x="90" y="596"/>
                  <a:pt x="90" y="560"/>
                </a:cubicBezTo>
                <a:lnTo>
                  <a:pt x="90" y="162"/>
                </a:lnTo>
                <a:cubicBezTo>
                  <a:pt x="90" y="126"/>
                  <a:pt x="109" y="109"/>
                  <a:pt x="145" y="109"/>
                </a:cubicBezTo>
                <a:close/>
                <a:moveTo>
                  <a:pt x="145" y="0"/>
                </a:moveTo>
                <a:cubicBezTo>
                  <a:pt x="54" y="0"/>
                  <a:pt x="1" y="72"/>
                  <a:pt x="1" y="162"/>
                </a:cubicBezTo>
                <a:lnTo>
                  <a:pt x="1" y="560"/>
                </a:lnTo>
                <a:cubicBezTo>
                  <a:pt x="1" y="651"/>
                  <a:pt x="54" y="723"/>
                  <a:pt x="145" y="723"/>
                </a:cubicBezTo>
                <a:cubicBezTo>
                  <a:pt x="235" y="723"/>
                  <a:pt x="307" y="651"/>
                  <a:pt x="307" y="560"/>
                </a:cubicBezTo>
                <a:lnTo>
                  <a:pt x="307" y="162"/>
                </a:lnTo>
                <a:cubicBezTo>
                  <a:pt x="307" y="72"/>
                  <a:pt x="235" y="0"/>
                  <a:pt x="145"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13" name="Google Shape;329;p23"/>
          <p:cNvSpPr/>
          <p:nvPr/>
        </p:nvSpPr>
        <p:spPr>
          <a:xfrm>
            <a:off x="2125848" y="2236967"/>
            <a:ext cx="1854723" cy="554155"/>
          </a:xfrm>
          <a:custGeom>
            <a:avLst/>
            <a:gdLst/>
            <a:ahLst/>
            <a:cxnLst/>
            <a:rect l="l" t="t" r="r" b="b"/>
            <a:pathLst>
              <a:path w="9020" h="2695" extrusionOk="0">
                <a:moveTo>
                  <a:pt x="1" y="1"/>
                </a:moveTo>
                <a:lnTo>
                  <a:pt x="1" y="1519"/>
                </a:lnTo>
                <a:cubicBezTo>
                  <a:pt x="1" y="2169"/>
                  <a:pt x="525" y="2694"/>
                  <a:pt x="1176" y="2694"/>
                </a:cubicBezTo>
                <a:lnTo>
                  <a:pt x="9019" y="2694"/>
                </a:lnTo>
                <a:lnTo>
                  <a:pt x="9019" y="2675"/>
                </a:lnTo>
                <a:lnTo>
                  <a:pt x="1176" y="2675"/>
                </a:lnTo>
                <a:cubicBezTo>
                  <a:pt x="851" y="2675"/>
                  <a:pt x="562" y="2550"/>
                  <a:pt x="362" y="2333"/>
                </a:cubicBezTo>
                <a:cubicBezTo>
                  <a:pt x="145" y="2133"/>
                  <a:pt x="19" y="1844"/>
                  <a:pt x="19" y="1519"/>
                </a:cubicBezTo>
                <a:lnTo>
                  <a:pt x="1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3" name="Google Shape;339;p23"/>
          <p:cNvSpPr/>
          <p:nvPr/>
        </p:nvSpPr>
        <p:spPr>
          <a:xfrm>
            <a:off x="1654156" y="1508660"/>
            <a:ext cx="869581" cy="802959"/>
          </a:xfrm>
          <a:custGeom>
            <a:avLst/>
            <a:gdLst/>
            <a:ahLst/>
            <a:cxnLst/>
            <a:rect l="l" t="t" r="r" b="b"/>
            <a:pathLst>
              <a:path w="4229" h="3905" extrusionOk="0">
                <a:moveTo>
                  <a:pt x="362" y="1"/>
                </a:moveTo>
                <a:cubicBezTo>
                  <a:pt x="162" y="1"/>
                  <a:pt x="0" y="164"/>
                  <a:pt x="0" y="362"/>
                </a:cubicBezTo>
                <a:lnTo>
                  <a:pt x="0" y="3543"/>
                </a:lnTo>
                <a:cubicBezTo>
                  <a:pt x="0" y="3742"/>
                  <a:pt x="162" y="3904"/>
                  <a:pt x="362" y="3904"/>
                </a:cubicBezTo>
                <a:lnTo>
                  <a:pt x="3849" y="3904"/>
                </a:lnTo>
                <a:cubicBezTo>
                  <a:pt x="4066" y="3904"/>
                  <a:pt x="4229" y="3742"/>
                  <a:pt x="4229" y="3543"/>
                </a:cubicBezTo>
                <a:lnTo>
                  <a:pt x="4229" y="362"/>
                </a:lnTo>
                <a:cubicBezTo>
                  <a:pt x="4229" y="164"/>
                  <a:pt x="4066" y="1"/>
                  <a:pt x="3849" y="1"/>
                </a:cubicBezTo>
                <a:close/>
              </a:path>
            </a:pathLst>
          </a:custGeom>
          <a:solidFill>
            <a:srgbClr val="B6B6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4" name="Google Shape;340;p23"/>
          <p:cNvSpPr/>
          <p:nvPr/>
        </p:nvSpPr>
        <p:spPr>
          <a:xfrm>
            <a:off x="1631743" y="1482955"/>
            <a:ext cx="903097" cy="832569"/>
          </a:xfrm>
          <a:custGeom>
            <a:avLst/>
            <a:gdLst/>
            <a:ahLst/>
            <a:cxnLst/>
            <a:rect l="l" t="t" r="r" b="b"/>
            <a:pathLst>
              <a:path w="4392" h="4049" extrusionOk="0">
                <a:moveTo>
                  <a:pt x="362" y="0"/>
                </a:moveTo>
                <a:cubicBezTo>
                  <a:pt x="163" y="0"/>
                  <a:pt x="1" y="162"/>
                  <a:pt x="1" y="361"/>
                </a:cubicBezTo>
                <a:lnTo>
                  <a:pt x="1" y="3687"/>
                </a:lnTo>
                <a:cubicBezTo>
                  <a:pt x="1" y="3885"/>
                  <a:pt x="163" y="4048"/>
                  <a:pt x="362" y="4048"/>
                </a:cubicBezTo>
                <a:lnTo>
                  <a:pt x="4030" y="4048"/>
                </a:lnTo>
                <a:cubicBezTo>
                  <a:pt x="4230" y="4048"/>
                  <a:pt x="4391" y="3885"/>
                  <a:pt x="4391" y="3687"/>
                </a:cubicBezTo>
                <a:lnTo>
                  <a:pt x="4391" y="361"/>
                </a:lnTo>
                <a:cubicBezTo>
                  <a:pt x="4391" y="162"/>
                  <a:pt x="4230" y="0"/>
                  <a:pt x="4030" y="0"/>
                </a:cubicBezTo>
                <a:close/>
              </a:path>
            </a:pathLst>
          </a:custGeom>
          <a:solidFill>
            <a:srgbClr val="121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cs typeface="+mn-ea"/>
              <a:sym typeface="+mn-lt"/>
            </a:endParaRPr>
          </a:p>
        </p:txBody>
      </p:sp>
      <p:sp>
        <p:nvSpPr>
          <p:cNvPr id="25" name="Google Shape;341;p23"/>
          <p:cNvSpPr/>
          <p:nvPr/>
        </p:nvSpPr>
        <p:spPr>
          <a:xfrm>
            <a:off x="3935719" y="2746288"/>
            <a:ext cx="89240" cy="85539"/>
          </a:xfrm>
          <a:custGeom>
            <a:avLst/>
            <a:gdLst/>
            <a:ahLst/>
            <a:cxnLst/>
            <a:rect l="l" t="t" r="r" b="b"/>
            <a:pathLst>
              <a:path w="434" h="416" extrusionOk="0">
                <a:moveTo>
                  <a:pt x="217" y="0"/>
                </a:moveTo>
                <a:cubicBezTo>
                  <a:pt x="109" y="0"/>
                  <a:pt x="0" y="90"/>
                  <a:pt x="0" y="217"/>
                </a:cubicBezTo>
                <a:cubicBezTo>
                  <a:pt x="0" y="326"/>
                  <a:pt x="109" y="415"/>
                  <a:pt x="217" y="415"/>
                </a:cubicBezTo>
                <a:cubicBezTo>
                  <a:pt x="343" y="415"/>
                  <a:pt x="434" y="326"/>
                  <a:pt x="434" y="217"/>
                </a:cubicBezTo>
                <a:cubicBezTo>
                  <a:pt x="434" y="90"/>
                  <a:pt x="343" y="0"/>
                  <a:pt x="217" y="0"/>
                </a:cubicBezTo>
                <a:close/>
              </a:path>
            </a:pathLst>
          </a:custGeom>
          <a:solidFill>
            <a:srgbClr val="4552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2" name="Google Shape;349;p23"/>
          <p:cNvSpPr/>
          <p:nvPr/>
        </p:nvSpPr>
        <p:spPr>
          <a:xfrm>
            <a:off x="7976584" y="1633919"/>
            <a:ext cx="449699" cy="484655"/>
          </a:xfrm>
          <a:custGeom>
            <a:avLst/>
            <a:gdLst/>
            <a:ahLst/>
            <a:cxnLst/>
            <a:rect l="l" t="t" r="r" b="b"/>
            <a:pathLst>
              <a:path w="2187" h="2357" extrusionOk="0">
                <a:moveTo>
                  <a:pt x="1085" y="99"/>
                </a:moveTo>
                <a:cubicBezTo>
                  <a:pt x="1121" y="99"/>
                  <a:pt x="1139" y="116"/>
                  <a:pt x="1157" y="135"/>
                </a:cubicBezTo>
                <a:lnTo>
                  <a:pt x="2025" y="1255"/>
                </a:lnTo>
                <a:cubicBezTo>
                  <a:pt x="2061" y="1291"/>
                  <a:pt x="2061" y="1364"/>
                  <a:pt x="2006" y="1400"/>
                </a:cubicBezTo>
                <a:cubicBezTo>
                  <a:pt x="1989" y="1417"/>
                  <a:pt x="1970" y="1417"/>
                  <a:pt x="1934" y="1417"/>
                </a:cubicBezTo>
                <a:cubicBezTo>
                  <a:pt x="1916" y="1417"/>
                  <a:pt x="1880" y="1400"/>
                  <a:pt x="1861" y="1381"/>
                </a:cubicBezTo>
                <a:lnTo>
                  <a:pt x="1500" y="930"/>
                </a:lnTo>
                <a:cubicBezTo>
                  <a:pt x="1490" y="909"/>
                  <a:pt x="1473" y="900"/>
                  <a:pt x="1457" y="900"/>
                </a:cubicBezTo>
                <a:cubicBezTo>
                  <a:pt x="1446" y="900"/>
                  <a:pt x="1435" y="904"/>
                  <a:pt x="1428" y="911"/>
                </a:cubicBezTo>
                <a:cubicBezTo>
                  <a:pt x="1410" y="930"/>
                  <a:pt x="1410" y="966"/>
                  <a:pt x="1428" y="984"/>
                </a:cubicBezTo>
                <a:lnTo>
                  <a:pt x="1717" y="1364"/>
                </a:lnTo>
                <a:lnTo>
                  <a:pt x="868" y="1544"/>
                </a:lnTo>
                <a:lnTo>
                  <a:pt x="596" y="1200"/>
                </a:lnTo>
                <a:lnTo>
                  <a:pt x="977" y="424"/>
                </a:lnTo>
                <a:lnTo>
                  <a:pt x="1283" y="803"/>
                </a:lnTo>
                <a:cubicBezTo>
                  <a:pt x="1293" y="812"/>
                  <a:pt x="1302" y="817"/>
                  <a:pt x="1313" y="817"/>
                </a:cubicBezTo>
                <a:cubicBezTo>
                  <a:pt x="1324" y="817"/>
                  <a:pt x="1337" y="812"/>
                  <a:pt x="1355" y="803"/>
                </a:cubicBezTo>
                <a:cubicBezTo>
                  <a:pt x="1374" y="785"/>
                  <a:pt x="1374" y="767"/>
                  <a:pt x="1355" y="731"/>
                </a:cubicBezTo>
                <a:lnTo>
                  <a:pt x="994" y="279"/>
                </a:lnTo>
                <a:cubicBezTo>
                  <a:pt x="977" y="243"/>
                  <a:pt x="977" y="225"/>
                  <a:pt x="977" y="188"/>
                </a:cubicBezTo>
                <a:cubicBezTo>
                  <a:pt x="977" y="171"/>
                  <a:pt x="994" y="135"/>
                  <a:pt x="1013" y="116"/>
                </a:cubicBezTo>
                <a:cubicBezTo>
                  <a:pt x="1030" y="116"/>
                  <a:pt x="1066" y="99"/>
                  <a:pt x="1085" y="99"/>
                </a:cubicBezTo>
                <a:close/>
                <a:moveTo>
                  <a:pt x="434" y="1164"/>
                </a:moveTo>
                <a:lnTo>
                  <a:pt x="813" y="1634"/>
                </a:lnTo>
                <a:lnTo>
                  <a:pt x="868" y="1706"/>
                </a:lnTo>
                <a:lnTo>
                  <a:pt x="868" y="1743"/>
                </a:lnTo>
                <a:lnTo>
                  <a:pt x="741" y="1834"/>
                </a:lnTo>
                <a:lnTo>
                  <a:pt x="651" y="1906"/>
                </a:lnTo>
                <a:cubicBezTo>
                  <a:pt x="645" y="1912"/>
                  <a:pt x="641" y="1914"/>
                  <a:pt x="637" y="1914"/>
                </a:cubicBezTo>
                <a:cubicBezTo>
                  <a:pt x="631" y="1914"/>
                  <a:pt x="627" y="1906"/>
                  <a:pt x="615" y="1906"/>
                </a:cubicBezTo>
                <a:lnTo>
                  <a:pt x="543" y="1797"/>
                </a:lnTo>
                <a:lnTo>
                  <a:pt x="199" y="1364"/>
                </a:lnTo>
                <a:lnTo>
                  <a:pt x="181" y="1345"/>
                </a:lnTo>
                <a:cubicBezTo>
                  <a:pt x="181" y="1345"/>
                  <a:pt x="181" y="1328"/>
                  <a:pt x="199" y="1328"/>
                </a:cubicBezTo>
                <a:lnTo>
                  <a:pt x="416" y="1164"/>
                </a:lnTo>
                <a:close/>
                <a:moveTo>
                  <a:pt x="218" y="1562"/>
                </a:moveTo>
                <a:lnTo>
                  <a:pt x="434" y="1815"/>
                </a:lnTo>
                <a:lnTo>
                  <a:pt x="307" y="1923"/>
                </a:lnTo>
                <a:lnTo>
                  <a:pt x="90" y="1670"/>
                </a:lnTo>
                <a:lnTo>
                  <a:pt x="218" y="1562"/>
                </a:lnTo>
                <a:close/>
                <a:moveTo>
                  <a:pt x="886" y="1851"/>
                </a:moveTo>
                <a:lnTo>
                  <a:pt x="1121" y="2159"/>
                </a:lnTo>
                <a:lnTo>
                  <a:pt x="994" y="2249"/>
                </a:lnTo>
                <a:lnTo>
                  <a:pt x="760" y="1959"/>
                </a:lnTo>
                <a:lnTo>
                  <a:pt x="796" y="1923"/>
                </a:lnTo>
                <a:lnTo>
                  <a:pt x="886" y="1851"/>
                </a:lnTo>
                <a:close/>
                <a:moveTo>
                  <a:pt x="1059" y="1"/>
                </a:moveTo>
                <a:cubicBezTo>
                  <a:pt x="1020" y="1"/>
                  <a:pt x="980" y="17"/>
                  <a:pt x="940" y="44"/>
                </a:cubicBezTo>
                <a:cubicBezTo>
                  <a:pt x="904" y="80"/>
                  <a:pt x="886" y="135"/>
                  <a:pt x="868" y="188"/>
                </a:cubicBezTo>
                <a:cubicBezTo>
                  <a:pt x="868" y="225"/>
                  <a:pt x="886" y="279"/>
                  <a:pt x="904" y="316"/>
                </a:cubicBezTo>
                <a:lnTo>
                  <a:pt x="524" y="1111"/>
                </a:lnTo>
                <a:lnTo>
                  <a:pt x="524" y="1092"/>
                </a:lnTo>
                <a:cubicBezTo>
                  <a:pt x="507" y="1075"/>
                  <a:pt x="471" y="1056"/>
                  <a:pt x="434" y="1056"/>
                </a:cubicBezTo>
                <a:cubicBezTo>
                  <a:pt x="398" y="1056"/>
                  <a:pt x="380" y="1056"/>
                  <a:pt x="343" y="1075"/>
                </a:cubicBezTo>
                <a:lnTo>
                  <a:pt x="127" y="1255"/>
                </a:lnTo>
                <a:cubicBezTo>
                  <a:pt x="109" y="1273"/>
                  <a:pt x="90" y="1291"/>
                  <a:pt x="90" y="1328"/>
                </a:cubicBezTo>
                <a:cubicBezTo>
                  <a:pt x="73" y="1364"/>
                  <a:pt x="90" y="1400"/>
                  <a:pt x="109" y="1417"/>
                </a:cubicBezTo>
                <a:lnTo>
                  <a:pt x="163" y="1490"/>
                </a:lnTo>
                <a:lnTo>
                  <a:pt x="37" y="1581"/>
                </a:lnTo>
                <a:cubicBezTo>
                  <a:pt x="18" y="1598"/>
                  <a:pt x="1" y="1617"/>
                  <a:pt x="1" y="1653"/>
                </a:cubicBezTo>
                <a:cubicBezTo>
                  <a:pt x="1" y="1670"/>
                  <a:pt x="1" y="1706"/>
                  <a:pt x="18" y="1725"/>
                </a:cubicBezTo>
                <a:lnTo>
                  <a:pt x="218" y="1996"/>
                </a:lnTo>
                <a:cubicBezTo>
                  <a:pt x="235" y="2014"/>
                  <a:pt x="271" y="2032"/>
                  <a:pt x="307" y="2032"/>
                </a:cubicBezTo>
                <a:cubicBezTo>
                  <a:pt x="326" y="2032"/>
                  <a:pt x="343" y="2014"/>
                  <a:pt x="362" y="2014"/>
                </a:cubicBezTo>
                <a:lnTo>
                  <a:pt x="488" y="1906"/>
                </a:lnTo>
                <a:lnTo>
                  <a:pt x="543" y="1959"/>
                </a:lnTo>
                <a:cubicBezTo>
                  <a:pt x="560" y="1996"/>
                  <a:pt x="596" y="2014"/>
                  <a:pt x="633" y="2014"/>
                </a:cubicBezTo>
                <a:lnTo>
                  <a:pt x="669" y="2014"/>
                </a:lnTo>
                <a:lnTo>
                  <a:pt x="922" y="2321"/>
                </a:lnTo>
                <a:cubicBezTo>
                  <a:pt x="922" y="2340"/>
                  <a:pt x="958" y="2357"/>
                  <a:pt x="977" y="2357"/>
                </a:cubicBezTo>
                <a:lnTo>
                  <a:pt x="994" y="2357"/>
                </a:lnTo>
                <a:cubicBezTo>
                  <a:pt x="1013" y="2357"/>
                  <a:pt x="1030" y="2357"/>
                  <a:pt x="1049" y="2340"/>
                </a:cubicBezTo>
                <a:lnTo>
                  <a:pt x="1175" y="2231"/>
                </a:lnTo>
                <a:cubicBezTo>
                  <a:pt x="1230" y="2195"/>
                  <a:pt x="1230" y="2140"/>
                  <a:pt x="1193" y="2104"/>
                </a:cubicBezTo>
                <a:lnTo>
                  <a:pt x="958" y="1779"/>
                </a:lnTo>
                <a:cubicBezTo>
                  <a:pt x="977" y="1743"/>
                  <a:pt x="977" y="1689"/>
                  <a:pt x="940" y="1653"/>
                </a:cubicBezTo>
                <a:lnTo>
                  <a:pt x="940" y="1634"/>
                </a:lnTo>
                <a:lnTo>
                  <a:pt x="1789" y="1453"/>
                </a:lnTo>
                <a:cubicBezTo>
                  <a:pt x="1825" y="1490"/>
                  <a:pt x="1880" y="1526"/>
                  <a:pt x="1916" y="1526"/>
                </a:cubicBezTo>
                <a:lnTo>
                  <a:pt x="1953" y="1526"/>
                </a:lnTo>
                <a:cubicBezTo>
                  <a:pt x="1989" y="1526"/>
                  <a:pt x="2042" y="1508"/>
                  <a:pt x="2078" y="1490"/>
                </a:cubicBezTo>
                <a:cubicBezTo>
                  <a:pt x="2169" y="1417"/>
                  <a:pt x="2187" y="1273"/>
                  <a:pt x="2114" y="1183"/>
                </a:cubicBezTo>
                <a:lnTo>
                  <a:pt x="1230" y="80"/>
                </a:lnTo>
                <a:cubicBezTo>
                  <a:pt x="1211" y="44"/>
                  <a:pt x="1157" y="8"/>
                  <a:pt x="1102" y="8"/>
                </a:cubicBezTo>
                <a:cubicBezTo>
                  <a:pt x="1088" y="3"/>
                  <a:pt x="1074" y="1"/>
                  <a:pt x="1059"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5" name="Google Shape;1032;p33"/>
          <p:cNvSpPr txBox="1"/>
          <p:nvPr/>
        </p:nvSpPr>
        <p:spPr>
          <a:xfrm>
            <a:off x="1252946" y="1481744"/>
            <a:ext cx="1672000" cy="660000"/>
          </a:xfrm>
          <a:prstGeom prst="rect">
            <a:avLst/>
          </a:prstGeom>
          <a:noFill/>
          <a:ln>
            <a:noFill/>
          </a:ln>
        </p:spPr>
        <p:txBody>
          <a:bodyPr spcFirstLastPara="1" wrap="square" lIns="121900" tIns="121900" rIns="121900" bIns="121900" anchor="t"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altLang="zh-CN" sz="4135" b="1" i="0" u="none" strike="noStrike" kern="0" cap="none" spc="0" normalizeH="0" baseline="0" noProof="0" dirty="0">
                <a:ln>
                  <a:noFill/>
                </a:ln>
                <a:solidFill>
                  <a:schemeClr val="bg1"/>
                </a:solidFill>
                <a:effectLst/>
                <a:uLnTx/>
                <a:uFillTx/>
                <a:cs typeface="+mn-ea"/>
                <a:sym typeface="+mn-lt"/>
              </a:rPr>
              <a:t>3</a:t>
            </a:r>
            <a:endParaRPr kumimoji="0" sz="4135" b="1" i="0" u="none" strike="noStrike" kern="0" cap="none" spc="0" normalizeH="0" baseline="0" noProof="0" dirty="0">
              <a:ln>
                <a:noFill/>
              </a:ln>
              <a:solidFill>
                <a:schemeClr val="bg1"/>
              </a:solidFill>
              <a:effectLst/>
              <a:uLnTx/>
              <a:uFillTx/>
              <a:cs typeface="+mn-ea"/>
              <a:sym typeface="+mn-lt"/>
            </a:endParaRPr>
          </a:p>
        </p:txBody>
      </p:sp>
      <p:sp>
        <p:nvSpPr>
          <p:cNvPr id="37" name="文本框 45"/>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应  急  准  备</a:t>
            </a:r>
          </a:p>
        </p:txBody>
      </p:sp>
      <p:sp>
        <p:nvSpPr>
          <p:cNvPr id="38" name="TextBox 37"/>
          <p:cNvSpPr txBox="1"/>
          <p:nvPr/>
        </p:nvSpPr>
        <p:spPr>
          <a:xfrm>
            <a:off x="2960914" y="1596572"/>
            <a:ext cx="4920343" cy="646331"/>
          </a:xfrm>
          <a:prstGeom prst="rect">
            <a:avLst/>
          </a:prstGeom>
          <a:noFill/>
        </p:spPr>
        <p:txBody>
          <a:bodyPr wrap="square" rtlCol="0">
            <a:spAutoFit/>
          </a:bodyPr>
          <a:lstStyle/>
          <a:p>
            <a:r>
              <a:rPr lang="zh-CN" altLang="en-US" sz="3600" dirty="0"/>
              <a:t>开展应急培训及演练</a:t>
            </a:r>
          </a:p>
        </p:txBody>
      </p:sp>
      <p:grpSp>
        <p:nvGrpSpPr>
          <p:cNvPr id="34" name="组合 33"/>
          <p:cNvGrpSpPr/>
          <p:nvPr/>
        </p:nvGrpSpPr>
        <p:grpSpPr>
          <a:xfrm>
            <a:off x="3683809" y="3979372"/>
            <a:ext cx="504001" cy="486739"/>
            <a:chOff x="3669295" y="3979372"/>
            <a:chExt cx="883371" cy="486739"/>
          </a:xfrm>
        </p:grpSpPr>
        <p:sp>
          <p:nvSpPr>
            <p:cNvPr id="42"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7" name="Google Shape;344;p23"/>
            <p:cNvSpPr/>
            <p:nvPr/>
          </p:nvSpPr>
          <p:spPr>
            <a:xfrm>
              <a:off x="3669295"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sp>
        <p:nvSpPr>
          <p:cNvPr id="50" name="Synergistically utilize technically sound portals with frictionless chains. Dramatically customize…"/>
          <p:cNvSpPr txBox="1"/>
          <p:nvPr/>
        </p:nvSpPr>
        <p:spPr>
          <a:xfrm>
            <a:off x="1254746" y="3363193"/>
            <a:ext cx="2315764" cy="2654573"/>
          </a:xfrm>
          <a:prstGeom prst="rect">
            <a:avLst/>
          </a:prstGeom>
          <a:ln w="12700">
            <a:miter lim="400000"/>
          </a:ln>
        </p:spPr>
        <p:txBody>
          <a:bodyPr wrap="square" lIns="0" tIns="0" rIns="0" bIns="0">
            <a:spAutoFit/>
          </a:bodyPr>
          <a:lstStyle/>
          <a:p>
            <a:pPr indent="252095" defTabSz="412750" hangingPunct="0">
              <a:lnSpc>
                <a:spcPts val="2300"/>
              </a:lnSpc>
              <a:defRPr sz="2000" b="0">
                <a:solidFill>
                  <a:srgbClr val="1C1F25"/>
                </a:solidFill>
                <a:latin typeface="Roboto Bold"/>
                <a:ea typeface="Roboto Bold"/>
                <a:cs typeface="Roboto Bold"/>
                <a:sym typeface="Roboto Bold"/>
              </a:defRPr>
            </a:pPr>
            <a:r>
              <a:rPr lang="zh-CN" altLang="en-US" sz="1600" dirty="0">
                <a:latin typeface="微软雅黑" panose="020B0503020204020204" pitchFamily="34" charset="-122"/>
                <a:ea typeface="微软雅黑" panose="020B0503020204020204" pitchFamily="34" charset="-122"/>
                <a:sym typeface="Roboto Bold"/>
              </a:rPr>
              <a:t>规模较大的学校应成立由具备必要的专业知识、技能、身体素质和心理素质人员组成的专（兼）职应急处置队伍，由安全事故应急处置领导小组负责组织与管理，并构建以此为主的学校安全事故应急处置体系。</a:t>
            </a:r>
            <a:endParaRPr lang="en-US" altLang="zh-CN" sz="1600" kern="0" dirty="0">
              <a:solidFill>
                <a:prstClr val="white">
                  <a:lumMod val="65000"/>
                </a:prstClr>
              </a:solidFill>
              <a:latin typeface="微软雅黑" panose="020B0503020204020204" pitchFamily="34" charset="-122"/>
              <a:ea typeface="微软雅黑" panose="020B0503020204020204" pitchFamily="34" charset="-122"/>
              <a:cs typeface="+mn-ea"/>
              <a:sym typeface="+mn-lt"/>
            </a:endParaRPr>
          </a:p>
        </p:txBody>
      </p:sp>
      <p:sp>
        <p:nvSpPr>
          <p:cNvPr id="51" name="Synergistically utilize technically sound portals with frictionless chains. Dramatically customize…"/>
          <p:cNvSpPr txBox="1"/>
          <p:nvPr/>
        </p:nvSpPr>
        <p:spPr>
          <a:xfrm>
            <a:off x="4455157" y="3370451"/>
            <a:ext cx="2314800" cy="1769715"/>
          </a:xfrm>
          <a:prstGeom prst="rect">
            <a:avLst/>
          </a:prstGeom>
          <a:ln w="12700">
            <a:miter lim="400000"/>
          </a:ln>
        </p:spPr>
        <p:txBody>
          <a:bodyPr wrap="square" lIns="0" tIns="0" rIns="0" bIns="0">
            <a:spAutoFit/>
          </a:bodyPr>
          <a:lstStyle/>
          <a:p>
            <a:pPr indent="252095" defTabSz="412750" hangingPunct="0">
              <a:lnSpc>
                <a:spcPts val="2300"/>
              </a:lnSpc>
              <a:defRPr sz="2000" b="0">
                <a:solidFill>
                  <a:srgbClr val="1C1F25"/>
                </a:solidFill>
                <a:latin typeface="Roboto Bold"/>
                <a:ea typeface="Roboto Bold"/>
                <a:cs typeface="Roboto Bold"/>
                <a:sym typeface="Roboto Bold"/>
              </a:defRPr>
            </a:pPr>
            <a:r>
              <a:rPr lang="zh-CN" altLang="en-US" sz="1600" dirty="0">
                <a:latin typeface="微软雅黑" panose="020B0503020204020204" pitchFamily="34" charset="-122"/>
                <a:ea typeface="微软雅黑" panose="020B0503020204020204" pitchFamily="34" charset="-122"/>
                <a:sym typeface="Roboto Bold"/>
              </a:rPr>
              <a:t>学校要对教职工开展应急预案、应急知识、自救互救和避险逃生技能的培训活动，了解应急预案内容，熟悉应急职责、应急处置程序和措施。</a:t>
            </a:r>
            <a:endParaRPr lang="en-US" altLang="zh-CN" sz="1600" kern="0" dirty="0">
              <a:solidFill>
                <a:prstClr val="white">
                  <a:lumMod val="65000"/>
                </a:prstClr>
              </a:solidFill>
              <a:latin typeface="微软雅黑" panose="020B0503020204020204" pitchFamily="34" charset="-122"/>
              <a:ea typeface="微软雅黑" panose="020B0503020204020204" pitchFamily="34" charset="-122"/>
              <a:cs typeface="+mn-ea"/>
              <a:sym typeface="+mn-lt"/>
            </a:endParaRPr>
          </a:p>
        </p:txBody>
      </p:sp>
      <p:sp>
        <p:nvSpPr>
          <p:cNvPr id="52" name="Synergistically utilize technically sound portals with frictionless chains. Dramatically customize…"/>
          <p:cNvSpPr txBox="1"/>
          <p:nvPr/>
        </p:nvSpPr>
        <p:spPr>
          <a:xfrm>
            <a:off x="7924072" y="3370457"/>
            <a:ext cx="2304000" cy="1744837"/>
          </a:xfrm>
          <a:prstGeom prst="rect">
            <a:avLst/>
          </a:prstGeom>
          <a:ln w="12700">
            <a:miter lim="400000"/>
          </a:ln>
        </p:spPr>
        <p:txBody>
          <a:bodyPr wrap="square" lIns="0" tIns="0" rIns="0" bIns="0">
            <a:spAutoFit/>
          </a:bodyPr>
          <a:lstStyle/>
          <a:p>
            <a:pPr indent="252095">
              <a:lnSpc>
                <a:spcPts val="2300"/>
              </a:lnSpc>
            </a:pPr>
            <a:r>
              <a:rPr lang="zh-CN" altLang="en-US" sz="1600" dirty="0"/>
              <a:t>学校应根据本单位的事故风险特点，每年至少组织一次综合应急预案演练或者专项应急预案演练，每半年至少组织一次现场处置方案演练。</a:t>
            </a:r>
          </a:p>
        </p:txBody>
      </p:sp>
      <p:grpSp>
        <p:nvGrpSpPr>
          <p:cNvPr id="53" name="组合 52"/>
          <p:cNvGrpSpPr/>
          <p:nvPr/>
        </p:nvGrpSpPr>
        <p:grpSpPr>
          <a:xfrm>
            <a:off x="7014775" y="3870520"/>
            <a:ext cx="504001" cy="486739"/>
            <a:chOff x="3669295" y="3979372"/>
            <a:chExt cx="883371" cy="486739"/>
          </a:xfrm>
        </p:grpSpPr>
        <p:sp>
          <p:nvSpPr>
            <p:cNvPr id="54"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55" name="Google Shape;344;p23"/>
            <p:cNvSpPr/>
            <p:nvPr/>
          </p:nvSpPr>
          <p:spPr>
            <a:xfrm>
              <a:off x="3669295"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grpSp>
        <p:nvGrpSpPr>
          <p:cNvPr id="56" name="组合 55"/>
          <p:cNvGrpSpPr/>
          <p:nvPr/>
        </p:nvGrpSpPr>
        <p:grpSpPr>
          <a:xfrm>
            <a:off x="10432827" y="3819724"/>
            <a:ext cx="504000" cy="486739"/>
            <a:chOff x="3669297" y="3979372"/>
            <a:chExt cx="883369" cy="486739"/>
          </a:xfrm>
        </p:grpSpPr>
        <p:sp>
          <p:nvSpPr>
            <p:cNvPr id="57" name="Google Shape;330;p23"/>
            <p:cNvSpPr/>
            <p:nvPr/>
          </p:nvSpPr>
          <p:spPr>
            <a:xfrm>
              <a:off x="3760666" y="3979372"/>
              <a:ext cx="792000" cy="468000"/>
            </a:xfrm>
            <a:custGeom>
              <a:avLst/>
              <a:gdLst/>
              <a:ahLst/>
              <a:cxnLst/>
              <a:rect l="l" t="t" r="r" b="b"/>
              <a:pathLst>
                <a:path w="5061" h="3453" extrusionOk="0">
                  <a:moveTo>
                    <a:pt x="5025" y="0"/>
                  </a:moveTo>
                  <a:lnTo>
                    <a:pt x="5025" y="2188"/>
                  </a:lnTo>
                  <a:cubicBezTo>
                    <a:pt x="5025" y="2531"/>
                    <a:pt x="4899" y="2838"/>
                    <a:pt x="4663" y="3055"/>
                  </a:cubicBezTo>
                  <a:cubicBezTo>
                    <a:pt x="4446" y="3290"/>
                    <a:pt x="4121" y="3434"/>
                    <a:pt x="3778" y="3434"/>
                  </a:cubicBezTo>
                  <a:lnTo>
                    <a:pt x="1" y="3434"/>
                  </a:lnTo>
                  <a:lnTo>
                    <a:pt x="1" y="3453"/>
                  </a:lnTo>
                  <a:lnTo>
                    <a:pt x="3778" y="3453"/>
                  </a:lnTo>
                  <a:cubicBezTo>
                    <a:pt x="4482" y="3453"/>
                    <a:pt x="5061" y="2875"/>
                    <a:pt x="5061" y="2188"/>
                  </a:cubicBezTo>
                  <a:lnTo>
                    <a:pt x="5061" y="0"/>
                  </a:lnTo>
                  <a:close/>
                </a:path>
              </a:pathLst>
            </a:custGeom>
            <a:solidFill>
              <a:schemeClr val="lt2"/>
            </a:solid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58" name="Google Shape;344;p23"/>
            <p:cNvSpPr/>
            <p:nvPr/>
          </p:nvSpPr>
          <p:spPr>
            <a:xfrm>
              <a:off x="3669297" y="4394111"/>
              <a:ext cx="126196" cy="72000"/>
            </a:xfrm>
            <a:custGeom>
              <a:avLst/>
              <a:gdLst/>
              <a:ahLst/>
              <a:cxnLst/>
              <a:rect l="l" t="t" r="r" b="b"/>
              <a:pathLst>
                <a:path w="435" h="434" extrusionOk="0">
                  <a:moveTo>
                    <a:pt x="218" y="0"/>
                  </a:moveTo>
                  <a:cubicBezTo>
                    <a:pt x="90" y="0"/>
                    <a:pt x="1" y="109"/>
                    <a:pt x="1" y="217"/>
                  </a:cubicBezTo>
                  <a:cubicBezTo>
                    <a:pt x="1" y="344"/>
                    <a:pt x="90" y="434"/>
                    <a:pt x="218" y="434"/>
                  </a:cubicBezTo>
                  <a:cubicBezTo>
                    <a:pt x="326" y="434"/>
                    <a:pt x="434" y="344"/>
                    <a:pt x="434" y="217"/>
                  </a:cubicBezTo>
                  <a:cubicBezTo>
                    <a:pt x="434" y="109"/>
                    <a:pt x="326" y="0"/>
                    <a:pt x="218" y="0"/>
                  </a:cubicBezTo>
                  <a:close/>
                </a:path>
              </a:pathLst>
            </a:custGeom>
            <a:solidFill>
              <a:schemeClr val="accent1">
                <a:lumMod val="50000"/>
              </a:schemeClr>
            </a:solidFill>
            <a:ln>
              <a:solidFill>
                <a:schemeClr val="bg2">
                  <a:lumMod val="50000"/>
                </a:schemeClr>
              </a:solid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t="6279"/>
          <a:stretch>
            <a:fillRect/>
          </a:stretch>
        </p:blipFill>
        <p:spPr>
          <a:xfrm>
            <a:off x="0" y="0"/>
            <a:ext cx="12192000" cy="6858000"/>
          </a:xfrm>
          <a:prstGeom prst="rect">
            <a:avLst/>
          </a:prstGeom>
        </p:spPr>
      </p:pic>
      <p:sp>
        <p:nvSpPr>
          <p:cNvPr id="22" name="Oval 19"/>
          <p:cNvSpPr/>
          <p:nvPr/>
        </p:nvSpPr>
        <p:spPr>
          <a:xfrm>
            <a:off x="4509102" y="1889980"/>
            <a:ext cx="1079489" cy="1079489"/>
          </a:xfrm>
          <a:prstGeom prst="ellipse">
            <a:avLst/>
          </a:prstGeom>
          <a:solidFill>
            <a:srgbClr val="3554A2"/>
          </a:solidFill>
          <a:ln>
            <a:noFill/>
          </a:ln>
          <a:effectLst>
            <a:outerShdw blurRad="266700" dist="76200" dir="5400000" sx="89000" sy="8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9600"/>
            <a:endParaRPr lang="en-US" sz="3200" dirty="0">
              <a:solidFill>
                <a:schemeClr val="bg1"/>
              </a:solidFill>
              <a:cs typeface="+mn-ea"/>
              <a:sym typeface="+mn-lt"/>
            </a:endParaRPr>
          </a:p>
        </p:txBody>
      </p:sp>
      <p:grpSp>
        <p:nvGrpSpPr>
          <p:cNvPr id="2" name="Group 21"/>
          <p:cNvGrpSpPr/>
          <p:nvPr/>
        </p:nvGrpSpPr>
        <p:grpSpPr>
          <a:xfrm>
            <a:off x="4792729" y="2219116"/>
            <a:ext cx="461435" cy="421216"/>
            <a:chOff x="2678113" y="1465264"/>
            <a:chExt cx="346076" cy="315912"/>
          </a:xfrm>
        </p:grpSpPr>
        <p:sp>
          <p:nvSpPr>
            <p:cNvPr id="24" name="Freeform 170"/>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5" name="Freeform 171"/>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sp>
          <p:nvSpPr>
            <p:cNvPr id="26" name="Freeform 172"/>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4351"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609600"/>
              <a:endParaRPr lang="id-ID" sz="3200">
                <a:solidFill>
                  <a:schemeClr val="bg1"/>
                </a:solidFill>
                <a:cs typeface="+mn-ea"/>
                <a:sym typeface="+mn-lt"/>
              </a:endParaRPr>
            </a:p>
          </p:txBody>
        </p:sp>
      </p:grpSp>
      <p:sp>
        <p:nvSpPr>
          <p:cNvPr id="28" name="Oval 6"/>
          <p:cNvSpPr/>
          <p:nvPr/>
        </p:nvSpPr>
        <p:spPr>
          <a:xfrm>
            <a:off x="2745599" y="2328275"/>
            <a:ext cx="2501481" cy="2558915"/>
          </a:xfrm>
          <a:prstGeom prst="ellipse">
            <a:avLst/>
          </a:prstGeom>
          <a:solidFill>
            <a:srgbClr val="4D69B1"/>
          </a:solidFill>
          <a:ln w="15875">
            <a:solidFill>
              <a:srgbClr val="121B7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cs typeface="+mn-ea"/>
              <a:sym typeface="+mn-lt"/>
            </a:endParaRPr>
          </a:p>
        </p:txBody>
      </p:sp>
      <p:sp>
        <p:nvSpPr>
          <p:cNvPr id="29" name="Oval 5"/>
          <p:cNvSpPr/>
          <p:nvPr/>
        </p:nvSpPr>
        <p:spPr>
          <a:xfrm>
            <a:off x="3142067" y="2724743"/>
            <a:ext cx="1708545" cy="1747773"/>
          </a:xfrm>
          <a:prstGeom prst="ellipse">
            <a:avLst/>
          </a:prstGeom>
          <a:solidFill>
            <a:srgbClr val="0C13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cs typeface="+mn-ea"/>
              <a:sym typeface="+mn-lt"/>
            </a:endParaRPr>
          </a:p>
        </p:txBody>
      </p:sp>
      <p:sp>
        <p:nvSpPr>
          <p:cNvPr id="34" name="文本框 33"/>
          <p:cNvSpPr txBox="1"/>
          <p:nvPr/>
        </p:nvSpPr>
        <p:spPr>
          <a:xfrm>
            <a:off x="3367282" y="3025017"/>
            <a:ext cx="1333978" cy="1107996"/>
          </a:xfrm>
          <a:prstGeom prst="rect">
            <a:avLst/>
          </a:prstGeom>
          <a:noFill/>
        </p:spPr>
        <p:txBody>
          <a:bodyPr wrap="square" rtlCol="0">
            <a:spAutoFit/>
          </a:bodyPr>
          <a:lstStyle/>
          <a:p>
            <a:r>
              <a:rPr lang="en-US" altLang="zh-CN" sz="6600" u="sng" dirty="0">
                <a:solidFill>
                  <a:schemeClr val="bg1"/>
                </a:solidFill>
                <a:cs typeface="+mn-ea"/>
                <a:sym typeface="+mn-lt"/>
              </a:rPr>
              <a:t>02</a:t>
            </a:r>
          </a:p>
        </p:txBody>
      </p:sp>
      <p:sp>
        <p:nvSpPr>
          <p:cNvPr id="36" name="文本框 35"/>
          <p:cNvSpPr txBox="1"/>
          <p:nvPr/>
        </p:nvSpPr>
        <p:spPr>
          <a:xfrm>
            <a:off x="6138835" y="2000960"/>
            <a:ext cx="5068266" cy="1938992"/>
          </a:xfrm>
          <a:prstGeom prst="rect">
            <a:avLst/>
          </a:prstGeom>
          <a:noFill/>
        </p:spPr>
        <p:txBody>
          <a:bodyPr wrap="square" rtlCol="0">
            <a:spAutoFit/>
          </a:bodyPr>
          <a:lstStyle/>
          <a:p>
            <a:pPr defTabSz="412750" hangingPunct="0">
              <a:defRPr sz="2000" b="0">
                <a:solidFill>
                  <a:srgbClr val="1C1F25"/>
                </a:solidFill>
                <a:latin typeface="Roboto Bold"/>
                <a:ea typeface="Roboto Bold"/>
                <a:cs typeface="Roboto Bold"/>
                <a:sym typeface="Roboto Bold"/>
              </a:defRPr>
            </a:pPr>
            <a:r>
              <a:rPr lang="zh-CN" altLang="en-US" sz="6000" kern="0" dirty="0">
                <a:solidFill>
                  <a:schemeClr val="bg1"/>
                </a:solidFill>
                <a:latin typeface="微软雅黑" panose="020B0503020204020204" pitchFamily="34" charset="-122"/>
                <a:ea typeface="微软雅黑" panose="020B0503020204020204" pitchFamily="34" charset="-122"/>
                <a:cs typeface="+mn-ea"/>
                <a:sym typeface="+mn-lt"/>
              </a:rPr>
              <a:t>严格按照程序处置事故</a:t>
            </a:r>
            <a:endParaRPr lang="en-US" altLang="zh-CN" sz="60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17;p42"/>
          <p:cNvSpPr/>
          <p:nvPr/>
        </p:nvSpPr>
        <p:spPr>
          <a:xfrm>
            <a:off x="552704" y="364795"/>
            <a:ext cx="2652793" cy="694267"/>
          </a:xfrm>
          <a:prstGeom prst="roundRect">
            <a:avLst>
              <a:gd name="adj" fmla="val 50000"/>
            </a:avLst>
          </a:prstGeom>
          <a:noFill/>
          <a:ln w="28575" cap="flat" cmpd="sng">
            <a:solidFill>
              <a:srgbClr val="121B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121B74"/>
              </a:solidFill>
              <a:effectLst/>
              <a:uLnTx/>
              <a:uFillTx/>
              <a:cs typeface="+mn-ea"/>
              <a:sym typeface="+mn-lt"/>
            </a:endParaRPr>
          </a:p>
        </p:txBody>
      </p:sp>
      <p:sp>
        <p:nvSpPr>
          <p:cNvPr id="4" name="Google Shape;819;p42"/>
          <p:cNvSpPr/>
          <p:nvPr/>
        </p:nvSpPr>
        <p:spPr>
          <a:xfrm>
            <a:off x="657002" y="431985"/>
            <a:ext cx="570667" cy="570667"/>
          </a:xfrm>
          <a:custGeom>
            <a:avLst/>
            <a:gdLst/>
            <a:ahLst/>
            <a:cxnLst/>
            <a:rect l="l" t="t" r="r" b="b"/>
            <a:pathLst>
              <a:path w="17120" h="17120" extrusionOk="0">
                <a:moveTo>
                  <a:pt x="8560" y="0"/>
                </a:moveTo>
                <a:cubicBezTo>
                  <a:pt x="3812" y="0"/>
                  <a:pt x="1" y="3789"/>
                  <a:pt x="1" y="8560"/>
                </a:cubicBezTo>
                <a:cubicBezTo>
                  <a:pt x="1" y="13216"/>
                  <a:pt x="3812" y="17119"/>
                  <a:pt x="8560" y="17119"/>
                </a:cubicBezTo>
                <a:cubicBezTo>
                  <a:pt x="13330" y="17119"/>
                  <a:pt x="17119" y="13216"/>
                  <a:pt x="17119" y="8560"/>
                </a:cubicBezTo>
                <a:cubicBezTo>
                  <a:pt x="17119" y="3789"/>
                  <a:pt x="13330" y="0"/>
                  <a:pt x="8560" y="0"/>
                </a:cubicBezTo>
                <a:close/>
              </a:path>
            </a:pathLst>
          </a:custGeom>
          <a:solidFill>
            <a:schemeClr val="bg1"/>
          </a:solidFill>
          <a:ln>
            <a:solidFill>
              <a:srgbClr val="121B7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GB" sz="2000" b="1" dirty="0">
                <a:solidFill>
                  <a:srgbClr val="121B74"/>
                </a:solidFill>
                <a:cs typeface="+mn-ea"/>
                <a:sym typeface="+mn-lt"/>
              </a:rPr>
              <a:t> </a:t>
            </a:r>
            <a:endParaRPr sz="2000" b="1" dirty="0">
              <a:solidFill>
                <a:srgbClr val="121B74"/>
              </a:solidFill>
              <a:cs typeface="+mn-ea"/>
              <a:sym typeface="+mn-lt"/>
            </a:endParaRPr>
          </a:p>
        </p:txBody>
      </p:sp>
      <p:grpSp>
        <p:nvGrpSpPr>
          <p:cNvPr id="2" name="Google Shape;902;p24"/>
          <p:cNvGrpSpPr/>
          <p:nvPr/>
        </p:nvGrpSpPr>
        <p:grpSpPr>
          <a:xfrm>
            <a:off x="764989" y="547242"/>
            <a:ext cx="354692" cy="352750"/>
            <a:chOff x="-5971525" y="3273750"/>
            <a:chExt cx="292250" cy="290650"/>
          </a:xfrm>
          <a:solidFill>
            <a:srgbClr val="121B74"/>
          </a:solidFill>
        </p:grpSpPr>
        <p:sp>
          <p:nvSpPr>
            <p:cNvPr id="6" name="Google Shape;903;p2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sp>
          <p:nvSpPr>
            <p:cNvPr id="7" name="Google Shape;904;p2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121B74"/>
                </a:solidFill>
                <a:cs typeface="+mn-ea"/>
                <a:sym typeface="+mn-lt"/>
              </a:endParaRPr>
            </a:p>
          </p:txBody>
        </p:sp>
      </p:grpSp>
      <p:sp>
        <p:nvSpPr>
          <p:cNvPr id="41" name="文本框 45"/>
          <p:cNvSpPr txBox="1"/>
          <p:nvPr/>
        </p:nvSpPr>
        <p:spPr>
          <a:xfrm>
            <a:off x="1244931" y="559977"/>
            <a:ext cx="1836893" cy="369332"/>
          </a:xfrm>
          <a:prstGeom prst="rect">
            <a:avLst/>
          </a:prstGeom>
          <a:noFill/>
        </p:spPr>
        <p:txBody>
          <a:bodyPr wrap="square" rtlCol="0">
            <a:spAutoFit/>
          </a:bodyPr>
          <a:lstStyle/>
          <a:p>
            <a:pPr algn="ctr"/>
            <a:r>
              <a:rPr lang="zh-CN" altLang="en-US" dirty="0">
                <a:solidFill>
                  <a:srgbClr val="121B74"/>
                </a:solidFill>
                <a:cs typeface="+mn-ea"/>
                <a:sym typeface="+mn-lt"/>
              </a:rPr>
              <a:t>事故处置程序</a:t>
            </a:r>
          </a:p>
        </p:txBody>
      </p:sp>
      <p:sp>
        <p:nvSpPr>
          <p:cNvPr id="44" name="矩形 43"/>
          <p:cNvSpPr/>
          <p:nvPr/>
        </p:nvSpPr>
        <p:spPr>
          <a:xfrm>
            <a:off x="1498254" y="1893277"/>
            <a:ext cx="9097362" cy="2593274"/>
          </a:xfrm>
          <a:prstGeom prst="rect">
            <a:avLst/>
          </a:prstGeom>
          <a:noFill/>
          <a:effectLst>
            <a:outerShdw blurRad="76200" dist="12700" dir="2700000" sy="-23000" kx="-800400" algn="bl" rotWithShape="0">
              <a:prstClr val="black">
                <a:alpha val="20000"/>
              </a:prstClr>
            </a:outerShdw>
          </a:effectLst>
          <a:scene3d>
            <a:camera prst="orthographicFront"/>
            <a:lightRig rig="threePt" dir="t"/>
          </a:scene3d>
          <a:sp3d extrusionH="76200">
            <a:extrusionClr>
              <a:schemeClr val="accent1">
                <a:lumMod val="50000"/>
              </a:schemeClr>
            </a:extrusionClr>
          </a:sp3d>
        </p:spPr>
        <p:txBody>
          <a:bodyPr wrap="none" lIns="91440" tIns="45720" rIns="91440" bIns="45720">
            <a:spAutoFit/>
          </a:bodyPr>
          <a:lstStyle/>
          <a:p>
            <a:pPr>
              <a:lnSpc>
                <a:spcPts val="5000"/>
              </a:lnSpc>
              <a:spcBef>
                <a:spcPts val="2400"/>
              </a:spcBef>
            </a:pPr>
            <a:r>
              <a:rPr lang="zh-CN" altLang="en-US" sz="4000" dirty="0">
                <a:effectLst>
                  <a:outerShdw blurRad="38100" dist="38100" dir="2700000" algn="tl">
                    <a:srgbClr val="000000">
                      <a:alpha val="43137"/>
                    </a:srgbClr>
                  </a:outerShdw>
                </a:effectLst>
              </a:rPr>
              <a:t>学校安全事故不可避免</a:t>
            </a:r>
            <a:endParaRPr lang="en-US" altLang="zh-CN" sz="4000" dirty="0">
              <a:effectLst>
                <a:outerShdw blurRad="38100" dist="38100" dir="2700000" algn="tl">
                  <a:srgbClr val="000000">
                    <a:alpha val="43137"/>
                  </a:srgbClr>
                </a:outerShdw>
              </a:effectLst>
            </a:endParaRPr>
          </a:p>
          <a:p>
            <a:pPr>
              <a:lnSpc>
                <a:spcPts val="5000"/>
              </a:lnSpc>
              <a:spcBef>
                <a:spcPts val="2400"/>
              </a:spcBef>
            </a:pPr>
            <a:r>
              <a:rPr lang="zh-CN" altLang="en-US" sz="4000" dirty="0">
                <a:effectLst>
                  <a:outerShdw blurRad="38100" dist="38100" dir="2700000" algn="tl">
                    <a:srgbClr val="000000">
                      <a:alpha val="43137"/>
                    </a:srgbClr>
                  </a:outerShdw>
                </a:effectLst>
              </a:rPr>
              <a:t>    但事故应急处置</a:t>
            </a:r>
            <a:endParaRPr lang="en-US" altLang="zh-CN" sz="4000" dirty="0">
              <a:effectLst>
                <a:outerShdw blurRad="38100" dist="38100" dir="2700000" algn="tl">
                  <a:srgbClr val="000000">
                    <a:alpha val="43137"/>
                  </a:srgbClr>
                </a:outerShdw>
              </a:effectLst>
            </a:endParaRPr>
          </a:p>
          <a:p>
            <a:pPr>
              <a:lnSpc>
                <a:spcPts val="5000"/>
              </a:lnSpc>
              <a:spcBef>
                <a:spcPts val="2400"/>
              </a:spcBef>
            </a:pPr>
            <a:r>
              <a:rPr lang="zh-CN" altLang="en-US" sz="4000" dirty="0">
                <a:effectLst>
                  <a:outerShdw blurRad="38100" dist="38100" dir="2700000" algn="tl">
                    <a:srgbClr val="000000">
                      <a:alpha val="43137"/>
                    </a:srgbClr>
                  </a:outerShdw>
                </a:effectLst>
              </a:rPr>
              <a:t>        必须严格按照规定程序来组织实施</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KSO_WPP_MARK_KEY" val="20ebafe9-c928-41bf-9c4e-38d3c1e2e984"/>
  <p:tag name="COMMONDATA" val="eyJoZGlkIjoiM2Y0OWI1Mzc5YWE4ZmU4Mzg0YzUxMTI4NGI1YjU2NTg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200}"/>
</p:tagLst>
</file>

<file path=ppt/theme/theme1.xml><?xml version="1.0" encoding="utf-8"?>
<a:theme xmlns:a="http://schemas.openxmlformats.org/drawingml/2006/main" name="第一PPT，www.1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ttu2fe4">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B6F1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4571</Words>
  <Application>Microsoft Office PowerPoint</Application>
  <PresentationFormat>宽屏</PresentationFormat>
  <Paragraphs>502</Paragraphs>
  <Slides>55</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55</vt:i4>
      </vt:variant>
    </vt:vector>
  </HeadingPairs>
  <TitlesOfParts>
    <vt:vector size="63" baseType="lpstr">
      <vt:lpstr>等线</vt:lpstr>
      <vt:lpstr>Arial</vt:lpstr>
      <vt:lpstr>Calibri</vt:lpstr>
      <vt:lpstr>Roboto Bold</vt:lpstr>
      <vt:lpstr>Wingdings</vt:lpstr>
      <vt:lpstr>微软雅黑</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创意商务</dc:title>
  <dc:creator>第一PPT</dc:creator>
  <cp:keywords>www.1ppt.com</cp:keywords>
  <dc:description>www.1ppt.com</dc:description>
  <cp:lastModifiedBy>祥烈 崔</cp:lastModifiedBy>
  <cp:revision>461</cp:revision>
  <dcterms:created xsi:type="dcterms:W3CDTF">2019-03-29T12:25:00Z</dcterms:created>
  <dcterms:modified xsi:type="dcterms:W3CDTF">2023-08-08T02:02:49Z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0767C2D4C5294D80BF0C09B729C34520_12</vt:lpwstr>
  </property>
  <property fmtid="{D5CDD505-2E9C-101B-9397-08002B2CF9AE}" pid="3" name="KSOProductBuildVer">
    <vt:lpwstr>2052-11.1.0.14309</vt:lpwstr>
  </property>
</Properties>
</file>