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97" r:id="rId5"/>
    <p:sldId id="284" r:id="rId6"/>
    <p:sldId id="287" r:id="rId7"/>
    <p:sldId id="258" r:id="rId8"/>
    <p:sldId id="295" r:id="rId9"/>
    <p:sldId id="294" r:id="rId10"/>
    <p:sldId id="298" r:id="rId11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0" userDrawn="1">
          <p15:clr>
            <a:srgbClr val="A4A3A4"/>
          </p15:clr>
        </p15:guide>
        <p15:guide id="2" pos="2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930" y="-782"/>
      </p:cViewPr>
      <p:guideLst>
        <p:guide orient="horz" pos="1650"/>
        <p:guide pos="2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7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4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EAE-E1F5-4BF3-954D-FF58A1F979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73B-BFBA-47D9-B0B8-41872C23F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EAE-E1F5-4BF3-954D-FF58A1F979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73B-BFBA-47D9-B0B8-41872C23F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EAE-E1F5-4BF3-954D-FF58A1F979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73B-BFBA-47D9-B0B8-41872C23F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EAE-E1F5-4BF3-954D-FF58A1F979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73B-BFBA-47D9-B0B8-41872C23F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EAE-E1F5-4BF3-954D-FF58A1F979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73B-BFBA-47D9-B0B8-41872C23F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EAE-E1F5-4BF3-954D-FF58A1F979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73B-BFBA-47D9-B0B8-41872C23F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EAE-E1F5-4BF3-954D-FF58A1F979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73B-BFBA-47D9-B0B8-41872C23F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EAE-E1F5-4BF3-954D-FF58A1F979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73B-BFBA-47D9-B0B8-41872C23F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EAE-E1F5-4BF3-954D-FF58A1F979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73B-BFBA-47D9-B0B8-41872C23F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EAE-E1F5-4BF3-954D-FF58A1F979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73B-BFBA-47D9-B0B8-41872C23F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EAE-E1F5-4BF3-954D-FF58A1F979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73B-BFBA-47D9-B0B8-41872C23F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E0EAE-E1F5-4BF3-954D-FF58A1F979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6873B-BFBA-47D9-B0B8-41872C23F90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.xml"/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12000"/>
          </a:blip>
          <a:stretch>
            <a:fillRect/>
          </a:stretch>
        </p:blipFill>
        <p:spPr>
          <a:xfrm>
            <a:off x="-20955" y="0"/>
            <a:ext cx="9164955" cy="5239385"/>
          </a:xfrm>
          <a:prstGeom prst="rect">
            <a:avLst/>
          </a:prstGeom>
        </p:spPr>
      </p:pic>
      <p:pic>
        <p:nvPicPr>
          <p:cNvPr id="6" name="图片 5" descr="logo.png"/>
          <p:cNvPicPr>
            <a:picLocks noChangeAspect="1"/>
          </p:cNvPicPr>
          <p:nvPr/>
        </p:nvPicPr>
        <p:blipFill>
          <a:blip r:embed="rId3" cstate="print">
            <a:lum bright="12000" contrast="18000"/>
          </a:blip>
          <a:stretch>
            <a:fillRect/>
          </a:stretch>
        </p:blipFill>
        <p:spPr>
          <a:xfrm>
            <a:off x="2627874" y="3003579"/>
            <a:ext cx="3626136" cy="5081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87450" y="1203325"/>
            <a:ext cx="6567805" cy="14763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400" b="1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警钟常鸣，安全过节</a:t>
            </a:r>
            <a:endParaRPr lang="zh-CN" altLang="en-US" sz="4400" b="1" spc="5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b="1" spc="5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800" b="1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中秋国庆前学生安全专题教育</a:t>
            </a:r>
            <a:endParaRPr lang="zh-CN" altLang="en-US" sz="2800" b="1" cap="none" spc="5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0264" y="3651800"/>
            <a:ext cx="1681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2023</a:t>
            </a:r>
            <a:r>
              <a:rPr lang="zh-CN" altLang="en-US" b="1" dirty="0" smtClean="0"/>
              <a:t>年</a:t>
            </a:r>
            <a:r>
              <a:rPr lang="en-US" altLang="zh-CN" b="1" dirty="0" smtClean="0"/>
              <a:t>9</a:t>
            </a:r>
            <a:r>
              <a:rPr lang="zh-CN" altLang="en-US" b="1" dirty="0" smtClean="0"/>
              <a:t>月</a:t>
            </a:r>
            <a:r>
              <a:rPr lang="en-US" altLang="zh-CN" b="1" dirty="0" smtClean="0"/>
              <a:t>28</a:t>
            </a:r>
            <a:r>
              <a:rPr lang="zh-CN" altLang="en-US" b="1" dirty="0" smtClean="0"/>
              <a:t>日</a:t>
            </a:r>
            <a:endParaRPr lang="zh-CN" altLang="en-US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5"/>
          <a:stretch>
            <a:fillRect/>
          </a:stretch>
        </p:blipFill>
        <p:spPr bwMode="auto">
          <a:xfrm rot="10800000">
            <a:off x="-36830" y="0"/>
            <a:ext cx="919099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5486"/>
            <a:ext cx="31940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-36830" y="195580"/>
            <a:ext cx="3524885" cy="891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一、防溺水教育</a:t>
            </a:r>
            <a:endParaRPr lang="zh-CN" altLang="en-US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（六不、两会、四知道）</a:t>
            </a:r>
            <a:endParaRPr lang="zh-CN" alt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3"/>
          <a:srcRect t="17976" r="4359"/>
          <a:stretch>
            <a:fillRect/>
          </a:stretch>
        </p:blipFill>
        <p:spPr>
          <a:xfrm>
            <a:off x="5003800" y="699770"/>
            <a:ext cx="3511550" cy="4131945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1" t="12980" r="15241" b="12552"/>
          <a:stretch>
            <a:fillRect/>
          </a:stretch>
        </p:blipFill>
        <p:spPr bwMode="auto">
          <a:xfrm>
            <a:off x="323215" y="1491615"/>
            <a:ext cx="4286885" cy="255016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5"/>
          <a:stretch>
            <a:fillRect/>
          </a:stretch>
        </p:blipFill>
        <p:spPr bwMode="auto"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5486"/>
            <a:ext cx="31940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93345" y="201295"/>
            <a:ext cx="590867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en-US" altLang="zh-C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防校园欺凌</a:t>
            </a:r>
            <a:r>
              <a:rPr lang="en-US" altLang="zh-C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教育</a:t>
            </a:r>
            <a:endParaRPr lang="zh-CN" altLang="en-US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2095" y="1059180"/>
            <a:ext cx="7829550" cy="64516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endParaRPr lang="en-US" altLang="zh-CN" b="1" dirty="0"/>
          </a:p>
        </p:txBody>
      </p:sp>
      <p:sp>
        <p:nvSpPr>
          <p:cNvPr id="3" name="矩形 2"/>
          <p:cNvSpPr/>
          <p:nvPr/>
        </p:nvSpPr>
        <p:spPr>
          <a:xfrm>
            <a:off x="611684" y="915095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b="1" dirty="0" smtClean="0"/>
              <a:t>①</a:t>
            </a:r>
            <a:r>
              <a:rPr lang="zh-CN" altLang="en-US" b="1" dirty="0"/>
              <a:t>不崇拜欺凌</a:t>
            </a:r>
            <a:r>
              <a:rPr lang="zh-CN" altLang="en-US" b="1" dirty="0" smtClean="0"/>
              <a:t>文化。</a:t>
            </a:r>
            <a:endParaRPr lang="en-US" altLang="zh-CN" b="1" dirty="0" smtClean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</a:t>
            </a:r>
            <a:r>
              <a:rPr lang="zh-CN" altLang="en-US" b="1" dirty="0" smtClean="0"/>
              <a:t>要以团结友爱为荣、欺凌他人为耻。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②</a:t>
            </a:r>
            <a:r>
              <a:rPr lang="zh-CN" altLang="en-US" b="1" dirty="0"/>
              <a:t>不参与校园欺凌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r>
              <a:rPr lang="zh-CN" altLang="en-US" b="1" dirty="0" smtClean="0"/>
              <a:t>树立</a:t>
            </a:r>
            <a:r>
              <a:rPr lang="zh-CN" altLang="en-US" b="1" dirty="0"/>
              <a:t>正确的是非观念，坚决不</a:t>
            </a:r>
            <a:r>
              <a:rPr lang="zh-CN" altLang="en-US" b="1" dirty="0" smtClean="0"/>
              <a:t>充当欺凌的</a:t>
            </a:r>
            <a:r>
              <a:rPr lang="zh-CN" altLang="en-US" b="1" dirty="0"/>
              <a:t>帮凶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 ③要加强法律意识。</a:t>
            </a:r>
            <a:endParaRPr lang="en-US" altLang="zh-CN" b="1" dirty="0" smtClean="0"/>
          </a:p>
          <a:p>
            <a:r>
              <a:rPr lang="zh-CN" altLang="en-US" b="1" dirty="0" smtClean="0"/>
              <a:t>我们要学法、懂法、守法。认识到欺凌他人是违法行为。遇到问题，要及时沟通，寻找解决问题的方法，不能用欺凌他人来解决问题。。 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④加强报告意识。</a:t>
            </a:r>
            <a:endParaRPr lang="en-US" altLang="zh-CN" b="1" dirty="0"/>
          </a:p>
          <a:p>
            <a:r>
              <a:rPr lang="zh-CN" altLang="en-US" b="1" dirty="0" smtClean="0"/>
              <a:t>在校外，被他人欺凌，要及时向父母报告。在校内要及时向老师报告。</a:t>
            </a:r>
            <a:endParaRPr lang="en-US" altLang="zh-CN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5"/>
          <a:stretch>
            <a:fillRect/>
          </a:stretch>
        </p:blipFill>
        <p:spPr bwMode="auto">
          <a:xfrm rot="10800000">
            <a:off x="-36830" y="0"/>
            <a:ext cx="914590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5486"/>
            <a:ext cx="31940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93345" y="201295"/>
            <a:ext cx="590867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三、防拐骗、防网络诈骗教育</a:t>
            </a:r>
            <a:endParaRPr lang="zh-CN" altLang="en-US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710" y="1491615"/>
            <a:ext cx="4896485" cy="2553335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sz="1600" b="1" dirty="0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</a:rPr>
              <a:t>一、加强防拐骗教育</a:t>
            </a:r>
            <a:endParaRPr lang="zh-CN" altLang="en-US" sz="1600" b="1" dirty="0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</a:rPr>
              <a:t>不跟陌生人走。不吃陌生人的食品和饮料、不玩陌生人的宠物。不轻信他人代接送。陌生人敲门不开门。</a:t>
            </a:r>
            <a:endParaRPr lang="zh-CN" altLang="en-US" sz="1600" dirty="0"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1600" b="1" dirty="0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</a:rPr>
              <a:t>二、加强防网络诈骗教育</a:t>
            </a:r>
            <a:endParaRPr lang="zh-CN" altLang="en-US" sz="1600" b="1" dirty="0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</a:rPr>
              <a:t>涮单赚钱、低价游戏币冲值、低价会员电子支付诈骗，低介购物诈骗等、加明星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</a:rPr>
              <a:t>QQ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</a:rPr>
              <a:t>，低价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</a:rPr>
              <a:t>QQ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</a:rPr>
              <a:t>皮肤等。</a:t>
            </a:r>
            <a:endParaRPr lang="zh-CN" altLang="en-US" sz="1600" dirty="0"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1600" dirty="0">
              <a:latin typeface="仿宋" panose="02010609060101010101" charset="-122"/>
              <a:ea typeface="仿宋" panose="02010609060101010101" charset="-122"/>
            </a:endParaRPr>
          </a:p>
          <a:p>
            <a:endParaRPr lang="en-US" altLang="zh-CN" sz="1600" dirty="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5145405" y="1253490"/>
            <a:ext cx="1765935" cy="1339215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  <p:pic>
        <p:nvPicPr>
          <p:cNvPr id="102" name="图片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7164070" y="1274445"/>
            <a:ext cx="1561465" cy="1252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5"/>
          <a:stretch>
            <a:fillRect/>
          </a:stretch>
        </p:blipFill>
        <p:spPr>
          <a:xfrm>
            <a:off x="7024370" y="2967990"/>
            <a:ext cx="1536700" cy="12274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6"/>
          <a:stretch>
            <a:fillRect/>
          </a:stretch>
        </p:blipFill>
        <p:spPr>
          <a:xfrm>
            <a:off x="5075555" y="2919095"/>
            <a:ext cx="1766570" cy="12388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5"/>
          <a:stretch>
            <a:fillRect/>
          </a:stretch>
        </p:blipFill>
        <p:spPr bwMode="auto">
          <a:xfrm rot="10800000">
            <a:off x="0" y="-20955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5486"/>
            <a:ext cx="31940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93345" y="201295"/>
            <a:ext cx="590867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四、</a:t>
            </a:r>
            <a:r>
              <a:rPr lang="en-US" altLang="zh-C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防网络沉迷</a:t>
            </a:r>
            <a:r>
              <a:rPr lang="en-US" altLang="zh-C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教育</a:t>
            </a:r>
            <a:endParaRPr lang="zh-CN" altLang="en-US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6"/>
          <p:cNvSpPr txBox="1"/>
          <p:nvPr/>
        </p:nvSpPr>
        <p:spPr>
          <a:xfrm>
            <a:off x="107950" y="1995170"/>
            <a:ext cx="33312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危害：</a:t>
            </a:r>
            <a:endParaRPr lang="en-US" altLang="zh-CN" sz="16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</a:t>
            </a: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、造成精神颓废，荒废学业；</a:t>
            </a:r>
            <a:endParaRPr lang="zh-CN" altLang="en-US" sz="16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</a:t>
            </a: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、影响身心健康，正常人际交往；</a:t>
            </a:r>
            <a:endParaRPr lang="zh-CN" altLang="en-US" sz="16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</a:t>
            </a: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、造成经济负担；</a:t>
            </a:r>
            <a:endParaRPr lang="zh-CN" altLang="en-US" sz="16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4</a:t>
            </a: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、影响思想道德观念，有的走上违法犯罪道路。</a:t>
            </a:r>
            <a:endParaRPr lang="zh-CN" altLang="en-US" sz="16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107" name="图片 106"/>
          <p:cNvPicPr/>
          <p:nvPr/>
        </p:nvPicPr>
        <p:blipFill>
          <a:blip r:embed="rId3"/>
          <a:stretch>
            <a:fillRect/>
          </a:stretch>
        </p:blipFill>
        <p:spPr>
          <a:xfrm>
            <a:off x="5446395" y="1131570"/>
            <a:ext cx="3291205" cy="2566670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  <p:sp>
        <p:nvSpPr>
          <p:cNvPr id="29" name="文本框 28"/>
          <p:cNvSpPr txBox="1"/>
          <p:nvPr/>
        </p:nvSpPr>
        <p:spPr>
          <a:xfrm>
            <a:off x="3636010" y="1995170"/>
            <a:ext cx="1954530" cy="26536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</a:rPr>
              <a:t>要求：</a:t>
            </a:r>
            <a:endParaRPr lang="zh-CN" altLang="en-US" sz="1600" b="1" dirty="0"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</a:rPr>
              <a:t>上网时间需安排</a:t>
            </a:r>
            <a:endParaRPr lang="zh-CN" altLang="en-US" sz="1600" b="1" dirty="0"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上网经家长同意</a:t>
            </a:r>
            <a:endParaRPr lang="zh-CN" altLang="en-US" sz="16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上网目的需明确</a:t>
            </a:r>
            <a:endParaRPr lang="zh-CN" altLang="en-US" sz="1600" b="1" dirty="0"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聊天交友需慎重</a:t>
            </a:r>
            <a:endParaRPr lang="zh-CN" altLang="en-US" sz="16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拒绝不良网站</a:t>
            </a:r>
            <a:endParaRPr lang="zh-CN" altLang="en-US" sz="1600" b="1" dirty="0"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</a:pPr>
            <a:endParaRPr lang="zh-CN" altLang="en-US" sz="1600" b="1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2095" y="915035"/>
            <a:ext cx="44926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1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网络是把</a:t>
            </a:r>
            <a:r>
              <a:rPr lang="en-US" altLang="zh-CN" sz="1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1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双刃剑</a:t>
            </a:r>
            <a:r>
              <a:rPr lang="en-US" altLang="zh-CN" sz="1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1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，既有对学生有利的一面，但家长管理不到位，会产生很大的消极影响。假期是学生网络沉迷的高发期，务必对学生进行</a:t>
            </a:r>
            <a:r>
              <a:rPr lang="en-US" altLang="zh-CN" sz="1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1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防网络沉迷</a:t>
            </a:r>
            <a:r>
              <a:rPr lang="en-US" altLang="zh-CN" sz="1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1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教育。</a:t>
            </a:r>
            <a:endParaRPr lang="en-US" altLang="zh-CN" sz="16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"/>
          <a:stretch>
            <a:fillRect/>
          </a:stretch>
        </p:blipFill>
        <p:spPr bwMode="auto">
          <a:xfrm rot="10800000">
            <a:off x="-3683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5486"/>
            <a:ext cx="31940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93345" y="201295"/>
            <a:ext cx="390715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五、交通安全教育</a:t>
            </a:r>
            <a:endParaRPr lang="zh-CN" alt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bright="12000"/>
          </a:blip>
          <a:stretch>
            <a:fillRect/>
          </a:stretch>
        </p:blipFill>
        <p:spPr>
          <a:xfrm>
            <a:off x="4283710" y="1203960"/>
            <a:ext cx="4312920" cy="294386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4" name="文本框 103"/>
          <p:cNvSpPr txBox="1"/>
          <p:nvPr/>
        </p:nvSpPr>
        <p:spPr>
          <a:xfrm>
            <a:off x="323215" y="1347470"/>
            <a:ext cx="37287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lang="zh-CN" sz="1600" b="0">
                <a:ea typeface="仿宋" panose="02010609060101010101" charset="-122"/>
              </a:rPr>
              <a:t>戴盔的重要性：根据相关统计研究表明，戴头盔，在电动车发生交通事故时，乘骑人员死亡风险降低60-70%。</a:t>
            </a:r>
            <a:endParaRPr lang="zh-CN" altLang="en-US"/>
          </a:p>
        </p:txBody>
      </p:sp>
      <p:sp>
        <p:nvSpPr>
          <p:cNvPr id="105" name="文本框 104"/>
          <p:cNvSpPr txBox="1"/>
          <p:nvPr/>
        </p:nvSpPr>
        <p:spPr>
          <a:xfrm>
            <a:off x="199390" y="2177415"/>
            <a:ext cx="3852545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lang="zh-CN" sz="1600" b="0">
                <a:ea typeface="仿宋" panose="02010609060101010101" charset="-122"/>
              </a:rPr>
              <a:t>戴盔的要求：乘坐电动车，家长和学生都要戴头盔。每天把一大一小的头盔放在车上或门口，以防忘记。</a:t>
            </a:r>
            <a:endParaRPr lang="zh-CN" sz="1600" b="0">
              <a:ea typeface="仿宋" panose="02010609060101010101" charset="-122"/>
            </a:endParaRPr>
          </a:p>
          <a:p>
            <a:pPr indent="406400"/>
            <a:endParaRPr lang="zh-CN" altLang="en-US"/>
          </a:p>
          <a:p>
            <a:pPr indent="406400"/>
            <a:r>
              <a:rPr lang="zh-CN" sz="1600" b="1">
                <a:ea typeface="仿宋" panose="02010609060101010101" charset="-122"/>
                <a:sym typeface="+mn-ea"/>
              </a:rPr>
              <a:t>注：步行走人行道，过马路走斑马线，提醒家长：不粗暴超车，不酒驾，不闯红灯。</a:t>
            </a:r>
            <a:endParaRPr lang="zh-CN" sz="1600" b="1">
              <a:ea typeface="仿宋" panose="02010609060101010101" charset="-122"/>
            </a:endParaRPr>
          </a:p>
          <a:p>
            <a:pPr indent="406400"/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5"/>
          <a:stretch>
            <a:fillRect/>
          </a:stretch>
        </p:blipFill>
        <p:spPr bwMode="auto"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5486"/>
            <a:ext cx="31940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93345" y="201295"/>
            <a:ext cx="669036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六、防触电、</a:t>
            </a:r>
            <a:r>
              <a:rPr 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防火、防煤气中毒</a:t>
            </a:r>
            <a:r>
              <a:rPr lang="zh-CN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教育</a:t>
            </a:r>
            <a:endParaRPr lang="zh-CN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9070" y="771525"/>
            <a:ext cx="5104765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不使用三无电器产品。</a:t>
            </a:r>
            <a:endParaRPr lang="zh-CN" altLang="en-US" sz="1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不用湿手碰电器，不用金属棒等插进插座孔。</a:t>
            </a:r>
            <a:endParaRPr lang="zh-CN" altLang="en-US" sz="1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</a:t>
            </a:r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有人员触电后，首先应迅速关闭电源开关，或者用不导电的物体比如木棒，竹竿等将电线挑开。在电源未切断之前，严禁直接拖拉伤员，以防救护者也触电。</a:t>
            </a:r>
            <a:endParaRPr lang="zh-CN" altLang="en-US" sz="1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</a:t>
            </a:r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不玩火（包括玩打火机、火柴等），不放野火。室内发生火灾要用湿毛巾捂嘴，及时逃离，同时呼叫周边人</a:t>
            </a:r>
            <a:r>
              <a:rPr lang="en-US" altLang="zh-CN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救火</a:t>
            </a:r>
            <a:r>
              <a:rPr lang="en-US" altLang="zh-CN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，打电话</a:t>
            </a:r>
            <a:r>
              <a:rPr lang="en-US" altLang="zh-CN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119.</a:t>
            </a:r>
            <a:endParaRPr lang="en-US" altLang="zh-CN" sz="1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5.</a:t>
            </a:r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家长每天晚上要关闭煤气总阀。厨房间要开窗通风。不用打火机点煤气。灶上已点火，人严禁离开。</a:t>
            </a:r>
            <a:endParaRPr lang="en-US" altLang="zh-CN" sz="1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3"/>
          <a:stretch>
            <a:fillRect/>
          </a:stretch>
        </p:blipFill>
        <p:spPr>
          <a:xfrm>
            <a:off x="6297930" y="723900"/>
            <a:ext cx="1595755" cy="10439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4"/>
          <a:stretch>
            <a:fillRect/>
          </a:stretch>
        </p:blipFill>
        <p:spPr>
          <a:xfrm>
            <a:off x="5723890" y="1851660"/>
            <a:ext cx="2743835" cy="1275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035" y="3363595"/>
            <a:ext cx="2703195" cy="179832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5"/>
          <a:stretch>
            <a:fillRect/>
          </a:stretch>
        </p:blipFill>
        <p:spPr bwMode="auto">
          <a:xfrm rot="10800000">
            <a:off x="-36830" y="0"/>
            <a:ext cx="914590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5486"/>
            <a:ext cx="31940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93345" y="201295"/>
            <a:ext cx="590867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七、防食物中毒教育</a:t>
            </a:r>
            <a:endParaRPr lang="zh-CN" altLang="en-US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bright="18000" contrast="12000"/>
          </a:blip>
          <a:stretch>
            <a:fillRect/>
          </a:stretch>
        </p:blipFill>
        <p:spPr>
          <a:xfrm>
            <a:off x="3203575" y="640080"/>
            <a:ext cx="5485130" cy="412051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4" name="文本框 103"/>
          <p:cNvSpPr txBox="1"/>
          <p:nvPr>
            <p:custDataLst>
              <p:tags r:id="rId4"/>
            </p:custDataLst>
          </p:nvPr>
        </p:nvSpPr>
        <p:spPr>
          <a:xfrm>
            <a:off x="323215" y="1347470"/>
            <a:ext cx="268414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>
              <a:lnSpc>
                <a:spcPct val="150000"/>
              </a:lnSpc>
            </a:pPr>
            <a:r>
              <a:rPr lang="zh-CN" sz="1600" b="1">
                <a:ea typeface="仿宋" panose="02010609060101010101" charset="-122"/>
              </a:rPr>
              <a:t>节日来临，不要胡吃海喝，极容易发生食物中毒事件，请学生要关注食物清洁安全。</a:t>
            </a:r>
            <a:endParaRPr lang="zh-CN" sz="1600" b="1">
              <a:ea typeface="仿宋" panose="02010609060101010101" charset="-122"/>
            </a:endParaRPr>
          </a:p>
          <a:p>
            <a:pPr indent="406400">
              <a:lnSpc>
                <a:spcPct val="150000"/>
              </a:lnSpc>
            </a:pPr>
            <a:r>
              <a:rPr lang="zh-CN" altLang="en-US" sz="1600" b="1">
                <a:ea typeface="仿宋" panose="02010609060101010101" charset="-122"/>
              </a:rPr>
              <a:t>特别是街边烧烤，熟食店里的冷菜熟食，未冷藏的隔夜食物，是中毒高发区。</a:t>
            </a:r>
            <a:endParaRPr lang="zh-CN" altLang="en-US" sz="1600" b="1">
              <a:ea typeface="仿宋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12000"/>
          </a:blip>
          <a:stretch>
            <a:fillRect/>
          </a:stretch>
        </p:blipFill>
        <p:spPr>
          <a:xfrm>
            <a:off x="-20955" y="0"/>
            <a:ext cx="9164955" cy="52393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99160" y="1563370"/>
            <a:ext cx="7321550" cy="14452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400" b="1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祝大家度过一个安全、快乐、而有意义的国庆中秋假期！</a:t>
            </a:r>
            <a:endParaRPr lang="zh-CN" altLang="en-US" sz="2800" b="1" cap="none" spc="5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DI3MzFkNWM1YThhZGRkNTc5YmU2ZjliMTQxMWNkNzcifQ=="/>
  <p:tag name="KSO_WPP_MARK_KEY" val="3932255b-7a67-4f92-bd1d-95a8662b1e01"/>
</p:tagLst>
</file>

<file path=ppt/theme/theme1.xml><?xml version="1.0" encoding="utf-8"?>
<a:theme xmlns:a="http://schemas.openxmlformats.org/drawingml/2006/main" name="Office 主题​​">
  <a:themeElements>
    <a:clrScheme name="行云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1022</Words>
  <Application>WPS 演示</Application>
  <PresentationFormat>全屏显示(16:9)</PresentationFormat>
  <Paragraphs>77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仿宋</vt:lpstr>
      <vt:lpstr>黑体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金华</cp:lastModifiedBy>
  <cp:revision>58</cp:revision>
  <dcterms:created xsi:type="dcterms:W3CDTF">2022-01-18T06:41:00Z</dcterms:created>
  <dcterms:modified xsi:type="dcterms:W3CDTF">2023-09-28T04:45:30Z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5C3936F92C3544E99D159BFE8FD729EA_13</vt:lpwstr>
  </property>
  <property fmtid="{D5CDD505-2E9C-101B-9397-08002B2CF9AE}" pid="3" name="KSOProductBuildVer">
    <vt:lpwstr>2052-12.1.0.15374</vt:lpwstr>
  </property>
</Properties>
</file>