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handoutMasterIdLst>
    <p:handoutMasterId r:id="rId14"/>
  </p:handoutMasterIdLst>
  <p:sldIdLst>
    <p:sldId id="257" r:id="rId4"/>
    <p:sldId id="258" r:id="rId6"/>
    <p:sldId id="293" r:id="rId7"/>
    <p:sldId id="294" r:id="rId8"/>
    <p:sldId id="295" r:id="rId9"/>
    <p:sldId id="298" r:id="rId10"/>
    <p:sldId id="300" r:id="rId11"/>
    <p:sldId id="302" r:id="rId12"/>
    <p:sldId id="292" r:id="rId13"/>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800" autoAdjust="0"/>
  </p:normalViewPr>
  <p:slideViewPr>
    <p:cSldViewPr snapToGrid="0" showGuides="1">
      <p:cViewPr>
        <p:scale>
          <a:sx n="66" d="100"/>
          <a:sy n="66" d="100"/>
        </p:scale>
        <p:origin x="-1286" y="-533"/>
      </p:cViewPr>
      <p:guideLst>
        <p:guide orient="horz" pos="2160"/>
        <p:guide pos="3832"/>
      </p:guideLst>
    </p:cSldViewPr>
  </p:slideViewPr>
  <p:notesTextViewPr>
    <p:cViewPr>
      <p:scale>
        <a:sx n="1" d="1"/>
        <a:sy n="1" d="1"/>
      </p:scale>
      <p:origin x="0" y="0"/>
    </p:cViewPr>
  </p:notesTextViewPr>
  <p:notesViewPr>
    <p:cSldViewPr snapToGrid="0">
      <p:cViewPr varScale="1">
        <p:scale>
          <a:sx n="66" d="100"/>
          <a:sy n="66" d="100"/>
        </p:scale>
        <p:origin x="-3187" y="-72"/>
      </p:cViewPr>
      <p:guideLst>
        <p:guide orient="horz" pos="2880"/>
        <p:guide pos="2155"/>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gs" Target="tags/tag24.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BBDD95-7109-4F20-AB5E-731CB77848C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AB89F9-AE3F-4017-A5D7-2B49B1F1155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CD234-1A59-463F-8B12-F9DAA98A294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B733-DF6B-4801-AFF9-46967ACB994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亮亮图文旗舰店</a:t>
            </a:r>
            <a:r>
              <a:rPr lang="en-US" altLang="zh-CN" dirty="0" smtClean="0"/>
              <a:t>https://liangliangtuwen.tmall.com</a:t>
            </a:r>
            <a:endParaRPr lang="zh-CN" altLang="en-US" dirty="0"/>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grpSp>
        <p:nvGrpSpPr>
          <p:cNvPr id="15" name="Group 106"/>
          <p:cNvGrpSpPr>
            <a:grpSpLocks noChangeAspect="1"/>
          </p:cNvGrpSpPr>
          <p:nvPr userDrawn="1"/>
        </p:nvGrpSpPr>
        <p:grpSpPr bwMode="auto">
          <a:xfrm>
            <a:off x="0" y="-275"/>
            <a:ext cx="12192000" cy="4930268"/>
            <a:chOff x="1602" y="283"/>
            <a:chExt cx="5028" cy="2711"/>
          </a:xfrm>
        </p:grpSpPr>
        <p:sp>
          <p:nvSpPr>
            <p:cNvPr id="17" name="Freeform 107"/>
            <p:cNvSpPr/>
            <p:nvPr/>
          </p:nvSpPr>
          <p:spPr bwMode="auto">
            <a:xfrm>
              <a:off x="1602" y="426"/>
              <a:ext cx="5028" cy="2568"/>
            </a:xfrm>
            <a:custGeom>
              <a:avLst/>
              <a:gdLst/>
              <a:ahLst/>
              <a:cxnLst>
                <a:cxn ang="0">
                  <a:pos x="2129" y="670"/>
                </a:cxn>
                <a:cxn ang="0">
                  <a:pos x="2129" y="640"/>
                </a:cxn>
                <a:cxn ang="0">
                  <a:pos x="0" y="0"/>
                </a:cxn>
                <a:cxn ang="0">
                  <a:pos x="0" y="688"/>
                </a:cxn>
                <a:cxn ang="0">
                  <a:pos x="1053" y="1054"/>
                </a:cxn>
                <a:cxn ang="0">
                  <a:pos x="2129" y="670"/>
                </a:cxn>
              </a:cxnLst>
              <a:rect l="0" t="0" r="r" b="b"/>
              <a:pathLst>
                <a:path w="2129" h="1054">
                  <a:moveTo>
                    <a:pt x="2129" y="670"/>
                  </a:moveTo>
                  <a:cubicBezTo>
                    <a:pt x="2129" y="640"/>
                    <a:pt x="2129" y="640"/>
                    <a:pt x="2129" y="640"/>
                  </a:cubicBezTo>
                  <a:cubicBezTo>
                    <a:pt x="1070" y="830"/>
                    <a:pt x="360" y="617"/>
                    <a:pt x="0" y="0"/>
                  </a:cubicBezTo>
                  <a:cubicBezTo>
                    <a:pt x="0" y="688"/>
                    <a:pt x="0" y="688"/>
                    <a:pt x="0" y="688"/>
                  </a:cubicBezTo>
                  <a:cubicBezTo>
                    <a:pt x="310" y="932"/>
                    <a:pt x="661" y="1054"/>
                    <a:pt x="1053" y="1054"/>
                  </a:cubicBezTo>
                  <a:cubicBezTo>
                    <a:pt x="1454" y="1054"/>
                    <a:pt x="1813" y="926"/>
                    <a:pt x="2129" y="670"/>
                  </a:cubicBezTo>
                  <a:close/>
                </a:path>
              </a:pathLst>
            </a:custGeom>
            <a:gradFill flip="none" rotWithShape="1">
              <a:gsLst>
                <a:gs pos="0">
                  <a:srgbClr val="2B9BD3"/>
                </a:gs>
                <a:gs pos="31000">
                  <a:srgbClr val="21D6E0"/>
                </a:gs>
                <a:gs pos="77000">
                  <a:srgbClr val="0087E6"/>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8" name="Freeform 108"/>
            <p:cNvSpPr/>
            <p:nvPr/>
          </p:nvSpPr>
          <p:spPr bwMode="auto">
            <a:xfrm>
              <a:off x="1602" y="283"/>
              <a:ext cx="5028" cy="2200"/>
            </a:xfrm>
            <a:custGeom>
              <a:avLst/>
              <a:gdLst/>
              <a:ahLst/>
              <a:cxnLst>
                <a:cxn ang="0">
                  <a:pos x="2129" y="697"/>
                </a:cxn>
                <a:cxn ang="0">
                  <a:pos x="2129" y="623"/>
                </a:cxn>
                <a:cxn ang="0">
                  <a:pos x="1181" y="0"/>
                </a:cxn>
                <a:cxn ang="0">
                  <a:pos x="0" y="0"/>
                </a:cxn>
                <a:cxn ang="0">
                  <a:pos x="0" y="57"/>
                </a:cxn>
                <a:cxn ang="0">
                  <a:pos x="2129" y="697"/>
                </a:cxn>
              </a:cxnLst>
              <a:rect l="0" t="0" r="r" b="b"/>
              <a:pathLst>
                <a:path w="2129" h="887">
                  <a:moveTo>
                    <a:pt x="2129" y="697"/>
                  </a:moveTo>
                  <a:cubicBezTo>
                    <a:pt x="2129" y="623"/>
                    <a:pt x="2129" y="623"/>
                    <a:pt x="2129" y="623"/>
                  </a:cubicBezTo>
                  <a:cubicBezTo>
                    <a:pt x="1448" y="642"/>
                    <a:pt x="1132" y="434"/>
                    <a:pt x="1181" y="0"/>
                  </a:cubicBezTo>
                  <a:cubicBezTo>
                    <a:pt x="0" y="0"/>
                    <a:pt x="0" y="0"/>
                    <a:pt x="0" y="0"/>
                  </a:cubicBezTo>
                  <a:cubicBezTo>
                    <a:pt x="0" y="57"/>
                    <a:pt x="0" y="57"/>
                    <a:pt x="0" y="57"/>
                  </a:cubicBezTo>
                  <a:cubicBezTo>
                    <a:pt x="360" y="674"/>
                    <a:pt x="1070" y="887"/>
                    <a:pt x="2129" y="697"/>
                  </a:cubicBezTo>
                  <a:close/>
                </a:path>
              </a:pathLst>
            </a:custGeom>
            <a:gradFill flip="none" rotWithShape="1">
              <a:gsLst>
                <a:gs pos="27000">
                  <a:srgbClr val="0D7AB9"/>
                </a:gs>
                <a:gs pos="17000">
                  <a:srgbClr val="21D6E0"/>
                </a:gs>
                <a:gs pos="75000">
                  <a:srgbClr val="0087E6"/>
                </a:gs>
              </a:gsLst>
              <a:lin ang="7200000" scaled="0"/>
              <a:tileRect/>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9" name="Freeform 109"/>
            <p:cNvSpPr/>
            <p:nvPr/>
          </p:nvSpPr>
          <p:spPr bwMode="auto">
            <a:xfrm>
              <a:off x="4255" y="283"/>
              <a:ext cx="2375" cy="1650"/>
            </a:xfrm>
            <a:custGeom>
              <a:avLst/>
              <a:gdLst/>
              <a:ahLst/>
              <a:cxnLst>
                <a:cxn ang="0">
                  <a:pos x="997" y="623"/>
                </a:cxn>
                <a:cxn ang="0">
                  <a:pos x="997" y="0"/>
                </a:cxn>
                <a:cxn ang="0">
                  <a:pos x="49" y="0"/>
                </a:cxn>
                <a:cxn ang="0">
                  <a:pos x="997" y="623"/>
                </a:cxn>
              </a:cxnLst>
              <a:rect l="0" t="0" r="r" b="b"/>
              <a:pathLst>
                <a:path w="997" h="642">
                  <a:moveTo>
                    <a:pt x="997" y="623"/>
                  </a:moveTo>
                  <a:cubicBezTo>
                    <a:pt x="997" y="0"/>
                    <a:pt x="997" y="0"/>
                    <a:pt x="997" y="0"/>
                  </a:cubicBezTo>
                  <a:cubicBezTo>
                    <a:pt x="49" y="0"/>
                    <a:pt x="49" y="0"/>
                    <a:pt x="49" y="0"/>
                  </a:cubicBezTo>
                  <a:cubicBezTo>
                    <a:pt x="0" y="434"/>
                    <a:pt x="316" y="642"/>
                    <a:pt x="997" y="623"/>
                  </a:cubicBezTo>
                  <a:close/>
                </a:path>
              </a:pathLst>
            </a:custGeom>
            <a:gradFill flip="none" rotWithShape="1">
              <a:gsLst>
                <a:gs pos="18000">
                  <a:srgbClr val="4ABEEE"/>
                </a:gs>
                <a:gs pos="75000">
                  <a:srgbClr val="0D7AB9"/>
                </a:gs>
              </a:gsLst>
              <a:path path="circle">
                <a:fillToRect l="100000" b="100000"/>
              </a:path>
              <a:tileRect t="-100000" r="-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grpSp>
      <p:sp>
        <p:nvSpPr>
          <p:cNvPr id="22" name="Freeform 26"/>
          <p:cNvSpPr/>
          <p:nvPr userDrawn="1"/>
        </p:nvSpPr>
        <p:spPr bwMode="auto">
          <a:xfrm>
            <a:off x="0" y="3968740"/>
            <a:ext cx="12192000" cy="2889261"/>
          </a:xfrm>
          <a:custGeom>
            <a:avLst/>
            <a:gdLst/>
            <a:ahLst/>
            <a:cxnLst>
              <a:cxn ang="0">
                <a:pos x="2861" y="904"/>
              </a:cxn>
              <a:cxn ang="0">
                <a:pos x="2861" y="0"/>
              </a:cxn>
              <a:cxn ang="0">
                <a:pos x="1382" y="332"/>
              </a:cxn>
              <a:cxn ang="0">
                <a:pos x="0" y="46"/>
              </a:cxn>
              <a:cxn ang="0">
                <a:pos x="0" y="904"/>
              </a:cxn>
              <a:cxn ang="0">
                <a:pos x="2861" y="904"/>
              </a:cxn>
            </a:cxnLst>
            <a:rect l="0" t="0" r="r" b="b"/>
            <a:pathLst>
              <a:path w="2861" h="904">
                <a:moveTo>
                  <a:pt x="2861" y="904"/>
                </a:moveTo>
                <a:cubicBezTo>
                  <a:pt x="2861" y="0"/>
                  <a:pt x="2861" y="0"/>
                  <a:pt x="2861" y="0"/>
                </a:cubicBezTo>
                <a:cubicBezTo>
                  <a:pt x="2414" y="221"/>
                  <a:pt x="1921" y="332"/>
                  <a:pt x="1382" y="332"/>
                </a:cubicBezTo>
                <a:cubicBezTo>
                  <a:pt x="882" y="332"/>
                  <a:pt x="421" y="237"/>
                  <a:pt x="0" y="46"/>
                </a:cubicBezTo>
                <a:cubicBezTo>
                  <a:pt x="0" y="904"/>
                  <a:pt x="0" y="904"/>
                  <a:pt x="0" y="904"/>
                </a:cubicBezTo>
                <a:cubicBezTo>
                  <a:pt x="2861" y="904"/>
                  <a:pt x="2861" y="904"/>
                  <a:pt x="2861" y="904"/>
                </a:cubicBezTo>
                <a:close/>
              </a:path>
            </a:pathLst>
          </a:custGeom>
          <a:gradFill flip="none" rotWithShape="1">
            <a:gsLst>
              <a:gs pos="0">
                <a:schemeClr val="bg1">
                  <a:lumMod val="75000"/>
                </a:schemeClr>
              </a:gs>
              <a:gs pos="59000">
                <a:schemeClr val="bg1">
                  <a:lumMod val="95000"/>
                </a:schemeClr>
              </a:gs>
              <a:gs pos="100000">
                <a:schemeClr val="bg1">
                  <a:lumMod val="75000"/>
                </a:schemeClr>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3" name="Freeform 27"/>
          <p:cNvSpPr/>
          <p:nvPr/>
        </p:nvSpPr>
        <p:spPr bwMode="auto">
          <a:xfrm>
            <a:off x="0" y="3148980"/>
            <a:ext cx="12192000" cy="1780219"/>
          </a:xfrm>
          <a:custGeom>
            <a:avLst/>
            <a:gdLst/>
            <a:ahLst/>
            <a:cxnLst>
              <a:cxn ang="0">
                <a:pos x="2861" y="225"/>
              </a:cxn>
              <a:cxn ang="0">
                <a:pos x="2861" y="0"/>
              </a:cxn>
              <a:cxn ang="0">
                <a:pos x="1415" y="516"/>
              </a:cxn>
              <a:cxn ang="0">
                <a:pos x="0" y="25"/>
              </a:cxn>
              <a:cxn ang="0">
                <a:pos x="0" y="271"/>
              </a:cxn>
              <a:cxn ang="0">
                <a:pos x="1382" y="557"/>
              </a:cxn>
              <a:cxn ang="0">
                <a:pos x="2861" y="225"/>
              </a:cxn>
            </a:cxnLst>
            <a:rect l="0" t="0" r="r" b="b"/>
            <a:pathLst>
              <a:path w="2861" h="557">
                <a:moveTo>
                  <a:pt x="2861" y="225"/>
                </a:moveTo>
                <a:cubicBezTo>
                  <a:pt x="2861" y="0"/>
                  <a:pt x="2861" y="0"/>
                  <a:pt x="2861" y="0"/>
                </a:cubicBezTo>
                <a:cubicBezTo>
                  <a:pt x="2436" y="344"/>
                  <a:pt x="1954" y="516"/>
                  <a:pt x="1415" y="516"/>
                </a:cubicBezTo>
                <a:cubicBezTo>
                  <a:pt x="889" y="516"/>
                  <a:pt x="417" y="352"/>
                  <a:pt x="0" y="25"/>
                </a:cubicBezTo>
                <a:cubicBezTo>
                  <a:pt x="0" y="271"/>
                  <a:pt x="0" y="271"/>
                  <a:pt x="0" y="271"/>
                </a:cubicBezTo>
                <a:cubicBezTo>
                  <a:pt x="421" y="462"/>
                  <a:pt x="882" y="557"/>
                  <a:pt x="1382" y="557"/>
                </a:cubicBezTo>
                <a:cubicBezTo>
                  <a:pt x="1921" y="557"/>
                  <a:pt x="2414" y="446"/>
                  <a:pt x="2861" y="225"/>
                </a:cubicBezTo>
                <a:close/>
              </a:path>
            </a:pathLst>
          </a:custGeom>
          <a:solidFill>
            <a:srgbClr val="000000"/>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4" name="Freeform 28"/>
          <p:cNvSpPr/>
          <p:nvPr/>
        </p:nvSpPr>
        <p:spPr bwMode="auto">
          <a:xfrm>
            <a:off x="0" y="3840896"/>
            <a:ext cx="12192000" cy="1188944"/>
          </a:xfrm>
          <a:custGeom>
            <a:avLst/>
            <a:gdLst/>
            <a:ahLst/>
            <a:cxnLst>
              <a:cxn ang="0">
                <a:pos x="2861" y="40"/>
              </a:cxn>
              <a:cxn ang="0">
                <a:pos x="2861" y="0"/>
              </a:cxn>
              <a:cxn ang="0">
                <a:pos x="1382" y="332"/>
              </a:cxn>
              <a:cxn ang="0">
                <a:pos x="0" y="46"/>
              </a:cxn>
              <a:cxn ang="0">
                <a:pos x="0" y="86"/>
              </a:cxn>
              <a:cxn ang="0">
                <a:pos x="1382" y="372"/>
              </a:cxn>
              <a:cxn ang="0">
                <a:pos x="2861" y="40"/>
              </a:cxn>
            </a:cxnLst>
            <a:rect l="0" t="0" r="r" b="b"/>
            <a:pathLst>
              <a:path w="2861" h="372">
                <a:moveTo>
                  <a:pt x="2861" y="40"/>
                </a:moveTo>
                <a:cubicBezTo>
                  <a:pt x="2861" y="0"/>
                  <a:pt x="2861" y="0"/>
                  <a:pt x="2861" y="0"/>
                </a:cubicBezTo>
                <a:cubicBezTo>
                  <a:pt x="2414" y="221"/>
                  <a:pt x="1921" y="332"/>
                  <a:pt x="1382" y="332"/>
                </a:cubicBezTo>
                <a:cubicBezTo>
                  <a:pt x="882" y="332"/>
                  <a:pt x="421" y="237"/>
                  <a:pt x="0" y="46"/>
                </a:cubicBezTo>
                <a:cubicBezTo>
                  <a:pt x="0" y="86"/>
                  <a:pt x="0" y="86"/>
                  <a:pt x="0" y="86"/>
                </a:cubicBezTo>
                <a:cubicBezTo>
                  <a:pt x="421" y="277"/>
                  <a:pt x="882" y="372"/>
                  <a:pt x="1382" y="372"/>
                </a:cubicBezTo>
                <a:cubicBezTo>
                  <a:pt x="1921" y="372"/>
                  <a:pt x="2414" y="261"/>
                  <a:pt x="2861" y="40"/>
                </a:cubicBezTo>
                <a:close/>
              </a:path>
            </a:pathLst>
          </a:custGeom>
          <a:solidFill>
            <a:srgbClr val="97BD4F"/>
          </a:solidFill>
          <a:ln w="9525">
            <a:noFill/>
            <a:round/>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C060DE-51C6-43B6-9B96-E8904D2BCA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4605F6-F79A-4E79-B443-E322748A9A2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目录页">
    <p:spTree>
      <p:nvGrpSpPr>
        <p:cNvPr id="1" name=""/>
        <p:cNvGrpSpPr/>
        <p:nvPr/>
      </p:nvGrpSpPr>
      <p:grpSpPr>
        <a:xfrm>
          <a:off x="0" y="0"/>
          <a:ext cx="0" cy="0"/>
          <a:chOff x="0" y="0"/>
          <a:chExt cx="0" cy="0"/>
        </a:xfrm>
      </p:grpSpPr>
      <p:sp>
        <p:nvSpPr>
          <p:cNvPr id="10" name="TextBox 3"/>
          <p:cNvSpPr txBox="1"/>
          <p:nvPr userDrawn="1"/>
        </p:nvSpPr>
        <p:spPr>
          <a:xfrm>
            <a:off x="2280569" y="692254"/>
            <a:ext cx="1451474"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过渡页</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 name="矩形 24"/>
          <p:cNvSpPr>
            <a:spLocks noChangeArrowheads="1"/>
          </p:cNvSpPr>
          <p:nvPr userDrawn="1"/>
        </p:nvSpPr>
        <p:spPr bwMode="auto">
          <a:xfrm>
            <a:off x="1056752" y="704309"/>
            <a:ext cx="1079839" cy="492443"/>
          </a:xfrm>
          <a:prstGeom prst="rect">
            <a:avLst/>
          </a:prstGeom>
          <a:noFill/>
          <a:ln w="9525">
            <a:noFill/>
            <a:miter lim="800000"/>
          </a:ln>
        </p:spPr>
        <p:txBody>
          <a:bodyPr wrap="square" lIns="0" tIns="0" rIns="0" bIns="0">
            <a:spAutoFit/>
          </a:bodyPr>
          <a:lstStyle/>
          <a:p>
            <a:pPr algn="ctr"/>
            <a:r>
              <a:rPr lang="en-US" altLang="zh-CN" sz="1600" dirty="0">
                <a:solidFill>
                  <a:prstClr val="white"/>
                </a:solidFill>
                <a:ea typeface="微软雅黑" panose="020B0503020204020204" pitchFamily="34" charset="-122"/>
                <a:cs typeface="Arial Unicode MS" panose="020B0604020202020204" pitchFamily="34" charset="-122"/>
              </a:rPr>
              <a:t>TRANSITION PAGE</a:t>
            </a:r>
            <a:endParaRPr lang="en-US" altLang="zh-CN" sz="1600" dirty="0">
              <a:solidFill>
                <a:prstClr val="white"/>
              </a:solidFill>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sp>
        <p:nvSpPr>
          <p:cNvPr id="5"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anose="020B0604020202020204" pitchFamily="34" charset="-122"/>
              </a:rPr>
              <a:t>第一章</a:t>
            </a:r>
            <a:endParaRPr lang="en-US" altLang="zh-CN" b="1" dirty="0">
              <a:solidFill>
                <a:prstClr val="white"/>
              </a:solidFill>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过渡页1">
    <p:spTree>
      <p:nvGrpSpPr>
        <p:cNvPr id="1" name=""/>
        <p:cNvGrpSpPr/>
        <p:nvPr/>
      </p:nvGrpSpPr>
      <p:grpSpPr>
        <a:xfrm>
          <a:off x="0" y="0"/>
          <a:ext cx="0" cy="0"/>
          <a:chOff x="0" y="0"/>
          <a:chExt cx="0" cy="0"/>
        </a:xfrm>
      </p:grpSpPr>
      <p:sp>
        <p:nvSpPr>
          <p:cNvPr id="3"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anose="020B0604020202020204" pitchFamily="34" charset="-122"/>
              </a:rPr>
              <a:t>第二章</a:t>
            </a:r>
            <a:endParaRPr lang="en-US" altLang="zh-CN" b="1" dirty="0">
              <a:solidFill>
                <a:prstClr val="white"/>
              </a:solidFill>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TextBox 3"/>
          <p:cNvSpPr txBox="1"/>
          <p:nvPr userDrawn="1"/>
        </p:nvSpPr>
        <p:spPr>
          <a:xfrm>
            <a:off x="2280569" y="692254"/>
            <a:ext cx="3167527"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人事管理与人力资源管理</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7" name="矩形 24"/>
          <p:cNvSpPr>
            <a:spLocks noChangeArrowheads="1"/>
          </p:cNvSpPr>
          <p:nvPr userDrawn="1"/>
        </p:nvSpPr>
        <p:spPr bwMode="auto">
          <a:xfrm>
            <a:off x="1056752" y="565810"/>
            <a:ext cx="1079839" cy="630942"/>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anose="020B0604020202020204" pitchFamily="34" charset="-122"/>
              </a:rPr>
              <a:t>第二章</a:t>
            </a:r>
            <a:endParaRPr lang="en-US" altLang="zh-CN" b="1" dirty="0">
              <a:solidFill>
                <a:prstClr val="white"/>
              </a:solidFill>
              <a:ea typeface="微软雅黑" panose="020B0503020204020204" pitchFamily="34" charset="-122"/>
              <a:cs typeface="Arial Unicode MS" panose="020B0604020202020204" pitchFamily="34" charset="-122"/>
            </a:endParaRPr>
          </a:p>
          <a:p>
            <a:pPr algn="ctr"/>
            <a:r>
              <a:rPr lang="zh-CN" altLang="en-US" sz="1400" dirty="0">
                <a:solidFill>
                  <a:prstClr val="white"/>
                </a:solidFill>
                <a:ea typeface="微软雅黑" panose="020B0503020204020204" pitchFamily="34" charset="-122"/>
                <a:cs typeface="Arial Unicode MS" panose="020B0604020202020204" pitchFamily="34" charset="-122"/>
              </a:rPr>
              <a:t>正文</a:t>
            </a:r>
            <a:endParaRPr lang="en-US" altLang="zh-CN" sz="1400" dirty="0">
              <a:solidFill>
                <a:prstClr val="white"/>
              </a:solidFill>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5"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anose="020B0604020202020204" pitchFamily="34" charset="-122"/>
              </a:rPr>
              <a:t>第三章</a:t>
            </a:r>
            <a:endParaRPr lang="en-US" altLang="zh-CN" b="1" dirty="0">
              <a:solidFill>
                <a:prstClr val="white"/>
              </a:solidFill>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sp>
        <p:nvSpPr>
          <p:cNvPr id="6"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anose="020B0604020202020204" pitchFamily="34" charset="-122"/>
              </a:rPr>
              <a:t>第四章</a:t>
            </a:r>
            <a:endParaRPr lang="en-US" altLang="zh-CN" b="1" dirty="0">
              <a:solidFill>
                <a:prstClr val="white"/>
              </a:solidFill>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sp>
        <p:nvSpPr>
          <p:cNvPr id="6"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anose="020B0604020202020204" pitchFamily="34" charset="-122"/>
              </a:rPr>
              <a:t>第五章</a:t>
            </a:r>
            <a:endParaRPr lang="en-US" altLang="zh-CN" b="1" dirty="0">
              <a:solidFill>
                <a:prstClr val="white"/>
              </a:solidFill>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五边形 18"/>
          <p:cNvSpPr/>
          <p:nvPr userDrawn="1"/>
        </p:nvSpPr>
        <p:spPr>
          <a:xfrm rot="5400000">
            <a:off x="1226035" y="502221"/>
            <a:ext cx="741272" cy="107983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userDrawn="1"/>
        </p:nvSpPr>
        <p:spPr>
          <a:xfrm>
            <a:off x="1056752" y="0"/>
            <a:ext cx="1079839" cy="6715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2" name="直接连接符 21"/>
          <p:cNvCxnSpPr/>
          <p:nvPr userDrawn="1"/>
        </p:nvCxnSpPr>
        <p:spPr>
          <a:xfrm>
            <a:off x="2264807" y="692696"/>
            <a:ext cx="0" cy="3600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userDrawn="1"/>
        </p:nvSpPr>
        <p:spPr>
          <a:xfrm>
            <a:off x="0" y="6265681"/>
            <a:ext cx="11397485" cy="43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userDrawn="1"/>
        </p:nvSpPr>
        <p:spPr>
          <a:xfrm>
            <a:off x="11518379" y="6265681"/>
            <a:ext cx="673622" cy="43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TextBox 15"/>
          <p:cNvSpPr txBox="1"/>
          <p:nvPr userDrawn="1"/>
        </p:nvSpPr>
        <p:spPr>
          <a:xfrm>
            <a:off x="11646102" y="6312404"/>
            <a:ext cx="425005" cy="338554"/>
          </a:xfrm>
          <a:prstGeom prst="rect">
            <a:avLst/>
          </a:prstGeom>
          <a:noFill/>
        </p:spPr>
        <p:txBody>
          <a:bodyPr wrap="none" rtlCol="0">
            <a:spAutoFit/>
          </a:bodyPr>
          <a:lstStyle/>
          <a:p>
            <a:fld id="{2EEF1883-7A0E-4F66-9932-E581691AD397}" type="slidenum">
              <a:rPr lang="zh-CN" altLang="en-US" sz="1600">
                <a:solidFill>
                  <a:prstClr val="white"/>
                </a:solidFill>
              </a:rPr>
            </a:fld>
            <a:endParaRPr lang="zh-CN" altLang="en-US" sz="1600" dirty="0">
              <a:solidFill>
                <a:prstClr val="white"/>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060DE-51C6-43B6-9B96-E8904D2BCA36}" type="datetimeFigureOut">
              <a:rPr lang="zh-CN" altLang="en-US" smtClean="0"/>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605F6-F79A-4E79-B443-E322748A9A2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1.xml"/><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s>
</file>

<file path=ppt/slides/_rels/slide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4.xml"/><Relationship Id="rId7" Type="http://schemas.openxmlformats.org/officeDocument/2006/relationships/image" Target="../media/image5.jpeg"/><Relationship Id="rId6" Type="http://schemas.openxmlformats.org/officeDocument/2006/relationships/tags" Target="../tags/tag3.xml"/><Relationship Id="rId5" Type="http://schemas.openxmlformats.org/officeDocument/2006/relationships/image" Target="../media/image4.jpeg"/><Relationship Id="rId4" Type="http://schemas.openxmlformats.org/officeDocument/2006/relationships/tags" Target="../tags/tag2.xml"/><Relationship Id="rId3" Type="http://schemas.openxmlformats.org/officeDocument/2006/relationships/image" Target="../media/image3.png"/><Relationship Id="rId2" Type="http://schemas.microsoft.com/office/2007/relationships/media" Target="../media/media2.wmv"/><Relationship Id="rId14" Type="http://schemas.openxmlformats.org/officeDocument/2006/relationships/notesSlide" Target="../notesSlides/notesSlide2.xml"/><Relationship Id="rId13" Type="http://schemas.openxmlformats.org/officeDocument/2006/relationships/slideLayout" Target="../slideLayouts/slideLayout2.xml"/><Relationship Id="rId12" Type="http://schemas.openxmlformats.org/officeDocument/2006/relationships/tags" Target="../tags/tag6.xml"/><Relationship Id="rId11" Type="http://schemas.openxmlformats.org/officeDocument/2006/relationships/image" Target="../media/image7.jpeg"/><Relationship Id="rId10" Type="http://schemas.openxmlformats.org/officeDocument/2006/relationships/tags" Target="../tags/tag5.xml"/><Relationship Id="rId1" Type="http://schemas.openxmlformats.org/officeDocument/2006/relationships/video" Target="../media/media2.wmv"/></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tags" Target="../tags/tag9.xml"/><Relationship Id="rId4" Type="http://schemas.openxmlformats.org/officeDocument/2006/relationships/image" Target="../media/image8.jpeg"/><Relationship Id="rId3" Type="http://schemas.openxmlformats.org/officeDocument/2006/relationships/tags" Target="../tags/tag8.xml"/><Relationship Id="rId2" Type="http://schemas.openxmlformats.org/officeDocument/2006/relationships/image" Target="../media/image2.png"/><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18.xml"/><Relationship Id="rId7" Type="http://schemas.openxmlformats.org/officeDocument/2006/relationships/image" Target="../media/image16.jpeg"/><Relationship Id="rId6" Type="http://schemas.openxmlformats.org/officeDocument/2006/relationships/tags" Target="../tags/tag17.xml"/><Relationship Id="rId5" Type="http://schemas.openxmlformats.org/officeDocument/2006/relationships/image" Target="../media/image15.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2.png"/><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20.xml"/><Relationship Id="rId2" Type="http://schemas.openxmlformats.org/officeDocument/2006/relationships/image" Target="../media/image2.png"/><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22.xml"/><Relationship Id="rId2" Type="http://schemas.openxmlformats.org/officeDocument/2006/relationships/image" Target="../media/image2.png"/><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1572082" y="1713771"/>
            <a:ext cx="9047480" cy="1014730"/>
          </a:xfrm>
          <a:prstGeom prst="rect">
            <a:avLst/>
          </a:prstGeom>
          <a:noFill/>
          <a:ln w="9525">
            <a:noFill/>
            <a:miter lim="800000"/>
          </a:ln>
        </p:spPr>
        <p:txBody>
          <a:bodyPr wrap="none">
            <a:spAutoFit/>
          </a:bodyPr>
          <a:lstStyle/>
          <a:p>
            <a:pPr algn="l">
              <a:defRPr/>
            </a:pPr>
            <a:r>
              <a:rPr lang="en-US" altLang="zh-CN" sz="6000" b="1" spc="200" dirty="0">
                <a:solidFill>
                  <a:prstClr val="white"/>
                </a:solidFill>
                <a:latin typeface="微软雅黑" panose="020B0503020204020204" pitchFamily="34" charset="-122"/>
                <a:ea typeface="微软雅黑" panose="020B0503020204020204" pitchFamily="34" charset="-122"/>
                <a:sym typeface="+mn-ea"/>
              </a:rPr>
              <a:t>12</a:t>
            </a:r>
            <a:r>
              <a:rPr lang="zh-CN" altLang="en-US" sz="6000" b="1" spc="200" dirty="0">
                <a:solidFill>
                  <a:prstClr val="white"/>
                </a:solidFill>
                <a:latin typeface="微软雅黑" panose="020B0503020204020204" pitchFamily="34" charset="-122"/>
                <a:ea typeface="微软雅黑" panose="020B0503020204020204" pitchFamily="34" charset="-122"/>
                <a:sym typeface="+mn-ea"/>
              </a:rPr>
              <a:t>月份</a:t>
            </a:r>
            <a:r>
              <a:rPr lang="zh-CN" altLang="en-US" sz="6000" b="1" spc="200" dirty="0">
                <a:solidFill>
                  <a:prstClr val="white"/>
                </a:solidFill>
                <a:latin typeface="微软雅黑" panose="020B0503020204020204" pitchFamily="34" charset="-122"/>
                <a:ea typeface="微软雅黑" panose="020B0503020204020204" pitchFamily="34" charset="-122"/>
              </a:rPr>
              <a:t>校园安全专题教育</a:t>
            </a:r>
            <a:endParaRPr lang="zh-CN" altLang="en-US" sz="6000" b="1" spc="200" dirty="0">
              <a:solidFill>
                <a:prstClr val="white"/>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673157" y="3351530"/>
            <a:ext cx="4501515" cy="52197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常州市新北区飞龙实验小学</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17" name="久石譲 - 菊次郎的夏天">
            <a:hlinkClick r:id="" action="ppaction://media"/>
          </p:cNvPr>
          <p:cNvPicPr>
            <a:picLocks noChangeAspect="1"/>
          </p:cNvPicPr>
          <p:nvPr>
            <a:audioFile r:link="rId1"/>
            <p:extLst>
              <p:ext uri="{DAA4B4D4-6D71-4841-9C94-3DE7FCFB9230}">
                <p14:media xmlns:p14="http://schemas.microsoft.com/office/powerpoint/2010/main" r:embed="rId2">
                  <p14:trim st="6611.000000"/>
                </p14:media>
              </p:ext>
            </p:extLst>
          </p:nvPr>
        </p:nvPicPr>
        <p:blipFill>
          <a:blip r:embed="rId3" cstate="print"/>
          <a:stretch>
            <a:fillRect/>
          </a:stretch>
        </p:blipFill>
        <p:spPr>
          <a:xfrm>
            <a:off x="-609600" y="1198786"/>
            <a:ext cx="609600" cy="609600"/>
          </a:xfrm>
          <a:prstGeom prst="rect">
            <a:avLst/>
          </a:prstGeom>
        </p:spPr>
      </p:pic>
      <p:sp>
        <p:nvSpPr>
          <p:cNvPr id="6" name="文本框 5"/>
          <p:cNvSpPr txBox="1"/>
          <p:nvPr/>
        </p:nvSpPr>
        <p:spPr>
          <a:xfrm>
            <a:off x="4852035" y="4107317"/>
            <a:ext cx="2143760" cy="521970"/>
          </a:xfrm>
          <a:prstGeom prst="rect">
            <a:avLst/>
          </a:prstGeom>
          <a:noFill/>
        </p:spPr>
        <p:txBody>
          <a:bodyPr wrap="squar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mn-ea"/>
              </a:rPr>
              <a:t>2023.12.04</a:t>
            </a:r>
            <a:endParaRPr lang="en-US" altLang="zh-CN" sz="2800" dirty="0">
              <a:solidFill>
                <a:schemeClr val="bg1"/>
              </a:solidFill>
              <a:latin typeface="微软雅黑" panose="020B0503020204020204" pitchFamily="34" charset="-122"/>
              <a:ea typeface="微软雅黑" panose="020B0503020204020204" pitchFamily="34" charset="-122"/>
              <a:sym typeface="+mn-ea"/>
            </a:endParaRPr>
          </a:p>
        </p:txBody>
      </p:sp>
      <p:pic>
        <p:nvPicPr>
          <p:cNvPr id="9" name="图片 8" descr="徽标, 公司名称&#10;&#10;描述已自动生成"/>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a:off x="5024120" y="5067935"/>
            <a:ext cx="1799590" cy="1707515"/>
          </a:xfrm>
          <a:prstGeom prst="ellipse">
            <a:avLst/>
          </a:prstGeom>
          <a:effectLst>
            <a:softEdge rad="152400"/>
          </a:effectLst>
        </p:spPr>
      </p:pic>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childTnLst>
            <p:audio>
              <p:cMediaNode numSld="999" showWhenStopped="0">
                <p:cTn id="2"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26305" y="4959985"/>
            <a:ext cx="6882765" cy="1198880"/>
          </a:xfrm>
          <a:prstGeom prst="rect">
            <a:avLst/>
          </a:prstGeom>
        </p:spPr>
        <p:txBody>
          <a:bodyPr wrap="square">
            <a:spAutoFit/>
          </a:bodyPr>
          <a:lstStyle/>
          <a:p>
            <a:r>
              <a:rPr lang="zh-CN" altLang="en-US" b="1" dirty="0" smtClean="0"/>
              <a:t>          萝卜</a:t>
            </a:r>
            <a:r>
              <a:rPr lang="zh-CN" altLang="en-US" b="1" dirty="0"/>
              <a:t>刀的危害不是刀本身有多伤人，而是它的广告语</a:t>
            </a:r>
            <a:r>
              <a:rPr lang="en-US" altLang="zh-CN" b="1" dirty="0"/>
              <a:t>:“</a:t>
            </a:r>
            <a:r>
              <a:rPr lang="zh-CN" altLang="en-US" b="1" dirty="0"/>
              <a:t>见谁不爽刀一下，超级解压”，这是恶意引导孩子暴力行为。如果孩子习惯以戳别人来解压，会造成孩子形成无意识的肌肉记忆，以后只要心情不爽，就可能会拿刀戳别人。</a:t>
            </a:r>
            <a:endParaRPr lang="zh-CN" altLang="en-US" b="1" dirty="0"/>
          </a:p>
        </p:txBody>
      </p:sp>
      <p:pic>
        <p:nvPicPr>
          <p:cNvPr id="3" name="Video_2023-12-04_143556">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8609965" y="247650"/>
            <a:ext cx="2875280" cy="4446905"/>
          </a:xfrm>
          <a:prstGeom prst="rect">
            <a:avLst/>
          </a:prstGeom>
        </p:spPr>
      </p:pic>
      <p:pic>
        <p:nvPicPr>
          <p:cNvPr id="101" name="图片 100"/>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974090" y="845820"/>
            <a:ext cx="2747010" cy="1820545"/>
          </a:xfrm>
          <a:prstGeom prst="rect">
            <a:avLst/>
          </a:prstGeom>
          <a:noFill/>
          <a:ln w="9525">
            <a:noFill/>
          </a:ln>
        </p:spPr>
      </p:pic>
      <p:pic>
        <p:nvPicPr>
          <p:cNvPr id="102" name="图片 10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933315" y="845820"/>
            <a:ext cx="2927350" cy="1820545"/>
          </a:xfrm>
          <a:prstGeom prst="rect">
            <a:avLst/>
          </a:prstGeom>
          <a:noFill/>
          <a:ln w="9525">
            <a:noFill/>
          </a:ln>
        </p:spPr>
      </p:pic>
      <p:pic>
        <p:nvPicPr>
          <p:cNvPr id="4" name="图片 3"/>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4819015" y="2847340"/>
            <a:ext cx="3238500" cy="1847215"/>
          </a:xfrm>
          <a:prstGeom prst="rect">
            <a:avLst/>
          </a:prstGeom>
        </p:spPr>
      </p:pic>
      <p:sp>
        <p:nvSpPr>
          <p:cNvPr id="9" name="文本框 8"/>
          <p:cNvSpPr txBox="1"/>
          <p:nvPr/>
        </p:nvSpPr>
        <p:spPr>
          <a:xfrm flipV="1">
            <a:off x="12273915" y="6862445"/>
            <a:ext cx="3569970" cy="207010"/>
          </a:xfrm>
          <a:prstGeom prst="rect">
            <a:avLst/>
          </a:prstGeom>
          <a:noFill/>
        </p:spPr>
        <p:txBody>
          <a:bodyPr wrap="square" rtlCol="0">
            <a:noAutofit/>
          </a:bodyPr>
          <a:lstStyle/>
          <a:p>
            <a:endParaRPr lang="zh-CN" altLang="en-US"/>
          </a:p>
        </p:txBody>
      </p:sp>
      <p:pic>
        <p:nvPicPr>
          <p:cNvPr id="103" name="图片 102"/>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974090" y="2847975"/>
            <a:ext cx="2747010" cy="1846580"/>
          </a:xfrm>
          <a:prstGeom prst="rect">
            <a:avLst/>
          </a:prstGeom>
          <a:noFill/>
          <a:ln w="9525">
            <a:noFill/>
          </a:ln>
        </p:spPr>
      </p:pic>
      <p:sp>
        <p:nvSpPr>
          <p:cNvPr id="11" name="文本框 10"/>
          <p:cNvSpPr txBox="1"/>
          <p:nvPr/>
        </p:nvSpPr>
        <p:spPr>
          <a:xfrm>
            <a:off x="422910" y="4964430"/>
            <a:ext cx="4064000" cy="1309370"/>
          </a:xfrm>
          <a:prstGeom prst="rect">
            <a:avLst/>
          </a:prstGeom>
          <a:noFill/>
        </p:spPr>
        <p:txBody>
          <a:bodyPr wrap="square" rtlCol="0">
            <a:spAutoFit/>
          </a:bodyPr>
          <a:lstStyle/>
          <a:p>
            <a:pPr>
              <a:lnSpc>
                <a:spcPct val="110000"/>
              </a:lnSpc>
            </a:pPr>
            <a:r>
              <a:rPr lang="en-US" altLang="zh-CN" b="1"/>
              <a:t>     </a:t>
            </a:r>
            <a:r>
              <a:rPr lang="zh-CN" altLang="en-US" b="1"/>
              <a:t>学生严禁带这种刀。如果要削笔，要买卷笔筒，如上课一定要用上述刀，老师要统一收发，在老师的指导和监督下使用。</a:t>
            </a:r>
            <a:endParaRPr lang="zh-CN" altLang="en-US" b="1"/>
          </a:p>
        </p:txBody>
      </p:sp>
      <p:sp>
        <p:nvSpPr>
          <p:cNvPr id="13" name="文本框 12"/>
          <p:cNvSpPr txBox="1"/>
          <p:nvPr>
            <p:custDataLst>
              <p:tags r:id="rId12"/>
            </p:custDataLst>
          </p:nvPr>
        </p:nvSpPr>
        <p:spPr>
          <a:xfrm>
            <a:off x="2451100" y="66675"/>
            <a:ext cx="6158865" cy="707886"/>
          </a:xfrm>
          <a:prstGeom prst="rect">
            <a:avLst/>
          </a:prstGeom>
          <a:noFill/>
        </p:spPr>
        <p:txBody>
          <a:bodyPr wrap="square" rtlCol="0" anchor="t">
            <a:spAutoFit/>
          </a:bodyPr>
          <a:lstStyle/>
          <a:p>
            <a:r>
              <a:rPr lang="zh-CN" altLang="en-US" sz="4000" dirty="0">
                <a:latin typeface="黑体" panose="02010609060101010101" charset="-122"/>
                <a:ea typeface="黑体" panose="02010609060101010101" charset="-122"/>
                <a:cs typeface="黑体" panose="02010609060101010101" charset="-122"/>
                <a:sym typeface="+mn-ea"/>
              </a:rPr>
              <a:t>学生禁带真刀</a:t>
            </a:r>
            <a:r>
              <a:rPr lang="zh-CN" altLang="en-US" sz="4000" dirty="0" smtClean="0">
                <a:latin typeface="黑体" panose="02010609060101010101" charset="-122"/>
                <a:ea typeface="黑体" panose="02010609060101010101" charset="-122"/>
                <a:cs typeface="黑体" panose="02010609060101010101" charset="-122"/>
                <a:sym typeface="+mn-ea"/>
              </a:rPr>
              <a:t>及“萝卜刀”</a:t>
            </a:r>
            <a:endParaRPr lang="zh-CN" altLang="en-US" sz="4000" dirty="0">
              <a:latin typeface="黑体" panose="02010609060101010101" charset="-122"/>
              <a:ea typeface="黑体" panose="02010609060101010101" charset="-122"/>
              <a:cs typeface="黑体" panose="02010609060101010101" charset="-122"/>
              <a:sym typeface="+mn-ea"/>
            </a:endParaRPr>
          </a:p>
        </p:txBody>
      </p:sp>
      <p:sp>
        <p:nvSpPr>
          <p:cNvPr id="5" name="矩形 4"/>
          <p:cNvSpPr/>
          <p:nvPr/>
        </p:nvSpPr>
        <p:spPr>
          <a:xfrm>
            <a:off x="1130115" y="-77510"/>
            <a:ext cx="880369" cy="923330"/>
          </a:xfrm>
          <a:prstGeom prst="rect">
            <a:avLst/>
          </a:prstGeom>
          <a:noFill/>
        </p:spPr>
        <p:txBody>
          <a:bodyPr wrap="none" lIns="91440" tIns="45720" rIns="91440" bIns="45720">
            <a:spAutoFit/>
          </a:bodyPr>
          <a:lstStyle/>
          <a:p>
            <a:pPr algn="ctr"/>
            <a:r>
              <a:rPr lang="zh-CN" alt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rPr>
              <a:t>一</a:t>
            </a:r>
            <a:endPar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徽标, 公司名称&#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10703678" y="121754"/>
            <a:ext cx="1488321" cy="1412172"/>
          </a:xfrm>
          <a:prstGeom prst="ellipse">
            <a:avLst/>
          </a:prstGeom>
          <a:effectLst>
            <a:softEdge rad="152400"/>
          </a:effectLst>
        </p:spPr>
      </p:pic>
      <p:sp>
        <p:nvSpPr>
          <p:cNvPr id="2" name="文本框 1"/>
          <p:cNvSpPr txBox="1"/>
          <p:nvPr/>
        </p:nvSpPr>
        <p:spPr>
          <a:xfrm>
            <a:off x="291465" y="4605020"/>
            <a:ext cx="11148060" cy="1753235"/>
          </a:xfrm>
          <a:prstGeom prst="rect">
            <a:avLst/>
          </a:prstGeom>
          <a:noFill/>
        </p:spPr>
        <p:txBody>
          <a:bodyPr wrap="square" rtlCol="0" anchor="t">
            <a:spAutoFit/>
          </a:bodyPr>
          <a:lstStyle/>
          <a:p>
            <a:r>
              <a:rPr lang="en-US" altLang="zh-CN" b="1"/>
              <a:t>        </a:t>
            </a:r>
            <a:r>
              <a:rPr lang="zh-CN" altLang="en-US" b="1"/>
              <a:t>首先，“鼻吸能量棒”的卫生问题引人担忧。专家指出，随意往鼻孔里塞此类物品可能会带来卫生隐患，并破坏鼻粘膜，轻则引发鼻炎，重则可能导致鼻腔溃疡和出血等问题。有学生表示，“鼻吸能量棒”越吸越上瘾。这样过度依赖外部物品来获取“能量”可能会导致青少年形成依赖性，并影响他们自身内在潜能的发展。</a:t>
            </a:r>
            <a:endParaRPr lang="zh-CN" altLang="en-US" b="1"/>
          </a:p>
          <a:p>
            <a:r>
              <a:rPr lang="en-US" altLang="zh-CN" b="1"/>
              <a:t>         </a:t>
            </a:r>
            <a:r>
              <a:rPr lang="zh-CN" altLang="en-US" b="1"/>
              <a:t>许多地方禁毒办也发文表示，鼻吸能量棒模拟吸毒的方式，可能会降低青少年对毒品的防范意识，造成难以估量的危害。</a:t>
            </a:r>
            <a:endParaRPr lang="zh-CN" altLang="en-US" b="1"/>
          </a:p>
        </p:txBody>
      </p:sp>
      <p:pic>
        <p:nvPicPr>
          <p:cNvPr id="100" name="图片 99"/>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91465" y="1410335"/>
            <a:ext cx="4466590" cy="3098800"/>
          </a:xfrm>
          <a:prstGeom prst="rect">
            <a:avLst/>
          </a:prstGeom>
          <a:noFill/>
          <a:ln w="9525">
            <a:noFill/>
          </a:ln>
        </p:spPr>
      </p:pic>
      <p:pic>
        <p:nvPicPr>
          <p:cNvPr id="3" name="图片 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5796280" y="1410335"/>
            <a:ext cx="4907280" cy="3079115"/>
          </a:xfrm>
          <a:prstGeom prst="rect">
            <a:avLst/>
          </a:prstGeom>
        </p:spPr>
      </p:pic>
      <p:sp>
        <p:nvSpPr>
          <p:cNvPr id="4" name="文本框 3"/>
          <p:cNvSpPr txBox="1"/>
          <p:nvPr/>
        </p:nvSpPr>
        <p:spPr>
          <a:xfrm>
            <a:off x="2893695" y="407670"/>
            <a:ext cx="5716905" cy="706755"/>
          </a:xfrm>
          <a:prstGeom prst="rect">
            <a:avLst/>
          </a:prstGeom>
          <a:noFill/>
        </p:spPr>
        <p:txBody>
          <a:bodyPr wrap="square" rtlCol="0" anchor="t">
            <a:spAutoFit/>
          </a:bodyPr>
          <a:lstStyle/>
          <a:p>
            <a:r>
              <a:rPr lang="zh-CN" altLang="en-US" sz="4000" dirty="0">
                <a:latin typeface="黑体" panose="02010609060101010101" charset="-122"/>
                <a:ea typeface="黑体" panose="02010609060101010101" charset="-122"/>
                <a:cs typeface="黑体" panose="02010609060101010101" charset="-122"/>
                <a:sym typeface="+mn-ea"/>
              </a:rPr>
              <a:t>学生禁用“鼻吸能量棒”</a:t>
            </a:r>
            <a:endParaRPr lang="zh-CN" altLang="en-US" sz="4000" dirty="0">
              <a:latin typeface="黑体" panose="02010609060101010101" charset="-122"/>
              <a:ea typeface="黑体" panose="02010609060101010101" charset="-122"/>
              <a:cs typeface="黑体" panose="02010609060101010101" charset="-122"/>
              <a:sym typeface="+mn-ea"/>
            </a:endParaRPr>
          </a:p>
        </p:txBody>
      </p:sp>
      <p:sp>
        <p:nvSpPr>
          <p:cNvPr id="7" name="矩形 6"/>
          <p:cNvSpPr/>
          <p:nvPr/>
        </p:nvSpPr>
        <p:spPr>
          <a:xfrm>
            <a:off x="1130115" y="121754"/>
            <a:ext cx="880369" cy="923330"/>
          </a:xfrm>
          <a:prstGeom prst="rect">
            <a:avLst/>
          </a:prstGeom>
          <a:noFill/>
        </p:spPr>
        <p:txBody>
          <a:bodyPr wrap="none" lIns="91440" tIns="45720" rIns="91440" bIns="45720">
            <a:spAutoFit/>
          </a:bodyPr>
          <a:lstStyle/>
          <a:p>
            <a:pPr algn="ctr"/>
            <a:r>
              <a:rPr lang="zh-CN" alt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rPr>
              <a:t>二</a:t>
            </a:r>
            <a:endPar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徽标, 公司名称&#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10703678" y="121754"/>
            <a:ext cx="1488321" cy="1412172"/>
          </a:xfrm>
          <a:prstGeom prst="ellipse">
            <a:avLst/>
          </a:prstGeom>
          <a:effectLst>
            <a:softEdge rad="152400"/>
          </a:effectLst>
        </p:spPr>
      </p:pic>
      <p:pic>
        <p:nvPicPr>
          <p:cNvPr id="2" name="图片 1" descr="IMG_20231204_1355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124" y="1337780"/>
            <a:ext cx="5436817" cy="2276361"/>
          </a:xfrm>
          <a:prstGeom prst="rect">
            <a:avLst/>
          </a:prstGeom>
          <a:ln>
            <a:noFill/>
          </a:ln>
          <a:effectLst>
            <a:softEdge rad="112500"/>
          </a:effectLst>
        </p:spPr>
      </p:pic>
      <p:pic>
        <p:nvPicPr>
          <p:cNvPr id="1026" name="Picture 2" descr="C:\Users\Administrator\Documents\Tencent Files\358310410\FileRecv\MobileFile\IMG_20231204_1352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1904" y="3728378"/>
            <a:ext cx="4676172" cy="2469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Administrator\Documents\Tencent Files\358310410\FileRecv\MobileFile\IMG_20231204_1352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125" y="3728379"/>
            <a:ext cx="5436817" cy="2469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0252" y="1337780"/>
            <a:ext cx="4779476" cy="21706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3"/>
          <p:cNvSpPr txBox="1"/>
          <p:nvPr/>
        </p:nvSpPr>
        <p:spPr>
          <a:xfrm>
            <a:off x="2511707" y="407670"/>
            <a:ext cx="8090704" cy="707886"/>
          </a:xfrm>
          <a:prstGeom prst="rect">
            <a:avLst/>
          </a:prstGeom>
          <a:noFill/>
        </p:spPr>
        <p:txBody>
          <a:bodyPr wrap="square" rtlCol="0" anchor="t">
            <a:spAutoFit/>
          </a:bodyPr>
          <a:lstStyle/>
          <a:p>
            <a:r>
              <a:rPr lang="zh-CN" altLang="en-US" sz="4000" dirty="0" smtClean="0">
                <a:latin typeface="黑体" panose="02010609060101010101" charset="-122"/>
                <a:ea typeface="黑体" panose="02010609060101010101" charset="-122"/>
                <a:cs typeface="黑体" panose="02010609060101010101" charset="-122"/>
                <a:sym typeface="+mn-ea"/>
              </a:rPr>
              <a:t>学</a:t>
            </a:r>
            <a:r>
              <a:rPr lang="zh-CN" altLang="en-US" sz="4000" dirty="0" smtClean="0">
                <a:latin typeface="黑体" panose="02010609060101010101" charset="-122"/>
                <a:ea typeface="黑体" panose="02010609060101010101" charset="-122"/>
                <a:cs typeface="黑体" panose="02010609060101010101" charset="-122"/>
                <a:sym typeface="+mn-ea"/>
              </a:rPr>
              <a:t>校绿化要爱护，所有人禁踩草坪</a:t>
            </a:r>
            <a:endParaRPr lang="zh-CN" altLang="en-US" sz="4000" dirty="0">
              <a:latin typeface="黑体" panose="02010609060101010101" charset="-122"/>
              <a:ea typeface="黑体" panose="02010609060101010101" charset="-122"/>
              <a:cs typeface="黑体" panose="02010609060101010101" charset="-122"/>
              <a:sym typeface="+mn-ea"/>
            </a:endParaRPr>
          </a:p>
        </p:txBody>
      </p:sp>
      <p:sp>
        <p:nvSpPr>
          <p:cNvPr id="11" name="矩形 10"/>
          <p:cNvSpPr/>
          <p:nvPr/>
        </p:nvSpPr>
        <p:spPr>
          <a:xfrm>
            <a:off x="1130115" y="125267"/>
            <a:ext cx="880369" cy="923330"/>
          </a:xfrm>
          <a:prstGeom prst="rect">
            <a:avLst/>
          </a:prstGeom>
          <a:noFill/>
        </p:spPr>
        <p:txBody>
          <a:bodyPr wrap="none" lIns="91440" tIns="45720" rIns="91440" bIns="45720">
            <a:spAutoFit/>
          </a:bodyPr>
          <a:lstStyle/>
          <a:p>
            <a:pPr algn="ctr"/>
            <a:r>
              <a:rPr lang="zh-CN" alt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rPr>
              <a:t>三</a:t>
            </a:r>
            <a:endPar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徽标, 公司名称&#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10703678" y="121754"/>
            <a:ext cx="1488321" cy="1412172"/>
          </a:xfrm>
          <a:prstGeom prst="ellipse">
            <a:avLst/>
          </a:prstGeom>
          <a:effectLst>
            <a:softEdge rad="152400"/>
          </a:effectLst>
        </p:spPr>
      </p:pic>
      <p:pic>
        <p:nvPicPr>
          <p:cNvPr id="3" name="Picture 4" descr="C:\Users\Administrator\Documents\Tencent Files\358310410\FileRecv\MobileFile\IMG_20231204_135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675" y="1533926"/>
            <a:ext cx="10270602" cy="466456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134371" y="0"/>
            <a:ext cx="871855" cy="922020"/>
          </a:xfrm>
          <a:prstGeom prst="rect">
            <a:avLst/>
          </a:prstGeom>
          <a:noFill/>
        </p:spPr>
        <p:txBody>
          <a:bodyPr wrap="none" lIns="91440" tIns="45720" rIns="91440" bIns="45720">
            <a:spAutoFit/>
          </a:bodyPr>
          <a:lstStyle/>
          <a:p>
            <a:pPr algn="ctr"/>
            <a:r>
              <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rPr>
              <a:t>四</a:t>
            </a:r>
            <a:endPar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endParaRPr>
          </a:p>
        </p:txBody>
      </p:sp>
      <p:sp>
        <p:nvSpPr>
          <p:cNvPr id="5" name="文本框 3"/>
          <p:cNvSpPr txBox="1"/>
          <p:nvPr/>
        </p:nvSpPr>
        <p:spPr>
          <a:xfrm>
            <a:off x="2326512" y="335605"/>
            <a:ext cx="7048982" cy="983615"/>
          </a:xfrm>
          <a:prstGeom prst="rect">
            <a:avLst/>
          </a:prstGeom>
          <a:noFill/>
        </p:spPr>
        <p:txBody>
          <a:bodyPr wrap="square" rtlCol="0" anchor="t">
            <a:spAutoFit/>
          </a:bodyPr>
          <a:lstStyle/>
          <a:p>
            <a:r>
              <a:rPr lang="zh-CN" altLang="en-US" sz="4000" dirty="0" smtClean="0">
                <a:latin typeface="黑体" panose="02010609060101010101" charset="-122"/>
                <a:ea typeface="黑体" panose="02010609060101010101" charset="-122"/>
                <a:cs typeface="黑体" panose="02010609060101010101" charset="-122"/>
                <a:sym typeface="+mn-ea"/>
              </a:rPr>
              <a:t>禁止翻阳台，爬阳台。</a:t>
            </a:r>
            <a:endParaRPr lang="en-US" altLang="zh-CN" sz="4000" dirty="0" smtClean="0">
              <a:latin typeface="黑体" panose="02010609060101010101" charset="-122"/>
              <a:ea typeface="黑体" panose="02010609060101010101" charset="-122"/>
              <a:cs typeface="黑体" panose="02010609060101010101" charset="-122"/>
              <a:sym typeface="+mn-ea"/>
            </a:endParaRPr>
          </a:p>
          <a:p>
            <a:r>
              <a:rPr lang="zh-CN" altLang="en-US" dirty="0" smtClean="0">
                <a:solidFill>
                  <a:srgbClr val="FF0000"/>
                </a:solidFill>
                <a:latin typeface="黑体" panose="02010609060101010101" charset="-122"/>
                <a:ea typeface="黑体" panose="02010609060101010101" charset="-122"/>
                <a:cs typeface="黑体" panose="02010609060101010101" charset="-122"/>
                <a:sym typeface="+mn-ea"/>
              </a:rPr>
              <a:t>告知学生：如有物品掉入，报告老师，由保安帮忙夹拿。</a:t>
            </a:r>
            <a:endParaRPr lang="zh-CN" altLang="en-US" dirty="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2" name="椭圆 1"/>
          <p:cNvSpPr/>
          <p:nvPr/>
        </p:nvSpPr>
        <p:spPr>
          <a:xfrm>
            <a:off x="4728210" y="2213610"/>
            <a:ext cx="689610" cy="3573145"/>
          </a:xfrm>
          <a:prstGeom prst="ellipse">
            <a:avLst/>
          </a:prstGeom>
          <a:ln>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6" name="椭圆 5"/>
          <p:cNvSpPr/>
          <p:nvPr>
            <p:custDataLst>
              <p:tags r:id="rId4"/>
            </p:custDataLst>
          </p:nvPr>
        </p:nvSpPr>
        <p:spPr>
          <a:xfrm>
            <a:off x="3465195" y="2213610"/>
            <a:ext cx="689610" cy="3573145"/>
          </a:xfrm>
          <a:prstGeom prst="ellipse">
            <a:avLst/>
          </a:prstGeom>
          <a:ln>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7" name="椭圆 6"/>
          <p:cNvSpPr/>
          <p:nvPr>
            <p:custDataLst>
              <p:tags r:id="rId5"/>
            </p:custDataLst>
          </p:nvPr>
        </p:nvSpPr>
        <p:spPr>
          <a:xfrm>
            <a:off x="879475" y="2079625"/>
            <a:ext cx="689610" cy="2166620"/>
          </a:xfrm>
          <a:prstGeom prst="ellipse">
            <a:avLst/>
          </a:prstGeom>
          <a:ln>
            <a:solidFill>
              <a:srgbClr val="FF000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徽标, 公司名称&#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10703678" y="121754"/>
            <a:ext cx="1488321" cy="1412172"/>
          </a:xfrm>
          <a:prstGeom prst="ellipse">
            <a:avLst/>
          </a:prstGeom>
          <a:effectLst>
            <a:softEdge rad="152400"/>
          </a:effectLst>
        </p:spPr>
      </p:pic>
      <p:sp>
        <p:nvSpPr>
          <p:cNvPr id="4" name="矩形 3"/>
          <p:cNvSpPr/>
          <p:nvPr/>
        </p:nvSpPr>
        <p:spPr>
          <a:xfrm>
            <a:off x="1134371" y="0"/>
            <a:ext cx="871855" cy="922020"/>
          </a:xfrm>
          <a:prstGeom prst="rect">
            <a:avLst/>
          </a:prstGeom>
          <a:noFill/>
        </p:spPr>
        <p:txBody>
          <a:bodyPr wrap="none" lIns="91440" tIns="45720" rIns="91440" bIns="45720">
            <a:spAutoFit/>
          </a:bodyPr>
          <a:lstStyle/>
          <a:p>
            <a:pPr algn="ctr"/>
            <a:r>
              <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rPr>
              <a:t>五</a:t>
            </a:r>
            <a:endPar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endParaRPr>
          </a:p>
        </p:txBody>
      </p:sp>
      <p:sp>
        <p:nvSpPr>
          <p:cNvPr id="5" name="文本框 3"/>
          <p:cNvSpPr txBox="1"/>
          <p:nvPr/>
        </p:nvSpPr>
        <p:spPr>
          <a:xfrm>
            <a:off x="2326640" y="487680"/>
            <a:ext cx="7512050" cy="706755"/>
          </a:xfrm>
          <a:prstGeom prst="rect">
            <a:avLst/>
          </a:prstGeom>
          <a:noFill/>
        </p:spPr>
        <p:txBody>
          <a:bodyPr wrap="square" rtlCol="0" anchor="t">
            <a:spAutoFit/>
          </a:bodyPr>
          <a:lstStyle/>
          <a:p>
            <a:r>
              <a:rPr lang="zh-CN" altLang="en-US" sz="4000" dirty="0" smtClean="0">
                <a:latin typeface="黑体" panose="02010609060101010101" charset="-122"/>
                <a:ea typeface="黑体" panose="02010609060101010101" charset="-122"/>
                <a:cs typeface="黑体" panose="02010609060101010101" charset="-122"/>
                <a:sym typeface="+mn-ea"/>
              </a:rPr>
              <a:t>防火、防煤气中毒、防触电教育</a:t>
            </a:r>
            <a:endParaRPr lang="en-US" altLang="zh-CN" sz="4000" dirty="0" smtClean="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custDataLst>
              <p:tags r:id="rId3"/>
            </p:custDataLst>
          </p:nvPr>
        </p:nvSpPr>
        <p:spPr>
          <a:xfrm>
            <a:off x="958850" y="1842770"/>
            <a:ext cx="6568440" cy="4359910"/>
          </a:xfrm>
          <a:prstGeom prst="rect">
            <a:avLst/>
          </a:prstGeom>
          <a:noFill/>
        </p:spPr>
        <p:txBody>
          <a:bodyPr wrap="square" rtlCol="0" anchor="t">
            <a:noAutofit/>
          </a:bodyPr>
          <a:p>
            <a:pPr>
              <a:lnSpc>
                <a:spcPct val="150000"/>
              </a:lnSpc>
            </a:pP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办公室不使用大功率电器，如取暖器，烧水壶等。实验室消防设施是否齐全，洗眼器能否正常使用，每个实验台实验时是否备有湿抹布，实验教师是否经过安全操作培训，是否有定期培训。</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en-US" altLang="zh-CN">
                <a:latin typeface="黑体" panose="02010609060101010101" charset="-122"/>
                <a:ea typeface="黑体" panose="02010609060101010101" charset="-122"/>
                <a:cs typeface="黑体" panose="02010609060101010101" charset="-122"/>
              </a:rPr>
              <a:t>2.</a:t>
            </a:r>
            <a:r>
              <a:rPr lang="zh-CN" altLang="en-US">
                <a:latin typeface="黑体" panose="02010609060101010101" charset="-122"/>
                <a:ea typeface="黑体" panose="02010609060101010101" charset="-122"/>
                <a:cs typeface="黑体" panose="02010609060101010101" charset="-122"/>
              </a:rPr>
              <a:t>教育学生不用湿手碰电器，不用金属棒等插进插座孔。</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en-US" altLang="zh-CN">
                <a:latin typeface="黑体" panose="02010609060101010101" charset="-122"/>
                <a:ea typeface="黑体" panose="02010609060101010101" charset="-122"/>
                <a:cs typeface="黑体" panose="02010609060101010101" charset="-122"/>
              </a:rPr>
              <a:t>3.</a:t>
            </a:r>
            <a:r>
              <a:rPr lang="zh-CN" altLang="en-US">
                <a:latin typeface="黑体" panose="02010609060101010101" charset="-122"/>
                <a:ea typeface="黑体" panose="02010609060101010101" charset="-122"/>
                <a:cs typeface="黑体" panose="02010609060101010101" charset="-122"/>
              </a:rPr>
              <a:t>有人员触电后，首先应迅速关闭电源开关，或者用不导电的物体比如木棒，竹竿等将电线挑开。在电源未切断之前，严禁直接拖拉伤员，以防救护者也触电。</a:t>
            </a:r>
            <a:endParaRPr lang="zh-CN" altLang="en-US">
              <a:latin typeface="黑体" panose="02010609060101010101" charset="-122"/>
              <a:ea typeface="黑体" panose="02010609060101010101" charset="-122"/>
              <a:cs typeface="黑体" panose="02010609060101010101" charset="-122"/>
            </a:endParaRPr>
          </a:p>
          <a:p>
            <a:pPr>
              <a:lnSpc>
                <a:spcPct val="150000"/>
              </a:lnSpc>
            </a:pPr>
            <a:r>
              <a:rPr lang="en-US" altLang="zh-CN">
                <a:latin typeface="黑体" panose="02010609060101010101" charset="-122"/>
                <a:ea typeface="黑体" panose="02010609060101010101" charset="-122"/>
                <a:cs typeface="黑体" panose="02010609060101010101" charset="-122"/>
              </a:rPr>
              <a:t>4.</a:t>
            </a:r>
            <a:r>
              <a:rPr lang="zh-CN" altLang="en-US">
                <a:latin typeface="黑体" panose="02010609060101010101" charset="-122"/>
                <a:ea typeface="黑体" panose="02010609060101010101" charset="-122"/>
                <a:cs typeface="黑体" panose="02010609060101010101" charset="-122"/>
              </a:rPr>
              <a:t>不玩火（包括玩打火机、火柴等），不放野火。室内发生火灾要用湿毛巾捂嘴，及时逃离，同时呼叫周边人</a:t>
            </a: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救火</a:t>
            </a:r>
            <a:r>
              <a:rPr lang="en-US" altLang="zh-CN">
                <a:latin typeface="黑体" panose="02010609060101010101" charset="-122"/>
                <a:ea typeface="黑体" panose="02010609060101010101" charset="-122"/>
                <a:cs typeface="黑体" panose="02010609060101010101" charset="-122"/>
              </a:rPr>
              <a:t>”</a:t>
            </a:r>
            <a:r>
              <a:rPr lang="zh-CN" altLang="en-US">
                <a:latin typeface="黑体" panose="02010609060101010101" charset="-122"/>
                <a:ea typeface="黑体" panose="02010609060101010101" charset="-122"/>
                <a:cs typeface="黑体" panose="02010609060101010101" charset="-122"/>
              </a:rPr>
              <a:t>，打电话</a:t>
            </a:r>
            <a:r>
              <a:rPr lang="en-US" altLang="zh-CN">
                <a:latin typeface="黑体" panose="02010609060101010101" charset="-122"/>
                <a:ea typeface="黑体" panose="02010609060101010101" charset="-122"/>
                <a:cs typeface="黑体" panose="02010609060101010101" charset="-122"/>
              </a:rPr>
              <a:t>119.</a:t>
            </a:r>
            <a:endParaRPr lang="en-US" altLang="zh-CN">
              <a:latin typeface="黑体" panose="02010609060101010101" charset="-122"/>
              <a:ea typeface="黑体" panose="02010609060101010101" charset="-122"/>
              <a:cs typeface="黑体" panose="02010609060101010101" charset="-122"/>
            </a:endParaRPr>
          </a:p>
          <a:p>
            <a:pPr>
              <a:lnSpc>
                <a:spcPct val="150000"/>
              </a:lnSpc>
            </a:pPr>
            <a:r>
              <a:rPr lang="en-US" altLang="zh-CN">
                <a:latin typeface="黑体" panose="02010609060101010101" charset="-122"/>
                <a:ea typeface="黑体" panose="02010609060101010101" charset="-122"/>
                <a:cs typeface="黑体" panose="02010609060101010101" charset="-122"/>
              </a:rPr>
              <a:t>5.</a:t>
            </a:r>
            <a:r>
              <a:rPr lang="zh-CN" altLang="en-US">
                <a:latin typeface="黑体" panose="02010609060101010101" charset="-122"/>
                <a:ea typeface="黑体" panose="02010609060101010101" charset="-122"/>
                <a:cs typeface="黑体" panose="02010609060101010101" charset="-122"/>
              </a:rPr>
              <a:t>提醒每天晚上要关闭煤气总阀。厨房间要开窗通风。不用打火机点煤气。灶上已点火，人严禁离开。</a:t>
            </a:r>
            <a:endParaRPr lang="en-US" altLang="zh-CN">
              <a:latin typeface="黑体" panose="02010609060101010101" charset="-122"/>
              <a:ea typeface="黑体" panose="02010609060101010101" charset="-122"/>
              <a:cs typeface="黑体" panose="02010609060101010101" charset="-122"/>
            </a:endParaRPr>
          </a:p>
        </p:txBody>
      </p:sp>
      <p:pic>
        <p:nvPicPr>
          <p:cNvPr id="105" name="图片 104"/>
          <p:cNvPicPr/>
          <p:nvPr>
            <p:custDataLst>
              <p:tags r:id="rId4"/>
            </p:custDataLst>
          </p:nvPr>
        </p:nvPicPr>
        <p:blipFill>
          <a:blip r:embed="rId5"/>
          <a:stretch>
            <a:fillRect/>
          </a:stretch>
        </p:blipFill>
        <p:spPr>
          <a:xfrm>
            <a:off x="8589645" y="2506345"/>
            <a:ext cx="2266315" cy="1263015"/>
          </a:xfrm>
          <a:prstGeom prst="rect">
            <a:avLst/>
          </a:prstGeom>
          <a:noFill/>
          <a:ln w="9525">
            <a:noFill/>
          </a:ln>
        </p:spPr>
      </p:pic>
      <p:pic>
        <p:nvPicPr>
          <p:cNvPr id="106" name="图片 105"/>
          <p:cNvPicPr/>
          <p:nvPr>
            <p:custDataLst>
              <p:tags r:id="rId6"/>
            </p:custDataLst>
          </p:nvPr>
        </p:nvPicPr>
        <p:blipFill>
          <a:blip r:embed="rId7"/>
          <a:stretch>
            <a:fillRect/>
          </a:stretch>
        </p:blipFill>
        <p:spPr>
          <a:xfrm>
            <a:off x="8168640" y="1120140"/>
            <a:ext cx="2743835" cy="1275715"/>
          </a:xfrm>
          <a:prstGeom prst="rect">
            <a:avLst/>
          </a:prstGeom>
          <a:noFill/>
          <a:ln w="9525">
            <a:noFill/>
          </a:ln>
        </p:spPr>
      </p:pic>
      <p:pic>
        <p:nvPicPr>
          <p:cNvPr id="9" name="图片 8"/>
          <p:cNvPicPr>
            <a:picLocks noChangeAspect="1"/>
          </p:cNvPicPr>
          <p:nvPr>
            <p:custDataLst>
              <p:tags r:id="rId8"/>
            </p:custDataLst>
          </p:nvPr>
        </p:nvPicPr>
        <p:blipFill>
          <a:blip r:embed="rId9"/>
          <a:stretch>
            <a:fillRect/>
          </a:stretch>
        </p:blipFill>
        <p:spPr>
          <a:xfrm>
            <a:off x="8371205" y="4046855"/>
            <a:ext cx="2703195" cy="1798320"/>
          </a:xfrm>
          <a:prstGeom prst="rect">
            <a:avLst/>
          </a:prstGeom>
          <a:effectLst>
            <a:softEdge rad="63500"/>
          </a:effectLst>
        </p:spPr>
      </p:pic>
      <p:sp>
        <p:nvSpPr>
          <p:cNvPr id="10" name="文本框 9"/>
          <p:cNvSpPr txBox="1"/>
          <p:nvPr/>
        </p:nvSpPr>
        <p:spPr>
          <a:xfrm>
            <a:off x="1269365" y="1548130"/>
            <a:ext cx="4456430" cy="368300"/>
          </a:xfrm>
          <a:prstGeom prst="rect">
            <a:avLst/>
          </a:prstGeom>
          <a:noFill/>
        </p:spPr>
        <p:txBody>
          <a:bodyPr wrap="square" rtlCol="0">
            <a:spAutoFit/>
          </a:bodyPr>
          <a:p>
            <a:r>
              <a:rPr lang="zh-CN" altLang="en-US" b="1"/>
              <a:t>近期全国各地发生火灾，造成多人遇难。</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徽标, 公司名称&#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10703678" y="121754"/>
            <a:ext cx="1488321" cy="1412172"/>
          </a:xfrm>
          <a:prstGeom prst="ellipse">
            <a:avLst/>
          </a:prstGeom>
          <a:effectLst>
            <a:softEdge rad="152400"/>
          </a:effectLst>
        </p:spPr>
      </p:pic>
      <p:sp>
        <p:nvSpPr>
          <p:cNvPr id="4" name="矩形 3"/>
          <p:cNvSpPr/>
          <p:nvPr/>
        </p:nvSpPr>
        <p:spPr>
          <a:xfrm>
            <a:off x="1134371" y="0"/>
            <a:ext cx="871855" cy="922020"/>
          </a:xfrm>
          <a:prstGeom prst="rect">
            <a:avLst/>
          </a:prstGeom>
          <a:noFill/>
        </p:spPr>
        <p:txBody>
          <a:bodyPr wrap="none" lIns="91440" tIns="45720" rIns="91440" bIns="45720">
            <a:spAutoFit/>
          </a:bodyPr>
          <a:lstStyle/>
          <a:p>
            <a:pPr algn="ctr"/>
            <a:r>
              <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rPr>
              <a:t>六</a:t>
            </a:r>
            <a:endPar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endParaRPr>
          </a:p>
        </p:txBody>
      </p:sp>
      <p:sp>
        <p:nvSpPr>
          <p:cNvPr id="5" name="文本框 3"/>
          <p:cNvSpPr txBox="1"/>
          <p:nvPr/>
        </p:nvSpPr>
        <p:spPr>
          <a:xfrm>
            <a:off x="2326640" y="487680"/>
            <a:ext cx="7512050" cy="706755"/>
          </a:xfrm>
          <a:prstGeom prst="rect">
            <a:avLst/>
          </a:prstGeom>
          <a:noFill/>
        </p:spPr>
        <p:txBody>
          <a:bodyPr wrap="square" rtlCol="0" anchor="t">
            <a:spAutoFit/>
          </a:bodyPr>
          <a:lstStyle/>
          <a:p>
            <a:r>
              <a:rPr lang="zh-CN" altLang="en-US" sz="4000" dirty="0" smtClean="0">
                <a:solidFill>
                  <a:srgbClr val="FF0000"/>
                </a:solidFill>
                <a:latin typeface="黑体" panose="02010609060101010101" charset="-122"/>
                <a:ea typeface="黑体" panose="02010609060101010101" charset="-122"/>
                <a:cs typeface="黑体" panose="02010609060101010101" charset="-122"/>
                <a:sym typeface="+mn-ea"/>
              </a:rPr>
              <a:t>校车安全</a:t>
            </a:r>
            <a:endParaRPr lang="en-US" altLang="zh-CN" sz="4000" dirty="0" smtClean="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p:nvSpPr>
        <p:spPr>
          <a:xfrm>
            <a:off x="1269365" y="1548130"/>
            <a:ext cx="9671050" cy="4288155"/>
          </a:xfrm>
          <a:prstGeom prst="rect">
            <a:avLst/>
          </a:prstGeom>
          <a:noFill/>
        </p:spPr>
        <p:txBody>
          <a:bodyPr wrap="square" rtlCol="0">
            <a:noAutofit/>
          </a:bodyPr>
          <a:p>
            <a:endParaRPr lang="zh-CN" altLang="en-US" b="1"/>
          </a:p>
        </p:txBody>
      </p:sp>
      <p:sp>
        <p:nvSpPr>
          <p:cNvPr id="2" name="文本框 1"/>
          <p:cNvSpPr txBox="1"/>
          <p:nvPr>
            <p:custDataLst>
              <p:tags r:id="rId3"/>
            </p:custDataLst>
          </p:nvPr>
        </p:nvSpPr>
        <p:spPr>
          <a:xfrm>
            <a:off x="1396365" y="1675130"/>
            <a:ext cx="9671050" cy="2621280"/>
          </a:xfrm>
          <a:prstGeom prst="rect">
            <a:avLst/>
          </a:prstGeom>
          <a:noFill/>
        </p:spPr>
        <p:txBody>
          <a:bodyPr wrap="square" rtlCol="0">
            <a:noAutofit/>
          </a:bodyPr>
          <a:p>
            <a:pPr>
              <a:lnSpc>
                <a:spcPct val="150000"/>
              </a:lnSpc>
            </a:pPr>
            <a:r>
              <a:rPr lang="en-US" altLang="zh-CN" b="1"/>
              <a:t>       </a:t>
            </a:r>
            <a:r>
              <a:rPr lang="zh-CN" altLang="en-US" b="1"/>
              <a:t>要聚焦校车和交通安全。使用校车的学校关注值班行政是否通过随车视频监控等督查校车运行情况，关注校车司机、随车照管员的行为规范和情绪状态，关注学生的乘车纪律和上下车的行为习惯，定期开展乘车安全教育提醒，关注行车路线是否有新的安全隐患。结合“1530”安全教育机制，对全体学生开展交通安全教育，做到每周至少一次提醒，尤其关注未满12周岁学生骑自行车上路，未满16周岁学生骑电动车上路且不戴头盔的行为。结合护学岗，采取有效措施持续加强“一盔一带”安全教育提醒，降低学生交通安全事故发生率。</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徽标, 公司名称&#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10703678" y="121754"/>
            <a:ext cx="1488321" cy="1412172"/>
          </a:xfrm>
          <a:prstGeom prst="ellipse">
            <a:avLst/>
          </a:prstGeom>
          <a:effectLst>
            <a:softEdge rad="152400"/>
          </a:effectLst>
        </p:spPr>
      </p:pic>
      <p:sp>
        <p:nvSpPr>
          <p:cNvPr id="4" name="矩形 3"/>
          <p:cNvSpPr/>
          <p:nvPr/>
        </p:nvSpPr>
        <p:spPr>
          <a:xfrm>
            <a:off x="1134371" y="0"/>
            <a:ext cx="871855" cy="922020"/>
          </a:xfrm>
          <a:prstGeom prst="rect">
            <a:avLst/>
          </a:prstGeom>
          <a:noFill/>
        </p:spPr>
        <p:txBody>
          <a:bodyPr wrap="none" lIns="91440" tIns="45720" rIns="91440" bIns="45720">
            <a:spAutoFit/>
          </a:bodyPr>
          <a:lstStyle/>
          <a:p>
            <a:pPr algn="ctr"/>
            <a:r>
              <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rPr>
              <a:t>六</a:t>
            </a:r>
            <a:endParaRPr lang="zh-CN" alt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黑体" panose="02010609060101010101" charset="-122"/>
              <a:ea typeface="黑体" panose="02010609060101010101" charset="-122"/>
            </a:endParaRPr>
          </a:p>
        </p:txBody>
      </p:sp>
      <p:sp>
        <p:nvSpPr>
          <p:cNvPr id="5" name="文本框 3"/>
          <p:cNvSpPr txBox="1"/>
          <p:nvPr/>
        </p:nvSpPr>
        <p:spPr>
          <a:xfrm>
            <a:off x="2326640" y="487680"/>
            <a:ext cx="7512050" cy="706755"/>
          </a:xfrm>
          <a:prstGeom prst="rect">
            <a:avLst/>
          </a:prstGeom>
          <a:noFill/>
        </p:spPr>
        <p:txBody>
          <a:bodyPr wrap="square" rtlCol="0" anchor="t">
            <a:spAutoFit/>
          </a:bodyPr>
          <a:lstStyle/>
          <a:p>
            <a:r>
              <a:rPr lang="zh-CN" altLang="en-US" sz="4000" dirty="0" smtClean="0">
                <a:solidFill>
                  <a:srgbClr val="FF0000"/>
                </a:solidFill>
                <a:latin typeface="黑体" panose="02010609060101010101" charset="-122"/>
                <a:ea typeface="黑体" panose="02010609060101010101" charset="-122"/>
                <a:cs typeface="黑体" panose="02010609060101010101" charset="-122"/>
                <a:sym typeface="+mn-ea"/>
              </a:rPr>
              <a:t>春季传染病防控</a:t>
            </a:r>
            <a:endParaRPr lang="zh-CN" altLang="en-US" sz="4000" dirty="0" smtClean="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p:nvSpPr>
        <p:spPr>
          <a:xfrm>
            <a:off x="1269365" y="1548130"/>
            <a:ext cx="9671050" cy="4288155"/>
          </a:xfrm>
          <a:prstGeom prst="rect">
            <a:avLst/>
          </a:prstGeom>
          <a:noFill/>
        </p:spPr>
        <p:txBody>
          <a:bodyPr wrap="square" rtlCol="0">
            <a:noAutofit/>
          </a:bodyPr>
          <a:p>
            <a:endParaRPr lang="zh-CN" altLang="en-US" b="1"/>
          </a:p>
        </p:txBody>
      </p:sp>
      <p:sp>
        <p:nvSpPr>
          <p:cNvPr id="2" name="文本框 1"/>
          <p:cNvSpPr txBox="1"/>
          <p:nvPr>
            <p:custDataLst>
              <p:tags r:id="rId3"/>
            </p:custDataLst>
          </p:nvPr>
        </p:nvSpPr>
        <p:spPr>
          <a:xfrm>
            <a:off x="1396365" y="1675130"/>
            <a:ext cx="9671050" cy="2621280"/>
          </a:xfrm>
          <a:prstGeom prst="rect">
            <a:avLst/>
          </a:prstGeom>
          <a:noFill/>
        </p:spPr>
        <p:txBody>
          <a:bodyPr wrap="square" rtlCol="0">
            <a:noAutofit/>
          </a:bodyPr>
          <a:p>
            <a:pPr>
              <a:lnSpc>
                <a:spcPct val="150000"/>
              </a:lnSpc>
            </a:pPr>
            <a:r>
              <a:rPr lang="en-US" altLang="zh-CN" b="1"/>
              <a:t>      1.</a:t>
            </a:r>
            <a:r>
              <a:rPr lang="zh-CN" altLang="en-US" b="1"/>
              <a:t>戴口罩</a:t>
            </a:r>
            <a:endParaRPr lang="zh-CN" altLang="en-US" b="1"/>
          </a:p>
          <a:p>
            <a:pPr>
              <a:lnSpc>
                <a:spcPct val="150000"/>
              </a:lnSpc>
            </a:pPr>
            <a:r>
              <a:rPr lang="en-US" altLang="zh-CN" b="1"/>
              <a:t>      2.</a:t>
            </a:r>
            <a:r>
              <a:rPr lang="zh-CN" altLang="en-US" b="1"/>
              <a:t>保持距离</a:t>
            </a:r>
            <a:endParaRPr lang="zh-CN" altLang="en-US" b="1"/>
          </a:p>
          <a:p>
            <a:pPr>
              <a:lnSpc>
                <a:spcPct val="150000"/>
              </a:lnSpc>
            </a:pPr>
            <a:r>
              <a:rPr lang="en-US" altLang="zh-CN" b="1"/>
              <a:t>      3.</a:t>
            </a:r>
            <a:r>
              <a:rPr lang="zh-CN" altLang="en-US" b="1"/>
              <a:t>勤洗手</a:t>
            </a:r>
            <a:endParaRPr lang="zh-CN" altLang="en-US" b="1"/>
          </a:p>
          <a:p>
            <a:pPr>
              <a:lnSpc>
                <a:spcPct val="150000"/>
              </a:lnSpc>
            </a:pPr>
            <a:r>
              <a:rPr lang="en-US" altLang="zh-CN" b="1"/>
              <a:t>      4.</a:t>
            </a:r>
            <a:r>
              <a:rPr lang="zh-CN" altLang="en-US" b="1"/>
              <a:t>勤通风。</a:t>
            </a:r>
            <a:endParaRPr lang="zh-CN" altLang="en-US" b="1"/>
          </a:p>
          <a:p>
            <a:pPr>
              <a:lnSpc>
                <a:spcPct val="150000"/>
              </a:lnSpc>
            </a:pPr>
            <a:r>
              <a:rPr lang="en-US" altLang="zh-CN" b="1"/>
              <a:t>     5.</a:t>
            </a:r>
            <a:r>
              <a:rPr lang="zh-CN" altLang="en-US" b="1"/>
              <a:t>餐具不交叉。</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2382744" y="2256670"/>
            <a:ext cx="7776488" cy="1200329"/>
          </a:xfrm>
          <a:prstGeom prst="rect">
            <a:avLst/>
          </a:prstGeom>
          <a:noFill/>
          <a:ln w="9525">
            <a:noFill/>
            <a:miter lim="800000"/>
          </a:ln>
        </p:spPr>
        <p:txBody>
          <a:bodyPr wrap="none">
            <a:spAutoFit/>
          </a:bodyPr>
          <a:lstStyle/>
          <a:p>
            <a:pPr>
              <a:defRPr/>
            </a:pPr>
            <a:r>
              <a:rPr lang="zh-CN" altLang="en-US" sz="7200" b="1" spc="200" dirty="0" smtClean="0">
                <a:solidFill>
                  <a:prstClr val="white"/>
                </a:solidFill>
                <a:latin typeface="微软雅黑" panose="020B0503020204020204" pitchFamily="34" charset="-122"/>
                <a:ea typeface="微软雅黑" panose="020B0503020204020204" pitchFamily="34" charset="-122"/>
              </a:rPr>
              <a:t>谢谢大家的配合！</a:t>
            </a:r>
            <a:endParaRPr lang="zh-CN" altLang="en-US" sz="7200" b="1" spc="200" dirty="0">
              <a:solidFill>
                <a:prstClr val="white"/>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4328932" y="5312780"/>
            <a:ext cx="3207929" cy="646331"/>
          </a:xfrm>
          <a:prstGeom prst="rect">
            <a:avLst/>
          </a:prstGeom>
          <a:noFill/>
        </p:spPr>
        <p:txBody>
          <a:bodyPr wrap="none" rtlCol="0">
            <a:spAutoFit/>
          </a:bodyPr>
          <a:lstStyle/>
          <a:p>
            <a:r>
              <a:rPr lang="en-US" altLang="zh-CN" sz="3600" dirty="0" smtClean="0"/>
              <a:t>2023</a:t>
            </a:r>
            <a:r>
              <a:rPr lang="zh-CN" altLang="en-US" sz="3600" dirty="0" smtClean="0"/>
              <a:t>年</a:t>
            </a:r>
            <a:r>
              <a:rPr lang="en-US" altLang="zh-CN" sz="3600" dirty="0" smtClean="0"/>
              <a:t>12</a:t>
            </a:r>
            <a:r>
              <a:rPr lang="zh-CN" altLang="en-US" sz="3600" dirty="0" smtClean="0"/>
              <a:t>月</a:t>
            </a:r>
            <a:r>
              <a:rPr lang="en-US" altLang="zh-CN" sz="3600" dirty="0" smtClean="0"/>
              <a:t>4</a:t>
            </a:r>
            <a:r>
              <a:rPr lang="zh-CN" altLang="en-US" sz="3600" dirty="0" smtClean="0"/>
              <a:t>日</a:t>
            </a:r>
            <a:endParaRPr lang="zh-CN" altLang="en-US" sz="3600" dirty="0"/>
          </a:p>
        </p:txBody>
      </p:sp>
      <p:pic>
        <p:nvPicPr>
          <p:cNvPr id="9" name="图片 8" descr="徽标, 公司名称&#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a:xfrm>
            <a:off x="10590833" y="156477"/>
            <a:ext cx="1488321" cy="1412172"/>
          </a:xfrm>
          <a:prstGeom prst="ellipse">
            <a:avLst/>
          </a:prstGeom>
          <a:effectLst>
            <a:softEdge rad="152400"/>
          </a:effectLst>
        </p:spPr>
      </p:pic>
    </p:spTree>
  </p:cSld>
  <p:clrMapOvr>
    <a:masterClrMapping/>
  </p:clrMapOvr>
  <mc:AlternateContent xmlns:mc="http://schemas.openxmlformats.org/markup-compatibility/2006">
    <mc:Choice xmlns:p14="http://schemas.microsoft.com/office/powerpoint/2010/main" Requires="p14">
      <p:transition spd="slow" p14:dur="1300">
        <p14:pan dir="r"/>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commondata" val="eyJoZGlkIjoiNDI3MzFkNWM1YThhZGRkNTc5YmU2ZjliMTQxMWNkNzc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自定义 3">
      <a:dk1>
        <a:sysClr val="windowText" lastClr="000000"/>
      </a:dk1>
      <a:lt1>
        <a:sysClr val="window" lastClr="FFFFFF"/>
      </a:lt1>
      <a:dk2>
        <a:srgbClr val="242852"/>
      </a:dk2>
      <a:lt2>
        <a:srgbClr val="ACCBF9"/>
      </a:lt2>
      <a:accent1>
        <a:srgbClr val="0070C0"/>
      </a:accent1>
      <a:accent2>
        <a:srgbClr val="00B0F0"/>
      </a:accent2>
      <a:accent3>
        <a:srgbClr val="297FD5"/>
      </a:accent3>
      <a:accent4>
        <a:srgbClr val="00B050"/>
      </a:accent4>
      <a:accent5>
        <a:srgbClr val="92D050"/>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1151</Words>
  <Application>WPS 演示</Application>
  <PresentationFormat>自定义</PresentationFormat>
  <Paragraphs>62</Paragraphs>
  <Slides>9</Slides>
  <Notes>6</Notes>
  <HiddenSlides>0</HiddenSlides>
  <MMClips>2</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9</vt:i4>
      </vt:variant>
    </vt:vector>
  </HeadingPairs>
  <TitlesOfParts>
    <vt:vector size="18" baseType="lpstr">
      <vt:lpstr>Arial</vt:lpstr>
      <vt:lpstr>宋体</vt:lpstr>
      <vt:lpstr>Wingdings</vt:lpstr>
      <vt:lpstr>微软雅黑</vt:lpstr>
      <vt:lpstr>Arial Unicode MS</vt:lpstr>
      <vt:lpstr>黑体</vt:lpstr>
      <vt:lpstr>Calibri</vt:lpstr>
      <vt:lpstr>1_Office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说课</dc:title>
  <dc:creator>hpp</dc:creator>
  <cp:lastModifiedBy>金华</cp:lastModifiedBy>
  <cp:revision>37</cp:revision>
  <dcterms:created xsi:type="dcterms:W3CDTF">2015-10-15T01:42:00Z</dcterms:created>
  <dcterms:modified xsi:type="dcterms:W3CDTF">2023-12-11T07:16:51Z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D754C8AFEEB3442BA514683EFDB64A78_13</vt:lpwstr>
  </property>
  <property fmtid="{D5CDD505-2E9C-101B-9397-08002B2CF9AE}" pid="3" name="KSOProductBuildVer">
    <vt:lpwstr>2052-12.1.0.15712</vt:lpwstr>
  </property>
</Properties>
</file>