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00" r:id="rId1"/>
  </p:sldMasterIdLst>
  <p:notesMasterIdLst>
    <p:notesMasterId r:id="rId22"/>
  </p:notesMasterIdLst>
  <p:sldIdLst>
    <p:sldId id="256" r:id="rId2"/>
    <p:sldId id="421" r:id="rId3"/>
    <p:sldId id="341" r:id="rId4"/>
    <p:sldId id="368" r:id="rId5"/>
    <p:sldId id="360" r:id="rId6"/>
    <p:sldId id="343" r:id="rId7"/>
    <p:sldId id="344" r:id="rId8"/>
    <p:sldId id="345" r:id="rId9"/>
    <p:sldId id="352" r:id="rId10"/>
    <p:sldId id="346" r:id="rId11"/>
    <p:sldId id="422" r:id="rId12"/>
    <p:sldId id="423" r:id="rId13"/>
    <p:sldId id="424" r:id="rId14"/>
    <p:sldId id="425" r:id="rId15"/>
    <p:sldId id="426" r:id="rId16"/>
    <p:sldId id="427" r:id="rId17"/>
    <p:sldId id="306" r:id="rId18"/>
    <p:sldId id="310" r:id="rId19"/>
    <p:sldId id="415" r:id="rId20"/>
    <p:sldId id="367"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者" initials="作" lastIdx="0" clrIdx="24"/>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485" y="-8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2023/2/13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301276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32"/>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318941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402136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85600" y="274645"/>
            <a:ext cx="36576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12800" y="274645"/>
            <a:ext cx="107696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212315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753022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7"/>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754356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9104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458225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03457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314496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561207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2023/2/13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547079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2023/2/13</a:t>
            </a:fld>
            <a:endParaRPr lang="zh-CN" altLang="en-US"/>
          </a:p>
        </p:txBody>
      </p:sp>
      <p:sp>
        <p:nvSpPr>
          <p:cNvPr id="5" name="页脚占位符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087743645"/>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2.png"/><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58361" y="1327638"/>
            <a:ext cx="10245968" cy="3761863"/>
          </a:xfrm>
        </p:spPr>
        <p:txBody>
          <a:bodyPr>
            <a:normAutofit fontScale="90000"/>
          </a:bodyPr>
          <a:lstStyle/>
          <a:p>
            <a:r>
              <a:rPr lang="zh-CN" altLang="en-US" sz="7200" b="1" dirty="0">
                <a:effectLst>
                  <a:outerShdw blurRad="38100" dist="38100" dir="2700000" algn="tl">
                    <a:srgbClr val="000000">
                      <a:alpha val="43137"/>
                    </a:srgbClr>
                  </a:outerShdw>
                </a:effectLst>
                <a:latin typeface="黑体" pitchFamily="49" charset="-122"/>
                <a:ea typeface="黑体" pitchFamily="49" charset="-122"/>
              </a:rPr>
              <a:t>学校传染病防</a:t>
            </a:r>
            <a:r>
              <a:rPr lang="zh-CN" altLang="en-US" sz="7200" b="1" dirty="0" smtClean="0">
                <a:effectLst>
                  <a:outerShdw blurRad="38100" dist="38100" dir="2700000" algn="tl">
                    <a:srgbClr val="000000">
                      <a:alpha val="43137"/>
                    </a:srgbClr>
                  </a:outerShdw>
                </a:effectLst>
                <a:latin typeface="黑体" pitchFamily="49" charset="-122"/>
                <a:ea typeface="黑体" pitchFamily="49" charset="-122"/>
              </a:rPr>
              <a:t>控教职工培训</a:t>
            </a:r>
            <a:r>
              <a:rPr lang="en-US" altLang="zh-CN" sz="7200" b="1" dirty="0" smtClean="0">
                <a:effectLst>
                  <a:outerShdw blurRad="38100" dist="38100" dir="2700000" algn="tl">
                    <a:srgbClr val="000000">
                      <a:alpha val="43137"/>
                    </a:srgbClr>
                  </a:outerShdw>
                </a:effectLst>
                <a:latin typeface="黑体" pitchFamily="49" charset="-122"/>
                <a:ea typeface="黑体" pitchFamily="49" charset="-122"/>
              </a:rPr>
              <a:t/>
            </a:r>
            <a:br>
              <a:rPr lang="en-US" altLang="zh-CN" sz="7200" b="1" dirty="0" smtClean="0">
                <a:effectLst>
                  <a:outerShdw blurRad="38100" dist="38100" dir="2700000" algn="tl">
                    <a:srgbClr val="000000">
                      <a:alpha val="43137"/>
                    </a:srgbClr>
                  </a:outerShdw>
                </a:effectLst>
                <a:latin typeface="黑体" pitchFamily="49" charset="-122"/>
                <a:ea typeface="黑体" pitchFamily="49" charset="-122"/>
              </a:rPr>
            </a:br>
            <a:r>
              <a:rPr lang="en-US" altLang="zh-CN" sz="7200" b="1" dirty="0" smtClean="0">
                <a:effectLst>
                  <a:outerShdw blurRad="38100" dist="38100" dir="2700000" algn="tl">
                    <a:srgbClr val="000000">
                      <a:alpha val="43137"/>
                    </a:srgbClr>
                  </a:outerShdw>
                </a:effectLst>
                <a:latin typeface="黑体" pitchFamily="49" charset="-122"/>
                <a:ea typeface="黑体" pitchFamily="49" charset="-122"/>
              </a:rPr>
              <a:t/>
            </a:r>
            <a:br>
              <a:rPr lang="en-US" altLang="zh-CN" sz="7200" b="1" dirty="0" smtClean="0">
                <a:effectLst>
                  <a:outerShdw blurRad="38100" dist="38100" dir="2700000" algn="tl">
                    <a:srgbClr val="000000">
                      <a:alpha val="43137"/>
                    </a:srgbClr>
                  </a:outerShdw>
                </a:effectLst>
                <a:latin typeface="黑体" pitchFamily="49" charset="-122"/>
                <a:ea typeface="黑体" pitchFamily="49" charset="-122"/>
              </a:rPr>
            </a:br>
            <a:r>
              <a:rPr lang="zh-CN" altLang="en-US" sz="3600" b="1" dirty="0">
                <a:effectLst>
                  <a:outerShdw blurRad="38100" dist="38100" dir="2700000" algn="tl">
                    <a:srgbClr val="000000">
                      <a:alpha val="43137"/>
                    </a:srgbClr>
                  </a:outerShdw>
                </a:effectLst>
                <a:latin typeface="黑体" pitchFamily="49" charset="-122"/>
                <a:ea typeface="黑体" pitchFamily="49" charset="-122"/>
              </a:rPr>
              <a:t>常州市新北区</a:t>
            </a:r>
            <a:r>
              <a:rPr lang="zh-CN" altLang="en-US" sz="3600" b="1" dirty="0" smtClean="0">
                <a:effectLst>
                  <a:outerShdw blurRad="38100" dist="38100" dir="2700000" algn="tl">
                    <a:srgbClr val="000000">
                      <a:alpha val="43137"/>
                    </a:srgbClr>
                  </a:outerShdw>
                </a:effectLst>
                <a:latin typeface="黑体" pitchFamily="49" charset="-122"/>
                <a:ea typeface="黑体" pitchFamily="49" charset="-122"/>
              </a:rPr>
              <a:t>飞龙实验小学</a:t>
            </a:r>
            <a:r>
              <a:rPr lang="en-US" altLang="zh-CN" sz="3600" b="1" dirty="0" smtClean="0">
                <a:effectLst>
                  <a:outerShdw blurRad="38100" dist="38100" dir="2700000" algn="tl">
                    <a:srgbClr val="000000">
                      <a:alpha val="43137"/>
                    </a:srgbClr>
                  </a:outerShdw>
                </a:effectLst>
                <a:latin typeface="黑体" pitchFamily="49" charset="-122"/>
                <a:ea typeface="黑体" pitchFamily="49" charset="-122"/>
              </a:rPr>
              <a:t/>
            </a:r>
            <a:br>
              <a:rPr lang="en-US" altLang="zh-CN" sz="3600" b="1" dirty="0" smtClean="0">
                <a:effectLst>
                  <a:outerShdw blurRad="38100" dist="38100" dir="2700000" algn="tl">
                    <a:srgbClr val="000000">
                      <a:alpha val="43137"/>
                    </a:srgbClr>
                  </a:outerShdw>
                </a:effectLst>
                <a:latin typeface="黑体" pitchFamily="49" charset="-122"/>
                <a:ea typeface="黑体" pitchFamily="49" charset="-122"/>
              </a:rPr>
            </a:br>
            <a:r>
              <a:rPr lang="en-US" altLang="zh-CN" sz="3600" b="1" dirty="0" smtClean="0">
                <a:effectLst>
                  <a:outerShdw blurRad="38100" dist="38100" dir="2700000" algn="tl">
                    <a:srgbClr val="000000">
                      <a:alpha val="43137"/>
                    </a:srgbClr>
                  </a:outerShdw>
                </a:effectLst>
                <a:latin typeface="黑体" pitchFamily="49" charset="-122"/>
                <a:ea typeface="黑体" pitchFamily="49" charset="-122"/>
              </a:rPr>
              <a:t/>
            </a:r>
            <a:br>
              <a:rPr lang="en-US" altLang="zh-CN" sz="3600" b="1" dirty="0" smtClean="0">
                <a:effectLst>
                  <a:outerShdw blurRad="38100" dist="38100" dir="2700000" algn="tl">
                    <a:srgbClr val="000000">
                      <a:alpha val="43137"/>
                    </a:srgbClr>
                  </a:outerShdw>
                </a:effectLst>
                <a:latin typeface="黑体" pitchFamily="49" charset="-122"/>
                <a:ea typeface="黑体" pitchFamily="49" charset="-122"/>
              </a:rPr>
            </a:br>
            <a:r>
              <a:rPr lang="en-US" altLang="zh-CN" sz="3600" b="1" dirty="0">
                <a:effectLst>
                  <a:outerShdw blurRad="38100" dist="38100" dir="2700000" algn="tl">
                    <a:srgbClr val="000000">
                      <a:alpha val="43137"/>
                    </a:srgbClr>
                  </a:outerShdw>
                </a:effectLst>
                <a:latin typeface="黑体" pitchFamily="49" charset="-122"/>
                <a:ea typeface="黑体" pitchFamily="49" charset="-122"/>
              </a:rPr>
              <a:t>2023</a:t>
            </a:r>
            <a:r>
              <a:rPr lang="zh-CN" altLang="en-US" sz="3600" b="1" dirty="0">
                <a:effectLst>
                  <a:outerShdw blurRad="38100" dist="38100" dir="2700000" algn="tl">
                    <a:srgbClr val="000000">
                      <a:alpha val="43137"/>
                    </a:srgbClr>
                  </a:outerShdw>
                </a:effectLst>
                <a:latin typeface="黑体" pitchFamily="49" charset="-122"/>
                <a:ea typeface="黑体" pitchFamily="49" charset="-122"/>
              </a:rPr>
              <a:t>年</a:t>
            </a:r>
            <a:r>
              <a:rPr lang="en-US" altLang="zh-CN" sz="3600" b="1" dirty="0">
                <a:effectLst>
                  <a:outerShdw blurRad="38100" dist="38100" dir="2700000" algn="tl">
                    <a:srgbClr val="000000">
                      <a:alpha val="43137"/>
                    </a:srgbClr>
                  </a:outerShdw>
                </a:effectLst>
                <a:latin typeface="黑体" pitchFamily="49" charset="-122"/>
                <a:ea typeface="黑体" pitchFamily="49" charset="-122"/>
              </a:rPr>
              <a:t>2</a:t>
            </a:r>
            <a:r>
              <a:rPr lang="zh-CN" altLang="en-US" sz="3600" b="1" dirty="0">
                <a:effectLst>
                  <a:outerShdw blurRad="38100" dist="38100" dir="2700000" algn="tl">
                    <a:srgbClr val="000000">
                      <a:alpha val="43137"/>
                    </a:srgbClr>
                  </a:outerShdw>
                </a:effectLst>
                <a:latin typeface="黑体" pitchFamily="49" charset="-122"/>
                <a:ea typeface="黑体" pitchFamily="49" charset="-122"/>
              </a:rPr>
              <a:t>月</a:t>
            </a:r>
            <a:r>
              <a:rPr lang="zh-CN" altLang="en-US" sz="3600" dirty="0" smtClean="0"/>
              <a:t/>
            </a:r>
            <a:br>
              <a:rPr lang="zh-CN" altLang="en-US" sz="3600" dirty="0" smtClean="0"/>
            </a:br>
            <a:endParaRPr lang="zh-CN" altLang="en-US" sz="3600" b="1" dirty="0">
              <a:effectLst>
                <a:outerShdw blurRad="38100" dist="38100" dir="2700000" algn="tl">
                  <a:srgbClr val="000000">
                    <a:alpha val="43137"/>
                  </a:srgbClr>
                </a:outerShdw>
              </a:effectLst>
              <a:latin typeface="黑体" pitchFamily="49" charset="-122"/>
              <a:ea typeface="黑体"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502285"/>
            <a:ext cx="10515600" cy="5407660"/>
          </a:xfrm>
        </p:spPr>
        <p:txBody>
          <a:bodyPr>
            <a:normAutofit/>
          </a:bodyPr>
          <a:lstStyle/>
          <a:p>
            <a:pPr marL="0" indent="0" fontAlgn="auto">
              <a:lnSpc>
                <a:spcPct val="120000"/>
              </a:lnSpc>
              <a:buNone/>
            </a:pPr>
            <a:r>
              <a:rPr lang="zh-CN" altLang="en-US" sz="2800" b="1" dirty="0" smtClean="0">
                <a:latin typeface="黑体" pitchFamily="49" charset="-122"/>
                <a:ea typeface="黑体" pitchFamily="49" charset="-122"/>
              </a:rPr>
              <a:t>  2</a:t>
            </a:r>
            <a:r>
              <a:rPr lang="zh-CN" altLang="en-US" sz="2800" b="1" dirty="0">
                <a:latin typeface="黑体" pitchFamily="49" charset="-122"/>
                <a:ea typeface="黑体" pitchFamily="49" charset="-122"/>
              </a:rPr>
              <a:t>.切断传播途径</a:t>
            </a:r>
          </a:p>
          <a:p>
            <a:pPr marL="0" indent="0" fontAlgn="auto">
              <a:lnSpc>
                <a:spcPct val="120000"/>
              </a:lnSpc>
              <a:buNone/>
            </a:pPr>
            <a:r>
              <a:rPr lang="zh-CN" altLang="en-US" sz="2800" dirty="0" smtClean="0">
                <a:latin typeface="黑体" pitchFamily="49" charset="-122"/>
                <a:ea typeface="黑体" pitchFamily="49" charset="-122"/>
              </a:rPr>
              <a:t>  规范</a:t>
            </a:r>
            <a:r>
              <a:rPr lang="zh-CN" altLang="en-US" sz="2800" dirty="0">
                <a:latin typeface="黑体" pitchFamily="49" charset="-122"/>
                <a:ea typeface="黑体" pitchFamily="49" charset="-122"/>
              </a:rPr>
              <a:t>地进行</a:t>
            </a:r>
            <a:r>
              <a:rPr lang="zh-CN" altLang="en-US" sz="2800" dirty="0">
                <a:solidFill>
                  <a:srgbClr val="FF0000"/>
                </a:solidFill>
                <a:latin typeface="黑体" pitchFamily="49" charset="-122"/>
                <a:ea typeface="黑体" pitchFamily="49" charset="-122"/>
              </a:rPr>
              <a:t>环境消毒</a:t>
            </a:r>
            <a:r>
              <a:rPr lang="zh-CN" altLang="en-US" sz="2800" dirty="0">
                <a:latin typeface="黑体" pitchFamily="49" charset="-122"/>
                <a:ea typeface="黑体" pitchFamily="49" charset="-122"/>
              </a:rPr>
              <a:t>是切断传染病传播的重要途径。学校及托幼机构应对传染病在本校（园）的暴发流行保持警惕，做好消杀物资的储备工作，做好日常消毒和疫情消毒工作。</a:t>
            </a:r>
          </a:p>
          <a:p>
            <a:pPr marL="0" indent="0" fontAlgn="auto">
              <a:lnSpc>
                <a:spcPct val="120000"/>
              </a:lnSpc>
              <a:buNone/>
            </a:pPr>
            <a:r>
              <a:rPr lang="zh-CN" altLang="en-US" sz="2800" dirty="0" smtClean="0">
                <a:latin typeface="黑体" pitchFamily="49" charset="-122"/>
                <a:ea typeface="黑体" pitchFamily="49" charset="-122"/>
              </a:rPr>
              <a:t>    3</a:t>
            </a:r>
            <a:r>
              <a:rPr lang="zh-CN" altLang="en-US" sz="2800" dirty="0">
                <a:latin typeface="黑体" pitchFamily="49" charset="-122"/>
                <a:ea typeface="黑体" pitchFamily="49" charset="-122"/>
              </a:rPr>
              <a:t>.保护易感人群</a:t>
            </a:r>
          </a:p>
          <a:p>
            <a:pPr marL="0" indent="0" fontAlgn="auto">
              <a:lnSpc>
                <a:spcPct val="120000"/>
              </a:lnSpc>
              <a:buNone/>
            </a:pPr>
            <a:r>
              <a:rPr lang="zh-CN" altLang="en-US" sz="2800" dirty="0" smtClean="0">
                <a:latin typeface="黑体" pitchFamily="49" charset="-122"/>
                <a:ea typeface="黑体" pitchFamily="49" charset="-122"/>
              </a:rPr>
              <a:t>  （</a:t>
            </a:r>
            <a:r>
              <a:rPr lang="zh-CN" altLang="en-US" sz="2800" dirty="0">
                <a:latin typeface="黑体" pitchFamily="49" charset="-122"/>
                <a:ea typeface="黑体" pitchFamily="49" charset="-122"/>
              </a:rPr>
              <a:t>1</a:t>
            </a:r>
            <a:r>
              <a:rPr lang="zh-CN" altLang="en-US" sz="2800" dirty="0" smtClean="0">
                <a:latin typeface="黑体" pitchFamily="49" charset="-122"/>
                <a:ea typeface="黑体" pitchFamily="49" charset="-122"/>
              </a:rPr>
              <a:t>）在</a:t>
            </a:r>
            <a:r>
              <a:rPr lang="zh-CN" altLang="en-US" sz="2800" dirty="0">
                <a:latin typeface="黑体" pitchFamily="49" charset="-122"/>
                <a:ea typeface="黑体" pitchFamily="49" charset="-122"/>
              </a:rPr>
              <a:t>传染病暴发、流行时，应根据卫生部门建议</a:t>
            </a:r>
            <a:r>
              <a:rPr lang="zh-CN" altLang="en-US" sz="2800" dirty="0">
                <a:solidFill>
                  <a:srgbClr val="FF0000"/>
                </a:solidFill>
                <a:latin typeface="黑体" pitchFamily="49" charset="-122"/>
                <a:ea typeface="黑体" pitchFamily="49" charset="-122"/>
              </a:rPr>
              <a:t>停止</a:t>
            </a:r>
            <a:r>
              <a:rPr lang="zh-CN" altLang="en-US" sz="2800" dirty="0">
                <a:latin typeface="黑体" pitchFamily="49" charset="-122"/>
                <a:ea typeface="黑体" pitchFamily="49" charset="-122"/>
              </a:rPr>
              <a:t>举办大型师生集会和会议，采取</a:t>
            </a:r>
            <a:r>
              <a:rPr lang="zh-CN" altLang="en-US" sz="2800" dirty="0">
                <a:solidFill>
                  <a:srgbClr val="FF0000"/>
                </a:solidFill>
                <a:latin typeface="黑体" pitchFamily="49" charset="-122"/>
                <a:ea typeface="黑体" pitchFamily="49" charset="-122"/>
              </a:rPr>
              <a:t>临时停课</a:t>
            </a:r>
            <a:r>
              <a:rPr lang="zh-CN" altLang="en-US" sz="2800" dirty="0">
                <a:latin typeface="黑体" pitchFamily="49" charset="-122"/>
                <a:ea typeface="黑体" pitchFamily="49" charset="-122"/>
              </a:rPr>
              <a:t>或</a:t>
            </a:r>
            <a:r>
              <a:rPr lang="zh-CN" altLang="en-US" sz="2800" dirty="0">
                <a:solidFill>
                  <a:srgbClr val="FF0000"/>
                </a:solidFill>
                <a:latin typeface="黑体" pitchFamily="49" charset="-122"/>
                <a:ea typeface="黑体" pitchFamily="49" charset="-122"/>
              </a:rPr>
              <a:t>暂时关闭</a:t>
            </a:r>
            <a:r>
              <a:rPr lang="zh-CN" altLang="en-US" sz="2800" dirty="0">
                <a:latin typeface="黑体" pitchFamily="49" charset="-122"/>
                <a:ea typeface="黑体" pitchFamily="49" charset="-122"/>
              </a:rPr>
              <a:t>措施。</a:t>
            </a:r>
          </a:p>
          <a:p>
            <a:pPr marL="0" indent="0" fontAlgn="auto">
              <a:lnSpc>
                <a:spcPct val="120000"/>
              </a:lnSpc>
              <a:buNone/>
            </a:pPr>
            <a:r>
              <a:rPr lang="zh-CN" altLang="en-US" sz="2800" dirty="0" smtClean="0">
                <a:latin typeface="黑体" pitchFamily="49" charset="-122"/>
                <a:ea typeface="黑体" pitchFamily="49" charset="-122"/>
              </a:rPr>
              <a:t>  （</a:t>
            </a:r>
            <a:r>
              <a:rPr lang="zh-CN" altLang="en-US" sz="2800" dirty="0">
                <a:latin typeface="黑体" pitchFamily="49" charset="-122"/>
                <a:ea typeface="黑体" pitchFamily="49" charset="-122"/>
              </a:rPr>
              <a:t>2</a:t>
            </a:r>
            <a:r>
              <a:rPr lang="zh-CN" altLang="en-US" sz="2800" dirty="0" smtClean="0">
                <a:latin typeface="黑体" pitchFamily="49" charset="-122"/>
                <a:ea typeface="黑体" pitchFamily="49" charset="-122"/>
              </a:rPr>
              <a:t>）必要</a:t>
            </a:r>
            <a:r>
              <a:rPr lang="zh-CN" altLang="en-US" sz="2800" dirty="0">
                <a:latin typeface="黑体" pitchFamily="49" charset="-122"/>
                <a:ea typeface="黑体" pitchFamily="49" charset="-122"/>
              </a:rPr>
              <a:t>时，配合疾病预防控制机构对学校相关人群进行</a:t>
            </a:r>
            <a:r>
              <a:rPr lang="zh-CN" altLang="en-US" sz="2800" dirty="0">
                <a:solidFill>
                  <a:srgbClr val="FF0000"/>
                </a:solidFill>
                <a:latin typeface="黑体" pitchFamily="49" charset="-122"/>
                <a:ea typeface="黑体" pitchFamily="49" charset="-122"/>
              </a:rPr>
              <a:t>应急预防</a:t>
            </a:r>
            <a:r>
              <a:rPr lang="zh-CN" altLang="en-US" sz="2800" dirty="0">
                <a:latin typeface="黑体" pitchFamily="49" charset="-122"/>
                <a:ea typeface="黑体" pitchFamily="49" charset="-122"/>
              </a:rPr>
              <a:t>工作。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85090"/>
            <a:ext cx="10515600" cy="913130"/>
          </a:xfrm>
        </p:spPr>
        <p:txBody>
          <a:bodyPr>
            <a:normAutofit/>
          </a:bodyPr>
          <a:lstStyle/>
          <a:p>
            <a:pPr algn="l">
              <a:buClrTx/>
              <a:buSzTx/>
              <a:buFontTx/>
            </a:pPr>
            <a:r>
              <a:rPr lang="zh-CN" altLang="en-US" b="1"/>
              <a:t>学校常见传染病的传染期和隔离建议</a:t>
            </a:r>
          </a:p>
        </p:txBody>
      </p:sp>
      <p:graphicFrame>
        <p:nvGraphicFramePr>
          <p:cNvPr id="4" name="内容占位符 3"/>
          <p:cNvGraphicFramePr>
            <a:graphicFrameLocks noGrp="1"/>
          </p:cNvGraphicFramePr>
          <p:nvPr>
            <p:ph idx="1"/>
            <p:custDataLst>
              <p:tags r:id="rId1"/>
            </p:custDataLst>
          </p:nvPr>
        </p:nvGraphicFramePr>
        <p:xfrm>
          <a:off x="716915" y="913765"/>
          <a:ext cx="10515600" cy="5120640"/>
        </p:xfrm>
        <a:graphic>
          <a:graphicData uri="http://schemas.openxmlformats.org/drawingml/2006/table">
            <a:tbl>
              <a:tblPr firstRow="1" bandRow="1">
                <a:tableStyleId>{5C22544A-7EE6-4342-B048-85BDC9FD1C3A}</a:tableStyleId>
              </a:tblPr>
              <a:tblGrid>
                <a:gridCol w="1155700"/>
                <a:gridCol w="2867660"/>
                <a:gridCol w="2200275"/>
                <a:gridCol w="1836420"/>
                <a:gridCol w="2455545"/>
              </a:tblGrid>
              <a:tr h="381000">
                <a:tc>
                  <a:txBody>
                    <a:bodyPr/>
                    <a:lstStyle/>
                    <a:p>
                      <a:pPr indent="0" algn="ctr">
                        <a:buNone/>
                      </a:pPr>
                      <a:r>
                        <a:rPr lang="en-US" sz="2400" b="0">
                          <a:solidFill>
                            <a:schemeClr val="bg1"/>
                          </a:solidFill>
                          <a:latin typeface="Times New Roman" panose="02020603050405020304" charset="0"/>
                          <a:ea typeface="宋体" panose="02010600030101010101" pitchFamily="2" charset="-122"/>
                          <a:cs typeface="宋体" panose="02010600030101010101" pitchFamily="2" charset="-122"/>
                        </a:rPr>
                        <a:t>疾病种类</a:t>
                      </a:r>
                      <a:endParaRPr lang="en-US" altLang="en-US" sz="2400" b="0">
                        <a:solidFill>
                          <a:schemeClr val="bg1"/>
                        </a:solidFill>
                        <a:latin typeface="Times New Roman" panose="02020603050405020304" charset="0"/>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Times New Roman" panose="02020603050405020304" charset="0"/>
                          <a:ea typeface="宋体" panose="02010600030101010101" pitchFamily="2" charset="-122"/>
                          <a:cs typeface="宋体" panose="02010600030101010101" pitchFamily="2" charset="-122"/>
                        </a:rPr>
                        <a:t>临床表现</a:t>
                      </a:r>
                      <a:endParaRPr lang="en-US" altLang="en-US" sz="2400" b="0">
                        <a:solidFill>
                          <a:schemeClr val="bg1"/>
                        </a:solidFill>
                        <a:latin typeface="Times New Roman" panose="02020603050405020304" charset="0"/>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Times New Roman" panose="02020603050405020304" charset="0"/>
                          <a:ea typeface="宋体" panose="02010600030101010101" pitchFamily="2" charset="-122"/>
                          <a:cs typeface="宋体" panose="02010600030101010101" pitchFamily="2" charset="-122"/>
                        </a:rPr>
                        <a:t>传播途径</a:t>
                      </a:r>
                      <a:endParaRPr lang="en-US" altLang="en-US" sz="2400" b="0">
                        <a:solidFill>
                          <a:schemeClr val="bg1"/>
                        </a:solidFill>
                        <a:latin typeface="Times New Roman" panose="02020603050405020304" charset="0"/>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Times New Roman" panose="02020603050405020304" charset="0"/>
                          <a:ea typeface="宋体" panose="02010600030101010101" pitchFamily="2" charset="-122"/>
                          <a:cs typeface="宋体" panose="02010600030101010101" pitchFamily="2" charset="-122"/>
                        </a:rPr>
                        <a:t>传染期</a:t>
                      </a:r>
                      <a:endParaRPr lang="en-US" altLang="en-US" sz="2400" b="0">
                        <a:solidFill>
                          <a:schemeClr val="bg1"/>
                        </a:solidFill>
                        <a:latin typeface="Times New Roman" panose="02020603050405020304" charset="0"/>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Times New Roman" panose="02020603050405020304" charset="0"/>
                          <a:ea typeface="宋体" panose="02010600030101010101" pitchFamily="2" charset="-122"/>
                          <a:cs typeface="宋体" panose="02010600030101010101" pitchFamily="2" charset="-122"/>
                        </a:rPr>
                        <a:t>隔离期</a:t>
                      </a:r>
                      <a:endParaRPr lang="en-US" altLang="en-US" sz="2400" b="0">
                        <a:solidFill>
                          <a:schemeClr val="bg1"/>
                        </a:solidFill>
                        <a:latin typeface="Times New Roman" panose="02020603050405020304" charset="0"/>
                        <a:ea typeface="宋体" panose="02010600030101010101" pitchFamily="2" charset="-122"/>
                        <a:cs typeface="宋体" panose="02010600030101010101" pitchFamily="2" charset="-122"/>
                      </a:endParaRPr>
                    </a:p>
                  </a:txBody>
                  <a:tcPr marL="6350" marR="6350" marT="0" marB="0" anchor="ctr"/>
                </a:tc>
              </a:tr>
              <a:tr h="2486025">
                <a:tc>
                  <a:txBody>
                    <a:bodyPr/>
                    <a:lstStyle/>
                    <a:p>
                      <a:pPr indent="0">
                        <a:buNone/>
                      </a:pPr>
                      <a:r>
                        <a:rPr lang="zh-CN" altLang="en-US" sz="2400" b="0">
                          <a:solidFill>
                            <a:srgbClr val="000000"/>
                          </a:solidFill>
                          <a:latin typeface="Times New Roman" panose="02020603050405020304" charset="0"/>
                          <a:ea typeface="宋体" panose="02010600030101010101" pitchFamily="2" charset="-122"/>
                          <a:cs typeface="宋体" panose="02010600030101010101" pitchFamily="2" charset="-122"/>
                        </a:rPr>
                        <a:t>新冠病毒感染</a:t>
                      </a:r>
                    </a:p>
                  </a:txBody>
                  <a:tcPr marL="6350" marR="6350" marT="0" marB="0" anchor="ctr"/>
                </a:tc>
                <a:tc>
                  <a:txBody>
                    <a:bodyPr/>
                    <a:lstStyle/>
                    <a:p>
                      <a:pPr indent="0">
                        <a:buNone/>
                      </a:pPr>
                      <a:r>
                        <a:rPr lang="en-US" altLang="en-US" sz="2400" b="0">
                          <a:solidFill>
                            <a:srgbClr val="000000"/>
                          </a:solidFill>
                          <a:latin typeface="Times New Roman" panose="02020603050405020304" charset="0"/>
                          <a:ea typeface="宋体" panose="02010600030101010101" pitchFamily="2" charset="-122"/>
                          <a:cs typeface="Times New Roman" panose="02020603050405020304" charset="0"/>
                        </a:rPr>
                        <a:t>主要表现为咽干、咽痛、咳嗽、发热等，热程多不超过3天；部分患者可伴有肌肉酸痛、嗅觉味觉减退或丧失、鼻塞、流涕、腹泻、结膜炎等</a:t>
                      </a:r>
                    </a:p>
                  </a:txBody>
                  <a:tcPr marL="6350" marR="6350" marT="0" marB="0" anchor="b"/>
                </a:tc>
                <a:tc>
                  <a:txBody>
                    <a:bodyPr/>
                    <a:lstStyle/>
                    <a:p>
                      <a:pPr indent="0">
                        <a:buNone/>
                      </a:pPr>
                      <a:r>
                        <a:rPr lang="en-US" altLang="en-US" sz="2400" b="0">
                          <a:solidFill>
                            <a:srgbClr val="000000"/>
                          </a:solidFill>
                          <a:latin typeface="Times New Roman" panose="02020603050405020304" charset="0"/>
                          <a:ea typeface="宋体" panose="02010600030101010101" pitchFamily="2" charset="-122"/>
                          <a:cs typeface="宋体" panose="02010600030101010101" pitchFamily="2" charset="-122"/>
                        </a:rPr>
                        <a:t>呼吸道飞沫</a:t>
                      </a:r>
                    </a:p>
                    <a:p>
                      <a:pPr indent="0">
                        <a:buNone/>
                      </a:pPr>
                      <a:r>
                        <a:rPr lang="en-US" altLang="en-US" sz="2400" b="0">
                          <a:solidFill>
                            <a:srgbClr val="000000"/>
                          </a:solidFill>
                          <a:latin typeface="Times New Roman" panose="02020603050405020304" charset="0"/>
                          <a:ea typeface="宋体" panose="02010600030101010101" pitchFamily="2" charset="-122"/>
                          <a:cs typeface="宋体" panose="02010600030101010101" pitchFamily="2" charset="-122"/>
                        </a:rPr>
                        <a:t>密切接触</a:t>
                      </a:r>
                    </a:p>
                    <a:p>
                      <a:pPr indent="0">
                        <a:buNone/>
                      </a:pPr>
                      <a:r>
                        <a:rPr lang="en-US" altLang="en-US" sz="2400" b="0">
                          <a:solidFill>
                            <a:srgbClr val="000000"/>
                          </a:solidFill>
                          <a:latin typeface="Times New Roman" panose="02020603050405020304" charset="0"/>
                          <a:ea typeface="宋体" panose="02010600030101010101" pitchFamily="2" charset="-122"/>
                          <a:cs typeface="宋体" panose="02010600030101010101" pitchFamily="2" charset="-122"/>
                        </a:rPr>
                        <a:t>气溶胶传播</a:t>
                      </a:r>
                    </a:p>
                    <a:p>
                      <a:pPr indent="0">
                        <a:buNone/>
                      </a:pPr>
                      <a:r>
                        <a:rPr lang="en-US" altLang="en-US" sz="2400" b="0">
                          <a:solidFill>
                            <a:srgbClr val="000000"/>
                          </a:solidFill>
                          <a:latin typeface="Times New Roman" panose="02020603050405020304" charset="0"/>
                          <a:ea typeface="宋体" panose="02010600030101010101" pitchFamily="2" charset="-122"/>
                          <a:cs typeface="宋体" panose="02010600030101010101" pitchFamily="2" charset="-122"/>
                        </a:rPr>
                        <a:t>接触</a:t>
                      </a:r>
                      <a:r>
                        <a:rPr lang="zh-CN" altLang="en-US" sz="2400" b="0">
                          <a:solidFill>
                            <a:srgbClr val="000000"/>
                          </a:solidFill>
                          <a:latin typeface="Times New Roman" panose="02020603050405020304" charset="0"/>
                          <a:ea typeface="宋体" panose="02010600030101010101" pitchFamily="2" charset="-122"/>
                          <a:cs typeface="宋体" panose="02010600030101010101" pitchFamily="2" charset="-122"/>
                        </a:rPr>
                        <a:t>被</a:t>
                      </a:r>
                      <a:r>
                        <a:rPr lang="en-US" altLang="en-US" sz="2400" b="0">
                          <a:solidFill>
                            <a:srgbClr val="000000"/>
                          </a:solidFill>
                          <a:latin typeface="Times New Roman" panose="02020603050405020304" charset="0"/>
                          <a:ea typeface="宋体" panose="02010600030101010101" pitchFamily="2" charset="-122"/>
                          <a:cs typeface="宋体" panose="02010600030101010101" pitchFamily="2" charset="-122"/>
                        </a:rPr>
                        <a:t>污染物品</a:t>
                      </a:r>
                    </a:p>
                  </a:txBody>
                  <a:tcPr marL="6350" marR="6350" marT="0" marB="0" anchor="ctr"/>
                </a:tc>
                <a:tc>
                  <a:txBody>
                    <a:bodyPr/>
                    <a:lstStyle/>
                    <a:p>
                      <a:pPr indent="0">
                        <a:buNone/>
                      </a:pPr>
                      <a:r>
                        <a:rPr lang="en-US" altLang="en-US" sz="2400">
                          <a:solidFill>
                            <a:srgbClr val="000000"/>
                          </a:solidFill>
                          <a:latin typeface="Times New Roman" panose="02020603050405020304" charset="0"/>
                          <a:ea typeface="宋体" panose="02010600030101010101" pitchFamily="2" charset="-122"/>
                          <a:cs typeface="Times New Roman" panose="02020603050405020304" charset="0"/>
                        </a:rPr>
                        <a:t>在潜伏期即有传染性，发病后3天内传染性最强。</a:t>
                      </a:r>
                    </a:p>
                  </a:txBody>
                  <a:tcPr marL="6350" marR="6350" marT="0" marB="0" anchor="ctr"/>
                </a:tc>
                <a:tc>
                  <a:txBody>
                    <a:bodyPr/>
                    <a:lstStyle/>
                    <a:p>
                      <a:pPr indent="0">
                        <a:buNone/>
                      </a:pPr>
                      <a:r>
                        <a:rPr lang="en-US" sz="2400" b="0">
                          <a:solidFill>
                            <a:srgbClr val="000000"/>
                          </a:solidFill>
                          <a:latin typeface="Times New Roman" panose="02020603050405020304" charset="0"/>
                          <a:ea typeface="宋体" panose="02010600030101010101" pitchFamily="2" charset="-122"/>
                          <a:cs typeface="Times New Roman" panose="02020603050405020304" charset="0"/>
                        </a:rPr>
                        <a:t>症状消失或明显好转，体温正常</a:t>
                      </a:r>
                      <a:r>
                        <a:rPr lang="zh-CN" altLang="en-US" sz="2400" b="0">
                          <a:solidFill>
                            <a:srgbClr val="000000"/>
                          </a:solidFill>
                          <a:latin typeface="Times New Roman" panose="02020603050405020304" charset="0"/>
                          <a:ea typeface="宋体" panose="02010600030101010101" pitchFamily="2"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核酸或抗原检测阴性</a:t>
                      </a:r>
                      <a:r>
                        <a:rPr lang="zh-CN" altLang="en-US" sz="2400" b="0">
                          <a:solidFill>
                            <a:srgbClr val="000000"/>
                          </a:solidFill>
                          <a:latin typeface="Times New Roman" panose="02020603050405020304" charset="0"/>
                          <a:ea typeface="宋体" panose="02010600030101010101" pitchFamily="2" charset="-122"/>
                          <a:cs typeface="Times New Roman" panose="02020603050405020304" charset="0"/>
                        </a:rPr>
                        <a:t>（建议有条件的学校复课证明查验时做抗原检测）</a:t>
                      </a:r>
                    </a:p>
                  </a:txBody>
                  <a:tcPr marL="6350" marR="6350" marT="0" marB="0" anchor="ctr"/>
                </a:tc>
              </a:tr>
              <a:tr h="381000">
                <a:tc>
                  <a:txBody>
                    <a:bodyPr/>
                    <a:lstStyle/>
                    <a:p>
                      <a:pPr indent="0">
                        <a:buNone/>
                      </a:pPr>
                      <a:r>
                        <a:rPr lang="en-US" sz="2400" b="0">
                          <a:solidFill>
                            <a:srgbClr val="000000"/>
                          </a:solidFill>
                          <a:latin typeface="Times New Roman" panose="02020603050405020304" charset="0"/>
                          <a:ea typeface="宋体" panose="02010600030101010101" pitchFamily="2" charset="-122"/>
                          <a:cs typeface="宋体" panose="02010600030101010101" pitchFamily="2" charset="-122"/>
                        </a:rPr>
                        <a:t>流感</a:t>
                      </a:r>
                      <a:endParaRPr lang="en-US" altLang="en-US" sz="2400" b="0">
                        <a:solidFill>
                          <a:srgbClr val="000000"/>
                        </a:solidFill>
                        <a:latin typeface="Times New Roman" panose="02020603050405020304" charset="0"/>
                        <a:ea typeface="宋体" panose="02010600030101010101" pitchFamily="2" charset="-122"/>
                        <a:cs typeface="宋体" panose="02010600030101010101" pitchFamily="2" charset="-122"/>
                      </a:endParaRPr>
                    </a:p>
                  </a:txBody>
                  <a:tcPr marL="6350" marR="6350" marT="0" marB="0" anchor="ctr"/>
                </a:tc>
                <a:tc>
                  <a:txBody>
                    <a:bodyPr/>
                    <a:lstStyle/>
                    <a:p>
                      <a:pPr indent="0">
                        <a:buNone/>
                      </a:pPr>
                      <a:endParaRPr lang="en-US" sz="2400" b="0">
                        <a:solidFill>
                          <a:srgbClr val="000000"/>
                        </a:solidFill>
                        <a:latin typeface="Times New Roman" panose="02020603050405020304" charset="0"/>
                        <a:ea typeface="宋体" panose="02010600030101010101" pitchFamily="2" charset="-122"/>
                        <a:cs typeface="宋体" panose="02010600030101010101" pitchFamily="2" charset="-122"/>
                      </a:endParaRPr>
                    </a:p>
                    <a:p>
                      <a:pPr indent="0">
                        <a:buNone/>
                      </a:pPr>
                      <a:r>
                        <a:rPr lang="en-US" sz="2400" b="0">
                          <a:solidFill>
                            <a:srgbClr val="000000"/>
                          </a:solidFill>
                          <a:latin typeface="Times New Roman" panose="02020603050405020304" charset="0"/>
                          <a:ea typeface="宋体" panose="02010600030101010101" pitchFamily="2" charset="-122"/>
                          <a:cs typeface="宋体" panose="02010600030101010101" pitchFamily="2" charset="-122"/>
                        </a:rPr>
                        <a:t>发热、头痛、鼻塞、咳嗽、流涕、咽痛、肌肉酸痛、乏力</a:t>
                      </a:r>
                    </a:p>
                    <a:p>
                      <a:pPr indent="0">
                        <a:buNone/>
                      </a:pPr>
                      <a:endParaRPr lang="en-US" altLang="en-US" sz="2400" b="0">
                        <a:solidFill>
                          <a:srgbClr val="000000"/>
                        </a:solidFill>
                        <a:latin typeface="Times New Roman" panose="02020603050405020304" charset="0"/>
                        <a:ea typeface="宋体" panose="02010600030101010101" pitchFamily="2" charset="-122"/>
                        <a:cs typeface="宋体" panose="02010600030101010101" pitchFamily="2" charset="-122"/>
                      </a:endParaRPr>
                    </a:p>
                  </a:txBody>
                  <a:tcPr marL="6350" marR="6350" marT="0" marB="0" anchor="b"/>
                </a:tc>
                <a:tc>
                  <a:txBody>
                    <a:bodyPr/>
                    <a:lstStyle/>
                    <a:p>
                      <a:pPr indent="0">
                        <a:buNone/>
                      </a:pPr>
                      <a:r>
                        <a:rPr lang="en-US" sz="2400" b="0">
                          <a:solidFill>
                            <a:srgbClr val="000000"/>
                          </a:solidFill>
                          <a:latin typeface="Times New Roman" panose="02020603050405020304" charset="0"/>
                          <a:ea typeface="宋体" panose="02010600030101010101" pitchFamily="2" charset="-122"/>
                          <a:cs typeface="Times New Roman" panose="02020603050405020304" charset="0"/>
                        </a:rPr>
                        <a:t>飞沫传播 </a:t>
                      </a:r>
                    </a:p>
                    <a:p>
                      <a:pPr indent="0">
                        <a:buNone/>
                      </a:pPr>
                      <a:r>
                        <a:rPr lang="en-US" sz="2400" b="0">
                          <a:solidFill>
                            <a:srgbClr val="000000"/>
                          </a:solidFill>
                          <a:latin typeface="Times New Roman" panose="02020603050405020304" charset="0"/>
                          <a:ea typeface="宋体" panose="02010600030101010101" pitchFamily="2" charset="-122"/>
                          <a:cs typeface="Times New Roman" panose="02020603050405020304" charset="0"/>
                        </a:rPr>
                        <a:t>接触传播</a:t>
                      </a:r>
                      <a:endParaRPr lang="en-US" altLang="en-US" sz="2400" b="0">
                        <a:solidFill>
                          <a:srgbClr val="000000"/>
                        </a:solidFill>
                        <a:latin typeface="Times New Roman" panose="02020603050405020304" charset="0"/>
                        <a:ea typeface="宋体" panose="02010600030101010101" pitchFamily="2" charset="-122"/>
                        <a:cs typeface="Times New Roman" panose="02020603050405020304" charset="0"/>
                      </a:endParaRPr>
                    </a:p>
                  </a:txBody>
                  <a:tcPr marL="6350" marR="6350" marT="0" marB="0" anchor="ctr"/>
                </a:tc>
                <a:tc>
                  <a:txBody>
                    <a:bodyPr/>
                    <a:lstStyle/>
                    <a:p>
                      <a:pPr indent="0">
                        <a:buNone/>
                      </a:pPr>
                      <a:r>
                        <a:rPr lang="en-US" sz="2400" b="0">
                          <a:solidFill>
                            <a:srgbClr val="000000"/>
                          </a:solidFill>
                          <a:latin typeface="Times New Roman" panose="02020603050405020304" charset="0"/>
                          <a:ea typeface="宋体" panose="02010600030101010101" pitchFamily="2" charset="-122"/>
                          <a:cs typeface="Times New Roman" panose="02020603050405020304" charset="0"/>
                        </a:rPr>
                        <a:t>成人发病后</a:t>
                      </a:r>
                      <a:r>
                        <a:rPr lang="en-US" sz="2400" b="1">
                          <a:solidFill>
                            <a:srgbClr val="000000"/>
                          </a:solidFill>
                          <a:latin typeface="Times New Roman" panose="02020603050405020304" charset="0"/>
                          <a:cs typeface="Times New Roman" panose="02020603050405020304" charset="0"/>
                        </a:rPr>
                        <a:t>3-5</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天</a:t>
                      </a:r>
                      <a:r>
                        <a:rPr lang="en-US" sz="2400" b="0" i="1">
                          <a:solidFill>
                            <a:srgbClr val="000000"/>
                          </a:solidFill>
                          <a:latin typeface="Times New Roman" panose="02020603050405020304" charset="0"/>
                          <a:ea typeface="宋体" panose="02010600030101010101" pitchFamily="2"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幼儿可达</a:t>
                      </a:r>
                      <a:r>
                        <a:rPr lang="en-US" sz="2400" b="1">
                          <a:solidFill>
                            <a:srgbClr val="000000"/>
                          </a:solidFill>
                          <a:latin typeface="Times New Roman" panose="02020603050405020304" charset="0"/>
                          <a:cs typeface="Times New Roman" panose="02020603050405020304" charset="0"/>
                        </a:rPr>
                        <a:t>7</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天</a:t>
                      </a:r>
                      <a:endParaRPr lang="en-US" altLang="en-US" sz="2400" b="0">
                        <a:solidFill>
                          <a:srgbClr val="000000"/>
                        </a:solidFill>
                        <a:latin typeface="Times New Roman" panose="02020603050405020304" charset="0"/>
                        <a:ea typeface="宋体" panose="02010600030101010101" pitchFamily="2" charset="-122"/>
                        <a:cs typeface="Times New Roman" panose="02020603050405020304" charset="0"/>
                      </a:endParaRPr>
                    </a:p>
                  </a:txBody>
                  <a:tcPr marL="6350" marR="6350" marT="0" marB="0" anchor="ctr"/>
                </a:tc>
                <a:tc>
                  <a:txBody>
                    <a:bodyPr/>
                    <a:lstStyle/>
                    <a:p>
                      <a:pPr indent="0">
                        <a:buNone/>
                      </a:pPr>
                      <a:r>
                        <a:rPr lang="en-US" sz="2400" b="0">
                          <a:solidFill>
                            <a:srgbClr val="000000"/>
                          </a:solidFill>
                          <a:latin typeface="Times New Roman" panose="02020603050405020304" charset="0"/>
                          <a:ea typeface="宋体" panose="02010600030101010101" pitchFamily="2" charset="-122"/>
                          <a:cs typeface="Times New Roman" panose="02020603050405020304" charset="0"/>
                        </a:rPr>
                        <a:t>热退后满</a:t>
                      </a:r>
                      <a:r>
                        <a:rPr lang="en-US" sz="2400" b="1">
                          <a:solidFill>
                            <a:srgbClr val="000000"/>
                          </a:solidFill>
                          <a:latin typeface="Times New Roman" panose="02020603050405020304" charset="0"/>
                          <a:cs typeface="Times New Roman" panose="02020603050405020304" charset="0"/>
                        </a:rPr>
                        <a:t>48</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小时</a:t>
                      </a:r>
                      <a:endParaRPr lang="en-US" altLang="en-US" sz="2400" b="0">
                        <a:solidFill>
                          <a:srgbClr val="000000"/>
                        </a:solidFill>
                        <a:latin typeface="Times New Roman" panose="02020603050405020304" charset="0"/>
                        <a:ea typeface="宋体" panose="02010600030101010101" pitchFamily="2" charset="-122"/>
                        <a:cs typeface="Times New Roman" panose="02020603050405020304" charset="0"/>
                      </a:endParaRPr>
                    </a:p>
                  </a:txBody>
                  <a:tcPr marL="6350" marR="6350" marT="0" marB="0"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85090"/>
            <a:ext cx="10515600" cy="913130"/>
          </a:xfrm>
        </p:spPr>
        <p:txBody>
          <a:bodyPr>
            <a:normAutofit/>
          </a:bodyPr>
          <a:lstStyle/>
          <a:p>
            <a:pPr algn="l">
              <a:buClrTx/>
              <a:buSzTx/>
              <a:buFontTx/>
            </a:pPr>
            <a:r>
              <a:rPr lang="zh-CN" altLang="en-US" b="1"/>
              <a:t>学校常见传染病的传染期和隔离建议</a:t>
            </a:r>
          </a:p>
        </p:txBody>
      </p:sp>
      <p:graphicFrame>
        <p:nvGraphicFramePr>
          <p:cNvPr id="4" name="内容占位符 3"/>
          <p:cNvGraphicFramePr>
            <a:graphicFrameLocks noGrp="1"/>
          </p:cNvGraphicFramePr>
          <p:nvPr>
            <p:ph idx="1"/>
            <p:custDataLst>
              <p:tags r:id="rId1"/>
            </p:custDataLst>
          </p:nvPr>
        </p:nvGraphicFramePr>
        <p:xfrm>
          <a:off x="838200" y="998220"/>
          <a:ext cx="10515600" cy="5120640"/>
        </p:xfrm>
        <a:graphic>
          <a:graphicData uri="http://schemas.openxmlformats.org/drawingml/2006/table">
            <a:tbl>
              <a:tblPr firstRow="1" bandRow="1">
                <a:tableStyleId>{5C22544A-7EE6-4342-B048-85BDC9FD1C3A}</a:tableStyleId>
              </a:tblPr>
              <a:tblGrid>
                <a:gridCol w="1046480"/>
                <a:gridCol w="3390265"/>
                <a:gridCol w="1398270"/>
                <a:gridCol w="2383155"/>
                <a:gridCol w="2297430"/>
              </a:tblGrid>
              <a:tr h="731520">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疾病种类</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临床表现</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传播途径</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传染期</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隔离期</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1463040">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水痘</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发烧、乏力、头部及躯干出现水疱</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飞沫传播 </a:t>
                      </a:r>
                    </a:p>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接触传播</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出疹前</a:t>
                      </a:r>
                      <a:r>
                        <a:rPr lang="en-US" sz="2400" b="1">
                          <a:solidFill>
                            <a:srgbClr val="000000"/>
                          </a:solidFill>
                          <a:latin typeface="Times New Roman" panose="02020603050405020304" charset="0"/>
                          <a:cs typeface="Times New Roman" panose="02020603050405020304" charset="0"/>
                        </a:rPr>
                        <a:t>5</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天（一般发病前</a:t>
                      </a:r>
                      <a:r>
                        <a:rPr lang="en-US" sz="2400" b="1">
                          <a:solidFill>
                            <a:srgbClr val="000000"/>
                          </a:solidFill>
                          <a:latin typeface="Times New Roman" panose="02020603050405020304" charset="0"/>
                          <a:cs typeface="Times New Roman" panose="02020603050405020304" charset="0"/>
                        </a:rPr>
                        <a:t>1~2</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天）到所有水泡结痂 期间</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水痘疱疹全部干燥结痂为止，或不少于发病后</a:t>
                      </a:r>
                      <a:r>
                        <a:rPr lang="en-US" sz="2400" b="1">
                          <a:solidFill>
                            <a:srgbClr val="000000"/>
                          </a:solidFill>
                          <a:latin typeface="Times New Roman" panose="02020603050405020304" charset="0"/>
                          <a:cs typeface="Times New Roman" panose="02020603050405020304" charset="0"/>
                        </a:rPr>
                        <a:t>1</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周</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381000">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流行性腮腺炎</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发热、一个或多个唾液腺肿胀及触痛为特征，多见于腮腺，有时也可见于舌下腺或颌下腺</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b"/>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飞沬传播 </a:t>
                      </a:r>
                    </a:p>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接触传播</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腮腺肿大前</a:t>
                      </a:r>
                      <a:r>
                        <a:rPr lang="en-US" sz="2400" b="1">
                          <a:solidFill>
                            <a:srgbClr val="000000"/>
                          </a:solidFill>
                          <a:latin typeface="Times New Roman" panose="02020603050405020304" charset="0"/>
                          <a:cs typeface="Times New Roman" panose="02020603050405020304" charset="0"/>
                        </a:rPr>
                        <a:t>7</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天至肿大后</a:t>
                      </a:r>
                      <a:r>
                        <a:rPr lang="en-US" sz="2400" b="1">
                          <a:solidFill>
                            <a:srgbClr val="000000"/>
                          </a:solidFill>
                          <a:latin typeface="Times New Roman" panose="02020603050405020304" charset="0"/>
                          <a:cs typeface="Times New Roman" panose="02020603050405020304" charset="0"/>
                        </a:rPr>
                        <a:t>9</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天</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至腮腺肿大完全消退</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381000">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猩红热</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发热、头痛、全身不适、 咽痛、吞咽痛、咽部局部充血并可覆盖有脓性渗出物、皮疹伴有痒感</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b"/>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飞沫传播 </a:t>
                      </a:r>
                    </a:p>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接触传播 </a:t>
                      </a:r>
                    </a:p>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创伤接触</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发病前</a:t>
                      </a:r>
                      <a:r>
                        <a:rPr lang="en-US" sz="2400" b="1">
                          <a:solidFill>
                            <a:srgbClr val="000000"/>
                          </a:solidFill>
                          <a:latin typeface="Times New Roman" panose="02020603050405020304" charset="0"/>
                          <a:cs typeface="Times New Roman" panose="02020603050405020304" charset="0"/>
                        </a:rPr>
                        <a:t>24h</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至疾病高峰时 期传染性最强</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自有效抗生素治疗之日起不少于</a:t>
                      </a:r>
                      <a:r>
                        <a:rPr lang="en-US" sz="2400" b="1">
                          <a:solidFill>
                            <a:srgbClr val="000000"/>
                          </a:solidFill>
                          <a:latin typeface="Times New Roman" panose="02020603050405020304" charset="0"/>
                          <a:cs typeface="Times New Roman" panose="02020603050405020304" charset="0"/>
                        </a:rPr>
                        <a:t>7</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天）</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0"/>
            <a:ext cx="10515600" cy="864235"/>
          </a:xfrm>
        </p:spPr>
        <p:txBody>
          <a:bodyPr>
            <a:normAutofit/>
          </a:bodyPr>
          <a:lstStyle/>
          <a:p>
            <a:pPr algn="l">
              <a:buClrTx/>
              <a:buSzTx/>
              <a:buFontTx/>
            </a:pPr>
            <a:r>
              <a:rPr lang="zh-CN" altLang="en-US" b="1">
                <a:sym typeface="+mn-ea"/>
              </a:rPr>
              <a:t>学校常见传染病的传染期和隔离建议</a:t>
            </a:r>
            <a:endParaRPr lang="zh-CN" altLang="en-US" b="1"/>
          </a:p>
        </p:txBody>
      </p:sp>
      <p:graphicFrame>
        <p:nvGraphicFramePr>
          <p:cNvPr id="5" name="内容占位符 4"/>
          <p:cNvGraphicFramePr>
            <a:graphicFrameLocks noGrp="1"/>
          </p:cNvGraphicFramePr>
          <p:nvPr>
            <p:ph idx="1"/>
            <p:custDataLst>
              <p:tags r:id="rId1"/>
            </p:custDataLst>
          </p:nvPr>
        </p:nvGraphicFramePr>
        <p:xfrm>
          <a:off x="245110" y="730885"/>
          <a:ext cx="11606530" cy="5975350"/>
        </p:xfrm>
        <a:graphic>
          <a:graphicData uri="http://schemas.openxmlformats.org/drawingml/2006/table">
            <a:tbl>
              <a:tblPr firstRow="1" bandRow="1">
                <a:tableStyleId>{5C22544A-7EE6-4342-B048-85BDC9FD1C3A}</a:tableStyleId>
              </a:tblPr>
              <a:tblGrid>
                <a:gridCol w="1483995"/>
                <a:gridCol w="3162935"/>
                <a:gridCol w="1663065"/>
                <a:gridCol w="1925955"/>
                <a:gridCol w="3370580"/>
              </a:tblGrid>
              <a:tr h="365760">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疾病种类</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临床表现</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传播途径</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传染期</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隔离期</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1951990">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诺如病毒胃肠炎</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腹泻和/或呕吐症状为主， 恶心、腹痛、头痛、发热、畏寒和肌肉酸痛等症状为辅</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粪口传播</a:t>
                      </a:r>
                    </a:p>
                    <a:p>
                      <a:pPr indent="0">
                        <a:buNone/>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接触传播</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buNone/>
                      </a:pPr>
                      <a:r>
                        <a:rPr lang="zh-CN" alt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气溶胶传播</a:t>
                      </a: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潜伏期即可排出诺如病毒，排毒高峰在发病后</a:t>
                      </a:r>
                      <a:r>
                        <a:rPr lang="en-US" sz="2400" b="1">
                          <a:solidFill>
                            <a:srgbClr val="000000"/>
                          </a:solidFill>
                          <a:latin typeface="Times New Roman" panose="02020603050405020304" charset="0"/>
                          <a:cs typeface="Times New Roman" panose="02020603050405020304" charset="0"/>
                        </a:rPr>
                        <a:t>2-5</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天</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症状完全消失后</a:t>
                      </a:r>
                      <a:r>
                        <a:rPr lang="en-US" sz="2400" b="1">
                          <a:solidFill>
                            <a:srgbClr val="000000"/>
                          </a:solidFill>
                          <a:latin typeface="Times New Roman" panose="02020603050405020304" charset="0"/>
                          <a:cs typeface="Times New Roman" panose="02020603050405020304" charset="0"/>
                        </a:rPr>
                        <a:t>72</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小时，从事食品工作等重点人员症状消失后</a:t>
                      </a:r>
                      <a:r>
                        <a:rPr lang="en-US" sz="2400" b="1">
                          <a:solidFill>
                            <a:srgbClr val="000000"/>
                          </a:solidFill>
                          <a:latin typeface="Times New Roman" panose="02020603050405020304" charset="0"/>
                          <a:cs typeface="Times New Roman" panose="02020603050405020304" charset="0"/>
                        </a:rPr>
                        <a:t>72</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小时且实验室检测诺如病毒核酸阴性</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1463040">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手足口病</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发烧、食欲不振、咽痛、 口腔、手掌、脚掌、臀部 等出现斑丘疹、疱疹、溃疡</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b"/>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粪口传播 </a:t>
                      </a:r>
                    </a:p>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接触传播</a:t>
                      </a:r>
                    </a:p>
                    <a:p>
                      <a:pPr indent="0">
                        <a:buNone/>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飞沫传播</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通常发病后一周内传染性最强</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自患儿被发现起至症状消失后</a:t>
                      </a:r>
                      <a:r>
                        <a:rPr lang="en-US" sz="2400" b="1">
                          <a:solidFill>
                            <a:srgbClr val="000000"/>
                          </a:solidFill>
                          <a:latin typeface="Times New Roman" panose="02020603050405020304" charset="0"/>
                          <a:cs typeface="Times New Roman" panose="02020603050405020304" charset="0"/>
                        </a:rPr>
                        <a:t>1</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周</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1463040">
                <a:tc>
                  <a:txBody>
                    <a:bodyPr/>
                    <a:lstStyle/>
                    <a:p>
                      <a:pPr indent="0">
                        <a:buNone/>
                      </a:pPr>
                      <a:r>
                        <a:rPr lang="zh-CN" alt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细菌性</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痢疾</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起病急，畏寒、寒战伴高热、腹痛、腹泻和里急后重，每天排便</a:t>
                      </a:r>
                      <a:r>
                        <a:rPr lang="en-US" sz="2400" b="1">
                          <a:solidFill>
                            <a:srgbClr val="000000"/>
                          </a:solidFill>
                          <a:latin typeface="Times New Roman" panose="02020603050405020304" charset="0"/>
                          <a:cs typeface="Times New Roman" panose="02020603050405020304" charset="0"/>
                        </a:rPr>
                        <a:t>10-20</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次，呈脓血便或粘液便</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b"/>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粪口传播</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患者和带菌者是主要传染源</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临床症状消失后</a:t>
                      </a:r>
                      <a:r>
                        <a:rPr lang="en-US" sz="2400" b="1">
                          <a:solidFill>
                            <a:srgbClr val="000000"/>
                          </a:solidFill>
                          <a:latin typeface="Times New Roman" panose="02020603050405020304" charset="0"/>
                          <a:cs typeface="Times New Roman" panose="02020603050405020304" charset="0"/>
                        </a:rPr>
                        <a:t>1</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周或</a:t>
                      </a:r>
                      <a:r>
                        <a:rPr lang="en-US" sz="2400" b="1">
                          <a:solidFill>
                            <a:srgbClr val="000000"/>
                          </a:solidFill>
                          <a:latin typeface="Times New Roman" panose="02020603050405020304" charset="0"/>
                          <a:cs typeface="Times New Roman" panose="02020603050405020304" charset="0"/>
                        </a:rPr>
                        <a:t>2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次（隔日）粪培养阴性</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731520">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急性出血性结膜炎</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结膜充血、眼刺激症状、 流泪</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接触传播</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起病后至少</a:t>
                      </a:r>
                      <a:r>
                        <a:rPr lang="en-US" sz="2400" b="1">
                          <a:solidFill>
                            <a:srgbClr val="000000"/>
                          </a:solidFill>
                          <a:latin typeface="Times New Roman" panose="02020603050405020304" charset="0"/>
                          <a:cs typeface="Times New Roman" panose="02020603050405020304" charset="0"/>
                        </a:rPr>
                        <a:t>4</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天</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隔离期限一般为</a:t>
                      </a:r>
                      <a:r>
                        <a:rPr lang="en-US" sz="2400" b="1">
                          <a:solidFill>
                            <a:srgbClr val="000000"/>
                          </a:solidFill>
                          <a:latin typeface="Times New Roman" panose="02020603050405020304" charset="0"/>
                          <a:cs typeface="Times New Roman" panose="02020603050405020304" charset="0"/>
                        </a:rPr>
                        <a:t>7d,</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到 症状消失为止</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0"/>
            <a:ext cx="10515600" cy="864235"/>
          </a:xfrm>
        </p:spPr>
        <p:txBody>
          <a:bodyPr>
            <a:normAutofit/>
          </a:bodyPr>
          <a:lstStyle/>
          <a:p>
            <a:r>
              <a:rPr lang="zh-CN" altLang="en-US" b="1">
                <a:sym typeface="+mn-ea"/>
              </a:rPr>
              <a:t>学校其他传染病的传染期和隔离建议</a:t>
            </a:r>
            <a:endParaRPr lang="zh-CN" altLang="en-US" b="1"/>
          </a:p>
        </p:txBody>
      </p:sp>
      <p:graphicFrame>
        <p:nvGraphicFramePr>
          <p:cNvPr id="5" name="内容占位符 4"/>
          <p:cNvGraphicFramePr>
            <a:graphicFrameLocks noGrp="1"/>
          </p:cNvGraphicFramePr>
          <p:nvPr>
            <p:ph idx="1"/>
            <p:custDataLst>
              <p:tags r:id="rId1"/>
            </p:custDataLst>
          </p:nvPr>
        </p:nvGraphicFramePr>
        <p:xfrm>
          <a:off x="778510" y="864235"/>
          <a:ext cx="10575290" cy="4648200"/>
        </p:xfrm>
        <a:graphic>
          <a:graphicData uri="http://schemas.openxmlformats.org/drawingml/2006/table">
            <a:tbl>
              <a:tblPr firstRow="1" bandRow="1">
                <a:tableStyleId>{5C22544A-7EE6-4342-B048-85BDC9FD1C3A}</a:tableStyleId>
              </a:tblPr>
              <a:tblGrid>
                <a:gridCol w="1725930"/>
                <a:gridCol w="2843530"/>
                <a:gridCol w="1532255"/>
                <a:gridCol w="1981835"/>
                <a:gridCol w="2491740"/>
              </a:tblGrid>
              <a:tr h="381000">
                <a:tc>
                  <a:txBody>
                    <a:bodyPr/>
                    <a:lstStyle/>
                    <a:p>
                      <a:pPr indent="0" algn="ctr">
                        <a:buNone/>
                      </a:pPr>
                      <a:r>
                        <a:rPr lang="en-US" sz="2400" b="0" dirty="0" err="1">
                          <a:solidFill>
                            <a:schemeClr val="bg1"/>
                          </a:solidFill>
                          <a:latin typeface="宋体" panose="02010600030101010101" pitchFamily="2" charset="-122"/>
                          <a:ea typeface="宋体" panose="02010600030101010101" pitchFamily="2" charset="-122"/>
                          <a:cs typeface="宋体" panose="02010600030101010101" pitchFamily="2" charset="-122"/>
                        </a:rPr>
                        <a:t>疾病种类</a:t>
                      </a:r>
                      <a:endParaRPr lang="en-US" altLang="en-US" sz="2400" b="0" dirty="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临床表现</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传播途径</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传染期</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隔离期</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381000">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麻疹</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发热、结膜炎、流涕、咳 嗽和频粘膜柯氏斑、皮疹</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飞沫传播 </a:t>
                      </a:r>
                    </a:p>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接触传播</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发病前</a:t>
                      </a:r>
                      <a:r>
                        <a:rPr lang="en-US" sz="2000" b="1">
                          <a:solidFill>
                            <a:srgbClr val="000000"/>
                          </a:solidFill>
                          <a:latin typeface="Times New Roman" panose="02020603050405020304" charset="0"/>
                          <a:cs typeface="Times New Roman" panose="02020603050405020304" charset="0"/>
                        </a:rPr>
                        <a:t>2</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天至出疹后</a:t>
                      </a:r>
                      <a:r>
                        <a:rPr lang="en-US" sz="2000" b="1">
                          <a:solidFill>
                            <a:srgbClr val="000000"/>
                          </a:solidFill>
                          <a:latin typeface="Times New Roman" panose="02020603050405020304" charset="0"/>
                          <a:cs typeface="Times New Roman" panose="02020603050405020304" charset="0"/>
                        </a:rPr>
                        <a:t>5</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天内</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出疹后</a:t>
                      </a:r>
                      <a:r>
                        <a:rPr lang="en-US" sz="2000" b="1">
                          <a:solidFill>
                            <a:srgbClr val="000000"/>
                          </a:solidFill>
                          <a:latin typeface="Times New Roman" panose="02020603050405020304" charset="0"/>
                          <a:cs typeface="Times New Roman" panose="02020603050405020304" charset="0"/>
                        </a:rPr>
                        <a:t>5</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天，伴呼吸道并 发症者延长到出疹后</a:t>
                      </a:r>
                      <a:r>
                        <a:rPr lang="en-US" sz="2000" b="1">
                          <a:solidFill>
                            <a:srgbClr val="000000"/>
                          </a:solidFill>
                          <a:latin typeface="Times New Roman" panose="02020603050405020304" charset="0"/>
                          <a:cs typeface="Times New Roman" panose="02020603050405020304" charset="0"/>
                        </a:rPr>
                        <a:t>10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天</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tc>
              </a:tr>
              <a:tr h="381000">
                <a:tc>
                  <a:txBody>
                    <a:bodyPr/>
                    <a:lstStyle/>
                    <a:p>
                      <a:pPr algn="l">
                        <a:buClrTx/>
                        <a:buSzTx/>
                        <a:buFontTx/>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流行性脑脊髓膜炎</a:t>
                      </a: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突发高热、剧烈头痛、恶 心、呕吐、颈项强直和畏 光</a:t>
                      </a:r>
                    </a:p>
                  </a:txBody>
                  <a:tcPr marL="6350" marR="6350" marT="0" marB="0" anchor="b"/>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飞沫传播 </a:t>
                      </a:r>
                    </a:p>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接触传播</a:t>
                      </a:r>
                    </a:p>
                  </a:txBody>
                  <a:tcPr marL="6350" marR="6350" marT="0" marB="0" anchor="ctr"/>
                </a:tc>
                <a:tc>
                  <a:txBody>
                    <a:bodyPr/>
                    <a:lstStyle/>
                    <a:p>
                      <a:pPr algn="l">
                        <a:buClrTx/>
                        <a:buSzTx/>
                        <a:buFontTx/>
                        <a:buNone/>
                      </a:pPr>
                      <a:r>
                        <a:rPr lang="en-US" sz="2000" b="0">
                          <a:solidFill>
                            <a:srgbClr val="000000"/>
                          </a:solidFill>
                          <a:latin typeface="Times New Roman" panose="02020603050405020304" charset="0"/>
                          <a:ea typeface="宋体" panose="02010600030101010101" pitchFamily="2" charset="-122"/>
                          <a:cs typeface="宋体" panose="02010600030101010101" pitchFamily="2" charset="-122"/>
                        </a:rPr>
                        <a:t>直到鼻咽部排出物不再有活的脑膜炎球菌</a:t>
                      </a:r>
                    </a:p>
                  </a:txBody>
                  <a:tcPr marL="6350" marR="6350" marT="0" marB="0" anchor="ctr"/>
                </a:tc>
                <a:tc>
                  <a:txBody>
                    <a:bodyPr/>
                    <a:lstStyle/>
                    <a:p>
                      <a:pPr algn="l">
                        <a:buClrTx/>
                        <a:buSzTx/>
                        <a:buFontTx/>
                        <a:buNone/>
                      </a:pPr>
                      <a:r>
                        <a:rPr lang="en-US" sz="2000" b="0">
                          <a:solidFill>
                            <a:srgbClr val="000000"/>
                          </a:solidFill>
                          <a:latin typeface="Times New Roman" panose="02020603050405020304" charset="0"/>
                          <a:ea typeface="宋体" panose="02010600030101010101" pitchFamily="2" charset="-122"/>
                          <a:cs typeface="Times New Roman" panose="02020603050405020304" charset="0"/>
                        </a:rPr>
                        <a:t>隔离至症状消失后</a:t>
                      </a:r>
                      <a:r>
                        <a:rPr lang="en-US" sz="2000">
                          <a:solidFill>
                            <a:srgbClr val="000000"/>
                          </a:solidFill>
                          <a:latin typeface="Times New Roman" panose="02020603050405020304" charset="0"/>
                          <a:ea typeface="宋体" panose="02010600030101010101" pitchFamily="2" charset="-122"/>
                          <a:cs typeface="Times New Roman" panose="02020603050405020304" charset="0"/>
                        </a:rPr>
                        <a:t>3</a:t>
                      </a:r>
                      <a:r>
                        <a:rPr lang="en-US" sz="2000" b="0">
                          <a:solidFill>
                            <a:srgbClr val="000000"/>
                          </a:solidFill>
                          <a:latin typeface="Times New Roman" panose="02020603050405020304" charset="0"/>
                          <a:ea typeface="宋体" panose="02010600030101010101" pitchFamily="2" charset="-122"/>
                          <a:cs typeface="Times New Roman" panose="02020603050405020304" charset="0"/>
                        </a:rPr>
                        <a:t>天， 一般不少于发病后</a:t>
                      </a:r>
                      <a:r>
                        <a:rPr lang="en-US" sz="2000">
                          <a:solidFill>
                            <a:srgbClr val="000000"/>
                          </a:solidFill>
                          <a:latin typeface="Times New Roman" panose="02020603050405020304" charset="0"/>
                          <a:ea typeface="宋体" panose="02010600030101010101" pitchFamily="2" charset="-122"/>
                          <a:cs typeface="Times New Roman" panose="02020603050405020304" charset="0"/>
                        </a:rPr>
                        <a:t>7</a:t>
                      </a:r>
                      <a:r>
                        <a:rPr lang="en-US" sz="2000" b="0">
                          <a:solidFill>
                            <a:srgbClr val="000000"/>
                          </a:solidFill>
                          <a:latin typeface="Times New Roman" panose="02020603050405020304" charset="0"/>
                          <a:ea typeface="宋体" panose="02010600030101010101" pitchFamily="2" charset="-122"/>
                          <a:cs typeface="Times New Roman" panose="02020603050405020304" charset="0"/>
                        </a:rPr>
                        <a:t>天</a:t>
                      </a:r>
                    </a:p>
                  </a:txBody>
                  <a:tcPr marL="6350" marR="6350" marT="0" marB="0" anchor="ctr"/>
                </a:tc>
              </a:tr>
              <a:tr h="914400">
                <a:tc>
                  <a:txBody>
                    <a:bodyPr/>
                    <a:lstStyle/>
                    <a:p>
                      <a:pPr algn="l">
                        <a:buClrTx/>
                        <a:buSzTx/>
                        <a:buFontTx/>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风疹</a:t>
                      </a:r>
                    </a:p>
                  </a:txBody>
                  <a:tcPr marL="6350" marR="6350" marT="0" marB="0" anchor="ctr"/>
                </a:tc>
                <a:tc>
                  <a:txBody>
                    <a:bodyPr/>
                    <a:lstStyle/>
                    <a:p>
                      <a:pPr algn="l">
                        <a:buClrTx/>
                        <a:buSzTx/>
                        <a:buFontTx/>
                        <a:buNone/>
                      </a:pPr>
                      <a:r>
                        <a:rPr lang="en-US" sz="2000">
                          <a:solidFill>
                            <a:srgbClr val="000000"/>
                          </a:solidFill>
                          <a:latin typeface="宋体" panose="02010600030101010101" pitchFamily="2" charset="-122"/>
                          <a:ea typeface="宋体" panose="02010600030101010101" pitchFamily="2" charset="-122"/>
                          <a:cs typeface="宋体" panose="02010600030101010101" pitchFamily="2" charset="-122"/>
                        </a:rPr>
                        <a:t>1-5</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天的轻度发热、头痛、不适合结膜充血，伴有散在的小斑点和斑丘疹</a:t>
                      </a:r>
                      <a:endParaRPr lang="en-US" sz="2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b"/>
                </a:tc>
                <a:tc>
                  <a:txBody>
                    <a:bodyPr/>
                    <a:lstStyle/>
                    <a:p>
                      <a:pPr algn="l">
                        <a:buClrTx/>
                        <a:buSzTx/>
                        <a:buFontTx/>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飞沫传播 </a:t>
                      </a:r>
                    </a:p>
                    <a:p>
                      <a:pPr algn="l">
                        <a:buClrTx/>
                        <a:buSzTx/>
                        <a:buFontTx/>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接触传播</a:t>
                      </a:r>
                    </a:p>
                  </a:txBody>
                  <a:tcPr marL="6350" marR="6350" marT="0" marB="0" anchor="ctr"/>
                </a:tc>
                <a:tc>
                  <a:txBody>
                    <a:bodyPr/>
                    <a:lstStyle/>
                    <a:p>
                      <a:pPr algn="l">
                        <a:buClrTx/>
                        <a:buSzTx/>
                        <a:buFontTx/>
                        <a:buNone/>
                      </a:pPr>
                      <a:r>
                        <a:rPr lang="en-US" sz="2000" b="0">
                          <a:solidFill>
                            <a:srgbClr val="000000"/>
                          </a:solidFill>
                          <a:latin typeface="Times New Roman" panose="02020603050405020304" charset="0"/>
                          <a:ea typeface="宋体" panose="02010600030101010101" pitchFamily="2" charset="-122"/>
                          <a:cs typeface="Times New Roman" panose="02020603050405020304" charset="0"/>
                        </a:rPr>
                        <a:t>皮疹出现前</a:t>
                      </a:r>
                      <a:r>
                        <a:rPr lang="en-US" sz="2000">
                          <a:solidFill>
                            <a:srgbClr val="000000"/>
                          </a:solidFill>
                          <a:latin typeface="Times New Roman" panose="02020603050405020304" charset="0"/>
                          <a:ea typeface="宋体" panose="02010600030101010101" pitchFamily="2" charset="-122"/>
                          <a:cs typeface="Times New Roman" panose="02020603050405020304" charset="0"/>
                        </a:rPr>
                        <a:t>1</a:t>
                      </a:r>
                      <a:r>
                        <a:rPr lang="en-US" sz="2000" b="0">
                          <a:solidFill>
                            <a:srgbClr val="000000"/>
                          </a:solidFill>
                          <a:latin typeface="Times New Roman" panose="02020603050405020304" charset="0"/>
                          <a:ea typeface="宋体" panose="02010600030101010101" pitchFamily="2" charset="-122"/>
                          <a:cs typeface="Times New Roman" panose="02020603050405020304" charset="0"/>
                        </a:rPr>
                        <a:t>周和出现后</a:t>
                      </a:r>
                      <a:r>
                        <a:rPr lang="en-US" sz="2000">
                          <a:solidFill>
                            <a:srgbClr val="000000"/>
                          </a:solidFill>
                          <a:latin typeface="Times New Roman" panose="02020603050405020304" charset="0"/>
                          <a:ea typeface="宋体" panose="02010600030101010101" pitchFamily="2" charset="-122"/>
                          <a:cs typeface="Times New Roman" panose="02020603050405020304" charset="0"/>
                        </a:rPr>
                        <a:t>4</a:t>
                      </a:r>
                      <a:r>
                        <a:rPr lang="en-US" sz="2000" b="0">
                          <a:solidFill>
                            <a:srgbClr val="000000"/>
                          </a:solidFill>
                          <a:latin typeface="Times New Roman" panose="02020603050405020304" charset="0"/>
                          <a:ea typeface="宋体" panose="02010600030101010101" pitchFamily="2" charset="-122"/>
                          <a:cs typeface="Times New Roman" panose="02020603050405020304" charset="0"/>
                        </a:rPr>
                        <a:t>天</a:t>
                      </a:r>
                    </a:p>
                  </a:txBody>
                  <a:tcPr marL="6350" marR="6350" marT="0" marB="0" anchor="ctr"/>
                </a:tc>
                <a:tc>
                  <a:txBody>
                    <a:bodyPr/>
                    <a:lstStyle/>
                    <a:p>
                      <a:pPr algn="l">
                        <a:buClrTx/>
                        <a:buSzTx/>
                        <a:buFontTx/>
                        <a:buNone/>
                      </a:pPr>
                      <a:r>
                        <a:rPr lang="en-US" sz="2000" b="0">
                          <a:solidFill>
                            <a:srgbClr val="000000"/>
                          </a:solidFill>
                          <a:latin typeface="Times New Roman" panose="02020603050405020304" charset="0"/>
                          <a:ea typeface="宋体" panose="02010600030101010101" pitchFamily="2" charset="-122"/>
                          <a:cs typeface="Times New Roman" panose="02020603050405020304" charset="0"/>
                        </a:rPr>
                        <a:t>隔离至出疹后</a:t>
                      </a:r>
                      <a:r>
                        <a:rPr lang="en-US" sz="2000">
                          <a:solidFill>
                            <a:srgbClr val="000000"/>
                          </a:solidFill>
                          <a:latin typeface="Times New Roman" panose="02020603050405020304" charset="0"/>
                          <a:ea typeface="宋体" panose="02010600030101010101" pitchFamily="2" charset="-122"/>
                          <a:cs typeface="Times New Roman" panose="02020603050405020304" charset="0"/>
                        </a:rPr>
                        <a:t>5</a:t>
                      </a:r>
                      <a:r>
                        <a:rPr lang="en-US" sz="2000" b="0">
                          <a:solidFill>
                            <a:srgbClr val="000000"/>
                          </a:solidFill>
                          <a:latin typeface="Times New Roman" panose="02020603050405020304" charset="0"/>
                          <a:ea typeface="宋体" panose="02010600030101010101" pitchFamily="2" charset="-122"/>
                          <a:cs typeface="Times New Roman" panose="02020603050405020304" charset="0"/>
                        </a:rPr>
                        <a:t>天</a:t>
                      </a:r>
                    </a:p>
                  </a:txBody>
                  <a:tcPr marL="6350" marR="6350" marT="0" marB="0" anchor="ctr"/>
                </a:tc>
              </a:tr>
              <a:tr h="381000">
                <a:tc>
                  <a:txBody>
                    <a:bodyPr/>
                    <a:lstStyle/>
                    <a:p>
                      <a:pPr algn="l">
                        <a:buClrTx/>
                        <a:buSzTx/>
                        <a:buFontTx/>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伤寒</a:t>
                      </a:r>
                    </a:p>
                    <a:p>
                      <a:pPr algn="l">
                        <a:buClrTx/>
                        <a:buSzTx/>
                        <a:buFontTx/>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副伤寒</a:t>
                      </a:r>
                    </a:p>
                  </a:txBody>
                  <a:tcPr marL="6350" marR="6350" marT="0" marB="0" anchor="ctr"/>
                </a:tc>
                <a:tc>
                  <a:txBody>
                    <a:bodyPr/>
                    <a:lstStyle/>
                    <a:p>
                      <a:pPr algn="l">
                        <a:buClrTx/>
                        <a:buSzTx/>
                        <a:buFontTx/>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持续发热、明显头痛、不 适、厌食、相对缓脉、脾 肿大，</a:t>
                      </a:r>
                      <a:r>
                        <a:rPr lang="en-US" sz="2000">
                          <a:solidFill>
                            <a:srgbClr val="000000"/>
                          </a:solidFill>
                          <a:latin typeface="宋体" panose="02010600030101010101" pitchFamily="2" charset="-122"/>
                          <a:ea typeface="宋体" panose="02010600030101010101" pitchFamily="2" charset="-122"/>
                          <a:cs typeface="宋体" panose="02010600030101010101" pitchFamily="2" charset="-122"/>
                        </a:rPr>
                        <a:t>25%</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肤色白者可见 玫瑰疹</a:t>
                      </a:r>
                    </a:p>
                  </a:txBody>
                  <a:tcPr marL="6350" marR="6350" marT="0" marB="0" anchor="ctr"/>
                </a:tc>
                <a:tc>
                  <a:txBody>
                    <a:bodyPr/>
                    <a:lstStyle/>
                    <a:p>
                      <a:pPr algn="l">
                        <a:buClrTx/>
                        <a:buSzTx/>
                        <a:buFontTx/>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粪口传播</a:t>
                      </a:r>
                    </a:p>
                  </a:txBody>
                  <a:tcPr marL="6350" marR="6350" marT="0" marB="0" anchor="ctr"/>
                </a:tc>
                <a:tc>
                  <a:txBody>
                    <a:bodyPr/>
                    <a:lstStyle/>
                    <a:p>
                      <a:pPr algn="l">
                        <a:buClrTx/>
                        <a:buSzTx/>
                        <a:buFontTx/>
                        <a:buNone/>
                      </a:pPr>
                      <a:r>
                        <a:rPr lang="en-US" sz="2000" b="0">
                          <a:solidFill>
                            <a:srgbClr val="000000"/>
                          </a:solidFill>
                          <a:latin typeface="Times New Roman" panose="02020603050405020304" charset="0"/>
                          <a:ea typeface="宋体" panose="02010600030101010101" pitchFamily="2" charset="-122"/>
                          <a:cs typeface="Times New Roman" panose="02020603050405020304" charset="0"/>
                        </a:rPr>
                        <a:t>细菌在排泄物中存在即有传染性。通常从第</a:t>
                      </a:r>
                      <a:r>
                        <a:rPr lang="en-US" sz="2000">
                          <a:solidFill>
                            <a:srgbClr val="000000"/>
                          </a:solidFill>
                          <a:latin typeface="Times New Roman" panose="02020603050405020304" charset="0"/>
                          <a:ea typeface="宋体" panose="02010600030101010101" pitchFamily="2" charset="-122"/>
                          <a:cs typeface="Times New Roman" panose="02020603050405020304" charset="0"/>
                        </a:rPr>
                        <a:t>1</a:t>
                      </a:r>
                      <a:r>
                        <a:rPr lang="en-US" sz="2000" b="0">
                          <a:solidFill>
                            <a:srgbClr val="000000"/>
                          </a:solidFill>
                          <a:latin typeface="Times New Roman" panose="02020603050405020304" charset="0"/>
                          <a:ea typeface="宋体" panose="02010600030101010101" pitchFamily="2" charset="-122"/>
                          <a:cs typeface="Times New Roman" panose="02020603050405020304" charset="0"/>
                        </a:rPr>
                        <a:t>周至 恢复期，时间长短不一</a:t>
                      </a:r>
                    </a:p>
                  </a:txBody>
                  <a:tcPr marL="6350" marR="6350" marT="0" marB="0" anchor="ctr"/>
                </a:tc>
                <a:tc>
                  <a:txBody>
                    <a:bodyPr/>
                    <a:lstStyle/>
                    <a:p>
                      <a:pPr algn="l">
                        <a:buClrTx/>
                        <a:buSzTx/>
                        <a:buFontTx/>
                        <a:buNone/>
                      </a:pPr>
                      <a:r>
                        <a:rPr lang="en-US" sz="2000" b="0" dirty="0">
                          <a:solidFill>
                            <a:srgbClr val="000000"/>
                          </a:solidFill>
                          <a:latin typeface="Times New Roman" panose="02020603050405020304" charset="0"/>
                          <a:ea typeface="宋体" panose="02010600030101010101" pitchFamily="2" charset="-122"/>
                          <a:cs typeface="Times New Roman" panose="02020603050405020304" charset="0"/>
                        </a:rPr>
                        <a:t>体温正常后</a:t>
                      </a:r>
                      <a:r>
                        <a:rPr lang="en-US" sz="2000" dirty="0">
                          <a:solidFill>
                            <a:srgbClr val="000000"/>
                          </a:solidFill>
                          <a:latin typeface="Times New Roman" panose="02020603050405020304" charset="0"/>
                          <a:ea typeface="宋体" panose="02010600030101010101" pitchFamily="2" charset="-122"/>
                          <a:cs typeface="Times New Roman" panose="02020603050405020304" charset="0"/>
                        </a:rPr>
                        <a:t>15</a:t>
                      </a:r>
                      <a:r>
                        <a:rPr lang="en-US" sz="2000" b="0" dirty="0">
                          <a:solidFill>
                            <a:srgbClr val="000000"/>
                          </a:solidFill>
                          <a:latin typeface="Times New Roman" panose="02020603050405020304" charset="0"/>
                          <a:ea typeface="宋体" panose="02010600030101010101" pitchFamily="2" charset="-122"/>
                          <a:cs typeface="Times New Roman" panose="02020603050405020304" charset="0"/>
                        </a:rPr>
                        <a:t>日解除隔离，或症状消失后第</a:t>
                      </a:r>
                      <a:r>
                        <a:rPr lang="en-US" sz="2000" dirty="0">
                          <a:solidFill>
                            <a:srgbClr val="000000"/>
                          </a:solidFill>
                          <a:latin typeface="Times New Roman" panose="02020603050405020304" charset="0"/>
                          <a:ea typeface="宋体" panose="02010600030101010101" pitchFamily="2" charset="-122"/>
                          <a:cs typeface="Times New Roman" panose="02020603050405020304" charset="0"/>
                        </a:rPr>
                        <a:t>5</a:t>
                      </a:r>
                      <a:r>
                        <a:rPr lang="en-US" sz="2000" b="0" dirty="0">
                          <a:solidFill>
                            <a:srgbClr val="000000"/>
                          </a:solidFill>
                          <a:latin typeface="Times New Roman" panose="02020603050405020304" charset="0"/>
                          <a:ea typeface="宋体" panose="02010600030101010101" pitchFamily="2" charset="-122"/>
                          <a:cs typeface="Times New Roman" panose="02020603050405020304" charset="0"/>
                        </a:rPr>
                        <a:t>日起间歇送粪培养</a:t>
                      </a:r>
                      <a:r>
                        <a:rPr lang="en-US" sz="2000" dirty="0">
                          <a:solidFill>
                            <a:srgbClr val="000000"/>
                          </a:solidFill>
                          <a:latin typeface="Times New Roman" panose="02020603050405020304" charset="0"/>
                          <a:ea typeface="宋体" panose="02010600030101010101" pitchFamily="2" charset="-122"/>
                          <a:cs typeface="Times New Roman" panose="02020603050405020304" charset="0"/>
                        </a:rPr>
                        <a:t>2</a:t>
                      </a:r>
                      <a:r>
                        <a:rPr lang="en-US" sz="2000" b="0" dirty="0">
                          <a:solidFill>
                            <a:srgbClr val="000000"/>
                          </a:solidFill>
                          <a:latin typeface="Times New Roman" panose="02020603050405020304" charset="0"/>
                          <a:ea typeface="宋体" panose="02010600030101010101" pitchFamily="2" charset="-122"/>
                          <a:cs typeface="Times New Roman" panose="02020603050405020304" charset="0"/>
                        </a:rPr>
                        <a:t>次阴性后解除隔离</a:t>
                      </a:r>
                    </a:p>
                  </a:txBody>
                  <a:tcPr marL="6350" marR="6350" marT="0" marB="0" anchor="ct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0"/>
            <a:ext cx="10515600" cy="864235"/>
          </a:xfrm>
        </p:spPr>
        <p:txBody>
          <a:bodyPr>
            <a:normAutofit/>
          </a:bodyPr>
          <a:lstStyle/>
          <a:p>
            <a:r>
              <a:rPr lang="zh-CN" altLang="en-US" b="1">
                <a:sym typeface="+mn-ea"/>
              </a:rPr>
              <a:t>学校其他传染病的传染期和隔离建议</a:t>
            </a:r>
            <a:endParaRPr lang="zh-CN" altLang="en-US" b="1"/>
          </a:p>
        </p:txBody>
      </p:sp>
      <p:graphicFrame>
        <p:nvGraphicFramePr>
          <p:cNvPr id="5" name="内容占位符 4"/>
          <p:cNvGraphicFramePr>
            <a:graphicFrameLocks noGrp="1"/>
          </p:cNvGraphicFramePr>
          <p:nvPr>
            <p:ph idx="1"/>
            <p:custDataLst>
              <p:tags r:id="rId1"/>
            </p:custDataLst>
          </p:nvPr>
        </p:nvGraphicFramePr>
        <p:xfrm>
          <a:off x="778510" y="1024255"/>
          <a:ext cx="10575290" cy="2769870"/>
        </p:xfrm>
        <a:graphic>
          <a:graphicData uri="http://schemas.openxmlformats.org/drawingml/2006/table">
            <a:tbl>
              <a:tblPr firstRow="1" bandRow="1">
                <a:tableStyleId>{5C22544A-7EE6-4342-B048-85BDC9FD1C3A}</a:tableStyleId>
              </a:tblPr>
              <a:tblGrid>
                <a:gridCol w="1289050"/>
                <a:gridCol w="2903855"/>
                <a:gridCol w="1277620"/>
                <a:gridCol w="2613025"/>
                <a:gridCol w="2491740"/>
              </a:tblGrid>
              <a:tr h="381000">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疾病种类</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临床表现</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传播途径</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传染期</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lgn="ctr">
                        <a:buNone/>
                      </a:pPr>
                      <a:r>
                        <a:rPr lang="en-US" sz="2400" b="0">
                          <a:solidFill>
                            <a:schemeClr val="bg1"/>
                          </a:solidFill>
                          <a:latin typeface="宋体" panose="02010600030101010101" pitchFamily="2" charset="-122"/>
                          <a:ea typeface="宋体" panose="02010600030101010101" pitchFamily="2" charset="-122"/>
                          <a:cs typeface="宋体" panose="02010600030101010101" pitchFamily="2" charset="-122"/>
                        </a:rPr>
                        <a:t>隔离期</a:t>
                      </a:r>
                      <a:endParaRPr lang="en-US" altLang="en-US" sz="2400" b="0">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1169670">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甲肝</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突然发热、不适、食欲减退、恶心和腹部不适、伴黄疸</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粪口传播</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潜优期至发病早期有传染性，在黄疸出现</a:t>
                      </a:r>
                      <a:r>
                        <a:rPr lang="en-US" sz="2000" b="1">
                          <a:solidFill>
                            <a:srgbClr val="000000"/>
                          </a:solidFill>
                          <a:latin typeface="Times New Roman" panose="02020603050405020304" charset="0"/>
                          <a:cs typeface="Times New Roman" panose="02020603050405020304" charset="0"/>
                        </a:rPr>
                        <a:t>1</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周后就无传染性</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自发病日起三周</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r h="381000">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霍乱</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腹泻（无痛性水样便）、恶心和剧烈呕吐</a:t>
                      </a:r>
                    </a:p>
                    <a:p>
                      <a:pPr indent="0">
                        <a:buNone/>
                      </a:pP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粪口传播</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粪检阳性期都有传染性</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停用抗生素后连续</a:t>
                      </a:r>
                      <a:r>
                        <a:rPr lang="en-US" sz="2000" b="1">
                          <a:solidFill>
                            <a:srgbClr val="000000"/>
                          </a:solidFill>
                          <a:latin typeface="Times New Roman" panose="02020603050405020304" charset="0"/>
                          <a:cs typeface="Times New Roman" panose="02020603050405020304" charset="0"/>
                        </a:rPr>
                        <a:t>2</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次粪 检阴性</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350" marR="6350" marT="0" marB="0" anchor="ct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9430" y="1300529"/>
            <a:ext cx="10515600" cy="2606040"/>
          </a:xfrm>
        </p:spPr>
        <p:txBody>
          <a:bodyPr>
            <a:normAutofit fontScale="90000"/>
          </a:bodyPr>
          <a:lstStyle/>
          <a:p>
            <a:pPr>
              <a:lnSpc>
                <a:spcPct val="200000"/>
              </a:lnSpc>
            </a:pPr>
            <a:r>
              <a:rPr lang="en-US" altLang="zh-CN" b="1" dirty="0"/>
              <a:t>     </a:t>
            </a:r>
            <a:r>
              <a:rPr lang="zh-CN" altLang="en-US" b="1" dirty="0"/>
              <a:t>注：常见传染病暴发</a:t>
            </a:r>
            <a:r>
              <a:rPr lang="zh-CN" altLang="en-US" b="1" dirty="0" smtClean="0"/>
              <a:t>疫情，班级</a:t>
            </a:r>
            <a:r>
              <a:rPr lang="zh-CN" altLang="en-US" b="1" dirty="0"/>
              <a:t>停课</a:t>
            </a:r>
            <a:r>
              <a:rPr lang="zh-CN" altLang="en-US" b="1" dirty="0" smtClean="0"/>
              <a:t>天数，要以</a:t>
            </a:r>
            <a:r>
              <a:rPr lang="zh-CN" altLang="en-US" b="1" dirty="0"/>
              <a:t>上级疫情防控部门的要求为</a:t>
            </a:r>
            <a:r>
              <a:rPr lang="zh-CN" altLang="en-US" b="1" dirty="0" smtClean="0"/>
              <a:t>准。</a:t>
            </a:r>
            <a:endParaRPr lang="en-US" altLang="zh-CN"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953895"/>
            <a:ext cx="10515600" cy="1325563"/>
          </a:xfrm>
        </p:spPr>
        <p:txBody>
          <a:bodyPr/>
          <a:lstStyle/>
          <a:p>
            <a:pPr algn="ctr"/>
            <a:r>
              <a:rPr lang="zh-CN" altLang="en-US" b="1">
                <a:ln>
                  <a:noFill/>
                </a:ln>
                <a:solidFill>
                  <a:srgbClr val="FF0000"/>
                </a:solidFill>
                <a:effectLst/>
                <a:uLnTx/>
                <a:uFillTx/>
                <a:latin typeface="Times New Roman" panose="02020603050405020304" charset="0"/>
                <a:ea typeface="宋体" panose="02010600030101010101" pitchFamily="2" charset="-122"/>
                <a:sym typeface="+mn-ea"/>
              </a:rPr>
              <a:t>附</a:t>
            </a:r>
            <a:r>
              <a:rPr lang="en-US" altLang="zh-CN" b="1">
                <a:ln>
                  <a:noFill/>
                </a:ln>
                <a:solidFill>
                  <a:srgbClr val="FF0000"/>
                </a:solidFill>
                <a:effectLst/>
                <a:uLnTx/>
                <a:uFillTx/>
                <a:latin typeface="Times New Roman" panose="02020603050405020304" charset="0"/>
                <a:ea typeface="宋体" panose="02010600030101010101" pitchFamily="2" charset="-122"/>
                <a:sym typeface="+mn-ea"/>
              </a:rPr>
              <a:t>1</a:t>
            </a:r>
            <a:r>
              <a:rPr lang="zh-CN" altLang="en-US" b="1">
                <a:ln>
                  <a:noFill/>
                </a:ln>
                <a:solidFill>
                  <a:srgbClr val="FF0000"/>
                </a:solidFill>
                <a:effectLst/>
                <a:uLnTx/>
                <a:uFillTx/>
                <a:latin typeface="Times New Roman" panose="02020603050405020304" charset="0"/>
                <a:ea typeface="宋体" panose="02010600030101010101" pitchFamily="2" charset="-122"/>
                <a:sym typeface="+mn-ea"/>
              </a:rPr>
              <a:t>：学校新冠病毒感染防控要点</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23239" y="282575"/>
            <a:ext cx="11003475" cy="6233795"/>
          </a:xfrm>
        </p:spPr>
        <p:txBody>
          <a:bodyPr>
            <a:noAutofit/>
          </a:bodyPr>
          <a:lstStyle/>
          <a:p>
            <a:pPr marL="0" indent="0" fontAlgn="auto">
              <a:lnSpc>
                <a:spcPct val="120000"/>
              </a:lnSpc>
              <a:buNone/>
            </a:pPr>
            <a:endParaRPr sz="2400" dirty="0">
              <a:latin typeface="黑体" pitchFamily="49" charset="-122"/>
              <a:ea typeface="黑体" pitchFamily="49" charset="-122"/>
            </a:endParaRPr>
          </a:p>
          <a:p>
            <a:pPr marL="0" indent="0" fontAlgn="auto">
              <a:lnSpc>
                <a:spcPct val="120000"/>
              </a:lnSpc>
              <a:buNone/>
            </a:pPr>
            <a:r>
              <a:rPr lang="en-US" sz="2400" dirty="0">
                <a:latin typeface="黑体" pitchFamily="49" charset="-122"/>
                <a:ea typeface="黑体" pitchFamily="49" charset="-122"/>
              </a:rPr>
              <a:t>1</a:t>
            </a:r>
            <a:r>
              <a:rPr sz="2400" dirty="0">
                <a:latin typeface="黑体" pitchFamily="49" charset="-122"/>
                <a:ea typeface="黑体" pitchFamily="49" charset="-122"/>
              </a:rPr>
              <a:t>.</a:t>
            </a:r>
            <a:r>
              <a:rPr sz="2400" b="1" dirty="0">
                <a:latin typeface="黑体" pitchFamily="49" charset="-122"/>
                <a:ea typeface="黑体" pitchFamily="49" charset="-122"/>
              </a:rPr>
              <a:t>师生出入校门</a:t>
            </a:r>
            <a:r>
              <a:rPr sz="2400" b="1" dirty="0">
                <a:solidFill>
                  <a:srgbClr val="FF0000"/>
                </a:solidFill>
                <a:latin typeface="黑体" pitchFamily="49" charset="-122"/>
                <a:ea typeface="黑体" pitchFamily="49" charset="-122"/>
              </a:rPr>
              <a:t>不再提供核酸证明</a:t>
            </a:r>
            <a:r>
              <a:rPr sz="2400" b="1" dirty="0">
                <a:latin typeface="黑体" pitchFamily="49" charset="-122"/>
                <a:ea typeface="黑体" pitchFamily="49" charset="-122"/>
              </a:rPr>
              <a:t>，其他外来人员进入校园以无发热症状为准。师生入校时</a:t>
            </a:r>
            <a:r>
              <a:rPr sz="2400" b="1" dirty="0">
                <a:solidFill>
                  <a:srgbClr val="FF0000"/>
                </a:solidFill>
                <a:latin typeface="黑体" pitchFamily="49" charset="-122"/>
                <a:ea typeface="黑体" pitchFamily="49" charset="-122"/>
              </a:rPr>
              <a:t>测量体温</a:t>
            </a:r>
            <a:r>
              <a:rPr sz="2400" b="1" dirty="0">
                <a:latin typeface="黑体" pitchFamily="49" charset="-122"/>
                <a:ea typeface="黑体" pitchFamily="49" charset="-122"/>
              </a:rPr>
              <a:t>，发现发热等症状师生及时采取留观等相应措施</a:t>
            </a:r>
            <a:r>
              <a:rPr sz="2400" b="1" dirty="0" smtClean="0">
                <a:latin typeface="黑体" pitchFamily="49" charset="-122"/>
                <a:ea typeface="黑体" pitchFamily="49" charset="-122"/>
              </a:rPr>
              <a:t>。</a:t>
            </a:r>
            <a:endParaRPr lang="en-US" sz="2400" b="1" dirty="0" smtClean="0">
              <a:latin typeface="黑体" pitchFamily="49" charset="-122"/>
              <a:ea typeface="黑体" pitchFamily="49" charset="-122"/>
            </a:endParaRPr>
          </a:p>
          <a:p>
            <a:pPr marL="0" indent="0" fontAlgn="auto">
              <a:lnSpc>
                <a:spcPct val="120000"/>
              </a:lnSpc>
              <a:buNone/>
            </a:pPr>
            <a:endParaRPr sz="2400" b="1" dirty="0">
              <a:latin typeface="黑体" pitchFamily="49" charset="-122"/>
              <a:ea typeface="黑体" pitchFamily="49" charset="-122"/>
            </a:endParaRPr>
          </a:p>
          <a:p>
            <a:pPr marL="0" indent="0" fontAlgn="auto">
              <a:lnSpc>
                <a:spcPct val="120000"/>
              </a:lnSpc>
              <a:buNone/>
            </a:pPr>
            <a:r>
              <a:rPr lang="en-US" sz="2400" dirty="0">
                <a:latin typeface="黑体" pitchFamily="49" charset="-122"/>
                <a:ea typeface="黑体" pitchFamily="49" charset="-122"/>
              </a:rPr>
              <a:t>2</a:t>
            </a:r>
            <a:r>
              <a:rPr sz="2400" dirty="0">
                <a:latin typeface="黑体" pitchFamily="49" charset="-122"/>
                <a:ea typeface="黑体" pitchFamily="49" charset="-122"/>
              </a:rPr>
              <a:t>.</a:t>
            </a:r>
            <a:r>
              <a:rPr sz="2400" b="1" dirty="0">
                <a:latin typeface="黑体" pitchFamily="49" charset="-122"/>
                <a:ea typeface="黑体" pitchFamily="49" charset="-122"/>
              </a:rPr>
              <a:t>学校加强师生日常健康监测，提醒督促师生出现发热等症状时，不带病到校工作或学习。学校加强对感染师生康复期的健康指导，引导师生做好康复期健康管理。</a:t>
            </a:r>
            <a:r>
              <a:rPr sz="2400" b="1" dirty="0">
                <a:solidFill>
                  <a:srgbClr val="FF0000"/>
                </a:solidFill>
                <a:latin typeface="黑体" pitchFamily="49" charset="-122"/>
                <a:ea typeface="黑体" pitchFamily="49" charset="-122"/>
              </a:rPr>
              <a:t>不组织或要求康复期的师生参加剧烈运动</a:t>
            </a:r>
            <a:r>
              <a:rPr sz="2400" b="1" dirty="0" smtClean="0">
                <a:solidFill>
                  <a:srgbClr val="FF0000"/>
                </a:solidFill>
                <a:latin typeface="黑体" pitchFamily="49" charset="-122"/>
                <a:ea typeface="黑体" pitchFamily="49" charset="-122"/>
              </a:rPr>
              <a:t>。</a:t>
            </a:r>
            <a:endParaRPr lang="en-US" sz="2400" b="1" dirty="0" smtClean="0">
              <a:solidFill>
                <a:srgbClr val="FF0000"/>
              </a:solidFill>
              <a:latin typeface="黑体" pitchFamily="49" charset="-122"/>
              <a:ea typeface="黑体" pitchFamily="49" charset="-122"/>
            </a:endParaRPr>
          </a:p>
          <a:p>
            <a:pPr marL="0" indent="0" fontAlgn="auto">
              <a:lnSpc>
                <a:spcPct val="120000"/>
              </a:lnSpc>
              <a:buNone/>
            </a:pPr>
            <a:endParaRPr sz="2400" b="1" dirty="0">
              <a:solidFill>
                <a:srgbClr val="FF0000"/>
              </a:solidFill>
              <a:latin typeface="黑体" pitchFamily="49" charset="-122"/>
              <a:ea typeface="黑体" pitchFamily="49" charset="-122"/>
            </a:endParaRPr>
          </a:p>
          <a:p>
            <a:pPr marL="0" indent="0" fontAlgn="auto">
              <a:lnSpc>
                <a:spcPct val="120000"/>
              </a:lnSpc>
              <a:buNone/>
            </a:pPr>
            <a:r>
              <a:rPr lang="en-US" sz="2400" dirty="0">
                <a:latin typeface="黑体" pitchFamily="49" charset="-122"/>
                <a:ea typeface="黑体" pitchFamily="49" charset="-122"/>
                <a:sym typeface="+mn-ea"/>
              </a:rPr>
              <a:t>3</a:t>
            </a:r>
            <a:r>
              <a:rPr sz="2400" dirty="0">
                <a:latin typeface="黑体" pitchFamily="49" charset="-122"/>
                <a:ea typeface="黑体" pitchFamily="49" charset="-122"/>
                <a:sym typeface="+mn-ea"/>
              </a:rPr>
              <a:t>.中小学校和幼儿园</a:t>
            </a:r>
            <a:r>
              <a:rPr sz="2400" b="1" dirty="0">
                <a:latin typeface="黑体" pitchFamily="49" charset="-122"/>
                <a:ea typeface="黑体" pitchFamily="49" charset="-122"/>
                <a:sym typeface="+mn-ea"/>
              </a:rPr>
              <a:t>设置师生健康观察室</a:t>
            </a:r>
            <a:r>
              <a:rPr sz="2400" dirty="0">
                <a:latin typeface="黑体" pitchFamily="49" charset="-122"/>
                <a:ea typeface="黑体" pitchFamily="49" charset="-122"/>
                <a:sym typeface="+mn-ea"/>
              </a:rPr>
              <a:t>，为有发热等症状师生提供临时留观，并指导家长安全接护学生和幼儿回家。</a:t>
            </a:r>
            <a:endParaRPr sz="2400" dirty="0">
              <a:latin typeface="黑体" pitchFamily="49" charset="-122"/>
              <a:ea typeface="黑体" pitchFamily="49" charset="-122"/>
            </a:endParaRPr>
          </a:p>
          <a:p>
            <a:pPr marL="0" indent="0" fontAlgn="auto">
              <a:lnSpc>
                <a:spcPct val="120000"/>
              </a:lnSpc>
              <a:buNone/>
            </a:pPr>
            <a:endParaRPr sz="2400" b="1" dirty="0">
              <a:solidFill>
                <a:srgbClr val="FF0000"/>
              </a:solidFill>
              <a:latin typeface="黑体" pitchFamily="49" charset="-122"/>
              <a:ea typeface="黑体"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04594" y="264991"/>
            <a:ext cx="10830560" cy="6233795"/>
          </a:xfrm>
        </p:spPr>
        <p:txBody>
          <a:bodyPr>
            <a:noAutofit/>
          </a:bodyPr>
          <a:lstStyle/>
          <a:p>
            <a:pPr marL="0" indent="0" fontAlgn="auto">
              <a:lnSpc>
                <a:spcPct val="120000"/>
              </a:lnSpc>
              <a:buNone/>
            </a:pPr>
            <a:r>
              <a:rPr lang="en-US" sz="2400" dirty="0" smtClean="0">
                <a:latin typeface="黑体" pitchFamily="49" charset="-122"/>
                <a:ea typeface="黑体" pitchFamily="49" charset="-122"/>
              </a:rPr>
              <a:t>4</a:t>
            </a:r>
            <a:r>
              <a:rPr sz="2400" dirty="0" smtClean="0">
                <a:latin typeface="黑体" pitchFamily="49" charset="-122"/>
                <a:ea typeface="黑体" pitchFamily="49" charset="-122"/>
              </a:rPr>
              <a:t>.</a:t>
            </a:r>
            <a:r>
              <a:rPr sz="2400" dirty="0">
                <a:latin typeface="黑体" pitchFamily="49" charset="-122"/>
                <a:ea typeface="黑体" pitchFamily="49" charset="-122"/>
              </a:rPr>
              <a:t>中小学、幼儿园根据防疫要求和学校实际，储备必要的药品。根据师生在校学习期间加强自身健康状况监测需要，</a:t>
            </a:r>
            <a:r>
              <a:rPr sz="2400" b="1" dirty="0">
                <a:latin typeface="黑体" pitchFamily="49" charset="-122"/>
                <a:ea typeface="黑体" pitchFamily="49" charset="-122"/>
              </a:rPr>
              <a:t>储备充足的抗原检测试剂。</a:t>
            </a:r>
            <a:r>
              <a:rPr sz="2400" dirty="0">
                <a:latin typeface="黑体" pitchFamily="49" charset="-122"/>
                <a:ea typeface="黑体" pitchFamily="49" charset="-122"/>
              </a:rPr>
              <a:t>根据师生日常防护需要，</a:t>
            </a:r>
            <a:r>
              <a:rPr sz="2400" b="1" u="sng" dirty="0">
                <a:latin typeface="黑体" pitchFamily="49" charset="-122"/>
                <a:ea typeface="黑体" pitchFamily="49" charset="-122"/>
              </a:rPr>
              <a:t>储备足够的口罩、消毒用品、安全测温设备等常用防疫物资，并确保有2 </a:t>
            </a:r>
            <a:r>
              <a:rPr sz="2400" b="1" u="sng" dirty="0" err="1">
                <a:latin typeface="黑体" pitchFamily="49" charset="-122"/>
                <a:ea typeface="黑体" pitchFamily="49" charset="-122"/>
              </a:rPr>
              <a:t>周以上的储备量</a:t>
            </a:r>
            <a:r>
              <a:rPr sz="2400" b="1" u="sng" dirty="0" smtClean="0">
                <a:latin typeface="黑体" pitchFamily="49" charset="-122"/>
                <a:ea typeface="黑体" pitchFamily="49" charset="-122"/>
              </a:rPr>
              <a:t>。</a:t>
            </a:r>
            <a:endParaRPr lang="en-US" sz="2400" b="1" u="sng" dirty="0" smtClean="0">
              <a:latin typeface="黑体" pitchFamily="49" charset="-122"/>
              <a:ea typeface="黑体" pitchFamily="49" charset="-122"/>
            </a:endParaRPr>
          </a:p>
          <a:p>
            <a:pPr marL="0" indent="0" fontAlgn="auto">
              <a:lnSpc>
                <a:spcPct val="120000"/>
              </a:lnSpc>
              <a:buNone/>
            </a:pPr>
            <a:endParaRPr sz="2400" b="1" u="sng" dirty="0">
              <a:latin typeface="黑体" pitchFamily="49" charset="-122"/>
              <a:ea typeface="黑体" pitchFamily="49" charset="-122"/>
            </a:endParaRPr>
          </a:p>
          <a:p>
            <a:pPr marL="0" indent="0" fontAlgn="auto">
              <a:lnSpc>
                <a:spcPct val="120000"/>
              </a:lnSpc>
              <a:buNone/>
            </a:pPr>
            <a:r>
              <a:rPr lang="en-US" sz="2400" dirty="0" smtClean="0">
                <a:latin typeface="黑体" pitchFamily="49" charset="-122"/>
                <a:ea typeface="黑体" pitchFamily="49" charset="-122"/>
              </a:rPr>
              <a:t>5</a:t>
            </a:r>
            <a:r>
              <a:rPr sz="2400" dirty="0" smtClean="0">
                <a:latin typeface="黑体" pitchFamily="49" charset="-122"/>
                <a:ea typeface="黑体" pitchFamily="49" charset="-122"/>
              </a:rPr>
              <a:t>.</a:t>
            </a:r>
            <a:r>
              <a:rPr sz="2400" dirty="0">
                <a:latin typeface="黑体" pitchFamily="49" charset="-122"/>
                <a:ea typeface="黑体" pitchFamily="49" charset="-122"/>
              </a:rPr>
              <a:t>中小学校以班级为单位，出现感染者后，学校在第一时间报告，及时实施防控措施。</a:t>
            </a:r>
            <a:r>
              <a:rPr sz="2400" b="1" dirty="0">
                <a:latin typeface="黑体" pitchFamily="49" charset="-122"/>
                <a:ea typeface="黑体" pitchFamily="49" charset="-122"/>
              </a:rPr>
              <a:t>当感染者占比较大时，可以班级或年级为单位停止线下上课、实施线上教学。幼儿园</a:t>
            </a:r>
            <a:r>
              <a:rPr sz="2400" dirty="0">
                <a:latin typeface="黑体" pitchFamily="49" charset="-122"/>
                <a:ea typeface="黑体" pitchFamily="49" charset="-122"/>
              </a:rPr>
              <a:t>一旦出现感染者，应及时采取临时关停措施</a:t>
            </a:r>
            <a:r>
              <a:rPr sz="2400" dirty="0" smtClean="0">
                <a:latin typeface="黑体" pitchFamily="49" charset="-122"/>
                <a:ea typeface="黑体" pitchFamily="49" charset="-122"/>
              </a:rPr>
              <a:t>。</a:t>
            </a:r>
            <a:endParaRPr lang="en-US" sz="2400" dirty="0" smtClean="0">
              <a:latin typeface="黑体" pitchFamily="49" charset="-122"/>
              <a:ea typeface="黑体" pitchFamily="49" charset="-122"/>
            </a:endParaRPr>
          </a:p>
          <a:p>
            <a:pPr marL="0" indent="0" fontAlgn="auto">
              <a:lnSpc>
                <a:spcPct val="120000"/>
              </a:lnSpc>
              <a:buNone/>
            </a:pPr>
            <a:endParaRPr sz="2400" dirty="0">
              <a:latin typeface="黑体" pitchFamily="49" charset="-122"/>
              <a:ea typeface="黑体" pitchFamily="49" charset="-122"/>
            </a:endParaRPr>
          </a:p>
          <a:p>
            <a:pPr marL="0" indent="0" fontAlgn="auto">
              <a:lnSpc>
                <a:spcPct val="120000"/>
              </a:lnSpc>
              <a:buNone/>
            </a:pPr>
            <a:r>
              <a:rPr lang="en-US" sz="2400" dirty="0" smtClean="0">
                <a:latin typeface="黑体" pitchFamily="49" charset="-122"/>
                <a:ea typeface="黑体" pitchFamily="49" charset="-122"/>
              </a:rPr>
              <a:t>6</a:t>
            </a:r>
            <a:r>
              <a:rPr sz="2400" dirty="0" smtClean="0">
                <a:latin typeface="黑体" pitchFamily="49" charset="-122"/>
                <a:ea typeface="黑体" pitchFamily="49" charset="-122"/>
              </a:rPr>
              <a:t>.</a:t>
            </a:r>
            <a:r>
              <a:rPr sz="2400" dirty="0">
                <a:latin typeface="黑体" pitchFamily="49" charset="-122"/>
                <a:ea typeface="黑体" pitchFamily="49" charset="-122"/>
              </a:rPr>
              <a:t>针对不同表现形式的突出心理问题，学校要</a:t>
            </a:r>
            <a:r>
              <a:rPr sz="2400" b="1" dirty="0">
                <a:latin typeface="黑体" pitchFamily="49" charset="-122"/>
                <a:ea typeface="黑体" pitchFamily="49" charset="-122"/>
              </a:rPr>
              <a:t>为学生提供针对性强、常态化、多形式的心理健康指导和援助，</a:t>
            </a:r>
            <a:r>
              <a:rPr sz="2400" dirty="0">
                <a:latin typeface="黑体" pitchFamily="49" charset="-122"/>
                <a:ea typeface="黑体" pitchFamily="49" charset="-122"/>
              </a:rPr>
              <a:t>做好学生心理健康教育和心理疏导，及时化解学生恐慌、焦虑等负面情绪。强化心理重症和危机识别与干预，及时防范化解重大风险。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3872" y="206326"/>
            <a:ext cx="4387215" cy="988695"/>
          </a:xfrm>
        </p:spPr>
        <p:txBody>
          <a:bodyPr/>
          <a:lstStyle/>
          <a:p>
            <a:r>
              <a:rPr lang="zh-CN" altLang="en-US" sz="4000" dirty="0">
                <a:latin typeface="黑体" pitchFamily="49" charset="-122"/>
                <a:ea typeface="黑体" pitchFamily="49" charset="-122"/>
              </a:rPr>
              <a:t>一、传染病预防</a:t>
            </a:r>
          </a:p>
        </p:txBody>
      </p:sp>
      <p:sp>
        <p:nvSpPr>
          <p:cNvPr id="3" name="内容占位符 2"/>
          <p:cNvSpPr>
            <a:spLocks noGrp="1"/>
          </p:cNvSpPr>
          <p:nvPr>
            <p:ph idx="1"/>
          </p:nvPr>
        </p:nvSpPr>
        <p:spPr>
          <a:xfrm>
            <a:off x="773430" y="1430948"/>
            <a:ext cx="10526395" cy="4223385"/>
          </a:xfrm>
        </p:spPr>
        <p:txBody>
          <a:bodyPr>
            <a:noAutofit/>
          </a:bodyPr>
          <a:lstStyle/>
          <a:p>
            <a:pPr marL="0" indent="0">
              <a:buNone/>
            </a:pPr>
            <a:r>
              <a:rPr lang="zh-CN" altLang="en-US" sz="2400" dirty="0">
                <a:latin typeface="黑体" pitchFamily="49" charset="-122"/>
                <a:ea typeface="黑体" pitchFamily="49" charset="-122"/>
                <a:cs typeface="Times New Roman" panose="02020603050405020304" charset="0"/>
              </a:rPr>
              <a:t>（一）提供传染病防控条件</a:t>
            </a:r>
          </a:p>
          <a:p>
            <a:pPr marL="0" indent="0">
              <a:buNone/>
            </a:pPr>
            <a:endParaRPr lang="zh-CN" altLang="en-US" sz="2400" dirty="0">
              <a:latin typeface="黑体" pitchFamily="49" charset="-122"/>
              <a:ea typeface="黑体" pitchFamily="49" charset="-122"/>
              <a:cs typeface="Times New Roman" panose="02020603050405020304" charset="0"/>
            </a:endParaRPr>
          </a:p>
          <a:p>
            <a:pPr marL="0" indent="0">
              <a:buNone/>
            </a:pPr>
            <a:r>
              <a:rPr lang="zh-CN" altLang="en-US" sz="2400" dirty="0">
                <a:latin typeface="黑体" pitchFamily="49" charset="-122"/>
                <a:ea typeface="黑体" pitchFamily="49" charset="-122"/>
                <a:cs typeface="Times New Roman" panose="02020603050405020304" charset="0"/>
              </a:rPr>
              <a:t>1.学校每年应安排用于传染病预防控制的工作</a:t>
            </a:r>
            <a:r>
              <a:rPr lang="zh-CN" altLang="en-US" sz="2400" dirty="0">
                <a:solidFill>
                  <a:srgbClr val="FF0000"/>
                </a:solidFill>
                <a:latin typeface="黑体" pitchFamily="49" charset="-122"/>
                <a:ea typeface="黑体" pitchFamily="49" charset="-122"/>
                <a:cs typeface="Times New Roman" panose="02020603050405020304" charset="0"/>
              </a:rPr>
              <a:t>经费</a:t>
            </a:r>
            <a:r>
              <a:rPr lang="zh-CN" altLang="en-US" sz="2400" dirty="0">
                <a:latin typeface="黑体" pitchFamily="49" charset="-122"/>
                <a:ea typeface="黑体" pitchFamily="49" charset="-122"/>
                <a:cs typeface="Times New Roman" panose="02020603050405020304" charset="0"/>
              </a:rPr>
              <a:t>，保证各项传染病防控、物资储备、健康教育等工作的落 实。</a:t>
            </a:r>
          </a:p>
          <a:p>
            <a:pPr marL="0" indent="0">
              <a:buNone/>
            </a:pPr>
            <a:endParaRPr lang="zh-CN" altLang="en-US" sz="2400" dirty="0">
              <a:latin typeface="黑体" pitchFamily="49" charset="-122"/>
              <a:ea typeface="黑体" pitchFamily="49" charset="-122"/>
              <a:cs typeface="Times New Roman" panose="02020603050405020304" charset="0"/>
            </a:endParaRPr>
          </a:p>
          <a:p>
            <a:pPr marL="0" indent="0">
              <a:buNone/>
            </a:pPr>
            <a:r>
              <a:rPr lang="zh-CN" altLang="en-US" sz="2400" dirty="0">
                <a:latin typeface="黑体" pitchFamily="49" charset="-122"/>
                <a:ea typeface="黑体" pitchFamily="49" charset="-122"/>
                <a:cs typeface="Times New Roman" panose="02020603050405020304" charset="0"/>
              </a:rPr>
              <a:t>2.学生人数600人以上的学校应设立医务室或者卫生室，并按不低于学生人数600</a:t>
            </a:r>
            <a:r>
              <a:rPr lang="en-US" altLang="zh-CN" sz="2400" dirty="0">
                <a:latin typeface="黑体" pitchFamily="49" charset="-122"/>
                <a:ea typeface="黑体" pitchFamily="49" charset="-122"/>
                <a:cs typeface="Times New Roman" panose="02020603050405020304" charset="0"/>
              </a:rPr>
              <a:t>:</a:t>
            </a:r>
            <a:r>
              <a:rPr lang="zh-CN" altLang="en-US" sz="2400" dirty="0">
                <a:latin typeface="黑体" pitchFamily="49" charset="-122"/>
                <a:ea typeface="黑体" pitchFamily="49" charset="-122"/>
                <a:cs typeface="Times New Roman" panose="02020603050405020304" charset="0"/>
              </a:rPr>
              <a:t>1的比例配备专职学校卫生</a:t>
            </a:r>
            <a:r>
              <a:rPr lang="zh-CN" altLang="en-US" sz="2400" dirty="0">
                <a:solidFill>
                  <a:srgbClr val="FF0000"/>
                </a:solidFill>
                <a:latin typeface="黑体" pitchFamily="49" charset="-122"/>
                <a:ea typeface="黑体" pitchFamily="49" charset="-122"/>
                <a:cs typeface="Times New Roman" panose="02020603050405020304" charset="0"/>
              </a:rPr>
              <a:t>专业技术人员</a:t>
            </a:r>
            <a:r>
              <a:rPr lang="zh-CN" altLang="en-US" sz="2400" dirty="0">
                <a:latin typeface="黑体" pitchFamily="49" charset="-122"/>
                <a:ea typeface="黑体" pitchFamily="49" charset="-122"/>
                <a:cs typeface="Times New Roman" panose="02020603050405020304" charset="0"/>
              </a:rPr>
              <a:t>。</a:t>
            </a:r>
          </a:p>
          <a:p>
            <a:pPr marL="0" indent="0">
              <a:buNone/>
            </a:pPr>
            <a:endParaRPr lang="zh-CN" altLang="en-US" sz="2400" dirty="0">
              <a:latin typeface="黑体" pitchFamily="49" charset="-122"/>
              <a:ea typeface="黑体" pitchFamily="49" charset="-122"/>
              <a:cs typeface="Times New Roman" panose="02020603050405020304" charset="0"/>
            </a:endParaRPr>
          </a:p>
          <a:p>
            <a:pPr marL="0" indent="0">
              <a:buNone/>
            </a:pPr>
            <a:r>
              <a:rPr lang="en-US" altLang="zh-CN" sz="2400" dirty="0">
                <a:latin typeface="黑体" pitchFamily="49" charset="-122"/>
                <a:ea typeface="黑体" pitchFamily="49" charset="-122"/>
                <a:cs typeface="Times New Roman" panose="02020603050405020304" charset="0"/>
              </a:rPr>
              <a:t>3</a:t>
            </a:r>
            <a:r>
              <a:rPr lang="zh-CN" altLang="en-US" sz="2400" dirty="0">
                <a:latin typeface="黑体" pitchFamily="49" charset="-122"/>
                <a:ea typeface="黑体" pitchFamily="49" charset="-122"/>
                <a:cs typeface="Times New Roman" panose="02020603050405020304" charset="0"/>
              </a:rPr>
              <a:t>.学校和托幼机构应按照有关规定设置</a:t>
            </a:r>
            <a:r>
              <a:rPr lang="zh-CN" altLang="en-US" sz="2400" dirty="0">
                <a:solidFill>
                  <a:srgbClr val="FF0000"/>
                </a:solidFill>
                <a:latin typeface="黑体" pitchFamily="49" charset="-122"/>
                <a:ea typeface="黑体" pitchFamily="49" charset="-122"/>
                <a:cs typeface="Times New Roman" panose="02020603050405020304" charset="0"/>
              </a:rPr>
              <a:t>厕所</a:t>
            </a:r>
            <a:r>
              <a:rPr lang="zh-CN" altLang="en-US" sz="2400" dirty="0">
                <a:latin typeface="黑体" pitchFamily="49" charset="-122"/>
                <a:ea typeface="黑体" pitchFamily="49" charset="-122"/>
                <a:cs typeface="Times New Roman" panose="02020603050405020304" charset="0"/>
              </a:rPr>
              <a:t>和</a:t>
            </a:r>
            <a:r>
              <a:rPr lang="zh-CN" altLang="en-US" sz="2400" dirty="0">
                <a:solidFill>
                  <a:srgbClr val="FF0000"/>
                </a:solidFill>
                <a:latin typeface="黑体" pitchFamily="49" charset="-122"/>
                <a:ea typeface="黑体" pitchFamily="49" charset="-122"/>
                <a:cs typeface="Times New Roman" panose="02020603050405020304" charset="0"/>
              </a:rPr>
              <a:t>洗手设施</a:t>
            </a:r>
            <a:r>
              <a:rPr lang="zh-CN" altLang="en-US" sz="2400" dirty="0">
                <a:latin typeface="黑体" pitchFamily="49" charset="-122"/>
                <a:ea typeface="黑体" pitchFamily="49" charset="-122"/>
                <a:cs typeface="Times New Roman" panose="02020603050405020304" charset="0"/>
              </a:rPr>
              <a:t>。 提供充足的符合卫生标准的</a:t>
            </a:r>
            <a:r>
              <a:rPr lang="zh-CN" altLang="en-US" sz="2400" dirty="0">
                <a:solidFill>
                  <a:srgbClr val="FF0000"/>
                </a:solidFill>
                <a:latin typeface="黑体" pitchFamily="49" charset="-122"/>
                <a:ea typeface="黑体" pitchFamily="49" charset="-122"/>
                <a:cs typeface="Times New Roman" panose="02020603050405020304" charset="0"/>
              </a:rPr>
              <a:t>饮用水</a:t>
            </a:r>
            <a:r>
              <a:rPr lang="zh-CN" altLang="en-US" sz="2400" dirty="0">
                <a:latin typeface="黑体" pitchFamily="49" charset="-122"/>
                <a:ea typeface="黑体" pitchFamily="49" charset="-122"/>
                <a:cs typeface="Times New Roman" panose="02020603050405020304" charset="0"/>
              </a:rPr>
              <a:t>。</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utoShape 3"/>
          <p:cNvSpPr>
            <a:spLocks noChangeAspect="1" noChangeArrowheads="1" noTextEdit="1"/>
          </p:cNvSpPr>
          <p:nvPr>
            <p:custDataLst>
              <p:tags r:id="rId2"/>
            </p:custDataLst>
          </p:nvPr>
        </p:nvSpPr>
        <p:spPr bwMode="auto">
          <a:xfrm>
            <a:off x="2098675" y="1589088"/>
            <a:ext cx="5048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pPr fontAlgn="base"/>
            <a:endParaRPr lang="zh-CN" altLang="en-US" sz="1350" strike="noStrike" noProof="1">
              <a:solidFill>
                <a:schemeClr val="dk1"/>
              </a:solidFill>
              <a:latin typeface="微软雅黑" panose="020B0503020204020204" charset="-122"/>
              <a:ea typeface="微软雅黑" panose="020B0503020204020204" charset="-122"/>
            </a:endParaRPr>
          </a:p>
        </p:txBody>
      </p:sp>
      <p:sp>
        <p:nvSpPr>
          <p:cNvPr id="11" name="Title 6"/>
          <p:cNvSpPr txBox="1"/>
          <p:nvPr>
            <p:custDataLst>
              <p:tags r:id="rId3"/>
            </p:custDataLst>
          </p:nvPr>
        </p:nvSpPr>
        <p:spPr>
          <a:xfrm>
            <a:off x="310515" y="1720215"/>
            <a:ext cx="5566410" cy="1243330"/>
          </a:xfrm>
          <a:prstGeom prst="rect">
            <a:avLst/>
          </a:prstGeom>
          <a:noFill/>
          <a:ln w="3175">
            <a:noFill/>
            <a:prstDash val="dash"/>
          </a:ln>
        </p:spPr>
        <p:txBody>
          <a:bodyPr wrap="square" lIns="47625" tIns="19050" rIns="47625" bIns="19050" anchor="b"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marR="0" lvl="0" indent="0" algn="l" defTabSz="913765" rtl="0" eaLnBrk="1" fontAlgn="auto" latinLnBrk="0" hangingPunct="1">
              <a:lnSpc>
                <a:spcPct val="120000"/>
              </a:lnSpc>
              <a:spcBef>
                <a:spcPts val="0"/>
              </a:spcBef>
              <a:spcAft>
                <a:spcPts val="0"/>
              </a:spcAft>
              <a:buSzPct val="100000"/>
              <a:buFontTx/>
              <a:buNone/>
            </a:pPr>
            <a:r>
              <a:rPr lang="zh-CN" altLang="en-US" sz="3200" b="1" dirty="0" smtClean="0">
                <a:ln>
                  <a:noFill/>
                </a:ln>
                <a:solidFill>
                  <a:srgbClr val="FF0000"/>
                </a:solidFill>
                <a:uLnTx/>
                <a:uFillTx/>
                <a:latin typeface="Times New Roman" panose="02020603050405020304" charset="0"/>
                <a:ea typeface="宋体" panose="02010600030101010101" pitchFamily="2" charset="-122"/>
                <a:sym typeface="+mn-ea"/>
              </a:rPr>
              <a:t>附</a:t>
            </a:r>
            <a:r>
              <a:rPr altLang="zh-CN" sz="3200" b="1" dirty="0" smtClean="0">
                <a:ln>
                  <a:noFill/>
                </a:ln>
                <a:solidFill>
                  <a:srgbClr val="FF0000"/>
                </a:solidFill>
                <a:uLnTx/>
                <a:uFillTx/>
                <a:latin typeface="Times New Roman" panose="02020603050405020304" charset="0"/>
                <a:ea typeface="宋体" panose="02010600030101010101" pitchFamily="2" charset="-122"/>
                <a:sym typeface="+mn-ea"/>
              </a:rPr>
              <a:t>2</a:t>
            </a:r>
            <a:r>
              <a:rPr lang="zh-CN" altLang="en-US" sz="3200" b="1" dirty="0" smtClean="0">
                <a:ln>
                  <a:noFill/>
                </a:ln>
                <a:solidFill>
                  <a:srgbClr val="FF0000"/>
                </a:solidFill>
                <a:uLnTx/>
                <a:uFillTx/>
                <a:latin typeface="Times New Roman" panose="02020603050405020304" charset="0"/>
                <a:ea typeface="宋体" panose="02010600030101010101" pitchFamily="2" charset="-122"/>
                <a:sym typeface="+mn-ea"/>
              </a:rPr>
              <a:t>：</a:t>
            </a:r>
            <a:r>
              <a:rPr kumimoji="0" lang="zh-CN" altLang="en-US" sz="3200" b="1" i="0" strike="noStrike" spc="0" dirty="0">
                <a:ln>
                  <a:noFill/>
                </a:ln>
                <a:solidFill>
                  <a:srgbClr val="FF0000"/>
                </a:solidFill>
                <a:effectLst/>
                <a:uLnTx/>
                <a:uFillTx/>
                <a:latin typeface="Times New Roman" panose="02020603050405020304" charset="0"/>
                <a:ea typeface="宋体" panose="02010600030101010101" pitchFamily="2" charset="-122"/>
                <a:cs typeface="+mj-cs"/>
              </a:rPr>
              <a:t>对</a:t>
            </a:r>
            <a:r>
              <a:rPr kumimoji="0" lang="zh-CN" altLang="en-US" sz="3200" b="1" i="0" strike="noStrike" spc="0" dirty="0" smtClean="0">
                <a:ln>
                  <a:noFill/>
                </a:ln>
                <a:solidFill>
                  <a:srgbClr val="FF0000"/>
                </a:solidFill>
                <a:effectLst/>
                <a:uLnTx/>
                <a:uFillTx/>
                <a:latin typeface="Times New Roman" panose="02020603050405020304" charset="0"/>
                <a:ea typeface="宋体" panose="02010600030101010101" pitchFamily="2" charset="-122"/>
                <a:cs typeface="+mj-cs"/>
              </a:rPr>
              <a:t>《中国公民健康素养—基本知识与技能（试行）》师生知晓</a:t>
            </a:r>
            <a:r>
              <a:rPr kumimoji="0" lang="zh-CN" altLang="en-US" sz="3200" b="1" i="0" strike="noStrike" spc="0" dirty="0">
                <a:ln>
                  <a:noFill/>
                </a:ln>
                <a:solidFill>
                  <a:srgbClr val="FF0000"/>
                </a:solidFill>
                <a:effectLst/>
                <a:uLnTx/>
                <a:uFillTx/>
                <a:latin typeface="Times New Roman" panose="02020603050405020304" charset="0"/>
                <a:ea typeface="宋体" panose="02010600030101010101" pitchFamily="2" charset="-122"/>
                <a:cs typeface="+mj-cs"/>
              </a:rPr>
              <a:t>率达到70%。</a:t>
            </a:r>
            <a:endParaRPr kumimoji="0" lang="en-US" altLang="zh-CN" sz="3200" b="1" i="0" strike="noStrike" spc="130" noProof="0" dirty="0">
              <a:ln w="3175">
                <a:noFill/>
                <a:prstDash val="dash"/>
              </a:ln>
              <a:solidFill>
                <a:schemeClr val="dk1">
                  <a:lumMod val="85000"/>
                  <a:lumOff val="15000"/>
                </a:schemeClr>
              </a:solidFill>
              <a:effectLst/>
              <a:uLnTx/>
              <a:uFillTx/>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4"/>
            </p:custDataLst>
          </p:nvPr>
        </p:nvPicPr>
        <p:blipFill rotWithShape="1">
          <a:blip r:embed="rId6"/>
          <a:srcRect l="1084" r="1084"/>
          <a:stretch>
            <a:fillRect/>
          </a:stretch>
        </p:blipFill>
        <p:spPr>
          <a:xfrm>
            <a:off x="6205855" y="1087120"/>
            <a:ext cx="4814570" cy="4483100"/>
          </a:xfrm>
          <a:prstGeom prst="roundRect">
            <a:avLst>
              <a:gd name="adj" fmla="val 8890"/>
            </a:avLst>
          </a:prstGeom>
          <a:effectLst>
            <a:outerShdw blurRad="279400" dist="88900" dir="2700000" algn="tl" rotWithShape="0">
              <a:srgbClr val="000000">
                <a:alpha val="10000"/>
              </a:srgbClr>
            </a:outerShdw>
          </a:effectLst>
        </p:spPr>
      </p:pic>
      <p:sp>
        <p:nvSpPr>
          <p:cNvPr id="2" name="文本框 1"/>
          <p:cNvSpPr txBox="1"/>
          <p:nvPr/>
        </p:nvSpPr>
        <p:spPr>
          <a:xfrm>
            <a:off x="544830" y="3936365"/>
            <a:ext cx="5097780" cy="1754326"/>
          </a:xfrm>
          <a:prstGeom prst="rect">
            <a:avLst/>
          </a:prstGeom>
          <a:noFill/>
        </p:spPr>
        <p:txBody>
          <a:bodyPr wrap="square" rtlCol="0" anchor="t">
            <a:spAutoFit/>
          </a:bodyPr>
          <a:lstStyle/>
          <a:p>
            <a:r>
              <a:rPr lang="zh-CN" altLang="en-US" sz="3600" dirty="0">
                <a:latin typeface="黑体" pitchFamily="49" charset="-122"/>
                <a:ea typeface="黑体" pitchFamily="49" charset="-122"/>
              </a:rPr>
              <a:t>另外提醒</a:t>
            </a:r>
            <a:r>
              <a:rPr lang="zh-CN" altLang="en-US" sz="3600" dirty="0" smtClean="0">
                <a:latin typeface="黑体" pitchFamily="49" charset="-122"/>
                <a:ea typeface="黑体" pitchFamily="49" charset="-122"/>
              </a:rPr>
              <a:t>：学生到铁路</a:t>
            </a:r>
            <a:r>
              <a:rPr lang="zh-CN" altLang="en-US" sz="3600" dirty="0">
                <a:latin typeface="黑体" pitchFamily="49" charset="-122"/>
                <a:ea typeface="黑体" pitchFamily="49" charset="-122"/>
              </a:rPr>
              <a:t>边不钻网，不向火车扔石子</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92357" y="1015365"/>
            <a:ext cx="10515600" cy="5711190"/>
          </a:xfrm>
        </p:spPr>
        <p:txBody>
          <a:bodyPr>
            <a:normAutofit/>
          </a:bodyPr>
          <a:lstStyle/>
          <a:p>
            <a:pPr marL="0" indent="0" fontAlgn="auto">
              <a:lnSpc>
                <a:spcPct val="120000"/>
              </a:lnSpc>
              <a:buNone/>
            </a:pPr>
            <a:r>
              <a:rPr lang="zh-CN" altLang="en-US" sz="2400" dirty="0" smtClean="0">
                <a:latin typeface="黑体" pitchFamily="49" charset="-122"/>
                <a:ea typeface="黑体" pitchFamily="49" charset="-122"/>
              </a:rPr>
              <a:t> （</a:t>
            </a:r>
            <a:r>
              <a:rPr lang="zh-CN" altLang="en-US" sz="2400" dirty="0">
                <a:latin typeface="黑体" pitchFamily="49" charset="-122"/>
                <a:ea typeface="黑体" pitchFamily="49" charset="-122"/>
              </a:rPr>
              <a:t>二）人员健康管理</a:t>
            </a:r>
          </a:p>
          <a:p>
            <a:pPr marL="0" indent="0" fontAlgn="auto">
              <a:lnSpc>
                <a:spcPct val="120000"/>
              </a:lnSpc>
              <a:buNone/>
            </a:pPr>
            <a:endParaRPr lang="zh-CN" altLang="en-US" sz="2400" dirty="0">
              <a:latin typeface="黑体" pitchFamily="49" charset="-122"/>
              <a:ea typeface="黑体" pitchFamily="49" charset="-122"/>
            </a:endParaRPr>
          </a:p>
          <a:p>
            <a:pPr fontAlgn="auto">
              <a:lnSpc>
                <a:spcPct val="120000"/>
              </a:lnSpc>
              <a:buFont typeface="Wingdings" panose="05000000000000000000" charset="0"/>
              <a:buChar char="Ø"/>
            </a:pPr>
            <a:r>
              <a:rPr lang="zh-CN" altLang="en-US" sz="2400" dirty="0">
                <a:latin typeface="黑体" pitchFamily="49" charset="-122"/>
                <a:ea typeface="黑体" pitchFamily="49" charset="-122"/>
              </a:rPr>
              <a:t>在校（园）教职员工、食品工作人员、保洁员、校车驾驶员等人员中的</a:t>
            </a:r>
            <a:r>
              <a:rPr lang="zh-CN" altLang="en-US" sz="2400" dirty="0">
                <a:solidFill>
                  <a:srgbClr val="FF0000"/>
                </a:solidFill>
                <a:latin typeface="黑体" pitchFamily="49" charset="-122"/>
                <a:ea typeface="黑体" pitchFamily="49" charset="-122"/>
              </a:rPr>
              <a:t>传染病患者、疑似传染病患者</a:t>
            </a:r>
            <a:r>
              <a:rPr lang="zh-CN" altLang="en-US" sz="2400" dirty="0">
                <a:latin typeface="黑体" pitchFamily="49" charset="-122"/>
                <a:ea typeface="黑体" pitchFamily="49" charset="-122"/>
              </a:rPr>
              <a:t>，在传染期内或者在排除传染病前，</a:t>
            </a:r>
            <a:r>
              <a:rPr lang="zh-CN" altLang="en-US" sz="2400" dirty="0">
                <a:solidFill>
                  <a:srgbClr val="FF0000"/>
                </a:solidFill>
                <a:latin typeface="黑体" pitchFamily="49" charset="-122"/>
                <a:ea typeface="黑体" pitchFamily="49" charset="-122"/>
              </a:rPr>
              <a:t>不得来校上班</a:t>
            </a:r>
            <a:r>
              <a:rPr lang="zh-CN" altLang="en-US" sz="2400" dirty="0">
                <a:latin typeface="黑体" pitchFamily="49" charset="-122"/>
                <a:ea typeface="黑体" pitchFamily="49" charset="-122"/>
              </a:rPr>
              <a:t>。</a:t>
            </a:r>
          </a:p>
          <a:p>
            <a:pPr fontAlgn="auto">
              <a:lnSpc>
                <a:spcPct val="120000"/>
              </a:lnSpc>
              <a:buFont typeface="Wingdings" panose="05000000000000000000" charset="0"/>
              <a:buChar char="Ø"/>
            </a:pPr>
            <a:endParaRPr lang="zh-CN" altLang="en-US" sz="2400" dirty="0">
              <a:latin typeface="黑体" pitchFamily="49" charset="-122"/>
              <a:ea typeface="黑体" pitchFamily="49" charset="-122"/>
            </a:endParaRPr>
          </a:p>
          <a:p>
            <a:pPr fontAlgn="auto">
              <a:lnSpc>
                <a:spcPct val="120000"/>
              </a:lnSpc>
              <a:buFont typeface="Wingdings" panose="05000000000000000000" charset="0"/>
              <a:buChar char="Ø"/>
            </a:pPr>
            <a:r>
              <a:rPr lang="zh-CN" altLang="en-US" sz="2400" dirty="0">
                <a:latin typeface="黑体" pitchFamily="49" charset="-122"/>
                <a:ea typeface="黑体" pitchFamily="49" charset="-122"/>
              </a:rPr>
              <a:t>学校要按照有关规定开展</a:t>
            </a:r>
            <a:r>
              <a:rPr lang="zh-CN" altLang="en-US" sz="2400" dirty="0">
                <a:solidFill>
                  <a:srgbClr val="FF0000"/>
                </a:solidFill>
                <a:latin typeface="黑体" pitchFamily="49" charset="-122"/>
                <a:ea typeface="黑体" pitchFamily="49" charset="-122"/>
              </a:rPr>
              <a:t>入学（入托）查验预防接种证</a:t>
            </a:r>
            <a:r>
              <a:rPr lang="zh-CN" altLang="en-US" sz="2400" dirty="0">
                <a:latin typeface="黑体" pitchFamily="49" charset="-122"/>
                <a:ea typeface="黑体" pitchFamily="49" charset="-122"/>
              </a:rPr>
              <a:t>工作，发现未依照国家和省免疫规划受种的学生，</a:t>
            </a:r>
            <a:r>
              <a:rPr lang="zh-CN" altLang="en-US" sz="2400" dirty="0">
                <a:solidFill>
                  <a:srgbClr val="FF0000"/>
                </a:solidFill>
                <a:latin typeface="黑体" pitchFamily="49" charset="-122"/>
                <a:ea typeface="黑体" pitchFamily="49" charset="-122"/>
              </a:rPr>
              <a:t>督促监护人在学生入学后及时预防接种</a:t>
            </a:r>
            <a:r>
              <a:rPr lang="zh-CN" altLang="en-US" sz="2400" dirty="0">
                <a:latin typeface="黑体" pitchFamily="49" charset="-122"/>
                <a:ea typeface="黑体" pitchFamily="49" charset="-122"/>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05485" y="995680"/>
            <a:ext cx="10515600" cy="4328160"/>
          </a:xfrm>
        </p:spPr>
        <p:txBody>
          <a:bodyPr>
            <a:normAutofit/>
          </a:bodyPr>
          <a:lstStyle/>
          <a:p>
            <a:pPr marL="0" indent="0">
              <a:lnSpc>
                <a:spcPct val="120000"/>
              </a:lnSpc>
              <a:buNone/>
            </a:pPr>
            <a:r>
              <a:rPr lang="zh-CN" altLang="en-US" sz="2220" dirty="0">
                <a:latin typeface="黑体" pitchFamily="49" charset="-122"/>
                <a:ea typeface="黑体" pitchFamily="49" charset="-122"/>
                <a:sym typeface="+mn-ea"/>
              </a:rPr>
              <a:t>（三）健康教育</a:t>
            </a:r>
          </a:p>
          <a:p>
            <a:pPr marL="0" indent="0">
              <a:lnSpc>
                <a:spcPct val="120000"/>
              </a:lnSpc>
              <a:buNone/>
            </a:pPr>
            <a:endParaRPr lang="zh-CN" altLang="en-US" sz="2220" dirty="0">
              <a:latin typeface="黑体" pitchFamily="49" charset="-122"/>
              <a:ea typeface="黑体" pitchFamily="49" charset="-122"/>
            </a:endParaRPr>
          </a:p>
          <a:p>
            <a:pPr marL="0" indent="0">
              <a:lnSpc>
                <a:spcPct val="120000"/>
              </a:lnSpc>
              <a:buNone/>
            </a:pPr>
            <a:r>
              <a:rPr lang="en-US" altLang="zh-CN" sz="2220" dirty="0">
                <a:latin typeface="黑体" pitchFamily="49" charset="-122"/>
                <a:ea typeface="黑体" pitchFamily="49" charset="-122"/>
                <a:sym typeface="+mn-ea"/>
              </a:rPr>
              <a:t>  </a:t>
            </a:r>
            <a:r>
              <a:rPr lang="zh-CN" altLang="en-US" sz="2220" dirty="0" smtClean="0">
                <a:latin typeface="黑体" pitchFamily="49" charset="-122"/>
                <a:ea typeface="黑体" pitchFamily="49" charset="-122"/>
                <a:sym typeface="+mn-ea"/>
              </a:rPr>
              <a:t>采取</a:t>
            </a:r>
            <a:r>
              <a:rPr lang="zh-CN" altLang="en-US" sz="2220" dirty="0">
                <a:latin typeface="黑体" pitchFamily="49" charset="-122"/>
                <a:ea typeface="黑体" pitchFamily="49" charset="-122"/>
                <a:sym typeface="+mn-ea"/>
              </a:rPr>
              <a:t>多种形式对学生家长进行传染病防治知识的科普宣传教育。</a:t>
            </a:r>
          </a:p>
          <a:p>
            <a:pPr marL="0" indent="0">
              <a:lnSpc>
                <a:spcPct val="120000"/>
              </a:lnSpc>
              <a:buNone/>
            </a:pPr>
            <a:endParaRPr lang="zh-CN" altLang="en-US" sz="2220" dirty="0">
              <a:latin typeface="黑体" pitchFamily="49" charset="-122"/>
              <a:ea typeface="黑体" pitchFamily="49" charset="-122"/>
              <a:cs typeface="Times New Roman" panose="02020603050405020304" charset="0"/>
            </a:endParaRPr>
          </a:p>
          <a:p>
            <a:pPr marL="342900" marR="0" lvl="0" indent="-342900" algn="l" defTabSz="914400" rtl="0" fontAlgn="base" latinLnBrk="1">
              <a:lnSpc>
                <a:spcPct val="120000"/>
              </a:lnSpc>
              <a:spcBef>
                <a:spcPct val="20000"/>
              </a:spcBef>
              <a:spcAft>
                <a:spcPct val="0"/>
              </a:spcAft>
              <a:buClr>
                <a:schemeClr val="hlink"/>
              </a:buClr>
              <a:buSzPct val="70000"/>
              <a:buFont typeface="Wingdings" panose="05000000000000000000" pitchFamily="2" charset="2"/>
              <a:buChar char="Ø"/>
              <a:defRPr/>
            </a:pPr>
            <a:r>
              <a:rPr lang="zh-CN" altLang="en-US" sz="2220" dirty="0">
                <a:latin typeface="黑体" pitchFamily="49" charset="-122"/>
                <a:ea typeface="黑体" pitchFamily="49" charset="-122"/>
                <a:sym typeface="+mn-ea"/>
              </a:rPr>
              <a:t>对</a:t>
            </a:r>
            <a:r>
              <a:rPr lang="zh-CN" altLang="en-US" sz="2220" dirty="0">
                <a:solidFill>
                  <a:srgbClr val="FF0000"/>
                </a:solidFill>
                <a:latin typeface="黑体" pitchFamily="49" charset="-122"/>
                <a:ea typeface="黑体" pitchFamily="49" charset="-122"/>
                <a:sym typeface="+mn-ea"/>
              </a:rPr>
              <a:t>学生</a:t>
            </a:r>
            <a:r>
              <a:rPr lang="zh-CN" altLang="en-US" sz="2220" dirty="0">
                <a:latin typeface="黑体" pitchFamily="49" charset="-122"/>
                <a:ea typeface="黑体" pitchFamily="49" charset="-122"/>
                <a:sym typeface="+mn-ea"/>
              </a:rPr>
              <a:t>：常见传染病的基本知识、良好卫生习惯培养，提高对传染病的防控意识。</a:t>
            </a:r>
            <a:endParaRPr kumimoji="0" lang="zh-CN" altLang="en-US" sz="2220" b="0" i="0" u="none" strike="noStrike" cap="none" spc="0" normalizeH="0" baseline="0" noProof="1">
              <a:solidFill>
                <a:schemeClr val="tx1"/>
              </a:solidFill>
              <a:latin typeface="黑体" pitchFamily="49" charset="-122"/>
              <a:ea typeface="黑体" pitchFamily="49" charset="-122"/>
              <a:sym typeface="+mn-ea"/>
            </a:endParaRPr>
          </a:p>
          <a:p>
            <a:pPr marL="342900" marR="0" lvl="0" indent="-342900" algn="l" defTabSz="914400" rtl="0" fontAlgn="base" latinLnBrk="1">
              <a:lnSpc>
                <a:spcPct val="120000"/>
              </a:lnSpc>
              <a:spcBef>
                <a:spcPct val="20000"/>
              </a:spcBef>
              <a:spcAft>
                <a:spcPct val="0"/>
              </a:spcAft>
              <a:buClr>
                <a:schemeClr val="hlink"/>
              </a:buClr>
              <a:buSzPct val="70000"/>
              <a:buFont typeface="Wingdings" panose="05000000000000000000" pitchFamily="2" charset="2"/>
              <a:buChar char="Ø"/>
              <a:defRPr/>
            </a:pPr>
            <a:endParaRPr lang="zh-CN" altLang="en-US" sz="2220" dirty="0">
              <a:latin typeface="黑体" pitchFamily="49" charset="-122"/>
              <a:ea typeface="黑体" pitchFamily="49" charset="-122"/>
              <a:sym typeface="+mn-ea"/>
            </a:endParaRPr>
          </a:p>
          <a:p>
            <a:pPr marL="342900" marR="0" lvl="0" indent="-342900" algn="l" defTabSz="914400" rtl="0" fontAlgn="base" latinLnBrk="1">
              <a:lnSpc>
                <a:spcPct val="120000"/>
              </a:lnSpc>
              <a:spcBef>
                <a:spcPct val="20000"/>
              </a:spcBef>
              <a:spcAft>
                <a:spcPct val="0"/>
              </a:spcAft>
              <a:buClr>
                <a:schemeClr val="hlink"/>
              </a:buClr>
              <a:buSzPct val="70000"/>
              <a:buFont typeface="Wingdings" panose="05000000000000000000" pitchFamily="2" charset="2"/>
              <a:buChar char="Ø"/>
              <a:defRPr/>
            </a:pPr>
            <a:r>
              <a:rPr lang="zh-CN" altLang="en-US" sz="2220" dirty="0">
                <a:latin typeface="黑体" pitchFamily="49" charset="-122"/>
                <a:ea typeface="黑体" pitchFamily="49" charset="-122"/>
                <a:sym typeface="+mn-ea"/>
              </a:rPr>
              <a:t>对</a:t>
            </a:r>
            <a:r>
              <a:rPr lang="zh-CN" altLang="en-US" sz="2220" dirty="0">
                <a:solidFill>
                  <a:srgbClr val="FF0000"/>
                </a:solidFill>
                <a:latin typeface="黑体" pitchFamily="49" charset="-122"/>
                <a:ea typeface="黑体" pitchFamily="49" charset="-122"/>
                <a:sym typeface="+mn-ea"/>
              </a:rPr>
              <a:t>学生家长</a:t>
            </a:r>
            <a:r>
              <a:rPr lang="zh-CN" altLang="en-US" sz="2220" dirty="0">
                <a:latin typeface="黑体" pitchFamily="49" charset="-122"/>
                <a:ea typeface="黑体" pitchFamily="49" charset="-122"/>
                <a:sym typeface="+mn-ea"/>
              </a:rPr>
              <a:t>：开展传染病预防控制健康教育，家长能够配合学校传染病预防控制工作。</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custDataLst>
              <p:tags r:id="rId1"/>
            </p:custDataLst>
          </p:nvPr>
        </p:nvSpPr>
        <p:spPr>
          <a:xfrm>
            <a:off x="580390" y="96716"/>
            <a:ext cx="6523795" cy="988695"/>
          </a:xfrm>
        </p:spPr>
        <p:txBody>
          <a:bodyPr/>
          <a:lstStyle/>
          <a:p>
            <a:pPr algn="l"/>
            <a:r>
              <a:rPr lang="zh-CN" altLang="en-US" sz="3600" dirty="0">
                <a:latin typeface="黑体" pitchFamily="49" charset="-122"/>
                <a:ea typeface="黑体" pitchFamily="49" charset="-122"/>
                <a:sym typeface="+mn-ea"/>
              </a:rPr>
              <a:t>二、传染病疫情的监测和报告</a:t>
            </a:r>
          </a:p>
        </p:txBody>
      </p:sp>
      <p:sp>
        <p:nvSpPr>
          <p:cNvPr id="3" name="内容占位符 2"/>
          <p:cNvSpPr>
            <a:spLocks noGrp="1"/>
          </p:cNvSpPr>
          <p:nvPr>
            <p:ph idx="1"/>
          </p:nvPr>
        </p:nvSpPr>
        <p:spPr>
          <a:xfrm>
            <a:off x="607060" y="1085850"/>
            <a:ext cx="10770870" cy="5577840"/>
          </a:xfrm>
        </p:spPr>
        <p:txBody>
          <a:bodyPr>
            <a:normAutofit fontScale="92500" lnSpcReduction="20000"/>
          </a:bodyPr>
          <a:lstStyle/>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sz="2400" dirty="0">
                <a:latin typeface="黑体" pitchFamily="49" charset="-122"/>
                <a:ea typeface="黑体" pitchFamily="49" charset="-122"/>
                <a:sym typeface="+mn-ea"/>
              </a:rPr>
              <a:t>（一）传染病疫情</a:t>
            </a:r>
            <a:r>
              <a:rPr lang="zh-CN" altLang="en-US" sz="2400" dirty="0" smtClean="0">
                <a:latin typeface="黑体" pitchFamily="49" charset="-122"/>
                <a:ea typeface="黑体" pitchFamily="49" charset="-122"/>
                <a:sym typeface="+mn-ea"/>
              </a:rPr>
              <a:t>监测</a:t>
            </a:r>
            <a:endParaRPr lang="en-US" altLang="zh-CN" sz="2400" dirty="0" smtClean="0">
              <a:latin typeface="黑体" pitchFamily="49" charset="-122"/>
              <a:ea typeface="黑体" pitchFamily="49" charset="-122"/>
              <a:sym typeface="+mn-ea"/>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endParaRPr lang="zh-CN" altLang="en-US" sz="2400" dirty="0">
              <a:latin typeface="黑体" pitchFamily="49" charset="-122"/>
              <a:ea typeface="黑体" pitchFamily="49" charset="-122"/>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sz="2400" kern="0" dirty="0">
                <a:solidFill>
                  <a:srgbClr val="FF0000"/>
                </a:solidFill>
                <a:latin typeface="黑体" pitchFamily="49" charset="-122"/>
                <a:ea typeface="黑体" pitchFamily="49" charset="-122"/>
                <a:sym typeface="+mn-ea"/>
              </a:rPr>
              <a:t>班主任</a:t>
            </a:r>
            <a:r>
              <a:rPr lang="zh-CN" altLang="en-US" sz="2400" kern="0" dirty="0">
                <a:latin typeface="黑体" pitchFamily="49" charset="-122"/>
                <a:ea typeface="黑体" pitchFamily="49" charset="-122"/>
                <a:sym typeface="+mn-ea"/>
              </a:rPr>
              <a:t>每日早晨第一节课前对全部到校学生进行</a:t>
            </a:r>
            <a:r>
              <a:rPr lang="zh-CN" altLang="en-US" sz="2400" b="1" kern="0" dirty="0">
                <a:solidFill>
                  <a:srgbClr val="FF0000"/>
                </a:solidFill>
                <a:latin typeface="黑体" pitchFamily="49" charset="-122"/>
                <a:ea typeface="黑体" pitchFamily="49" charset="-122"/>
                <a:sym typeface="+mn-ea"/>
              </a:rPr>
              <a:t>晨检</a:t>
            </a:r>
            <a:r>
              <a:rPr lang="zh-CN" altLang="en-US" sz="2400" kern="0" dirty="0">
                <a:latin typeface="黑体" pitchFamily="49" charset="-122"/>
                <a:ea typeface="黑体" pitchFamily="49" charset="-122"/>
                <a:sym typeface="+mn-ea"/>
              </a:rPr>
              <a:t>，了解学生的出勤和健康状况，并做好记录。</a:t>
            </a: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endParaRPr kumimoji="0" lang="zh-CN" altLang="en-US" sz="2400" b="0" i="0" u="none" strike="noStrike" kern="0" cap="none" spc="0" normalizeH="0" baseline="0" noProof="1">
              <a:solidFill>
                <a:schemeClr val="tx1"/>
              </a:solidFill>
              <a:latin typeface="黑体" pitchFamily="49" charset="-122"/>
              <a:ea typeface="黑体" pitchFamily="49" charset="-122"/>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sz="2400" u="sng" kern="0" dirty="0">
                <a:latin typeface="黑体" pitchFamily="49" charset="-122"/>
                <a:ea typeface="黑体" pitchFamily="49" charset="-122"/>
                <a:sym typeface="+mn-ea"/>
              </a:rPr>
              <a:t>晨检内容：</a:t>
            </a:r>
            <a:r>
              <a:rPr lang="zh-CN" altLang="en-US" sz="2400" u="sng" kern="0" dirty="0">
                <a:solidFill>
                  <a:srgbClr val="FF0000"/>
                </a:solidFill>
                <a:latin typeface="黑体" pitchFamily="49" charset="-122"/>
                <a:ea typeface="黑体" pitchFamily="49" charset="-122"/>
                <a:sym typeface="+mn-ea"/>
              </a:rPr>
              <a:t>观察学生的精神状态、询问学生健康状况、登记因病缺勤情况，作好记录</a:t>
            </a:r>
            <a:r>
              <a:rPr lang="zh-CN" altLang="en-US" sz="2400" kern="0" dirty="0">
                <a:latin typeface="黑体" pitchFamily="49" charset="-122"/>
                <a:ea typeface="黑体" pitchFamily="49" charset="-122"/>
                <a:sym typeface="+mn-ea"/>
              </a:rPr>
              <a:t>。</a:t>
            </a: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endParaRPr kumimoji="0" lang="zh-CN" altLang="en-US" sz="2400" b="0" i="0" u="none" strike="noStrike" kern="0" cap="none" spc="0" normalizeH="0" baseline="0" noProof="1">
              <a:solidFill>
                <a:schemeClr val="tx1"/>
              </a:solidFill>
              <a:latin typeface="黑体" pitchFamily="49" charset="-122"/>
              <a:ea typeface="黑体" pitchFamily="49" charset="-122"/>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sz="2400" kern="0" dirty="0">
                <a:latin typeface="黑体" pitchFamily="49" charset="-122"/>
                <a:ea typeface="黑体" pitchFamily="49" charset="-122"/>
                <a:sym typeface="+mn-ea"/>
              </a:rPr>
              <a:t>晨检中发现学生有传染病症状（如发热、皮疹、腹泻、呕吐、黄疸、结膜充血等）后，</a:t>
            </a:r>
            <a:r>
              <a:rPr lang="zh-CN" altLang="en-US" sz="2400" kern="0" dirty="0">
                <a:solidFill>
                  <a:srgbClr val="FF0000"/>
                </a:solidFill>
                <a:latin typeface="黑体" pitchFamily="49" charset="-122"/>
                <a:ea typeface="黑体" pitchFamily="49" charset="-122"/>
                <a:sym typeface="+mn-ea"/>
              </a:rPr>
              <a:t>及时告知学校疫情报告人</a:t>
            </a:r>
            <a:r>
              <a:rPr lang="zh-CN" altLang="en-US" sz="2400" kern="0" dirty="0">
                <a:latin typeface="黑体" pitchFamily="49" charset="-122"/>
                <a:ea typeface="黑体" pitchFamily="49" charset="-122"/>
                <a:sym typeface="+mn-ea"/>
              </a:rPr>
              <a:t>。</a:t>
            </a:r>
            <a:r>
              <a:rPr lang="zh-CN" altLang="en-US" sz="2400" u="sng" dirty="0">
                <a:latin typeface="黑体" pitchFamily="49" charset="-122"/>
                <a:ea typeface="黑体" pitchFamily="49" charset="-122"/>
                <a:sym typeface="+mn-ea"/>
              </a:rPr>
              <a:t>并第一时间通知家长尽快接患儿就医，</a:t>
            </a:r>
            <a:r>
              <a:rPr lang="zh-CN" altLang="en-US" sz="2400" dirty="0">
                <a:latin typeface="黑体" pitchFamily="49" charset="-122"/>
                <a:ea typeface="黑体" pitchFamily="49" charset="-122"/>
                <a:sym typeface="+mn-ea"/>
              </a:rPr>
              <a:t>同时做好患儿诊断的追踪和登记工作。</a:t>
            </a:r>
            <a:endParaRPr lang="zh-CN" altLang="en-US" sz="2400" dirty="0">
              <a:latin typeface="黑体" pitchFamily="49" charset="-122"/>
              <a:ea typeface="黑体" pitchFamily="49" charset="-122"/>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endParaRPr lang="zh-CN" altLang="en-US" sz="2400" kern="0" dirty="0">
              <a:latin typeface="黑体" pitchFamily="49" charset="-122"/>
              <a:ea typeface="黑体" pitchFamily="49" charset="-122"/>
              <a:sym typeface="+mn-ea"/>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endParaRPr kumimoji="0" lang="zh-CN" altLang="en-US" sz="2400" b="0" i="0" u="none" strike="noStrike" kern="0" cap="none" spc="0" normalizeH="0" baseline="0" noProof="1">
              <a:solidFill>
                <a:schemeClr val="tx1"/>
              </a:solidFill>
              <a:latin typeface="黑体" pitchFamily="49" charset="-122"/>
              <a:ea typeface="黑体" pitchFamily="49" charset="-122"/>
            </a:endParaRPr>
          </a:p>
          <a:p>
            <a:pPr marL="342900" marR="0" indent="-342900" algn="l" defTabSz="914400" rtl="0" fontAlgn="base" latinLnBrk="1">
              <a:lnSpc>
                <a:spcPct val="120000"/>
              </a:lnSpc>
              <a:spcBef>
                <a:spcPts val="0"/>
              </a:spcBef>
              <a:spcAft>
                <a:spcPct val="0"/>
              </a:spcAft>
              <a:buClr>
                <a:schemeClr val="hlink"/>
              </a:buClr>
              <a:buSzPct val="70000"/>
              <a:buFont typeface="Wingdings" panose="05000000000000000000" charset="0"/>
              <a:buChar char="Ø"/>
            </a:pPr>
            <a:r>
              <a:rPr lang="zh-CN" altLang="en-US" sz="2400" u="sng" kern="0" dirty="0">
                <a:solidFill>
                  <a:srgbClr val="FF0000"/>
                </a:solidFill>
                <a:latin typeface="黑体" pitchFamily="49" charset="-122"/>
                <a:ea typeface="黑体" pitchFamily="49" charset="-122"/>
                <a:sym typeface="+mn-ea"/>
              </a:rPr>
              <a:t>班主任</a:t>
            </a:r>
            <a:r>
              <a:rPr lang="zh-CN" altLang="en-US" sz="2400" u="sng" kern="0" dirty="0">
                <a:latin typeface="黑体" pitchFamily="49" charset="-122"/>
                <a:ea typeface="黑体" pitchFamily="49" charset="-122"/>
                <a:sym typeface="+mn-ea"/>
              </a:rPr>
              <a:t>每日登记因病缺课学生的患病情况</a:t>
            </a:r>
            <a:r>
              <a:rPr lang="zh-CN" altLang="en-US" sz="2400" kern="0" dirty="0">
                <a:latin typeface="黑体" pitchFamily="49" charset="-122"/>
                <a:ea typeface="黑体" pitchFamily="49" charset="-122"/>
                <a:sym typeface="+mn-ea"/>
              </a:rPr>
              <a:t>，包括</a:t>
            </a:r>
            <a:r>
              <a:rPr lang="zh-CN" altLang="en-US" sz="2400" kern="0" dirty="0">
                <a:solidFill>
                  <a:srgbClr val="FF0000"/>
                </a:solidFill>
                <a:latin typeface="黑体" pitchFamily="49" charset="-122"/>
                <a:ea typeface="黑体" pitchFamily="49" charset="-122"/>
                <a:sym typeface="+mn-ea"/>
              </a:rPr>
              <a:t>发病时间、疾病或症状、就诊情况</a:t>
            </a:r>
            <a:r>
              <a:rPr lang="zh-CN" altLang="en-US" sz="2400" kern="0" dirty="0">
                <a:latin typeface="黑体" pitchFamily="49" charset="-122"/>
                <a:ea typeface="黑体" pitchFamily="49" charset="-122"/>
                <a:sym typeface="+mn-ea"/>
              </a:rPr>
              <a:t>等信息，及时报告学校疫情报告人进行汇总、网报。</a:t>
            </a:r>
            <a:endParaRPr kumimoji="0" lang="zh-CN" altLang="en-US" sz="2400" b="0" i="0" u="none" strike="noStrike" kern="0" cap="none" spc="0" normalizeH="0" baseline="0" noProof="1">
              <a:solidFill>
                <a:schemeClr val="tx1"/>
              </a:solidFill>
              <a:latin typeface="黑体" pitchFamily="49" charset="-122"/>
              <a:ea typeface="黑体" pitchFamily="49" charset="-122"/>
            </a:endParaRPr>
          </a:p>
          <a:p>
            <a:pPr marL="0" indent="0">
              <a:buNone/>
            </a:pPr>
            <a:endParaRPr lang="zh-CN" altLang="en-US" sz="2400" dirty="0">
              <a:latin typeface="黑体" pitchFamily="49" charset="-122"/>
              <a:ea typeface="黑体"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360" y="316865"/>
            <a:ext cx="10443894" cy="6224270"/>
          </a:xfrm>
        </p:spPr>
        <p:txBody>
          <a:bodyPr>
            <a:normAutofit/>
          </a:bodyPr>
          <a:lstStyle/>
          <a:p>
            <a:pPr marL="0" indent="0" fontAlgn="auto">
              <a:lnSpc>
                <a:spcPct val="120000"/>
              </a:lnSpc>
              <a:buNone/>
            </a:pPr>
            <a:r>
              <a:rPr lang="zh-CN" altLang="en-US" sz="2000" dirty="0">
                <a:latin typeface="黑体" pitchFamily="49" charset="-122"/>
                <a:ea typeface="黑体" pitchFamily="49" charset="-122"/>
                <a:cs typeface="Times New Roman" panose="02020603050405020304" charset="0"/>
              </a:rPr>
              <a:t>（二）传染病疫情报告</a:t>
            </a:r>
          </a:p>
          <a:p>
            <a:pPr marL="0" indent="0" fontAlgn="auto">
              <a:lnSpc>
                <a:spcPct val="120000"/>
              </a:lnSpc>
              <a:buNone/>
            </a:pPr>
            <a:r>
              <a:rPr lang="zh-CN" altLang="en-US" sz="2000" dirty="0">
                <a:latin typeface="黑体" pitchFamily="49" charset="-122"/>
                <a:ea typeface="黑体" pitchFamily="49" charset="-122"/>
                <a:cs typeface="Times New Roman" panose="02020603050405020304" charset="0"/>
              </a:rPr>
              <a:t> </a:t>
            </a:r>
            <a:r>
              <a:rPr lang="zh-CN" altLang="en-US" sz="2000" dirty="0" smtClean="0">
                <a:latin typeface="黑体" pitchFamily="49" charset="-122"/>
                <a:ea typeface="黑体" pitchFamily="49" charset="-122"/>
                <a:cs typeface="Times New Roman" panose="02020603050405020304" charset="0"/>
              </a:rPr>
              <a:t>   </a:t>
            </a:r>
            <a:endParaRPr lang="en-US" altLang="zh-CN" sz="2000" dirty="0" smtClean="0">
              <a:latin typeface="黑体" pitchFamily="49" charset="-122"/>
              <a:ea typeface="黑体" pitchFamily="49" charset="-122"/>
              <a:cs typeface="Times New Roman" panose="02020603050405020304" charset="0"/>
            </a:endParaRPr>
          </a:p>
          <a:p>
            <a:pPr marL="0" indent="0" fontAlgn="auto">
              <a:lnSpc>
                <a:spcPct val="120000"/>
              </a:lnSpc>
              <a:buNone/>
            </a:pPr>
            <a:r>
              <a:rPr lang="en-US" altLang="zh-CN" sz="2000" dirty="0">
                <a:latin typeface="黑体" pitchFamily="49" charset="-122"/>
                <a:ea typeface="黑体" pitchFamily="49" charset="-122"/>
                <a:cs typeface="Times New Roman" panose="02020603050405020304" charset="0"/>
              </a:rPr>
              <a:t> </a:t>
            </a:r>
            <a:r>
              <a:rPr lang="en-US" altLang="zh-CN" sz="2000" dirty="0" smtClean="0">
                <a:latin typeface="黑体" pitchFamily="49" charset="-122"/>
                <a:ea typeface="黑体" pitchFamily="49" charset="-122"/>
                <a:cs typeface="Times New Roman" panose="02020603050405020304" charset="0"/>
              </a:rPr>
              <a:t>   1.</a:t>
            </a:r>
            <a:r>
              <a:rPr lang="zh-CN" altLang="en-US" sz="2000" dirty="0" smtClean="0">
                <a:latin typeface="黑体" pitchFamily="49" charset="-122"/>
                <a:ea typeface="黑体" pitchFamily="49" charset="-122"/>
                <a:cs typeface="Times New Roman" panose="02020603050405020304" charset="0"/>
              </a:rPr>
              <a:t>学生出现传染病确诊病例或疑似病例，</a:t>
            </a:r>
            <a:r>
              <a:rPr lang="zh-CN" altLang="en-US" sz="2000" dirty="0" smtClean="0">
                <a:latin typeface="黑体" pitchFamily="49" charset="-122"/>
                <a:ea typeface="黑体" pitchFamily="49" charset="-122"/>
                <a:cs typeface="Times New Roman" panose="02020603050405020304" charset="0"/>
              </a:rPr>
              <a:t>班主任要第一时间报</a:t>
            </a:r>
            <a:r>
              <a:rPr lang="zh-CN" altLang="en-US" sz="2000" dirty="0">
                <a:latin typeface="黑体" pitchFamily="49" charset="-122"/>
                <a:ea typeface="黑体" pitchFamily="49" charset="-122"/>
                <a:cs typeface="Times New Roman" panose="02020603050405020304" charset="0"/>
              </a:rPr>
              <a:t>学校</a:t>
            </a:r>
            <a:r>
              <a:rPr lang="zh-CN" altLang="en-US" sz="2000" dirty="0">
                <a:latin typeface="黑体" pitchFamily="49" charset="-122"/>
                <a:ea typeface="黑体" pitchFamily="49" charset="-122"/>
                <a:cs typeface="Times New Roman" panose="02020603050405020304" charset="0"/>
                <a:sym typeface="+mn-ea"/>
              </a:rPr>
              <a:t>传染病疫情</a:t>
            </a:r>
            <a:r>
              <a:rPr lang="zh-CN" altLang="en-US" sz="2000" dirty="0" smtClean="0">
                <a:latin typeface="黑体" pitchFamily="49" charset="-122"/>
                <a:ea typeface="黑体" pitchFamily="49" charset="-122"/>
                <a:cs typeface="Times New Roman" panose="02020603050405020304" charset="0"/>
                <a:sym typeface="+mn-ea"/>
              </a:rPr>
              <a:t>报告人。</a:t>
            </a:r>
            <a:endParaRPr lang="en-US" altLang="zh-CN" sz="2000" dirty="0" smtClean="0">
              <a:latin typeface="黑体" pitchFamily="49" charset="-122"/>
              <a:ea typeface="黑体" pitchFamily="49" charset="-122"/>
              <a:cs typeface="Times New Roman" panose="02020603050405020304" charset="0"/>
              <a:sym typeface="+mn-ea"/>
            </a:endParaRPr>
          </a:p>
          <a:p>
            <a:pPr marL="0" indent="0" fontAlgn="auto">
              <a:lnSpc>
                <a:spcPct val="120000"/>
              </a:lnSpc>
              <a:buNone/>
            </a:pPr>
            <a:endParaRPr lang="en-US" altLang="zh-CN" sz="2000" dirty="0">
              <a:latin typeface="黑体" pitchFamily="49" charset="-122"/>
              <a:ea typeface="黑体" pitchFamily="49" charset="-122"/>
              <a:cs typeface="Times New Roman" panose="02020603050405020304" charset="0"/>
              <a:sym typeface="+mn-ea"/>
            </a:endParaRPr>
          </a:p>
          <a:p>
            <a:pPr marL="0" indent="0" fontAlgn="auto">
              <a:lnSpc>
                <a:spcPct val="120000"/>
              </a:lnSpc>
              <a:buNone/>
            </a:pPr>
            <a:r>
              <a:rPr lang="en-US" altLang="zh-CN" sz="2000" dirty="0">
                <a:latin typeface="黑体" pitchFamily="49" charset="-122"/>
                <a:ea typeface="黑体" pitchFamily="49" charset="-122"/>
                <a:cs typeface="Times New Roman" panose="02020603050405020304" charset="0"/>
                <a:sym typeface="+mn-ea"/>
              </a:rPr>
              <a:t> </a:t>
            </a:r>
            <a:r>
              <a:rPr lang="en-US" altLang="zh-CN" sz="2000" dirty="0" smtClean="0">
                <a:latin typeface="黑体" pitchFamily="49" charset="-122"/>
                <a:ea typeface="黑体" pitchFamily="49" charset="-122"/>
                <a:cs typeface="Times New Roman" panose="02020603050405020304" charset="0"/>
                <a:sym typeface="+mn-ea"/>
              </a:rPr>
              <a:t>   2.</a:t>
            </a:r>
            <a:r>
              <a:rPr lang="zh-CN" altLang="en-US" sz="2000" dirty="0" smtClean="0">
                <a:latin typeface="黑体" pitchFamily="49" charset="-122"/>
                <a:ea typeface="黑体" pitchFamily="49" charset="-122"/>
                <a:cs typeface="Times New Roman" panose="02020603050405020304" charset="0"/>
                <a:sym typeface="+mn-ea"/>
              </a:rPr>
              <a:t>出现以下任一情况，</a:t>
            </a:r>
            <a:r>
              <a:rPr lang="zh-CN" altLang="en-US" sz="2000" dirty="0" smtClean="0">
                <a:latin typeface="黑体" pitchFamily="49" charset="-122"/>
                <a:ea typeface="黑体" pitchFamily="49" charset="-122"/>
                <a:cs typeface="Times New Roman" panose="02020603050405020304" charset="0"/>
              </a:rPr>
              <a:t>学校</a:t>
            </a:r>
            <a:r>
              <a:rPr lang="zh-CN" altLang="en-US" sz="2000" dirty="0">
                <a:latin typeface="黑体" pitchFamily="49" charset="-122"/>
                <a:ea typeface="黑体" pitchFamily="49" charset="-122"/>
                <a:cs typeface="Times New Roman" panose="02020603050405020304" charset="0"/>
              </a:rPr>
              <a:t>传染病疫情报告人</a:t>
            </a:r>
            <a:r>
              <a:rPr lang="zh-CN" altLang="en-US" sz="2000" u="sng" dirty="0">
                <a:latin typeface="黑体" pitchFamily="49" charset="-122"/>
                <a:ea typeface="黑体" pitchFamily="49" charset="-122"/>
                <a:cs typeface="Times New Roman" panose="02020603050405020304" charset="0"/>
              </a:rPr>
              <a:t>应在</a:t>
            </a:r>
            <a:r>
              <a:rPr lang="zh-CN" altLang="en-US" sz="2000" u="sng" dirty="0">
                <a:solidFill>
                  <a:srgbClr val="FF0000"/>
                </a:solidFill>
                <a:latin typeface="黑体" pitchFamily="49" charset="-122"/>
                <a:ea typeface="黑体" pitchFamily="49" charset="-122"/>
                <a:cs typeface="Times New Roman" panose="02020603050405020304" charset="0"/>
              </a:rPr>
              <a:t>24小时</a:t>
            </a:r>
            <a:r>
              <a:rPr lang="zh-CN" altLang="en-US" sz="2000" u="sng" dirty="0">
                <a:latin typeface="黑体" pitchFamily="49" charset="-122"/>
                <a:ea typeface="黑体" pitchFamily="49" charset="-122"/>
                <a:cs typeface="Times New Roman" panose="02020603050405020304" charset="0"/>
              </a:rPr>
              <a:t>内向属地疾病预防控制机构或指定的基层医疗机构和辖区教育行政部门报告：</a:t>
            </a:r>
          </a:p>
          <a:p>
            <a:pPr marL="0" indent="0" fontAlgn="auto">
              <a:lnSpc>
                <a:spcPct val="120000"/>
              </a:lnSpc>
              <a:buNone/>
            </a:pPr>
            <a:endParaRPr lang="zh-CN" altLang="en-US" sz="2000" u="sng" dirty="0">
              <a:latin typeface="黑体" pitchFamily="49" charset="-122"/>
              <a:ea typeface="黑体" pitchFamily="49" charset="-122"/>
              <a:cs typeface="Times New Roman" panose="02020603050405020304" charset="0"/>
            </a:endParaRPr>
          </a:p>
          <a:p>
            <a:pPr fontAlgn="auto">
              <a:lnSpc>
                <a:spcPct val="120000"/>
              </a:lnSpc>
              <a:buFont typeface="Wingdings" panose="05000000000000000000" charset="0"/>
              <a:buChar char="Ø"/>
            </a:pPr>
            <a:r>
              <a:rPr lang="zh-CN" altLang="en-US" sz="2000" u="sng" dirty="0">
                <a:solidFill>
                  <a:srgbClr val="FF0000"/>
                </a:solidFill>
                <a:latin typeface="黑体" pitchFamily="49" charset="-122"/>
                <a:ea typeface="黑体" pitchFamily="49" charset="-122"/>
                <a:cs typeface="Times New Roman" panose="02020603050405020304" charset="0"/>
              </a:rPr>
              <a:t>同一班级</a:t>
            </a:r>
            <a:r>
              <a:rPr lang="zh-CN" altLang="en-US" sz="2000" u="sng" dirty="0">
                <a:latin typeface="黑体" pitchFamily="49" charset="-122"/>
                <a:ea typeface="黑体" pitchFamily="49" charset="-122"/>
                <a:cs typeface="Times New Roman" panose="02020603050405020304" charset="0"/>
              </a:rPr>
              <a:t>，</a:t>
            </a:r>
            <a:r>
              <a:rPr lang="zh-CN" altLang="en-US" sz="2000" u="sng" dirty="0">
                <a:solidFill>
                  <a:srgbClr val="FF0000"/>
                </a:solidFill>
                <a:latin typeface="黑体" pitchFamily="49" charset="-122"/>
                <a:ea typeface="黑体" pitchFamily="49" charset="-122"/>
                <a:cs typeface="Times New Roman" panose="02020603050405020304" charset="0"/>
              </a:rPr>
              <a:t>1天</a:t>
            </a:r>
            <a:r>
              <a:rPr lang="zh-CN" altLang="en-US" sz="2000" u="sng" dirty="0">
                <a:latin typeface="黑体" pitchFamily="49" charset="-122"/>
                <a:ea typeface="黑体" pitchFamily="49" charset="-122"/>
                <a:cs typeface="Times New Roman" panose="02020603050405020304" charset="0"/>
              </a:rPr>
              <a:t>内有</a:t>
            </a:r>
            <a:r>
              <a:rPr lang="zh-CN" altLang="en-US" sz="2000" u="sng" dirty="0">
                <a:solidFill>
                  <a:srgbClr val="FF0000"/>
                </a:solidFill>
                <a:latin typeface="黑体" pitchFamily="49" charset="-122"/>
                <a:ea typeface="黑体" pitchFamily="49" charset="-122"/>
                <a:cs typeface="Times New Roman" panose="02020603050405020304" charset="0"/>
              </a:rPr>
              <a:t>3例</a:t>
            </a:r>
            <a:r>
              <a:rPr lang="zh-CN" altLang="en-US" sz="2000" u="sng" dirty="0">
                <a:latin typeface="黑体" pitchFamily="49" charset="-122"/>
                <a:ea typeface="黑体" pitchFamily="49" charset="-122"/>
                <a:cs typeface="Times New Roman" panose="02020603050405020304" charset="0"/>
              </a:rPr>
              <a:t>或连续</a:t>
            </a:r>
            <a:r>
              <a:rPr lang="zh-CN" altLang="en-US" sz="2000" u="sng" dirty="0">
                <a:solidFill>
                  <a:srgbClr val="FF0000"/>
                </a:solidFill>
                <a:latin typeface="黑体" pitchFamily="49" charset="-122"/>
                <a:ea typeface="黑体" pitchFamily="49" charset="-122"/>
                <a:cs typeface="Times New Roman" panose="02020603050405020304" charset="0"/>
              </a:rPr>
              <a:t>3天</a:t>
            </a:r>
            <a:r>
              <a:rPr lang="zh-CN" altLang="en-US" sz="2000" u="sng" dirty="0">
                <a:latin typeface="黑体" pitchFamily="49" charset="-122"/>
                <a:ea typeface="黑体" pitchFamily="49" charset="-122"/>
                <a:cs typeface="Times New Roman" panose="02020603050405020304" charset="0"/>
              </a:rPr>
              <a:t>内有</a:t>
            </a:r>
            <a:r>
              <a:rPr lang="zh-CN" altLang="en-US" sz="2000" u="sng" dirty="0">
                <a:solidFill>
                  <a:srgbClr val="FF0000"/>
                </a:solidFill>
                <a:latin typeface="黑体" pitchFamily="49" charset="-122"/>
                <a:ea typeface="黑体" pitchFamily="49" charset="-122"/>
                <a:cs typeface="Times New Roman" panose="02020603050405020304" charset="0"/>
              </a:rPr>
              <a:t>5 例</a:t>
            </a:r>
            <a:r>
              <a:rPr lang="zh-CN" altLang="en-US" sz="2000" u="sng" dirty="0">
                <a:latin typeface="黑体" pitchFamily="49" charset="-122"/>
                <a:ea typeface="黑体" pitchFamily="49" charset="-122"/>
                <a:cs typeface="Times New Roman" panose="02020603050405020304" charset="0"/>
              </a:rPr>
              <a:t>或以上具有相似症状（如发热、皮疹、腹泻、呕吐、黄疸、结 膜出血等）或者有共同用餐、饮水史。</a:t>
            </a:r>
          </a:p>
          <a:p>
            <a:pPr fontAlgn="auto">
              <a:lnSpc>
                <a:spcPct val="120000"/>
              </a:lnSpc>
              <a:buFont typeface="Wingdings" panose="05000000000000000000" charset="0"/>
              <a:buChar char="Ø"/>
            </a:pPr>
            <a:endParaRPr lang="zh-CN" altLang="en-US" sz="2000" u="sng" dirty="0">
              <a:latin typeface="黑体" pitchFamily="49" charset="-122"/>
              <a:ea typeface="黑体" pitchFamily="49" charset="-122"/>
              <a:cs typeface="Times New Roman" panose="02020603050405020304" charset="0"/>
            </a:endParaRPr>
          </a:p>
          <a:p>
            <a:pPr fontAlgn="auto">
              <a:lnSpc>
                <a:spcPct val="120000"/>
              </a:lnSpc>
              <a:buFont typeface="Wingdings" panose="05000000000000000000" charset="0"/>
              <a:buChar char="Ø"/>
            </a:pPr>
            <a:r>
              <a:rPr lang="zh-CN" altLang="en-US" sz="2000" dirty="0">
                <a:latin typeface="黑体" pitchFamily="49" charset="-122"/>
                <a:ea typeface="黑体" pitchFamily="49" charset="-122"/>
                <a:cs typeface="Times New Roman" panose="02020603050405020304" charset="0"/>
              </a:rPr>
              <a:t>个别学生出现不明原因的高热、呼吸急促或剧烈呕吐、 腹泻等症状。</a:t>
            </a:r>
          </a:p>
          <a:p>
            <a:pPr fontAlgn="auto">
              <a:lnSpc>
                <a:spcPct val="120000"/>
              </a:lnSpc>
              <a:buFont typeface="Wingdings" panose="05000000000000000000" charset="0"/>
              <a:buChar char="Ø"/>
            </a:pPr>
            <a:endParaRPr lang="zh-CN" altLang="en-US" sz="2000" dirty="0">
              <a:latin typeface="黑体" pitchFamily="49" charset="-122"/>
              <a:ea typeface="黑体" pitchFamily="49" charset="-122"/>
              <a:cs typeface="Times New Roman" panose="02020603050405020304" charset="0"/>
            </a:endParaRPr>
          </a:p>
          <a:p>
            <a:pPr fontAlgn="auto">
              <a:lnSpc>
                <a:spcPct val="120000"/>
              </a:lnSpc>
              <a:buFont typeface="Wingdings" panose="05000000000000000000" charset="0"/>
              <a:buChar char="Ø"/>
            </a:pPr>
            <a:r>
              <a:rPr lang="zh-CN" altLang="en-US" sz="2000" dirty="0">
                <a:latin typeface="黑体" pitchFamily="49" charset="-122"/>
                <a:ea typeface="黑体" pitchFamily="49" charset="-122"/>
                <a:cs typeface="Times New Roman" panose="02020603050405020304" charset="0"/>
              </a:rPr>
              <a:t>学校发生群体性不明原因疾病或其他突发公共卫生事件。</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9069" y="184638"/>
            <a:ext cx="6485792" cy="1325563"/>
          </a:xfrm>
        </p:spPr>
        <p:txBody>
          <a:bodyPr>
            <a:normAutofit/>
          </a:bodyPr>
          <a:lstStyle/>
          <a:p>
            <a:pPr algn="l"/>
            <a:r>
              <a:rPr lang="zh-CN" altLang="en-US" sz="4000" dirty="0">
                <a:latin typeface="黑体" pitchFamily="49" charset="-122"/>
                <a:ea typeface="黑体" pitchFamily="49" charset="-122"/>
                <a:sym typeface="+mn-ea"/>
              </a:rPr>
              <a:t>三、传染病疫情控制</a:t>
            </a:r>
            <a:endParaRPr lang="zh-CN" altLang="en-US" sz="4000" dirty="0">
              <a:latin typeface="黑体" pitchFamily="49" charset="-122"/>
              <a:ea typeface="黑体" pitchFamily="49" charset="-122"/>
            </a:endParaRPr>
          </a:p>
        </p:txBody>
      </p:sp>
      <p:sp>
        <p:nvSpPr>
          <p:cNvPr id="3" name="内容占位符 2"/>
          <p:cNvSpPr>
            <a:spLocks noGrp="1"/>
          </p:cNvSpPr>
          <p:nvPr>
            <p:ph idx="1"/>
          </p:nvPr>
        </p:nvSpPr>
        <p:spPr>
          <a:xfrm>
            <a:off x="670707" y="1205524"/>
            <a:ext cx="10515600" cy="4694114"/>
          </a:xfrm>
        </p:spPr>
        <p:txBody>
          <a:bodyPr>
            <a:noAutofit/>
          </a:bodyPr>
          <a:lstStyle/>
          <a:p>
            <a:pPr marL="0" indent="0" fontAlgn="auto">
              <a:lnSpc>
                <a:spcPct val="200000"/>
              </a:lnSpc>
              <a:spcBef>
                <a:spcPts val="0"/>
              </a:spcBef>
              <a:spcAft>
                <a:spcPts val="0"/>
              </a:spcAft>
              <a:buNone/>
            </a:pPr>
            <a:r>
              <a:rPr lang="zh-CN" altLang="en-US" sz="2800" dirty="0">
                <a:latin typeface="黑体" pitchFamily="49" charset="-122"/>
                <a:ea typeface="黑体" pitchFamily="49" charset="-122"/>
              </a:rPr>
              <a:t>（一）疫情调查</a:t>
            </a:r>
          </a:p>
          <a:p>
            <a:pPr marL="0" indent="0" fontAlgn="auto">
              <a:lnSpc>
                <a:spcPct val="200000"/>
              </a:lnSpc>
              <a:spcBef>
                <a:spcPts val="0"/>
              </a:spcBef>
              <a:spcAft>
                <a:spcPts val="0"/>
              </a:spcAft>
              <a:buNone/>
            </a:pPr>
            <a:r>
              <a:rPr lang="zh-CN" altLang="en-US" sz="2800" dirty="0" smtClean="0">
                <a:latin typeface="黑体" pitchFamily="49" charset="-122"/>
                <a:ea typeface="黑体" pitchFamily="49" charset="-122"/>
                <a:sym typeface="+mn-ea"/>
              </a:rPr>
              <a:t>    配合</a:t>
            </a:r>
            <a:r>
              <a:rPr lang="zh-CN" altLang="en-US" sz="2800" dirty="0">
                <a:latin typeface="黑体" pitchFamily="49" charset="-122"/>
                <a:ea typeface="黑体" pitchFamily="49" charset="-122"/>
                <a:sym typeface="+mn-ea"/>
              </a:rPr>
              <a:t>疾病预防控制机构对本单位发生的传染病疫情、突发公共卫生事件进行流行病学调查工作，配合对相关人员、相关食品、 水样和其它环境标本等进行采集工作，落实疾控机构提出的疫情相关防控措施。</a:t>
            </a:r>
            <a:endParaRPr kumimoji="0" lang="zh-CN" altLang="en-US" sz="2800" kern="0" cap="none" spc="0" normalizeH="0" baseline="0" noProof="1">
              <a:latin typeface="黑体" pitchFamily="49" charset="-122"/>
              <a:ea typeface="黑体" pitchFamily="49"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0720" y="591820"/>
            <a:ext cx="10842625" cy="5674360"/>
          </a:xfrm>
        </p:spPr>
        <p:txBody>
          <a:bodyPr>
            <a:noAutofit/>
          </a:bodyPr>
          <a:lstStyle/>
          <a:p>
            <a:pPr marL="0" algn="l" fontAlgn="auto">
              <a:lnSpc>
                <a:spcPct val="120000"/>
              </a:lnSpc>
              <a:spcBef>
                <a:spcPts val="0"/>
              </a:spcBef>
              <a:spcAft>
                <a:spcPts val="0"/>
              </a:spcAft>
              <a:buClrTx/>
              <a:buSzTx/>
              <a:buNone/>
            </a:pPr>
            <a:r>
              <a:rPr lang="zh-CN" altLang="en-US" sz="2800" dirty="0">
                <a:latin typeface="黑体" pitchFamily="49" charset="-122"/>
                <a:ea typeface="黑体" pitchFamily="49" charset="-122"/>
              </a:rPr>
              <a:t>（二）疫情控制</a:t>
            </a:r>
          </a:p>
          <a:p>
            <a:pPr marL="0" indent="0" fontAlgn="auto">
              <a:lnSpc>
                <a:spcPct val="120000"/>
              </a:lnSpc>
              <a:buNone/>
            </a:pPr>
            <a:r>
              <a:rPr lang="zh-CN" altLang="en-US" sz="2800" b="1" dirty="0">
                <a:latin typeface="黑体" pitchFamily="49" charset="-122"/>
                <a:ea typeface="黑体" pitchFamily="49" charset="-122"/>
              </a:rPr>
              <a:t>1.控制传染源（病例和密切接触者管理）</a:t>
            </a:r>
          </a:p>
          <a:p>
            <a:pPr marL="0" indent="0" fontAlgn="auto">
              <a:lnSpc>
                <a:spcPct val="120000"/>
              </a:lnSpc>
              <a:buNone/>
            </a:pPr>
            <a:r>
              <a:rPr lang="zh-CN" altLang="en-US" sz="2800" dirty="0" smtClean="0">
                <a:latin typeface="黑体" pitchFamily="49" charset="-122"/>
                <a:ea typeface="黑体" pitchFamily="49" charset="-122"/>
              </a:rPr>
              <a:t>   （</a:t>
            </a:r>
            <a:r>
              <a:rPr lang="zh-CN" altLang="en-US" sz="2800" dirty="0">
                <a:latin typeface="黑体" pitchFamily="49" charset="-122"/>
                <a:ea typeface="黑体" pitchFamily="49" charset="-122"/>
              </a:rPr>
              <a:t>1）学校和托幼机构在学生、教职员工、食品从业人员和其它人员中发现确诊或疑似传染病患者时</a:t>
            </a:r>
            <a:r>
              <a:rPr lang="zh-CN" altLang="en-US" sz="2800" dirty="0">
                <a:solidFill>
                  <a:srgbClr val="FF0000"/>
                </a:solidFill>
                <a:latin typeface="黑体" pitchFamily="49" charset="-122"/>
                <a:ea typeface="黑体" pitchFamily="49" charset="-122"/>
              </a:rPr>
              <a:t>应立即要求其进行隔离 </a:t>
            </a:r>
            <a:r>
              <a:rPr lang="zh-CN" altLang="en-US" sz="2800" dirty="0">
                <a:latin typeface="黑体" pitchFamily="49" charset="-122"/>
                <a:ea typeface="黑体" pitchFamily="49" charset="-122"/>
              </a:rPr>
              <a:t>（居家隔离或住院隔离）至传染期过后方可复课或复工。</a:t>
            </a:r>
          </a:p>
          <a:p>
            <a:pPr marL="0" indent="0" fontAlgn="auto">
              <a:lnSpc>
                <a:spcPct val="120000"/>
              </a:lnSpc>
              <a:buNone/>
            </a:pPr>
            <a:r>
              <a:rPr lang="zh-CN" altLang="en-US" sz="2800" dirty="0" smtClean="0">
                <a:latin typeface="黑体" pitchFamily="49" charset="-122"/>
                <a:ea typeface="黑体" pitchFamily="49" charset="-122"/>
              </a:rPr>
              <a:t>   学生</a:t>
            </a:r>
            <a:r>
              <a:rPr lang="zh-CN" altLang="en-US" sz="2800" dirty="0">
                <a:latin typeface="黑体" pitchFamily="49" charset="-122"/>
                <a:ea typeface="黑体" pitchFamily="49" charset="-122"/>
              </a:rPr>
              <a:t>疑似患传染病时应及时</a:t>
            </a:r>
            <a:r>
              <a:rPr lang="zh-CN" altLang="en-US" sz="2800" dirty="0">
                <a:solidFill>
                  <a:srgbClr val="FF0000"/>
                </a:solidFill>
                <a:latin typeface="黑体" pitchFamily="49" charset="-122"/>
                <a:ea typeface="黑体" pitchFamily="49" charset="-122"/>
              </a:rPr>
              <a:t>通知其家长或监护人送患者就医</a:t>
            </a:r>
            <a:r>
              <a:rPr lang="zh-CN" altLang="en-US" sz="2800" dirty="0">
                <a:latin typeface="黑体" pitchFamily="49" charset="-122"/>
                <a:ea typeface="黑体" pitchFamily="49" charset="-122"/>
              </a:rPr>
              <a:t>，并做好疾病诊断的</a:t>
            </a:r>
            <a:r>
              <a:rPr lang="zh-CN" altLang="en-US" sz="2800" dirty="0">
                <a:solidFill>
                  <a:srgbClr val="FF0000"/>
                </a:solidFill>
                <a:latin typeface="黑体" pitchFamily="49" charset="-122"/>
                <a:ea typeface="黑体" pitchFamily="49" charset="-122"/>
              </a:rPr>
              <a:t>随访</a:t>
            </a:r>
            <a:r>
              <a:rPr lang="zh-CN" altLang="en-US" sz="2800" dirty="0">
                <a:latin typeface="黑体" pitchFamily="49" charset="-122"/>
                <a:ea typeface="黑体" pitchFamily="49" charset="-122"/>
              </a:rPr>
              <a:t>记录。</a:t>
            </a:r>
          </a:p>
          <a:p>
            <a:pPr marL="0" indent="0" fontAlgn="auto">
              <a:lnSpc>
                <a:spcPct val="120000"/>
              </a:lnSpc>
              <a:buNone/>
            </a:pPr>
            <a:r>
              <a:rPr lang="zh-CN" altLang="en-US" sz="2800" u="sng" dirty="0" smtClean="0">
                <a:latin typeface="黑体" pitchFamily="49" charset="-122"/>
                <a:ea typeface="黑体" pitchFamily="49" charset="-122"/>
              </a:rPr>
              <a:t>   对于</a:t>
            </a:r>
            <a:r>
              <a:rPr lang="zh-CN" altLang="en-US" sz="2800" u="sng" dirty="0">
                <a:latin typeface="黑体" pitchFamily="49" charset="-122"/>
                <a:ea typeface="黑体" pitchFamily="49" charset="-122"/>
              </a:rPr>
              <a:t>需要开具复课复工证明方可返校的患者, 班主任或校医（保健老师）应</a:t>
            </a:r>
            <a:r>
              <a:rPr lang="zh-CN" altLang="en-US" sz="2800" u="sng" dirty="0">
                <a:solidFill>
                  <a:srgbClr val="FF0000"/>
                </a:solidFill>
                <a:latin typeface="黑体" pitchFamily="49" charset="-122"/>
                <a:ea typeface="黑体" pitchFamily="49" charset="-122"/>
              </a:rPr>
              <a:t>提前告知</a:t>
            </a:r>
            <a:r>
              <a:rPr lang="zh-CN" altLang="en-US" sz="2800" u="sng" dirty="0">
                <a:latin typeface="黑体" pitchFamily="49" charset="-122"/>
                <a:ea typeface="黑体" pitchFamily="49" charset="-122"/>
              </a:rPr>
              <a:t>其开具程序和查验程序。</a:t>
            </a:r>
            <a:endParaRPr lang="zh-CN" altLang="en-US" sz="2800" dirty="0">
              <a:latin typeface="黑体" pitchFamily="49" charset="-122"/>
              <a:ea typeface="黑体" pitchFamily="49" charset="-122"/>
            </a:endParaRPr>
          </a:p>
          <a:p>
            <a:pPr marL="0" indent="0" fontAlgn="auto">
              <a:lnSpc>
                <a:spcPct val="120000"/>
              </a:lnSpc>
              <a:buNone/>
            </a:pPr>
            <a:r>
              <a:rPr lang="en-US" altLang="zh-CN" sz="2800" dirty="0">
                <a:latin typeface="黑体" pitchFamily="49" charset="-122"/>
                <a:ea typeface="黑体" pitchFamily="49" charset="-122"/>
              </a:rPr>
              <a:t>    </a:t>
            </a:r>
            <a:endParaRPr lang="zh-CN" altLang="en-US" sz="2800" dirty="0">
              <a:latin typeface="黑体" pitchFamily="49" charset="-122"/>
              <a:ea typeface="黑体" pitchFamily="49"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95606" y="1145882"/>
            <a:ext cx="11146155" cy="5114241"/>
          </a:xfrm>
        </p:spPr>
        <p:txBody>
          <a:bodyPr>
            <a:noAutofit/>
          </a:bodyPr>
          <a:lstStyle/>
          <a:p>
            <a:pPr marL="0" indent="0" fontAlgn="auto">
              <a:lnSpc>
                <a:spcPct val="120000"/>
              </a:lnSpc>
              <a:buNone/>
            </a:pPr>
            <a:r>
              <a:rPr lang="zh-CN" altLang="en-US" sz="2400" dirty="0" smtClean="0">
                <a:latin typeface="黑体" pitchFamily="49" charset="-122"/>
                <a:ea typeface="黑体" pitchFamily="49" charset="-122"/>
                <a:sym typeface="+mn-ea"/>
              </a:rPr>
              <a:t>  （2</a:t>
            </a:r>
            <a:r>
              <a:rPr lang="zh-CN" altLang="en-US" sz="2400" dirty="0">
                <a:latin typeface="黑体" pitchFamily="49" charset="-122"/>
                <a:ea typeface="黑体" pitchFamily="49" charset="-122"/>
                <a:sym typeface="+mn-ea"/>
              </a:rPr>
              <a:t>）患者复工复课应由校医</a:t>
            </a:r>
            <a:r>
              <a:rPr lang="zh-CN" altLang="en-US" sz="2400" dirty="0">
                <a:solidFill>
                  <a:srgbClr val="FF0000"/>
                </a:solidFill>
                <a:latin typeface="黑体" pitchFamily="49" charset="-122"/>
                <a:ea typeface="黑体" pitchFamily="49" charset="-122"/>
                <a:sym typeface="+mn-ea"/>
              </a:rPr>
              <a:t>查验加盖公章的</a:t>
            </a:r>
            <a:r>
              <a:rPr lang="zh-CN" altLang="en-US" sz="2400" dirty="0">
                <a:latin typeface="黑体" pitchFamily="49" charset="-122"/>
                <a:ea typeface="黑体" pitchFamily="49" charset="-122"/>
                <a:sym typeface="+mn-ea"/>
              </a:rPr>
              <a:t>复课复工证明，并</a:t>
            </a:r>
            <a:r>
              <a:rPr lang="zh-CN" altLang="en-US" sz="2400" dirty="0">
                <a:solidFill>
                  <a:srgbClr val="FF0000"/>
                </a:solidFill>
                <a:latin typeface="黑体" pitchFamily="49" charset="-122"/>
                <a:ea typeface="黑体" pitchFamily="49" charset="-122"/>
                <a:sym typeface="+mn-ea"/>
              </a:rPr>
              <a:t>现场观察</a:t>
            </a:r>
            <a:r>
              <a:rPr lang="zh-CN" altLang="en-US" sz="2400" dirty="0">
                <a:latin typeface="黑体" pitchFamily="49" charset="-122"/>
                <a:ea typeface="黑体" pitchFamily="49" charset="-122"/>
                <a:sym typeface="+mn-ea"/>
              </a:rPr>
              <a:t>和</a:t>
            </a:r>
            <a:r>
              <a:rPr lang="zh-CN" altLang="en-US" sz="2400" dirty="0">
                <a:solidFill>
                  <a:srgbClr val="FF0000"/>
                </a:solidFill>
                <a:latin typeface="黑体" pitchFamily="49" charset="-122"/>
                <a:ea typeface="黑体" pitchFamily="49" charset="-122"/>
                <a:sym typeface="+mn-ea"/>
              </a:rPr>
              <a:t>询问</a:t>
            </a:r>
            <a:r>
              <a:rPr lang="zh-CN" altLang="en-US" sz="2400" dirty="0">
                <a:latin typeface="黑体" pitchFamily="49" charset="-122"/>
                <a:ea typeface="黑体" pitchFamily="49" charset="-122"/>
                <a:sym typeface="+mn-ea"/>
              </a:rPr>
              <a:t>相关临床症状</a:t>
            </a:r>
            <a:r>
              <a:rPr lang="zh-CN" altLang="en-US" sz="2400" dirty="0">
                <a:solidFill>
                  <a:srgbClr val="FF0000"/>
                </a:solidFill>
                <a:latin typeface="黑体" pitchFamily="49" charset="-122"/>
                <a:ea typeface="黑体" pitchFamily="49" charset="-122"/>
                <a:sym typeface="+mn-ea"/>
              </a:rPr>
              <a:t>是否消失</a:t>
            </a:r>
            <a:r>
              <a:rPr lang="zh-CN" altLang="en-US" sz="2400" dirty="0">
                <a:latin typeface="黑体" pitchFamily="49" charset="-122"/>
                <a:ea typeface="黑体" pitchFamily="49" charset="-122"/>
                <a:sym typeface="+mn-ea"/>
              </a:rPr>
              <a:t>，包括发热、皮疹、腹泻、呕吐、黄疸、结膜出血等，同时做好</a:t>
            </a:r>
            <a:r>
              <a:rPr lang="zh-CN" altLang="en-US" sz="2400" dirty="0">
                <a:solidFill>
                  <a:srgbClr val="FF0000"/>
                </a:solidFill>
                <a:latin typeface="黑体" pitchFamily="49" charset="-122"/>
                <a:ea typeface="黑体" pitchFamily="49" charset="-122"/>
                <a:sym typeface="+mn-ea"/>
              </a:rPr>
              <a:t>登记</a:t>
            </a:r>
            <a:r>
              <a:rPr lang="zh-CN" altLang="en-US" sz="2400" dirty="0">
                <a:latin typeface="黑体" pitchFamily="49" charset="-122"/>
                <a:ea typeface="黑体" pitchFamily="49" charset="-122"/>
                <a:sym typeface="+mn-ea"/>
              </a:rPr>
              <a:t>工作。校医复核后开具</a:t>
            </a:r>
            <a:r>
              <a:rPr lang="zh-CN" altLang="en-US" sz="2400" u="sng" dirty="0">
                <a:solidFill>
                  <a:srgbClr val="FF0000"/>
                </a:solidFill>
                <a:latin typeface="黑体" pitchFamily="49" charset="-122"/>
                <a:ea typeface="黑体" pitchFamily="49" charset="-122"/>
                <a:sym typeface="+mn-ea"/>
              </a:rPr>
              <a:t>回班</a:t>
            </a:r>
            <a:r>
              <a:rPr lang="zh-CN" altLang="en-US" sz="2400" u="sng" dirty="0">
                <a:latin typeface="黑体" pitchFamily="49" charset="-122"/>
                <a:ea typeface="黑体" pitchFamily="49" charset="-122"/>
                <a:sym typeface="+mn-ea"/>
              </a:rPr>
              <a:t>复课证明</a:t>
            </a:r>
            <a:r>
              <a:rPr lang="zh-CN" altLang="en-US" sz="2400" dirty="0">
                <a:latin typeface="黑体" pitchFamily="49" charset="-122"/>
                <a:ea typeface="黑体" pitchFamily="49" charset="-122"/>
                <a:sym typeface="+mn-ea"/>
              </a:rPr>
              <a:t>，执此证明方可回班复课。</a:t>
            </a:r>
          </a:p>
          <a:p>
            <a:pPr marL="0" indent="0" fontAlgn="auto">
              <a:lnSpc>
                <a:spcPct val="120000"/>
              </a:lnSpc>
              <a:buNone/>
            </a:pPr>
            <a:endParaRPr lang="zh-CN" altLang="en-US" sz="2400" dirty="0">
              <a:latin typeface="黑体" pitchFamily="49" charset="-122"/>
              <a:ea typeface="黑体" pitchFamily="49" charset="-122"/>
              <a:sym typeface="+mn-ea"/>
            </a:endParaRPr>
          </a:p>
          <a:p>
            <a:pPr marL="0" indent="0" fontAlgn="auto">
              <a:lnSpc>
                <a:spcPct val="120000"/>
              </a:lnSpc>
              <a:buNone/>
            </a:pPr>
            <a:r>
              <a:rPr lang="zh-CN" altLang="en-US" sz="2400" dirty="0" smtClean="0">
                <a:latin typeface="黑体" pitchFamily="49" charset="-122"/>
                <a:ea typeface="黑体" pitchFamily="49" charset="-122"/>
                <a:sym typeface="+mn-ea"/>
              </a:rPr>
              <a:t>若</a:t>
            </a:r>
            <a:r>
              <a:rPr lang="zh-CN" altLang="en-US" sz="2400" dirty="0">
                <a:latin typeface="黑体" pitchFamily="49" charset="-122"/>
                <a:ea typeface="黑体" pitchFamily="49" charset="-122"/>
                <a:sym typeface="+mn-ea"/>
              </a:rPr>
              <a:t>校医或保健老师复核结论与医疗机构开具的返校复课证明不一致，以校医或保健老师的结论为准。</a:t>
            </a:r>
          </a:p>
          <a:p>
            <a:pPr marL="0" indent="0" fontAlgn="auto">
              <a:lnSpc>
                <a:spcPct val="120000"/>
              </a:lnSpc>
              <a:buNone/>
            </a:pPr>
            <a:endParaRPr lang="zh-CN" altLang="en-US" sz="2400" dirty="0">
              <a:latin typeface="黑体" pitchFamily="49" charset="-122"/>
              <a:ea typeface="黑体" pitchFamily="49" charset="-122"/>
              <a:sym typeface="+mn-ea"/>
            </a:endParaRPr>
          </a:p>
          <a:p>
            <a:pPr marL="0" indent="0" fontAlgn="auto">
              <a:lnSpc>
                <a:spcPct val="120000"/>
              </a:lnSpc>
              <a:buNone/>
            </a:pPr>
            <a:r>
              <a:rPr lang="zh-CN" altLang="en-US" sz="2400" dirty="0">
                <a:latin typeface="黑体" pitchFamily="49" charset="-122"/>
                <a:ea typeface="黑体" pitchFamily="49" charset="-122"/>
                <a:sym typeface="+mn-ea"/>
              </a:rPr>
              <a:t>若家长对结论存在争议，由校医或保健老师会同班主任向家长做好沟通解释工作，并立即将情况上报学校领导、教育部门和疾控机构，协商后做出是否复课的最终决定。</a:t>
            </a:r>
          </a:p>
          <a:p>
            <a:pPr marL="0" indent="0">
              <a:buNone/>
            </a:pPr>
            <a:endParaRPr lang="zh-CN" altLang="en-US" sz="2400" dirty="0">
              <a:latin typeface="黑体" pitchFamily="49" charset="-122"/>
              <a:ea typeface="黑体" pitchFamily="49"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DI3MzFkNWM1YThhZGRkNTc5YmU2ZjliMTQxMWNkNzcifQ=="/>
  <p:tag name="KSO_WPP_MARK_KEY" val="8dd3c036-10d1-4382-a32a-83da415f16de"/>
</p:tagLst>
</file>

<file path=ppt/tags/tag1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添加标题"/>
  <p:tag name="KSO_WM_UNIT_NOCLEAR" val="0"/>
  <p:tag name="KSO_WM_UNIT_VALUE" val="14"/>
  <p:tag name="KSO_WM_UNIT_HIGHLIGHT" val="0"/>
  <p:tag name="KSO_WM_UNIT_COMPATIBLE" val="0"/>
  <p:tag name="KSO_WM_UNIT_DIAGRAM_ISNUMVISUAL" val="0"/>
  <p:tag name="KSO_WM_UNIT_DIAGRAM_ISREFERUNIT" val="0"/>
  <p:tag name="KSO_WM_UNIT_TYPE" val="h_a"/>
  <p:tag name="KSO_WM_UNIT_INDEX" val="1_1"/>
  <p:tag name="KSO_WM_UNIT_ID" val="diagram20212693_1*h_a*1_1"/>
  <p:tag name="KSO_WM_TEMPLATE_CATEGORY" val="diagram"/>
  <p:tag name="KSO_WM_TEMPLATE_INDEX" val="20212693"/>
  <p:tag name="KSO_WM_UNIT_LAYERLEVEL" val="1_1"/>
  <p:tag name="KSO_WM_TAG_VERSION" val="1.0"/>
  <p:tag name="KSO_WM_BEAUTIFY_FLAG" val="#wm#"/>
  <p:tag name="KSO_WM_UNIT_DEFAULT_FONT" val="18;24;2"/>
  <p:tag name="KSO_WM_UNIT_BLOCK" val="0"/>
  <p:tag name="KSO_WM_UNIT_SHOW_EDIT_AREA_INDICATION" val="1"/>
  <p:tag name="KSO_WM_CHIP_GROUPID" val="5e6b05b36848fb12bee65ad8"/>
  <p:tag name="KSO_WM_CHIP_XID" val="5e6b05b36848fb12bee65ada"/>
  <p:tag name="KSO_WM_UNIT_DEC_AREA_ID" val="2adc2be998b64379962ed579942ba49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995514222c224defb22f342fd04f9d0b"/>
  <p:tag name="KSO_WM_UNIT_TEXT_FILL_FORE_SCHEMECOLOR_INDEX_BRIGHTNESS" val="0"/>
  <p:tag name="KSO_WM_UNIT_TEXT_FILL_FORE_SCHEMECOLOR_INDEX" val="13"/>
  <p:tag name="KSO_WM_UNIT_TEXT_FILL_TYPE" val="1"/>
  <p:tag name="KSO_WM_TEMPLATE_ASSEMBLE_XID" val="60656f654054ed1e2fb80947"/>
  <p:tag name="KSO_WM_TEMPLATE_ASSEMBLE_GROUPID" val="60656f654054ed1e2fb80947"/>
</p:tagLst>
</file>

<file path=ppt/tags/tag11.xml><?xml version="1.0" encoding="utf-8"?>
<p:tagLst xmlns:a="http://schemas.openxmlformats.org/drawingml/2006/main" xmlns:r="http://schemas.openxmlformats.org/officeDocument/2006/relationships" xmlns:p="http://schemas.openxmlformats.org/presentationml/2006/main">
  <p:tag name="KSO_WM_UNIT_VALUE" val="1269*1861"/>
  <p:tag name="KSO_WM_UNIT_HIGHLIGHT" val="0"/>
  <p:tag name="KSO_WM_UNIT_COMPATIBLE" val="1"/>
  <p:tag name="KSO_WM_UNIT_DIAGRAM_ISNUMVISUAL" val="0"/>
  <p:tag name="KSO_WM_UNIT_DIAGRAM_ISREFERUNIT" val="0"/>
  <p:tag name="KSO_WM_UNIT_TYPE" val="d"/>
  <p:tag name="KSO_WM_UNIT_INDEX" val="1"/>
  <p:tag name="KSO_WM_UNIT_ID" val="diagram20212693_1*d*1"/>
  <p:tag name="KSO_WM_TEMPLATE_CATEGORY" val="diagram"/>
  <p:tag name="KSO_WM_TEMPLATE_INDEX" val="20212693"/>
  <p:tag name="KSO_WM_UNIT_LAYERLEVEL" val="1"/>
  <p:tag name="KSO_WM_TAG_VERSION" val="1.0"/>
  <p:tag name="KSO_WM_BEAUTIFY_FLAG" val="#wm#"/>
  <p:tag name="KSO_WM_CHIP_GROUPID" val="5e7310da9a230a26b9e88a19"/>
  <p:tag name="KSO_WM_CHIP_XID" val="5e7310da9a230a26b9e88a1a"/>
  <p:tag name="KSO_WM_UNIT_DEC_AREA_ID" val="407c154468ec4eb78a456ce467c5fee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b52d0553acd74924b839fbfe08603141"/>
  <p:tag name="KSO_WM_UNIT_SUPPORT_UNIT_TYPE" val="[&quot;l&quot;,&quot;m&quot;,&quot;n&quot;,&quot;o&quot;,&quot;p&quot;,&quot;q&quot;,&quot;r&quot;,&quot;δ&quot;,&quot;ε&quot;,&quot;ζ&quot;,&quot;η&quot;,&quot;d&quot;,&quot;α&quot;,&quot;β&quot;,&quot;θ&quot;]"/>
  <p:tag name="KSO_WM_TEMPLATE_ASSEMBLE_XID" val="60656f654054ed1e2fb80947"/>
  <p:tag name="KSO_WM_TEMPLATE_ASSEMBLE_GROUPID" val="60656f654054ed1e2fb80947"/>
  <p:tag name="KSO_WM_UNIT_PLACING_PICTURE_USER_VIEWPORT" val="{&quot;height&quot;:5872.529133858267,&quot;width&quot;:6307.27559055118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970f7a65-b631-4ec5-9a47-ffa6aa09f42a}"/>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970f7a65-b631-4ec5-9a47-ffa6aa09f42a}"/>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f439a77e-b07d-43a1-94c2-d760cf4f7c7c}"/>
  <p:tag name="TABLE_ENDDRAG_ORIGIN_RECT" val="898*462"/>
  <p:tag name="TABLE_ENDDRAG_RECT" val="34*57*898*462"/>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f439a77e-b07d-43a1-94c2-d760cf4f7c7c}"/>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f439a77e-b07d-43a1-94c2-d760cf4f7c7c}"/>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693"/>
  <p:tag name="KSO_WM_SLIDE_ID" val="diagram20212693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287.95*60.7"/>
  <p:tag name="KSO_WM_SLIDE_POSITION" val="48.0004*239.302"/>
  <p:tag name="KSO_WM_TAG_VERSION" val="1.0"/>
  <p:tag name="KSO_WM_SLIDE_LAYOUT" val="d_h"/>
  <p:tag name="KSO_WM_SLIDE_LAYOUT_CNT" val="1_1"/>
  <p:tag name="KSO_WM_SLIDE_LAYOUT_INFO" val="{&quot;direction&quot;:1,&quot;id&quot;:&quot;2021-04-01T15:44:07&quot;,&quot;maxSize&quot;:{&quot;size1&quot;:46.29961050101168},&quot;minSize&quot;:{&quot;size1&quot;:35.09961050101168},&quot;normalSize&quot;:{&quot;size1&quot;:46.29950633434502},&quot;subLayout&quot;:[{&quot;id&quot;:&quot;2021-04-01T15:44:07&quot;,&quot;margin&quot;:{&quot;bottom&quot;:5.115001201629639,&quot;left&quot;:1.2697499990463257,&quot;right&quot;:0.01950000412762165,&quot;top&quot;:5.927000999450684},&quot;maxSize&quot;:{&quot;size1&quot;:59.43367840802229},&quot;minSize&quot;:{&quot;size1&quot;:43.53367840802228},&quot;normalSize&quot;:{&quot;size1&quot;:59.433678408022274},&quot;subLayout&quot;:[{&quot;id&quot;:&quot;2021-04-01T15:44:07&quot;,&quot;margin&quot;:{&quot;bottom&quot;:0.04692979156970978,&quot;left&quot;:1.2697499990463257,&quot;right&quot;:0.01950000412762165,&quot;top&quot;:5.927000999450684},&quot;type&quot;:0},{&quot;id&quot;:&quot;2021-04-01T15:44:07&quot;,&quot;margin&quot;:{&quot;bottom&quot;:5.115001201629639,&quot;left&quot;:1.2697499990463257,&quot;right&quot;:0.01950000412762165,&quot;top&quot;:0.14886198937892914},&quot;type&quot;:0}],&quot;type&quot;:0},{&quot;id&quot;:&quot;2021-04-01T15:44:07&quot;,&quot;margin&quot;:{&quot;bottom&quot;:1.6929999589920044,&quot;left&quot;:1.2502501010894775,&quot;right&quot;:1.2697499990463257,&quot;top&quot;:3.38700008392334},&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71a4e3747e3ea6e293b257"/>
  <p:tag name="KSO_WM_CHIP_FILLPROP" val="[[{&quot;text_align&quot;:&quot;lm&quot;,&quot;text_direction&quot;:&quot;horizontal&quot;,&quot;support_big_font&quot;:false,&quot;picture_toward&quot;:0,&quot;picture_dockside&quot;:[],&quot;fill_id&quot;:&quot;a53971bed3924079ab3e4b00b6b6cbeb&quot;,&quot;fill_align&quot;:&quot;lm&quot;,&quot;chip_types&quot;:[&quot;text&quot;,&quot;header&quot;]},{&quot;text_align&quot;:&quot;cm&quot;,&quot;text_direction&quot;:&quot;horizontal&quot;,&quot;support_features&quot;:[&quot;collage&quot;,&quot;carousel&quot;],&quot;support_big_font&quot;:false,&quot;picture_toward&quot;:0,&quot;picture_dockside&quot;:[],&quot;fill_id&quot;:&quot;c7046210fc6c4d52a930c2f23713b1af&quot;,&quot;fill_align&quot;:&quot;cm&quot;,&quot;chip_types&quot;:[&quot;diagram&quot;,&quot;picture&quot;,&quot;chart&quot;,&quot;table&quot;,&quot;video&quot;]}]]"/>
  <p:tag name="KSO_WM_CHIP_DECFILLPROP" val="[]"/>
  <p:tag name="KSO_WM_SLIDE_CAN_ADD_NAVIGATION" val="1"/>
  <p:tag name="KSO_WM_CHIP_GROUPID" val="5f71a4e3747e3ea6e293b256"/>
  <p:tag name="KSO_WM_SLIDE_BK_DARK_LIGHT" val="2"/>
  <p:tag name="KSO_WM_SLIDE_BACKGROUND_TYPE" val="general"/>
  <p:tag name="KSO_WM_SLIDE_SUPPORT_FEATURE_TYPE" val="3"/>
  <p:tag name="KSO_WM_TEMPLATE_ASSEMBLE_XID" val="60656f654054ed1e2fb80947"/>
  <p:tag name="KSO_WM_TEMPLATE_ASSEMBLE_GROUPID" val="60656f654054ed1e2fb80947"/>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12693_1*i*5"/>
  <p:tag name="KSO_WM_TEMPLATE_CATEGORY" val="diagram"/>
  <p:tag name="KSO_WM_TEMPLATE_INDEX" val="20212693"/>
  <p:tag name="KSO_WM_UNIT_LAYERLEVEL" val="1"/>
  <p:tag name="KSO_WM_TAG_VERSION" val="1.0"/>
  <p:tag name="KSO_WM_BEAUTIFY_FLAG" val="#wm#"/>
  <p:tag name="KSO_WM_UNIT_BLOCK" val="0"/>
  <p:tag name="KSO_WM_UNIT_SM_LIMIT_TYPE" val="2"/>
  <p:tag name="KSO_WM_UNIT_DEC_AREA_ID" val="1db9c723d5a24b58ab96c856c0cd4e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TEXT_FILL_FORE_SCHEMECOLOR_INDEX_BRIGHTNESS" val="0"/>
  <p:tag name="KSO_WM_UNIT_TEXT_FILL_FORE_SCHEMECOLOR_INDEX" val="13"/>
  <p:tag name="KSO_WM_UNIT_TEXT_FILL_TYPE" val="1"/>
  <p:tag name="KSO_WM_UNIT_VALUE" val="4"/>
  <p:tag name="KSO_WM_TEMPLATE_ASSEMBLE_XID" val="60656f654054ed1e2fb80947"/>
  <p:tag name="KSO_WM_TEMPLATE_ASSEMBLE_GROUPID" val="60656f654054ed1e2fb8094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TotalTime>
  <Words>1578</Words>
  <Application>Microsoft Office PowerPoint</Application>
  <PresentationFormat>自定义</PresentationFormat>
  <Paragraphs>200</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学校传染病防控教职工培训  常州市新北区飞龙实验小学  2023年2月 </vt:lpstr>
      <vt:lpstr>一、传染病预防</vt:lpstr>
      <vt:lpstr>PowerPoint 演示文稿</vt:lpstr>
      <vt:lpstr>PowerPoint 演示文稿</vt:lpstr>
      <vt:lpstr>二、传染病疫情的监测和报告</vt:lpstr>
      <vt:lpstr>PowerPoint 演示文稿</vt:lpstr>
      <vt:lpstr>三、传染病疫情控制</vt:lpstr>
      <vt:lpstr>PowerPoint 演示文稿</vt:lpstr>
      <vt:lpstr>PowerPoint 演示文稿</vt:lpstr>
      <vt:lpstr>PowerPoint 演示文稿</vt:lpstr>
      <vt:lpstr>学校常见传染病的传染期和隔离建议</vt:lpstr>
      <vt:lpstr>学校常见传染病的传染期和隔离建议</vt:lpstr>
      <vt:lpstr>学校常见传染病的传染期和隔离建议</vt:lpstr>
      <vt:lpstr>学校其他传染病的传染期和隔离建议</vt:lpstr>
      <vt:lpstr>学校其他传染病的传染期和隔离建议</vt:lpstr>
      <vt:lpstr>     注：常见传染病暴发疫情，班级停课天数，要以上级疫情防控部门的要求为准。</vt:lpstr>
      <vt:lpstr>附1：学校新冠病毒感染防控要点</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学校传染病防控教职工培训  常州市新北区飞龙实验小学  2023年2月 </dc:title>
  <dc:creator/>
  <cp:lastModifiedBy>User</cp:lastModifiedBy>
  <cp:revision>30</cp:revision>
  <dcterms:created xsi:type="dcterms:W3CDTF">2022-08-15T07:20:00Z</dcterms:created>
  <dcterms:modified xsi:type="dcterms:W3CDTF">2023-02-13T07:25:39Z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94E4E80AB0A14482A71069251EEA8CFF</vt:lpwstr>
  </property>
  <property fmtid="{D5CDD505-2E9C-101B-9397-08002B2CF9AE}" pid="3" name="KSOProductBuildVer">
    <vt:lpwstr>2052-11.1.0.13703</vt:lpwstr>
  </property>
</Properties>
</file>