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5" r:id="rId3"/>
    <p:sldMasterId id="2147483682" r:id="rId4"/>
    <p:sldMasterId id="2147483699" r:id="rId5"/>
    <p:sldMasterId id="2147483716" r:id="rId6"/>
  </p:sldMasterIdLst>
  <p:sldIdLst>
    <p:sldId id="257" r:id="rId7"/>
    <p:sldId id="258" r:id="rId8"/>
    <p:sldId id="260" r:id="rId9"/>
    <p:sldId id="515" r:id="rId10"/>
    <p:sldId id="516" r:id="rId11"/>
    <p:sldId id="517" r:id="rId12"/>
    <p:sldId id="259" r:id="rId13"/>
    <p:sldId id="472" r:id="rId14"/>
    <p:sldId id="473" r:id="rId15"/>
    <p:sldId id="474" r:id="rId16"/>
    <p:sldId id="475" r:id="rId17"/>
    <p:sldId id="281" r:id="rId18"/>
    <p:sldId id="486" r:id="rId19"/>
    <p:sldId id="497" r:id="rId20"/>
    <p:sldId id="498" r:id="rId21"/>
    <p:sldId id="499" r:id="rId22"/>
    <p:sldId id="506" r:id="rId23"/>
    <p:sldId id="507" r:id="rId24"/>
    <p:sldId id="508" r:id="rId25"/>
    <p:sldId id="513" r:id="rId26"/>
    <p:sldId id="395" r:id="rId27"/>
  </p:sldIdLst>
  <p:sldSz cx="12192000" cy="6858000"/>
  <p:notesSz cx="6858000" cy="9144000"/>
  <p:custDataLst>
    <p:tags r:id="rId31"/>
  </p:custDataLst>
  <p:defaultTextStyle>
    <a:defPPr>
      <a:defRPr lang="zh-CN"/>
    </a:defPPr>
    <a:lvl1pPr marL="0" lvl="0"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07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965"/>
    <a:srgbClr val="CC3300"/>
    <a:srgbClr val="FF3399"/>
    <a:srgbClr val="0000CC"/>
    <a:srgbClr val="3366FF"/>
    <a:srgbClr val="FFB195"/>
    <a:srgbClr val="FFEFE9"/>
    <a:srgbClr val="FFD9CB"/>
    <a:srgbClr val="FF9A77"/>
    <a:srgbClr val="FFBB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078"/>
        <p:guide pos="384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1" Type="http://schemas.openxmlformats.org/officeDocument/2006/relationships/tags" Target="tags/tag2.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1.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190500" y="3136900"/>
            <a:ext cx="11737975"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F4F1F1"/>
        </a:solidFill>
        <a:effectLst/>
      </p:bgPr>
    </p:bg>
    <p:spTree>
      <p:nvGrpSpPr>
        <p:cNvPr id="1" name=""/>
        <p:cNvGrpSpPr/>
        <p:nvPr/>
      </p:nvGrpSpPr>
      <p:grpSpPr>
        <a:xfrm>
          <a:off x="0" y="0"/>
          <a:ext cx="0" cy="0"/>
          <a:chOff x="0" y="0"/>
          <a:chExt cx="0" cy="0"/>
        </a:xfrm>
      </p:grpSpPr>
      <p:sp>
        <p:nvSpPr>
          <p:cNvPr id="6" name="矩形 5"/>
          <p:cNvSpPr/>
          <p:nvPr userDrawn="1"/>
        </p:nvSpPr>
        <p:spPr>
          <a:xfrm>
            <a:off x="-12700" y="1177925"/>
            <a:ext cx="12204700" cy="76200"/>
          </a:xfrm>
          <a:prstGeom prst="rect">
            <a:avLst/>
          </a:prstGeom>
          <a:solidFill>
            <a:srgbClr val="CC3300"/>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190500" y="3136900"/>
            <a:ext cx="11737975"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空白">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flipH="1">
            <a:off x="1004888" y="-12700"/>
            <a:ext cx="76200" cy="6884988"/>
          </a:xfrm>
          <a:prstGeom prst="roundRect">
            <a:avLst>
              <a:gd name="adj" fmla="val 50000"/>
            </a:avLst>
          </a:prstGeom>
          <a:solidFill>
            <a:srgbClr val="CC3300">
              <a:alpha val="81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2_空白">
    <p:bg>
      <p:bgPr>
        <a:solidFill>
          <a:srgbClr val="F4F1F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2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2428875" y="3581400"/>
            <a:ext cx="7334250"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F4F1F1"/>
        </a:solidFill>
        <a:effectLst/>
      </p:bgPr>
    </p:bg>
    <p:spTree>
      <p:nvGrpSpPr>
        <p:cNvPr id="1" name=""/>
        <p:cNvGrpSpPr/>
        <p:nvPr/>
      </p:nvGrpSpPr>
      <p:grpSpPr>
        <a:xfrm>
          <a:off x="0" y="0"/>
          <a:ext cx="0" cy="0"/>
          <a:chOff x="0" y="0"/>
          <a:chExt cx="0" cy="0"/>
        </a:xfrm>
      </p:grpSpPr>
      <p:sp>
        <p:nvSpPr>
          <p:cNvPr id="6" name="矩形 5"/>
          <p:cNvSpPr/>
          <p:nvPr userDrawn="1"/>
        </p:nvSpPr>
        <p:spPr>
          <a:xfrm>
            <a:off x="-12700" y="1177925"/>
            <a:ext cx="12204700" cy="76200"/>
          </a:xfrm>
          <a:prstGeom prst="rect">
            <a:avLst/>
          </a:prstGeom>
          <a:solidFill>
            <a:srgbClr val="CC3300"/>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1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190500" y="3136900"/>
            <a:ext cx="11737975"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F4F1F1"/>
        </a:solidFill>
        <a:effectLst/>
      </p:bgPr>
    </p:bg>
    <p:spTree>
      <p:nvGrpSpPr>
        <p:cNvPr id="1" name=""/>
        <p:cNvGrpSpPr/>
        <p:nvPr/>
      </p:nvGrpSpPr>
      <p:grpSpPr>
        <a:xfrm>
          <a:off x="0" y="0"/>
          <a:ext cx="0" cy="0"/>
          <a:chOff x="0" y="0"/>
          <a:chExt cx="0" cy="0"/>
        </a:xfrm>
      </p:grpSpPr>
      <p:sp>
        <p:nvSpPr>
          <p:cNvPr id="6" name="矩形 5"/>
          <p:cNvSpPr/>
          <p:nvPr userDrawn="1"/>
        </p:nvSpPr>
        <p:spPr>
          <a:xfrm>
            <a:off x="-12700" y="1177925"/>
            <a:ext cx="12204700" cy="76200"/>
          </a:xfrm>
          <a:prstGeom prst="rect">
            <a:avLst/>
          </a:prstGeom>
          <a:solidFill>
            <a:srgbClr val="CC3300"/>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1_空白">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flipH="1">
            <a:off x="1004888" y="-12700"/>
            <a:ext cx="76200" cy="6884988"/>
          </a:xfrm>
          <a:prstGeom prst="roundRect">
            <a:avLst>
              <a:gd name="adj" fmla="val 50000"/>
            </a:avLst>
          </a:prstGeom>
          <a:solidFill>
            <a:srgbClr val="CC3300">
              <a:alpha val="81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2_空白">
    <p:bg>
      <p:bgPr>
        <a:solidFill>
          <a:srgbClr val="F4F1F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2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2428875" y="3581400"/>
            <a:ext cx="7334250"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空白">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flipH="1">
            <a:off x="1004888" y="-12700"/>
            <a:ext cx="76200" cy="6884988"/>
          </a:xfrm>
          <a:prstGeom prst="roundRect">
            <a:avLst>
              <a:gd name="adj" fmla="val 50000"/>
            </a:avLst>
          </a:prstGeom>
          <a:solidFill>
            <a:srgbClr val="CC3300">
              <a:alpha val="81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2_空白">
    <p:bg>
      <p:bgPr>
        <a:solidFill>
          <a:srgbClr val="F4F1F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1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190500" y="3136900"/>
            <a:ext cx="11737975"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F4F1F1"/>
        </a:solidFill>
        <a:effectLst/>
      </p:bgPr>
    </p:bg>
    <p:spTree>
      <p:nvGrpSpPr>
        <p:cNvPr id="1" name=""/>
        <p:cNvGrpSpPr/>
        <p:nvPr/>
      </p:nvGrpSpPr>
      <p:grpSpPr>
        <a:xfrm>
          <a:off x="0" y="0"/>
          <a:ext cx="0" cy="0"/>
          <a:chOff x="0" y="0"/>
          <a:chExt cx="0" cy="0"/>
        </a:xfrm>
      </p:grpSpPr>
      <p:sp>
        <p:nvSpPr>
          <p:cNvPr id="6" name="矩形 5"/>
          <p:cNvSpPr/>
          <p:nvPr userDrawn="1"/>
        </p:nvSpPr>
        <p:spPr>
          <a:xfrm>
            <a:off x="-12700" y="1177925"/>
            <a:ext cx="12204700" cy="76200"/>
          </a:xfrm>
          <a:prstGeom prst="rect">
            <a:avLst/>
          </a:prstGeom>
          <a:solidFill>
            <a:srgbClr val="CC3300"/>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1_空白">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flipH="1">
            <a:off x="1004888" y="-12700"/>
            <a:ext cx="76200" cy="6884988"/>
          </a:xfrm>
          <a:prstGeom prst="roundRect">
            <a:avLst>
              <a:gd name="adj" fmla="val 50000"/>
            </a:avLst>
          </a:prstGeom>
          <a:solidFill>
            <a:srgbClr val="CC3300">
              <a:alpha val="81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2_空白">
    <p:bg>
      <p:bgPr>
        <a:solidFill>
          <a:srgbClr val="F4F1F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2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2428875" y="3581400"/>
            <a:ext cx="7334250"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2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2428875" y="3581400"/>
            <a:ext cx="7334250"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1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190500" y="3136900"/>
            <a:ext cx="11737975"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F4F1F1"/>
        </a:solidFill>
        <a:effectLst/>
      </p:bgPr>
    </p:bg>
    <p:spTree>
      <p:nvGrpSpPr>
        <p:cNvPr id="1" name=""/>
        <p:cNvGrpSpPr/>
        <p:nvPr/>
      </p:nvGrpSpPr>
      <p:grpSpPr>
        <a:xfrm>
          <a:off x="0" y="0"/>
          <a:ext cx="0" cy="0"/>
          <a:chOff x="0" y="0"/>
          <a:chExt cx="0" cy="0"/>
        </a:xfrm>
      </p:grpSpPr>
      <p:sp>
        <p:nvSpPr>
          <p:cNvPr id="6" name="矩形 5"/>
          <p:cNvSpPr/>
          <p:nvPr userDrawn="1"/>
        </p:nvSpPr>
        <p:spPr>
          <a:xfrm>
            <a:off x="-12700" y="1177925"/>
            <a:ext cx="12204700" cy="76200"/>
          </a:xfrm>
          <a:prstGeom prst="rect">
            <a:avLst/>
          </a:prstGeom>
          <a:solidFill>
            <a:srgbClr val="CC3300"/>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1_空白">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flipH="1">
            <a:off x="1004888" y="-12700"/>
            <a:ext cx="76200" cy="6884988"/>
          </a:xfrm>
          <a:prstGeom prst="roundRect">
            <a:avLst>
              <a:gd name="adj" fmla="val 50000"/>
            </a:avLst>
          </a:prstGeom>
          <a:solidFill>
            <a:srgbClr val="CC3300">
              <a:alpha val="81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2_空白">
    <p:bg>
      <p:bgPr>
        <a:solidFill>
          <a:srgbClr val="F4F1F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2_标题幻灯片">
    <p:bg>
      <p:bgPr>
        <a:solidFill>
          <a:srgbClr val="F4F1F1"/>
        </a:solidFill>
        <a:effectLst/>
      </p:bgPr>
    </p:bg>
    <p:spTree>
      <p:nvGrpSpPr>
        <p:cNvPr id="1" name=""/>
        <p:cNvGrpSpPr/>
        <p:nvPr/>
      </p:nvGrpSpPr>
      <p:grpSpPr>
        <a:xfrm>
          <a:off x="0" y="0"/>
          <a:ext cx="0" cy="0"/>
          <a:chOff x="0" y="0"/>
          <a:chExt cx="0" cy="0"/>
        </a:xfrm>
      </p:grpSpPr>
      <p:sp>
        <p:nvSpPr>
          <p:cNvPr id="219" name=" 219"/>
          <p:cNvSpPr/>
          <p:nvPr userDrawn="1"/>
        </p:nvSpPr>
        <p:spPr>
          <a:xfrm>
            <a:off x="2428875" y="3581400"/>
            <a:ext cx="7334250" cy="76200"/>
          </a:xfrm>
          <a:prstGeom prst="roundRect">
            <a:avLst>
              <a:gd name="adj" fmla="val 50000"/>
            </a:avLst>
          </a:prstGeom>
          <a:solidFill>
            <a:srgbClr val="CC3300">
              <a:alpha val="80000"/>
            </a:srgbClr>
          </a:solidFill>
          <a:ln>
            <a:solidFill>
              <a:srgbClr val="EAE3E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3074" name="Rectangle 2"/>
          <p:cNvSpPr>
            <a:spLocks noGrp="1" noChangeArrowheads="1"/>
          </p:cNvSpPr>
          <p:nvPr>
            <p:ph type="ctrTitle"/>
          </p:nvPr>
        </p:nvSpPr>
        <p:spPr>
          <a:xfrm>
            <a:off x="3023238" y="2080262"/>
            <a:ext cx="6144684" cy="1050923"/>
          </a:xfrm>
        </p:spPr>
        <p:txBody>
          <a:bodyPr/>
          <a:lstStyle>
            <a:lvl1pPr algn="ctr">
              <a:lnSpc>
                <a:spcPct val="120000"/>
              </a:lnSpc>
              <a:defRPr sz="2800">
                <a:solidFill>
                  <a:schemeClr val="accent1">
                    <a:lumMod val="75000"/>
                  </a:schemeClr>
                </a:solidFill>
              </a:defRPr>
            </a:lvl1pPr>
          </a:lstStyle>
          <a:p>
            <a:pPr lvl="0" fontAlgn="base"/>
            <a:r>
              <a:rPr lang="zh-CN" altLang="en-US" strike="noStrike" noProof="0" smtClean="0"/>
              <a:t>单击此处编辑母版标题样式</a:t>
            </a:r>
            <a:endParaRPr lang="zh-CN" altLang="en-US" strike="noStrike" noProof="0" dirty="0" smtClean="0"/>
          </a:p>
        </p:txBody>
      </p:sp>
      <p:sp>
        <p:nvSpPr>
          <p:cNvPr id="3075" name="Rectangle 3"/>
          <p:cNvSpPr>
            <a:spLocks noGrp="1" noChangeArrowheads="1"/>
          </p:cNvSpPr>
          <p:nvPr>
            <p:ph type="subTitle" idx="1"/>
          </p:nvPr>
        </p:nvSpPr>
        <p:spPr>
          <a:xfrm>
            <a:off x="3023236" y="3748406"/>
            <a:ext cx="6144684" cy="536574"/>
          </a:xfrm>
        </p:spPr>
        <p:txBody>
          <a:bodyPr/>
          <a:lstStyle>
            <a:lvl1pPr marL="0" indent="0" algn="ctr">
              <a:buFontTx/>
              <a:buNone/>
              <a:defRPr sz="2000"/>
            </a:lvl1pPr>
          </a:lstStyle>
          <a:p>
            <a:pPr lvl="0" fontAlgn="base"/>
            <a:r>
              <a:rPr lang="zh-CN" altLang="en-US" strike="noStrike" noProof="0" smtClean="0"/>
              <a:t>单击此处编辑母版副标题样式</a:t>
            </a:r>
            <a:endParaRPr lang="zh-CN" altLang="en-US" strike="noStrike" noProof="0" smtClean="0"/>
          </a:p>
        </p:txBody>
      </p:sp>
      <p:sp>
        <p:nvSpPr>
          <p:cNvPr id="2" name="日期占位符 1"/>
          <p:cNvSpPr>
            <a:spLocks noGrp="1"/>
          </p:cNvSpPr>
          <p:nvPr>
            <p:ph type="dt" sz="half" idx="10"/>
          </p:nvPr>
        </p:nvSpPr>
        <p:spPr>
          <a:xfrm>
            <a:off x="838200" y="6356350"/>
            <a:ext cx="2743200" cy="365125"/>
          </a:xfrm>
          <a:prstGeom prst="rect">
            <a:avLst/>
          </a:prstGeom>
          <a:noFill/>
          <a:ln w="9525">
            <a:noFill/>
          </a:ln>
        </p:spPr>
        <p:txBody>
          <a:bodyPr vert="horz" lIns="91440" tIns="45720" rIns="91440" bIns="45720" rtlCol="0" anchor="ctr"/>
          <a:p>
            <a:pPr fontAlgn="base"/>
            <a:fld id="{1ABFA14F-DE9C-4D83-8C58-D4C03BB9FF7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
        <p:nvSpPr>
          <p:cNvPr id="3" name="页脚占位符 2"/>
          <p:cNvSpPr>
            <a:spLocks noGrp="1"/>
          </p:cNvSpPr>
          <p:nvPr>
            <p:ph type="ftr" sz="quarter" idx="11"/>
          </p:nvPr>
        </p:nvSpPr>
        <p:spPr>
          <a:xfrm>
            <a:off x="4038600" y="6356350"/>
            <a:ext cx="4114800" cy="365125"/>
          </a:xfrm>
          <a:prstGeom prst="rect">
            <a:avLst/>
          </a:prstGeom>
          <a:noFill/>
          <a:ln w="9525">
            <a:noFill/>
          </a:ln>
        </p:spPr>
        <p:txBody>
          <a:bodyPr vert="horz" lIns="91440" tIns="45720" rIns="91440" bIns="45720" rtlCol="0" anchor="ctr"/>
          <a:p>
            <a:pPr fontAlgn="base"/>
            <a:endParaRPr lang="zh-CN" altLang="en-US" strike="noStrike" noProof="1"/>
          </a:p>
        </p:txBody>
      </p:sp>
      <p:sp>
        <p:nvSpPr>
          <p:cNvPr id="4" name="灯片编号占位符 3"/>
          <p:cNvSpPr>
            <a:spLocks noGrp="1"/>
          </p:cNvSpPr>
          <p:nvPr>
            <p:ph type="sldNum" sz="quarter" idx="12"/>
          </p:nvPr>
        </p:nvSpPr>
        <p:spPr>
          <a:xfrm>
            <a:off x="8610600" y="6356350"/>
            <a:ext cx="2743200" cy="365125"/>
          </a:xfrm>
          <a:prstGeom prst="rect">
            <a:avLst/>
          </a:prstGeom>
          <a:noFill/>
          <a:ln w="9525">
            <a:noFill/>
          </a:ln>
        </p:spPr>
        <p:txBody>
          <a:bodyPr vert="horz" lIns="91440" tIns="45720" rIns="91440" bIns="45720" rtlCol="0" anchor="ctr"/>
          <a:p>
            <a:pPr fontAlgn="base"/>
            <a:fld id="{7E19BDD9-255D-45E7-AF06-38BC945D1BC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5.xml"/><Relationship Id="rId8" Type="http://schemas.openxmlformats.org/officeDocument/2006/relationships/slideLayout" Target="../slideLayouts/slideLayout24.xml"/><Relationship Id="rId7" Type="http://schemas.openxmlformats.org/officeDocument/2006/relationships/slideLayout" Target="../slideLayouts/slideLayout23.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3" Type="http://schemas.openxmlformats.org/officeDocument/2006/relationships/slideLayout" Target="../slideLayouts/slideLayout19.xml"/><Relationship Id="rId2" Type="http://schemas.openxmlformats.org/officeDocument/2006/relationships/slideLayout" Target="../slideLayouts/slideLayout18.xml"/><Relationship Id="rId17" Type="http://schemas.openxmlformats.org/officeDocument/2006/relationships/theme" Target="../theme/theme2.xml"/><Relationship Id="rId16" Type="http://schemas.openxmlformats.org/officeDocument/2006/relationships/slideLayout" Target="../slideLayouts/slideLayout32.xml"/><Relationship Id="rId15" Type="http://schemas.openxmlformats.org/officeDocument/2006/relationships/slideLayout" Target="../slideLayouts/slideLayout31.xml"/><Relationship Id="rId14" Type="http://schemas.openxmlformats.org/officeDocument/2006/relationships/slideLayout" Target="../slideLayouts/slideLayout30.xml"/><Relationship Id="rId13" Type="http://schemas.openxmlformats.org/officeDocument/2006/relationships/slideLayout" Target="../slideLayouts/slideLayout29.xml"/><Relationship Id="rId12" Type="http://schemas.openxmlformats.org/officeDocument/2006/relationships/slideLayout" Target="../slideLayouts/slideLayout28.xml"/><Relationship Id="rId11" Type="http://schemas.openxmlformats.org/officeDocument/2006/relationships/slideLayout" Target="../slideLayouts/slideLayout27.xml"/><Relationship Id="rId10" Type="http://schemas.openxmlformats.org/officeDocument/2006/relationships/slideLayout" Target="../slideLayouts/slideLayout26.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41.xml"/><Relationship Id="rId8" Type="http://schemas.openxmlformats.org/officeDocument/2006/relationships/slideLayout" Target="../slideLayouts/slideLayout40.xml"/><Relationship Id="rId7" Type="http://schemas.openxmlformats.org/officeDocument/2006/relationships/slideLayout" Target="../slideLayouts/slideLayout39.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 Id="rId3" Type="http://schemas.openxmlformats.org/officeDocument/2006/relationships/slideLayout" Target="../slideLayouts/slideLayout35.xml"/><Relationship Id="rId2" Type="http://schemas.openxmlformats.org/officeDocument/2006/relationships/slideLayout" Target="../slideLayouts/slideLayout34.xml"/><Relationship Id="rId17" Type="http://schemas.openxmlformats.org/officeDocument/2006/relationships/theme" Target="../theme/theme3.xml"/><Relationship Id="rId16" Type="http://schemas.openxmlformats.org/officeDocument/2006/relationships/slideLayout" Target="../slideLayouts/slideLayout48.xml"/><Relationship Id="rId15" Type="http://schemas.openxmlformats.org/officeDocument/2006/relationships/slideLayout" Target="../slideLayouts/slideLayout47.xml"/><Relationship Id="rId14" Type="http://schemas.openxmlformats.org/officeDocument/2006/relationships/slideLayout" Target="../slideLayouts/slideLayout46.xml"/><Relationship Id="rId13" Type="http://schemas.openxmlformats.org/officeDocument/2006/relationships/slideLayout" Target="../slideLayouts/slideLayout45.xml"/><Relationship Id="rId12" Type="http://schemas.openxmlformats.org/officeDocument/2006/relationships/slideLayout" Target="../slideLayouts/slideLayout44.xml"/><Relationship Id="rId11" Type="http://schemas.openxmlformats.org/officeDocument/2006/relationships/slideLayout" Target="../slideLayouts/slideLayout43.xml"/><Relationship Id="rId10" Type="http://schemas.openxmlformats.org/officeDocument/2006/relationships/slideLayout" Target="../slideLayouts/slideLayout42.xml"/><Relationship Id="rId1"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57.xml"/><Relationship Id="rId8" Type="http://schemas.openxmlformats.org/officeDocument/2006/relationships/slideLayout" Target="../slideLayouts/slideLayout56.xml"/><Relationship Id="rId7" Type="http://schemas.openxmlformats.org/officeDocument/2006/relationships/slideLayout" Target="../slideLayouts/slideLayout55.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 Id="rId3" Type="http://schemas.openxmlformats.org/officeDocument/2006/relationships/slideLayout" Target="../slideLayouts/slideLayout51.xml"/><Relationship Id="rId2" Type="http://schemas.openxmlformats.org/officeDocument/2006/relationships/slideLayout" Target="../slideLayouts/slideLayout50.xml"/><Relationship Id="rId17" Type="http://schemas.openxmlformats.org/officeDocument/2006/relationships/theme" Target="../theme/theme4.xml"/><Relationship Id="rId16" Type="http://schemas.openxmlformats.org/officeDocument/2006/relationships/slideLayout" Target="../slideLayouts/slideLayout64.xml"/><Relationship Id="rId15" Type="http://schemas.openxmlformats.org/officeDocument/2006/relationships/slideLayout" Target="../slideLayouts/slideLayout63.xml"/><Relationship Id="rId14" Type="http://schemas.openxmlformats.org/officeDocument/2006/relationships/slideLayout" Target="../slideLayouts/slideLayout62.xml"/><Relationship Id="rId13" Type="http://schemas.openxmlformats.org/officeDocument/2006/relationships/slideLayout" Target="../slideLayouts/slideLayout61.xml"/><Relationship Id="rId12" Type="http://schemas.openxmlformats.org/officeDocument/2006/relationships/slideLayout" Target="../slideLayouts/slideLayout60.xml"/><Relationship Id="rId11" Type="http://schemas.openxmlformats.org/officeDocument/2006/relationships/slideLayout" Target="../slideLayouts/slideLayout59.xml"/><Relationship Id="rId10" Type="http://schemas.openxmlformats.org/officeDocument/2006/relationships/slideLayout" Target="../slideLayouts/slideLayout58.xml"/><Relationship Id="rId1"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73.xml"/><Relationship Id="rId8" Type="http://schemas.openxmlformats.org/officeDocument/2006/relationships/slideLayout" Target="../slideLayouts/slideLayout72.xml"/><Relationship Id="rId7" Type="http://schemas.openxmlformats.org/officeDocument/2006/relationships/slideLayout" Target="../slideLayouts/slideLayout71.xml"/><Relationship Id="rId6" Type="http://schemas.openxmlformats.org/officeDocument/2006/relationships/slideLayout" Target="../slideLayouts/slideLayout70.xml"/><Relationship Id="rId5" Type="http://schemas.openxmlformats.org/officeDocument/2006/relationships/slideLayout" Target="../slideLayouts/slideLayout69.xml"/><Relationship Id="rId4" Type="http://schemas.openxmlformats.org/officeDocument/2006/relationships/slideLayout" Target="../slideLayouts/slideLayout68.xml"/><Relationship Id="rId3" Type="http://schemas.openxmlformats.org/officeDocument/2006/relationships/slideLayout" Target="../slideLayouts/slideLayout67.xml"/><Relationship Id="rId2" Type="http://schemas.openxmlformats.org/officeDocument/2006/relationships/slideLayout" Target="../slideLayouts/slideLayout66.xml"/><Relationship Id="rId17" Type="http://schemas.openxmlformats.org/officeDocument/2006/relationships/theme" Target="../theme/theme5.xml"/><Relationship Id="rId16" Type="http://schemas.openxmlformats.org/officeDocument/2006/relationships/slideLayout" Target="../slideLayouts/slideLayout80.xml"/><Relationship Id="rId15" Type="http://schemas.openxmlformats.org/officeDocument/2006/relationships/slideLayout" Target="../slideLayouts/slideLayout79.xml"/><Relationship Id="rId14" Type="http://schemas.openxmlformats.org/officeDocument/2006/relationships/slideLayout" Target="../slideLayouts/slideLayout78.xml"/><Relationship Id="rId13" Type="http://schemas.openxmlformats.org/officeDocument/2006/relationships/slideLayout" Target="../slideLayouts/slideLayout77.xml"/><Relationship Id="rId12" Type="http://schemas.openxmlformats.org/officeDocument/2006/relationships/slideLayout" Target="../slideLayouts/slideLayout76.xml"/><Relationship Id="rId11" Type="http://schemas.openxmlformats.org/officeDocument/2006/relationships/slideLayout" Target="../slideLayouts/slideLayout75.xml"/><Relationship Id="rId10" Type="http://schemas.openxmlformats.org/officeDocument/2006/relationships/slideLayout" Target="../slideLayouts/slideLayout74.xml"/><Relationship Id="rId1"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nchorCtr="0"/>
          <a:p>
            <a:pPr lvl="0" indent="0"/>
            <a:r>
              <a:rPr lang="zh-CN" altLang="en-US"/>
              <a:t>单击此处编辑母版标题样式</a:t>
            </a:r>
            <a:endParaRPr lang="zh-CN" altLang="en-US"/>
          </a:p>
        </p:txBody>
      </p:sp>
      <p:sp>
        <p:nvSpPr>
          <p:cNvPr id="1027" name="文本占位符 1026"/>
          <p:cNvSpPr>
            <a:spLocks noGrp="1"/>
          </p:cNvSpPr>
          <p:nvPr>
            <p:ph type="body"/>
          </p:nvPr>
        </p:nvSpPr>
        <p:spPr>
          <a:xfrm>
            <a:off x="609600" y="1600200"/>
            <a:ext cx="10972800" cy="4525963"/>
          </a:xfrm>
          <a:prstGeom prst="rect">
            <a:avLst/>
          </a:prstGeom>
          <a:noFill/>
          <a:ln w="9525">
            <a:noFill/>
          </a:ln>
        </p:spPr>
        <p:txBody>
          <a:bodyPr anchor="t" anchorCtr="0"/>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 1025"/>
          <p:cNvSpPr>
            <a:spLocks noGrp="1"/>
          </p:cNvSpPr>
          <p:nvPr>
            <p:ph type="title"/>
          </p:nvPr>
        </p:nvSpPr>
        <p:spPr>
          <a:xfrm>
            <a:off x="609600" y="274638"/>
            <a:ext cx="10972800" cy="1143000"/>
          </a:xfrm>
          <a:prstGeom prst="rect">
            <a:avLst/>
          </a:prstGeom>
          <a:noFill/>
          <a:ln w="9525">
            <a:noFill/>
          </a:ln>
        </p:spPr>
        <p:txBody>
          <a:bodyPr anchor="ctr" anchorCtr="0"/>
          <a:p>
            <a:pPr lvl="0" indent="0"/>
            <a:r>
              <a:rPr lang="zh-CN" altLang="en-US"/>
              <a:t>单击此处编辑母版标题样式</a:t>
            </a:r>
            <a:endParaRPr lang="zh-CN" altLang="en-US"/>
          </a:p>
        </p:txBody>
      </p:sp>
      <p:sp>
        <p:nvSpPr>
          <p:cNvPr id="2051" name="文本占位符 1026"/>
          <p:cNvSpPr>
            <a:spLocks noGrp="1"/>
          </p:cNvSpPr>
          <p:nvPr>
            <p:ph type="body"/>
          </p:nvPr>
        </p:nvSpPr>
        <p:spPr>
          <a:xfrm>
            <a:off x="609600" y="1600200"/>
            <a:ext cx="10972800" cy="4525963"/>
          </a:xfrm>
          <a:prstGeom prst="rect">
            <a:avLst/>
          </a:prstGeom>
          <a:noFill/>
          <a:ln w="9525">
            <a:noFill/>
          </a:ln>
        </p:spPr>
        <p:txBody>
          <a:bodyPr anchor="t" anchorCtr="0"/>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标题 1025"/>
          <p:cNvSpPr>
            <a:spLocks noGrp="1"/>
          </p:cNvSpPr>
          <p:nvPr>
            <p:ph type="title"/>
          </p:nvPr>
        </p:nvSpPr>
        <p:spPr>
          <a:xfrm>
            <a:off x="609600" y="274638"/>
            <a:ext cx="10972800" cy="1143000"/>
          </a:xfrm>
          <a:prstGeom prst="rect">
            <a:avLst/>
          </a:prstGeom>
          <a:noFill/>
          <a:ln w="9525">
            <a:noFill/>
          </a:ln>
        </p:spPr>
        <p:txBody>
          <a:bodyPr anchor="ctr" anchorCtr="0"/>
          <a:p>
            <a:pPr lvl="0" indent="0"/>
            <a:r>
              <a:rPr lang="zh-CN" altLang="en-US"/>
              <a:t>单击此处编辑母版标题样式</a:t>
            </a:r>
            <a:endParaRPr lang="zh-CN" altLang="en-US"/>
          </a:p>
        </p:txBody>
      </p:sp>
      <p:sp>
        <p:nvSpPr>
          <p:cNvPr id="3075" name="文本占位符 1026"/>
          <p:cNvSpPr>
            <a:spLocks noGrp="1"/>
          </p:cNvSpPr>
          <p:nvPr>
            <p:ph type="body"/>
          </p:nvPr>
        </p:nvSpPr>
        <p:spPr>
          <a:xfrm>
            <a:off x="609600" y="1600200"/>
            <a:ext cx="10972800" cy="4525963"/>
          </a:xfrm>
          <a:prstGeom prst="rect">
            <a:avLst/>
          </a:prstGeom>
          <a:noFill/>
          <a:ln w="9525">
            <a:noFill/>
          </a:ln>
        </p:spPr>
        <p:txBody>
          <a:bodyPr anchor="t" anchorCtr="0"/>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标题 1025"/>
          <p:cNvSpPr>
            <a:spLocks noGrp="1"/>
          </p:cNvSpPr>
          <p:nvPr>
            <p:ph type="title"/>
          </p:nvPr>
        </p:nvSpPr>
        <p:spPr>
          <a:xfrm>
            <a:off x="609600" y="274638"/>
            <a:ext cx="10972800" cy="1143000"/>
          </a:xfrm>
          <a:prstGeom prst="rect">
            <a:avLst/>
          </a:prstGeom>
          <a:noFill/>
          <a:ln w="9525">
            <a:noFill/>
          </a:ln>
        </p:spPr>
        <p:txBody>
          <a:bodyPr anchor="ctr" anchorCtr="0"/>
          <a:p>
            <a:pPr lvl="0" indent="0"/>
            <a:r>
              <a:rPr lang="zh-CN" altLang="en-US"/>
              <a:t>单击此处编辑母版标题样式</a:t>
            </a:r>
            <a:endParaRPr lang="zh-CN" altLang="en-US"/>
          </a:p>
        </p:txBody>
      </p:sp>
      <p:sp>
        <p:nvSpPr>
          <p:cNvPr id="4099" name="文本占位符 1026"/>
          <p:cNvSpPr>
            <a:spLocks noGrp="1"/>
          </p:cNvSpPr>
          <p:nvPr>
            <p:ph type="body"/>
          </p:nvPr>
        </p:nvSpPr>
        <p:spPr>
          <a:xfrm>
            <a:off x="609600" y="1600200"/>
            <a:ext cx="10972800" cy="4525963"/>
          </a:xfrm>
          <a:prstGeom prst="rect">
            <a:avLst/>
          </a:prstGeom>
          <a:noFill/>
          <a:ln w="9525">
            <a:noFill/>
          </a:ln>
        </p:spPr>
        <p:txBody>
          <a:bodyPr anchor="t" anchorCtr="0"/>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标题 1025"/>
          <p:cNvSpPr>
            <a:spLocks noGrp="1"/>
          </p:cNvSpPr>
          <p:nvPr>
            <p:ph type="title"/>
          </p:nvPr>
        </p:nvSpPr>
        <p:spPr>
          <a:xfrm>
            <a:off x="609600" y="274638"/>
            <a:ext cx="10972800" cy="1143000"/>
          </a:xfrm>
          <a:prstGeom prst="rect">
            <a:avLst/>
          </a:prstGeom>
          <a:noFill/>
          <a:ln w="9525">
            <a:noFill/>
          </a:ln>
        </p:spPr>
        <p:txBody>
          <a:bodyPr anchor="ctr" anchorCtr="0"/>
          <a:p>
            <a:pPr lvl="0" indent="0"/>
            <a:r>
              <a:rPr lang="zh-CN" altLang="en-US"/>
              <a:t>单击此处编辑母版标题样式</a:t>
            </a:r>
            <a:endParaRPr lang="zh-CN" altLang="en-US"/>
          </a:p>
        </p:txBody>
      </p:sp>
      <p:sp>
        <p:nvSpPr>
          <p:cNvPr id="5123" name="文本占位符 1026"/>
          <p:cNvSpPr>
            <a:spLocks noGrp="1"/>
          </p:cNvSpPr>
          <p:nvPr>
            <p:ph type="body"/>
          </p:nvPr>
        </p:nvSpPr>
        <p:spPr>
          <a:xfrm>
            <a:off x="609600" y="1600200"/>
            <a:ext cx="10972800" cy="4525963"/>
          </a:xfrm>
          <a:prstGeom prst="rect">
            <a:avLst/>
          </a:prstGeom>
          <a:noFill/>
          <a:ln w="9525">
            <a:noFill/>
          </a:ln>
        </p:spPr>
        <p:txBody>
          <a:bodyPr anchor="t" anchorCtr="0"/>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标题 3073"/>
          <p:cNvSpPr>
            <a:spLocks noGrp="1"/>
          </p:cNvSpPr>
          <p:nvPr>
            <p:ph type="ctrTitle"/>
          </p:nvPr>
        </p:nvSpPr>
        <p:spPr>
          <a:xfrm>
            <a:off x="2201863" y="1374775"/>
            <a:ext cx="7772400" cy="1663700"/>
          </a:xfrm>
          <a:ln/>
        </p:spPr>
        <p:txBody>
          <a:bodyPr wrap="square" lIns="91440" tIns="45720" rIns="91440" bIns="45720" anchor="ctr" anchorCtr="1"/>
          <a:p>
            <a:pPr defTabSz="914400">
              <a:buClrTx/>
              <a:buSzTx/>
              <a:buFontTx/>
              <a:buNone/>
            </a:pPr>
            <a:r>
              <a:rPr lang="zh-CN" altLang="zh-CN" sz="4400" b="1" kern="1200" baseline="0">
                <a:solidFill>
                  <a:schemeClr val="tx1"/>
                </a:solidFill>
                <a:latin typeface="微软雅黑" panose="020B0503020204020204" charset="-122"/>
                <a:ea typeface="微软雅黑" panose="020B0503020204020204" charset="-122"/>
                <a:cs typeface="+mj-cs"/>
              </a:rPr>
              <a:t>学校食品安全管理</a:t>
            </a:r>
            <a:endParaRPr lang="zh-CN" altLang="zh-CN" sz="4400" b="1" kern="1200" baseline="0">
              <a:solidFill>
                <a:schemeClr val="tx1"/>
              </a:solidFill>
              <a:latin typeface="微软雅黑" panose="020B0503020204020204" charset="-122"/>
              <a:ea typeface="微软雅黑" panose="020B0503020204020204" charset="-122"/>
              <a:cs typeface="+mj-cs"/>
            </a:endParaRPr>
          </a:p>
        </p:txBody>
      </p:sp>
      <p:sp>
        <p:nvSpPr>
          <p:cNvPr id="3075" name="副标题 3074"/>
          <p:cNvSpPr>
            <a:spLocks noGrp="1"/>
          </p:cNvSpPr>
          <p:nvPr>
            <p:ph type="subTitle" idx="1"/>
          </p:nvPr>
        </p:nvSpPr>
        <p:spPr>
          <a:xfrm>
            <a:off x="4029024" y="4796790"/>
            <a:ext cx="3873500" cy="442595"/>
          </a:xfrm>
        </p:spPr>
        <p:txBody>
          <a:bodyPr vert="horz" wrap="square" lIns="91440" tIns="45720" rIns="91440" bIns="45720" numCol="1" anchor="ctr" anchorCtr="1" compatLnSpc="1">
            <a:scene3d>
              <a:camera prst="orthographicFront"/>
              <a:lightRig rig="threePt" dir="t"/>
            </a:scene3d>
          </a:bodyPr>
          <a:p>
            <a:pPr defTabSz="914400" fontAlgn="base">
              <a:buNone/>
            </a:pPr>
            <a:r>
              <a:rPr lang="zh-CN" sz="2800" b="1" strike="noStrike" kern="1200" baseline="0" noProof="1">
                <a:solidFill>
                  <a:srgbClr val="800000"/>
                </a:solidFill>
                <a:effectLst/>
                <a:latin typeface="微软雅黑" panose="020B0503020204020204" charset="-122"/>
                <a:ea typeface="微软雅黑" panose="020B0503020204020204" charset="-122"/>
              </a:rPr>
              <a:t>新北区市场监督管理局        </a:t>
            </a:r>
            <a:endParaRPr lang="zh-CN" altLang="en-US" sz="2800" b="1" strike="noStrike" kern="1200" baseline="0" noProof="1">
              <a:solidFill>
                <a:srgbClr val="800000"/>
              </a:solidFill>
              <a:effectLst/>
              <a:latin typeface="微软雅黑" panose="020B0503020204020204" charset="-122"/>
              <a:ea typeface="微软雅黑" panose="020B0503020204020204" charset="-122"/>
            </a:endParaRPr>
          </a:p>
        </p:txBody>
      </p:sp>
      <p:sp>
        <p:nvSpPr>
          <p:cNvPr id="4" name="副标题 3074"/>
          <p:cNvSpPr>
            <a:spLocks noGrp="1"/>
          </p:cNvSpPr>
          <p:nvPr/>
        </p:nvSpPr>
        <p:spPr>
          <a:xfrm>
            <a:off x="5030788" y="5238750"/>
            <a:ext cx="2130425" cy="442913"/>
          </a:xfrm>
          <a:prstGeom prst="rect">
            <a:avLst/>
          </a:prstGeom>
          <a:noFill/>
          <a:ln>
            <a:noFill/>
          </a:ln>
        </p:spPr>
        <p:txBody>
          <a:bodyPr vert="horz" wrap="square" lIns="91440" tIns="45720" rIns="91440" bIns="45720" numCol="1" anchor="ctr" anchorCtr="1" compatLnSpc="1">
            <a:scene3d>
              <a:camera prst="orthographicFront"/>
              <a:lightRig rig="threePt" dir="t"/>
            </a:scene3d>
          </a:bodyPr>
          <a:lstStyle>
            <a:lvl1pPr marL="0" indent="0" algn="ctr" rtl="0" eaLnBrk="1" fontAlgn="base" hangingPunct="1">
              <a:spcBef>
                <a:spcPts val="225"/>
              </a:spcBef>
              <a:spcAft>
                <a:spcPts val="225"/>
              </a:spcAft>
              <a:buClr>
                <a:schemeClr val="accent1">
                  <a:lumMod val="75000"/>
                </a:schemeClr>
              </a:buClr>
              <a:buSzPct val="110000"/>
              <a:buFontTx/>
              <a:buNone/>
              <a:defRPr sz="2000" kern="1200">
                <a:solidFill>
                  <a:schemeClr val="tx1"/>
                </a:solidFill>
                <a:latin typeface="+mn-lt"/>
                <a:ea typeface="+mn-ea"/>
                <a:cs typeface="+mn-cs"/>
              </a:defRPr>
            </a:lvl1pPr>
            <a:lvl2pPr marL="361950" indent="-361950" algn="l" rtl="0" eaLnBrk="1" fontAlgn="base" hangingPunct="1">
              <a:lnSpc>
                <a:spcPct val="130000"/>
              </a:lnSpc>
              <a:spcBef>
                <a:spcPct val="20000"/>
              </a:spcBef>
              <a:spcAft>
                <a:spcPct val="0"/>
              </a:spcAft>
              <a:buFont typeface="Calibri" panose="020F0502020204030204" charset="0"/>
              <a:buChar char=" "/>
              <a:defRPr sz="1200" kern="1200">
                <a:solidFill>
                  <a:schemeClr val="bg1">
                    <a:lumMod val="50000"/>
                  </a:schemeClr>
                </a:solidFill>
                <a:latin typeface="+mn-lt"/>
                <a:ea typeface="+mn-ea"/>
                <a:cs typeface="+mn-cs"/>
              </a:defRPr>
            </a:lvl2pPr>
            <a:lvl3pPr marL="539750" indent="-171450" algn="l" rtl="0" eaLnBrk="1" fontAlgn="base" hangingPunct="1">
              <a:spcBef>
                <a:spcPts val="225"/>
              </a:spcBef>
              <a:spcAft>
                <a:spcPts val="225"/>
              </a:spcAft>
              <a:buChar char="•"/>
              <a:defRPr sz="2000" kern="1200">
                <a:solidFill>
                  <a:schemeClr val="tx1"/>
                </a:solidFill>
                <a:latin typeface="+mn-lt"/>
                <a:ea typeface="+mn-ea"/>
                <a:cs typeface="+mn-cs"/>
              </a:defRPr>
            </a:lvl3pPr>
            <a:lvl4pPr marL="675005" indent="-171450" algn="l" rtl="0" eaLnBrk="1" fontAlgn="base" hangingPunct="1">
              <a:spcBef>
                <a:spcPts val="225"/>
              </a:spcBef>
              <a:spcAft>
                <a:spcPts val="225"/>
              </a:spcAft>
              <a:buChar char="–"/>
              <a:defRPr sz="1800" kern="1200">
                <a:solidFill>
                  <a:schemeClr val="tx1"/>
                </a:solidFill>
                <a:latin typeface="+mn-lt"/>
                <a:ea typeface="+mn-ea"/>
                <a:cs typeface="+mn-cs"/>
              </a:defRPr>
            </a:lvl4pPr>
            <a:lvl5pPr marL="810260" indent="-171450" algn="l" rtl="0" eaLnBrk="1" fontAlgn="base" hangingPunct="1">
              <a:spcBef>
                <a:spcPts val="225"/>
              </a:spcBef>
              <a:spcAft>
                <a:spcPts val="225"/>
              </a:spcAft>
              <a:buChar char="»"/>
              <a:defRPr sz="1800" kern="1200">
                <a:solidFill>
                  <a:schemeClr val="tx1"/>
                </a:solidFill>
                <a:latin typeface="+mn-lt"/>
                <a:ea typeface="+mn-ea"/>
                <a:cs typeface="+mn-cs"/>
              </a:defRPr>
            </a:lvl5pPr>
            <a:lvl6pPr marL="944880" indent="-171450" algn="l" defTabSz="685165" rtl="0" eaLnBrk="1" latinLnBrk="0" hangingPunct="1">
              <a:spcBef>
                <a:spcPts val="225"/>
              </a:spcBef>
              <a:spcAft>
                <a:spcPts val="225"/>
              </a:spcAft>
              <a:buFont typeface="Arial" panose="020B0604020202020204" pitchFamily="34" charset="0"/>
              <a:buChar char="•"/>
              <a:defRPr sz="1800" kern="1200">
                <a:solidFill>
                  <a:schemeClr val="tx1"/>
                </a:solidFill>
                <a:latin typeface="+mn-lt"/>
                <a:ea typeface="+mn-ea"/>
                <a:cs typeface="+mn-cs"/>
              </a:defRPr>
            </a:lvl6pPr>
            <a:lvl7pPr marL="22288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fontAlgn="base">
              <a:buNone/>
            </a:pPr>
            <a:endParaRPr lang="en-US" altLang="zh-CN" sz="1800" strike="noStrike" kern="1200" baseline="0" noProof="1">
              <a:solidFill>
                <a:srgbClr val="800000"/>
              </a:solidFill>
              <a:effectLst/>
              <a:latin typeface="微软雅黑" panose="020B0503020204020204" charset="-122"/>
              <a:ea typeface="微软雅黑" panose="020B0503020204020204" charset="-122"/>
              <a:cs typeface="+mn-cs"/>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4F1F1"/>
        </a:solidFill>
        <a:effectLst/>
      </p:bgPr>
    </p:bg>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pPr>
              <a:buClrTx/>
              <a:buSzTx/>
              <a:buFontTx/>
            </a:pPr>
            <a:r>
              <a:rPr lang="zh-CN" altLang="en-US" sz="2400" b="1" noProof="1">
                <a:solidFill>
                  <a:srgbClr val="0000CC"/>
                </a:solidFill>
                <a:latin typeface="微软雅黑" panose="020B0503020204020204" charset="-122"/>
                <a:ea typeface="微软雅黑" panose="020B0503020204020204" charset="-122"/>
                <a:cs typeface="+mn-cs"/>
              </a:rPr>
              <a:t>责任追究</a:t>
            </a:r>
            <a:endParaRPr lang="zh-CN" altLang="en-US" sz="2400" b="1" noProof="1">
              <a:solidFill>
                <a:srgbClr val="0000CC"/>
              </a:solidFill>
              <a:latin typeface="微软雅黑" panose="020B0503020204020204" charset="-122"/>
              <a:ea typeface="微软雅黑" panose="020B0503020204020204" charset="-122"/>
              <a:cs typeface="+mn-cs"/>
            </a:endParaRPr>
          </a:p>
        </p:txBody>
      </p:sp>
      <p:sp>
        <p:nvSpPr>
          <p:cNvPr id="37891" name="文本框 1"/>
          <p:cNvSpPr txBox="1"/>
          <p:nvPr/>
        </p:nvSpPr>
        <p:spPr>
          <a:xfrm>
            <a:off x="1541463" y="912813"/>
            <a:ext cx="10204450" cy="5478462"/>
          </a:xfrm>
          <a:prstGeom prst="rect">
            <a:avLst/>
          </a:prstGeom>
          <a:noFill/>
          <a:ln w="9525">
            <a:noFill/>
          </a:ln>
        </p:spPr>
        <p:txBody>
          <a:bodyPr wrap="square" anchor="t" anchorCtr="0">
            <a:spAutoFit/>
          </a:bodyPr>
          <a:p>
            <a:pPr>
              <a:lnSpc>
                <a:spcPts val="2800"/>
              </a:lnSpc>
            </a:pPr>
            <a:r>
              <a:rPr lang="zh-CN" altLang="en-US" sz="2000">
                <a:latin typeface="微软雅黑" panose="020B0503020204020204" charset="-122"/>
                <a:ea typeface="微软雅黑" panose="020B0503020204020204" charset="-122"/>
              </a:rPr>
              <a:t>第五十七条 有食品安全法以及本规定的违法情形，学校未履行食品安全管理责任，由县级以上人民政府食品安全管理部门会同教育部门对学校主要负责人进行约谈，由学校主管教育部门视情节对学校直接负责的主管人员和其他直接责任人员给予相应的处分。</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实施营养改善计划的学校违反食品安全法律法规以及本规定的，应当从重处理。</a:t>
            </a:r>
            <a:endParaRPr lang="zh-CN" altLang="en-US" sz="2000">
              <a:latin typeface="微软雅黑" panose="020B0503020204020204" charset="-122"/>
              <a:ea typeface="微软雅黑" panose="020B0503020204020204" charset="-122"/>
            </a:endParaRPr>
          </a:p>
          <a:p>
            <a:pPr>
              <a:lnSpc>
                <a:spcPts val="2800"/>
              </a:lnSpc>
            </a:pPr>
            <a:endParaRPr lang="zh-CN" altLang="en-US" sz="24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第五十八条 学校食品安全的相关工作人员、相关负责人有下列行为之一的，由学校主管教育部门给予警告或者记过处分；情节较重的，应当给予降低岗位等级或者撤职处分；情节严重的，应当给予开除处分；构成犯罪的，依法移送司法机关处理：</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（一）知道或者应当知道食品、食品原料劣质或者不合格而采购的，或者利用工作之便以其他方式谋取不正当利益的；</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（二）在招投标和物资采购工作中违反有关规定，造成不良影响或者损失的；</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（三）怠于履行职责或者工作不负责任、态度恶劣，造成不良影响的；</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（四）违规操作致使师生人身遭受损害的；</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（五）发生食品安全事故，擅离职守或者不按规定报告、不采取措施处置或者处置不力的；</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（六）其他违反本规定要求的行为。</a:t>
            </a:r>
            <a:endParaRPr lang="zh-CN" altLang="en-US" sz="2000">
              <a:latin typeface="微软雅黑" panose="020B0503020204020204" charset="-122"/>
              <a:ea typeface="微软雅黑" panose="020B0503020204020204" charset="-122"/>
            </a:endParaRP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4F1F1"/>
        </a:solidFill>
        <a:effectLst/>
      </p:bgPr>
    </p:bg>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pPr>
              <a:buClrTx/>
              <a:buSzTx/>
              <a:buFontTx/>
            </a:pPr>
            <a:r>
              <a:rPr lang="zh-CN" altLang="en-US" sz="2400" b="1" noProof="1">
                <a:solidFill>
                  <a:srgbClr val="0070C0"/>
                </a:solidFill>
                <a:latin typeface="微软雅黑" panose="020B0503020204020204" charset="-122"/>
                <a:ea typeface="微软雅黑" panose="020B0503020204020204" charset="-122"/>
                <a:cs typeface="+mn-cs"/>
              </a:rPr>
              <a:t>责任追究</a:t>
            </a:r>
            <a:endParaRPr lang="zh-CN" altLang="en-US" sz="2400" b="1" noProof="1">
              <a:solidFill>
                <a:srgbClr val="0070C0"/>
              </a:solidFill>
              <a:latin typeface="微软雅黑" panose="020B0503020204020204" charset="-122"/>
              <a:ea typeface="微软雅黑" panose="020B0503020204020204" charset="-122"/>
              <a:cs typeface="+mn-cs"/>
            </a:endParaRPr>
          </a:p>
        </p:txBody>
      </p:sp>
      <p:sp>
        <p:nvSpPr>
          <p:cNvPr id="38915" name="文本框 1"/>
          <p:cNvSpPr txBox="1"/>
          <p:nvPr/>
        </p:nvSpPr>
        <p:spPr>
          <a:xfrm>
            <a:off x="1541463" y="912813"/>
            <a:ext cx="10204450" cy="4759325"/>
          </a:xfrm>
          <a:prstGeom prst="rect">
            <a:avLst/>
          </a:prstGeom>
          <a:noFill/>
          <a:ln w="9525">
            <a:noFill/>
          </a:ln>
        </p:spPr>
        <p:txBody>
          <a:bodyPr wrap="square" anchor="t" anchorCtr="0">
            <a:spAutoFit/>
          </a:bodyPr>
          <a:p>
            <a:pPr>
              <a:lnSpc>
                <a:spcPts val="2800"/>
              </a:lnSpc>
            </a:pPr>
            <a:r>
              <a:rPr lang="zh-CN" altLang="en-US" sz="2000">
                <a:latin typeface="微软雅黑" panose="020B0503020204020204" charset="-122"/>
                <a:ea typeface="微软雅黑" panose="020B0503020204020204" charset="-122"/>
              </a:rPr>
              <a:t>第五十九条 学校食品安全管理直接负责的主管人员和其他直接责任人员有下列情形之一的，由学校主管教育部门会同有关部门视情节给予相应的处分；构成犯罪的，依法移送司法机关处理：</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（一）隐瞒、谎报、缓报食品安全事故的；</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（二）隐匿、伪造、毁灭、转移不合格食品或者有关证据，逃避检查、使调查难以进行或者责任难以追究的；</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（三）发生食品安全事故，未采取有效控制措施、组织抢救工作致使食物中毒事态扩大，或者未配合有关部门进行食物中毒调查、保留现场的；</a:t>
            </a: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（四）其他违反食品安全相关法律法规规定的行为。</a:t>
            </a:r>
            <a:endParaRPr lang="zh-CN" altLang="en-US" sz="2000">
              <a:latin typeface="微软雅黑" panose="020B0503020204020204" charset="-122"/>
              <a:ea typeface="微软雅黑" panose="020B0503020204020204" charset="-122"/>
            </a:endParaRPr>
          </a:p>
          <a:p>
            <a:pPr>
              <a:lnSpc>
                <a:spcPts val="2800"/>
              </a:lnSpc>
            </a:pPr>
            <a:endParaRPr lang="zh-CN" altLang="en-US" sz="2000">
              <a:latin typeface="微软雅黑" panose="020B0503020204020204" charset="-122"/>
              <a:ea typeface="微软雅黑" panose="020B0503020204020204" charset="-122"/>
            </a:endParaRPr>
          </a:p>
          <a:p>
            <a:pPr>
              <a:lnSpc>
                <a:spcPts val="2800"/>
              </a:lnSpc>
            </a:pPr>
            <a:r>
              <a:rPr lang="zh-CN" altLang="en-US" sz="2000">
                <a:latin typeface="微软雅黑" panose="020B0503020204020204" charset="-122"/>
                <a:ea typeface="微软雅黑" panose="020B0503020204020204" charset="-122"/>
              </a:rPr>
              <a:t>第六十条 对于出现重大以上学校食品安全事故的地区，由国务院教育督导机构或者省级人民政府教育督导机构对县级以上地方人民政府相关负责人进行约谈，并依法提请有关部门予以追责。</a:t>
            </a:r>
            <a:endParaRPr lang="zh-CN" altLang="en-US" sz="2000">
              <a:latin typeface="微软雅黑" panose="020B0503020204020204" charset="-122"/>
              <a:ea typeface="微软雅黑" panose="020B0503020204020204" charset="-122"/>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Box 26"/>
          <p:cNvSpPr txBox="1"/>
          <p:nvPr/>
        </p:nvSpPr>
        <p:spPr>
          <a:xfrm>
            <a:off x="2113912" y="533400"/>
            <a:ext cx="8342631" cy="615950"/>
          </a:xfrm>
          <a:prstGeom prst="rect">
            <a:avLst/>
          </a:prstGeom>
          <a:noFill/>
        </p:spPr>
        <p:txBody>
          <a:bodyPr wrap="square" rtlCol="0" anchor="ctr" anchorCtr="0">
            <a:noAutofit/>
            <a:scene3d>
              <a:camera prst="orthographicFront"/>
              <a:lightRig rig="threePt" dir="t"/>
            </a:scene3d>
          </a:bodyPr>
          <a:p>
            <a:r>
              <a:rPr lang="zh-CN" altLang="en-US" sz="3200" noProof="1" dirty="0">
                <a:solidFill>
                  <a:srgbClr val="800000"/>
                </a:solidFill>
                <a:latin typeface="微软雅黑" panose="020B0503020204020204" charset="-122"/>
                <a:ea typeface="微软雅黑" panose="020B0503020204020204" charset="-122"/>
                <a:cs typeface="+mj-cs"/>
                <a:sym typeface="+mn-ea"/>
              </a:rPr>
              <a:t>学校食堂食品安全常见隐患清单及管理要求</a:t>
            </a:r>
            <a:endParaRPr lang="zh-CN" altLang="en-US" sz="3200" noProof="1" dirty="0">
              <a:solidFill>
                <a:srgbClr val="800000"/>
              </a:solidFill>
              <a:latin typeface="微软雅黑" panose="020B0503020204020204" charset="-122"/>
              <a:ea typeface="微软雅黑" panose="020B0503020204020204" charset="-122"/>
              <a:cs typeface="+mj-cs"/>
            </a:endParaRPr>
          </a:p>
        </p:txBody>
      </p:sp>
      <p:graphicFrame>
        <p:nvGraphicFramePr>
          <p:cNvPr id="2" name="表格 1"/>
          <p:cNvGraphicFramePr/>
          <p:nvPr/>
        </p:nvGraphicFramePr>
        <p:xfrm>
          <a:off x="1052513" y="1541463"/>
          <a:ext cx="10086975" cy="4819650"/>
        </p:xfrm>
        <a:graphic>
          <a:graphicData uri="http://schemas.openxmlformats.org/drawingml/2006/table">
            <a:tbl>
              <a:tblPr firstRow="1" bandRow="1">
                <a:tableStyleId>{5C22544A-7EE6-4342-B048-85BDC9FD1C3A}</a:tableStyleId>
              </a:tblPr>
              <a:tblGrid>
                <a:gridCol w="1308100"/>
                <a:gridCol w="3963670"/>
                <a:gridCol w="1286510"/>
                <a:gridCol w="3528695"/>
              </a:tblGrid>
              <a:tr h="678180">
                <a:tc>
                  <a:txBody>
                    <a:bodyPr/>
                    <a:p>
                      <a:pPr algn="ctr">
                        <a:buNone/>
                      </a:pPr>
                      <a:r>
                        <a:rPr lang="zh-CN" altLang="zh-CN" sz="1800" b="0" dirty="0">
                          <a:solidFill>
                            <a:schemeClr val="tx1"/>
                          </a:solidFill>
                          <a:latin typeface="微软雅黑" panose="020B0503020204020204" charset="-122"/>
                          <a:ea typeface="微软雅黑" panose="020B0503020204020204" charset="-122"/>
                          <a:cs typeface="+mn-ea"/>
                        </a:rPr>
                        <a:t>序号</a:t>
                      </a:r>
                      <a:endParaRPr lang="zh-CN"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8965"/>
                    </a:solidFill>
                  </a:tcPr>
                </a:tc>
                <a:tc>
                  <a:txBody>
                    <a:bodyPr/>
                    <a:p>
                      <a:pPr marL="0" indent="0" algn="ctr">
                        <a:buNone/>
                      </a:pPr>
                      <a:r>
                        <a:rPr lang="zh-CN" altLang="en-US" sz="1800" b="0" u="none" dirty="0">
                          <a:solidFill>
                            <a:schemeClr val="tx1"/>
                          </a:solidFill>
                          <a:latin typeface="微软雅黑" panose="020B0503020204020204" charset="-122"/>
                          <a:ea typeface="微软雅黑" panose="020B0503020204020204" charset="-122"/>
                          <a:cs typeface="+mn-ea"/>
                        </a:rPr>
                        <a:t>检查项目</a:t>
                      </a:r>
                      <a:endParaRPr lang="zh-CN" altLang="en-US" sz="1800" b="0" u="none" dirty="0">
                        <a:solidFill>
                          <a:schemeClr val="tx1"/>
                        </a:solidFill>
                        <a:latin typeface="微软雅黑" panose="020B0503020204020204" charset="-122"/>
                        <a:ea typeface="微软雅黑" panose="020B0503020204020204" charset="-122"/>
                        <a:cs typeface="+mn-ea"/>
                      </a:endParaRPr>
                    </a:p>
                  </a:txBody>
                  <a:tcPr marL="0" marR="0" marT="0" marB="1" vert="horz" anchor="ctr" anchorCtr="0">
                    <a:solidFill>
                      <a:srgbClr val="FF8965"/>
                    </a:solidFill>
                  </a:tcPr>
                </a:tc>
                <a:tc>
                  <a:txBody>
                    <a:bodyPr/>
                    <a:p>
                      <a:pPr algn="ctr">
                        <a:buNone/>
                      </a:pPr>
                      <a:r>
                        <a:rPr lang="zh-CN" altLang="zh-CN" sz="1800" b="0" dirty="0">
                          <a:solidFill>
                            <a:schemeClr val="tx1"/>
                          </a:solidFill>
                          <a:latin typeface="微软雅黑" panose="020B0503020204020204" charset="-122"/>
                          <a:ea typeface="微软雅黑" panose="020B0503020204020204" charset="-122"/>
                          <a:cs typeface="+mn-ea"/>
                          <a:sym typeface="+mn-ea"/>
                        </a:rPr>
                        <a:t>序号</a:t>
                      </a:r>
                      <a:endParaRPr lang="zh-CN" altLang="zh-CN" sz="1800" b="0" dirty="0">
                        <a:solidFill>
                          <a:schemeClr val="tx1"/>
                        </a:solidFill>
                        <a:latin typeface="微软雅黑" panose="020B0503020204020204" charset="-122"/>
                        <a:ea typeface="微软雅黑" panose="020B0503020204020204" charset="-122"/>
                        <a:cs typeface="+mn-ea"/>
                        <a:sym typeface="+mn-ea"/>
                      </a:endParaRPr>
                    </a:p>
                  </a:txBody>
                  <a:tcPr anchor="ctr" anchorCtr="0">
                    <a:solidFill>
                      <a:srgbClr val="FF8965"/>
                    </a:solidFill>
                  </a:tcPr>
                </a:tc>
                <a:tc>
                  <a:txBody>
                    <a:bodyPr/>
                    <a:p>
                      <a:pPr marL="0" indent="0" algn="ctr">
                        <a:buNone/>
                      </a:pPr>
                      <a:r>
                        <a:rPr lang="zh-CN" altLang="en-US" sz="1800" b="0" u="none" dirty="0">
                          <a:solidFill>
                            <a:schemeClr val="tx1"/>
                          </a:solidFill>
                          <a:latin typeface="微软雅黑" panose="020B0503020204020204" charset="-122"/>
                          <a:ea typeface="微软雅黑" panose="020B0503020204020204" charset="-122"/>
                          <a:cs typeface="+mn-ea"/>
                        </a:rPr>
                        <a:t>检查项目</a:t>
                      </a:r>
                      <a:endParaRPr lang="zh-CN" altLang="en-US" sz="1800" b="0" u="none" dirty="0">
                        <a:solidFill>
                          <a:schemeClr val="tx1"/>
                        </a:solidFill>
                        <a:latin typeface="微软雅黑" panose="020B0503020204020204" charset="-122"/>
                        <a:ea typeface="微软雅黑" panose="020B0503020204020204" charset="-122"/>
                        <a:cs typeface="+mn-ea"/>
                      </a:endParaRPr>
                    </a:p>
                  </a:txBody>
                  <a:tcPr marL="0" marR="0" marT="0" marB="1" vert="horz" anchor="ctr" anchorCtr="0">
                    <a:solidFill>
                      <a:srgbClr val="FF8965"/>
                    </a:solidFill>
                  </a:tcPr>
                </a:tc>
              </a:tr>
              <a:tr h="690245">
                <a:tc>
                  <a:txBody>
                    <a:bodyPr/>
                    <a:p>
                      <a:pPr algn="ctr">
                        <a:buNone/>
                      </a:pPr>
                      <a:r>
                        <a:rPr lang="zh-CN" altLang="en-US" sz="1800" b="0" dirty="0">
                          <a:solidFill>
                            <a:schemeClr val="tx1"/>
                          </a:solidFill>
                          <a:latin typeface="微软雅黑" panose="020B0503020204020204" charset="-122"/>
                          <a:ea typeface="微软雅黑" panose="020B0503020204020204" charset="-122"/>
                          <a:cs typeface="+mn-ea"/>
                        </a:rPr>
                        <a:t>01</a:t>
                      </a:r>
                      <a:endParaRPr lang="zh-CN" altLang="en-US" sz="1800" b="0" dirty="0">
                        <a:solidFill>
                          <a:schemeClr val="tx1"/>
                        </a:solidFill>
                        <a:latin typeface="微软雅黑" panose="020B0503020204020204" charset="-122"/>
                        <a:ea typeface="微软雅黑" panose="020B0503020204020204" charset="-122"/>
                        <a:cs typeface="+mn-ea"/>
                      </a:endParaRPr>
                    </a:p>
                  </a:txBody>
                  <a:tcPr anchor="ctr" anchorCtr="0">
                    <a:solidFill>
                      <a:srgbClr val="FFEFE9"/>
                    </a:solidFill>
                  </a:tcPr>
                </a:tc>
                <a:tc>
                  <a:txBody>
                    <a:bodyPr/>
                    <a:p>
                      <a:pPr marL="0" indent="0" algn="ctr">
                        <a:buNone/>
                      </a:pPr>
                      <a:r>
                        <a:rPr lang="zh-CN" altLang="en-US" sz="1800" b="0" dirty="0" smtClean="0">
                          <a:solidFill>
                            <a:schemeClr val="tx1"/>
                          </a:solidFill>
                          <a:latin typeface="微软雅黑" panose="020B0503020204020204" charset="-122"/>
                          <a:ea typeface="微软雅黑" panose="020B0503020204020204" charset="-122"/>
                          <a:sym typeface="+mn-ea"/>
                        </a:rPr>
                        <a:t>许可与公示管理</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EFE9"/>
                    </a:solidFill>
                  </a:tcPr>
                </a:tc>
                <a:tc>
                  <a:txBody>
                    <a:bodyPr/>
                    <a:p>
                      <a:pPr algn="ctr">
                        <a:buNone/>
                      </a:pPr>
                      <a:r>
                        <a:rPr lang="en-US" altLang="zh-CN" sz="1800" b="0" dirty="0">
                          <a:solidFill>
                            <a:schemeClr val="tx1"/>
                          </a:solidFill>
                          <a:latin typeface="微软雅黑" panose="020B0503020204020204" charset="-122"/>
                          <a:ea typeface="微软雅黑" panose="020B0503020204020204" charset="-122"/>
                          <a:cs typeface="+mn-ea"/>
                        </a:rPr>
                        <a:t>02</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EFE9"/>
                    </a:solidFill>
                  </a:tcPr>
                </a:tc>
                <a:tc>
                  <a:txBody>
                    <a:bodyPr/>
                    <a:p>
                      <a:pPr marL="0" indent="0" algn="ctr">
                        <a:buNone/>
                      </a:pPr>
                      <a:r>
                        <a:rPr lang="zh-CN" altLang="en-US" sz="1800" b="0" dirty="0" smtClean="0">
                          <a:solidFill>
                            <a:schemeClr val="tx1"/>
                          </a:solidFill>
                          <a:latin typeface="微软雅黑" panose="020B0503020204020204" charset="-122"/>
                          <a:ea typeface="微软雅黑" panose="020B0503020204020204" charset="-122"/>
                          <a:sym typeface="+mn-ea"/>
                        </a:rPr>
                        <a:t>从业人员管理</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EFE9"/>
                    </a:solidFill>
                  </a:tcPr>
                </a:tc>
              </a:tr>
              <a:tr h="690245">
                <a:tc>
                  <a:txBody>
                    <a:bodyPr/>
                    <a:p>
                      <a:pPr algn="ctr">
                        <a:buNone/>
                      </a:pPr>
                      <a:r>
                        <a:rPr lang="zh-CN" altLang="en-US" sz="1800" b="0" dirty="0">
                          <a:solidFill>
                            <a:schemeClr val="tx1"/>
                          </a:solidFill>
                          <a:latin typeface="微软雅黑" panose="020B0503020204020204" charset="-122"/>
                          <a:ea typeface="微软雅黑" panose="020B0503020204020204" charset="-122"/>
                          <a:cs typeface="+mn-ea"/>
                        </a:rPr>
                        <a:t>0</a:t>
                      </a:r>
                      <a:r>
                        <a:rPr lang="en-US" altLang="zh-CN" sz="1800" b="0" dirty="0">
                          <a:solidFill>
                            <a:schemeClr val="tx1"/>
                          </a:solidFill>
                          <a:latin typeface="微软雅黑" panose="020B0503020204020204" charset="-122"/>
                          <a:ea typeface="微软雅黑" panose="020B0503020204020204" charset="-122"/>
                          <a:cs typeface="+mn-ea"/>
                        </a:rPr>
                        <a:t>3</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D9CB"/>
                    </a:solidFill>
                  </a:tcPr>
                </a:tc>
                <a:tc>
                  <a:txBody>
                    <a:bodyPr/>
                    <a:p>
                      <a:pPr marL="0" indent="0" algn="ctr">
                        <a:buNone/>
                      </a:pPr>
                      <a:r>
                        <a:rPr lang="zh-CN" altLang="en-US" sz="1800" b="0" dirty="0" smtClean="0">
                          <a:solidFill>
                            <a:schemeClr val="tx1"/>
                          </a:solidFill>
                          <a:latin typeface="微软雅黑" panose="020B0503020204020204" charset="-122"/>
                          <a:ea typeface="微软雅黑" panose="020B0503020204020204" charset="-122"/>
                          <a:sym typeface="+mn-ea"/>
                        </a:rPr>
                        <a:t>卫生环境管理</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D9CB"/>
                    </a:solidFill>
                  </a:tcPr>
                </a:tc>
                <a:tc>
                  <a:txBody>
                    <a:bodyPr/>
                    <a:p>
                      <a:pPr algn="ctr">
                        <a:buNone/>
                      </a:pPr>
                      <a:r>
                        <a:rPr lang="en-US" altLang="zh-CN" sz="1800" b="0" dirty="0">
                          <a:solidFill>
                            <a:schemeClr val="tx1"/>
                          </a:solidFill>
                          <a:latin typeface="微软雅黑" panose="020B0503020204020204" charset="-122"/>
                          <a:ea typeface="微软雅黑" panose="020B0503020204020204" charset="-122"/>
                          <a:cs typeface="+mn-ea"/>
                        </a:rPr>
                        <a:t>04</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D9CB"/>
                    </a:solidFill>
                  </a:tcPr>
                </a:tc>
                <a:tc>
                  <a:txBody>
                    <a:bodyPr/>
                    <a:p>
                      <a:pPr marL="0" indent="0" algn="ctr">
                        <a:buNone/>
                      </a:pPr>
                      <a:r>
                        <a:rPr lang="zh-CN" altLang="en-US" sz="1800" b="0" dirty="0" smtClean="0">
                          <a:solidFill>
                            <a:schemeClr val="tx1"/>
                          </a:solidFill>
                          <a:latin typeface="微软雅黑" panose="020B0503020204020204" charset="-122"/>
                          <a:ea typeface="微软雅黑" panose="020B0503020204020204" charset="-122"/>
                          <a:sym typeface="+mn-ea"/>
                        </a:rPr>
                        <a:t>从业人员管理</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D9CB"/>
                    </a:solidFill>
                  </a:tcPr>
                </a:tc>
              </a:tr>
              <a:tr h="690245">
                <a:tc>
                  <a:txBody>
                    <a:bodyPr/>
                    <a:p>
                      <a:pPr algn="ctr">
                        <a:buNone/>
                      </a:pPr>
                      <a:r>
                        <a:rPr lang="zh-CN" altLang="en-US" sz="1800" b="0" dirty="0">
                          <a:solidFill>
                            <a:schemeClr val="tx1"/>
                          </a:solidFill>
                          <a:latin typeface="微软雅黑" panose="020B0503020204020204" charset="-122"/>
                          <a:ea typeface="微软雅黑" panose="020B0503020204020204" charset="-122"/>
                          <a:cs typeface="+mn-ea"/>
                        </a:rPr>
                        <a:t>0</a:t>
                      </a:r>
                      <a:r>
                        <a:rPr lang="en-US" altLang="zh-CN" sz="1800" b="0" dirty="0">
                          <a:solidFill>
                            <a:schemeClr val="tx1"/>
                          </a:solidFill>
                          <a:latin typeface="微软雅黑" panose="020B0503020204020204" charset="-122"/>
                          <a:ea typeface="微软雅黑" panose="020B0503020204020204" charset="-122"/>
                          <a:cs typeface="+mn-ea"/>
                        </a:rPr>
                        <a:t>5</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EFE9"/>
                    </a:solidFill>
                  </a:tcPr>
                </a:tc>
                <a:tc>
                  <a:txBody>
                    <a:bodyPr/>
                    <a:p>
                      <a:pPr algn="ctr"/>
                      <a:r>
                        <a:rPr lang="zh-CN" altLang="en-US" sz="1800" b="0" dirty="0" smtClean="0">
                          <a:solidFill>
                            <a:schemeClr val="tx1"/>
                          </a:solidFill>
                          <a:latin typeface="微软雅黑" panose="020B0503020204020204" charset="-122"/>
                          <a:ea typeface="微软雅黑" panose="020B0503020204020204" charset="-122"/>
                          <a:sym typeface="+mn-ea"/>
                        </a:rPr>
                        <a:t>加工过程控制</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EFE9"/>
                    </a:solidFill>
                  </a:tcPr>
                </a:tc>
                <a:tc>
                  <a:txBody>
                    <a:bodyPr/>
                    <a:p>
                      <a:pPr algn="ctr">
                        <a:buNone/>
                      </a:pPr>
                      <a:r>
                        <a:rPr lang="en-US" altLang="zh-CN" sz="1800" b="0" dirty="0">
                          <a:solidFill>
                            <a:schemeClr val="tx1"/>
                          </a:solidFill>
                          <a:latin typeface="微软雅黑" panose="020B0503020204020204" charset="-122"/>
                          <a:ea typeface="微软雅黑" panose="020B0503020204020204" charset="-122"/>
                          <a:cs typeface="+mn-ea"/>
                        </a:rPr>
                        <a:t>06</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EFE9"/>
                    </a:solidFill>
                  </a:tcPr>
                </a:tc>
                <a:tc>
                  <a:txBody>
                    <a:bodyPr/>
                    <a:p>
                      <a:pPr marL="0" indent="0" algn="ctr">
                        <a:buNone/>
                      </a:pPr>
                      <a:r>
                        <a:rPr lang="zh-CN" altLang="en-US" sz="1800" b="0" dirty="0" smtClean="0">
                          <a:solidFill>
                            <a:schemeClr val="tx1"/>
                          </a:solidFill>
                          <a:latin typeface="微软雅黑" panose="020B0503020204020204" charset="-122"/>
                          <a:ea typeface="微软雅黑" panose="020B0503020204020204" charset="-122"/>
                          <a:sym typeface="+mn-ea"/>
                        </a:rPr>
                        <a:t>食品添加剂使用管理</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EFE9"/>
                    </a:solidFill>
                  </a:tcPr>
                </a:tc>
              </a:tr>
              <a:tr h="690245">
                <a:tc>
                  <a:txBody>
                    <a:bodyPr/>
                    <a:p>
                      <a:pPr algn="ctr">
                        <a:buNone/>
                      </a:pPr>
                      <a:r>
                        <a:rPr lang="zh-CN" altLang="en-US" sz="1800" b="0" dirty="0">
                          <a:solidFill>
                            <a:schemeClr val="tx1"/>
                          </a:solidFill>
                          <a:latin typeface="微软雅黑" panose="020B0503020204020204" charset="-122"/>
                          <a:ea typeface="微软雅黑" panose="020B0503020204020204" charset="-122"/>
                          <a:cs typeface="+mn-ea"/>
                        </a:rPr>
                        <a:t>0</a:t>
                      </a:r>
                      <a:r>
                        <a:rPr lang="en-US" altLang="zh-CN" sz="1800" b="0" dirty="0">
                          <a:solidFill>
                            <a:schemeClr val="tx1"/>
                          </a:solidFill>
                          <a:latin typeface="微软雅黑" panose="020B0503020204020204" charset="-122"/>
                          <a:ea typeface="微软雅黑" panose="020B0503020204020204" charset="-122"/>
                          <a:cs typeface="+mn-ea"/>
                        </a:rPr>
                        <a:t>7</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D9CB"/>
                    </a:solidFill>
                  </a:tcPr>
                </a:tc>
                <a:tc>
                  <a:txBody>
                    <a:bodyPr/>
                    <a:p>
                      <a:pPr marL="0" indent="0" algn="ctr">
                        <a:buNone/>
                      </a:pPr>
                      <a:r>
                        <a:rPr lang="zh-CN" altLang="en-US" sz="1800" b="0" dirty="0" smtClean="0">
                          <a:solidFill>
                            <a:schemeClr val="tx1"/>
                          </a:solidFill>
                          <a:latin typeface="微软雅黑" panose="020B0503020204020204" charset="-122"/>
                          <a:ea typeface="微软雅黑" panose="020B0503020204020204" charset="-122"/>
                          <a:sym typeface="+mn-ea"/>
                        </a:rPr>
                        <a:t>设备设施维护</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D9CB"/>
                    </a:solidFill>
                  </a:tcPr>
                </a:tc>
                <a:tc>
                  <a:txBody>
                    <a:bodyPr/>
                    <a:p>
                      <a:pPr algn="ctr">
                        <a:buNone/>
                      </a:pPr>
                      <a:r>
                        <a:rPr lang="en-US" altLang="zh-CN" sz="1800" b="0" dirty="0">
                          <a:solidFill>
                            <a:schemeClr val="tx1"/>
                          </a:solidFill>
                          <a:latin typeface="微软雅黑" panose="020B0503020204020204" charset="-122"/>
                          <a:ea typeface="微软雅黑" panose="020B0503020204020204" charset="-122"/>
                          <a:cs typeface="+mn-ea"/>
                        </a:rPr>
                        <a:t>08</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D9CB"/>
                    </a:solidFill>
                  </a:tcPr>
                </a:tc>
                <a:tc>
                  <a:txBody>
                    <a:bodyPr/>
                    <a:p>
                      <a:pPr algn="ctr"/>
                      <a:r>
                        <a:rPr lang="zh-CN" altLang="en-US" sz="1800" b="0" dirty="0" smtClean="0">
                          <a:solidFill>
                            <a:schemeClr val="tx1"/>
                          </a:solidFill>
                          <a:latin typeface="微软雅黑" panose="020B0503020204020204" charset="-122"/>
                          <a:ea typeface="微软雅黑" panose="020B0503020204020204" charset="-122"/>
                          <a:sym typeface="+mn-ea"/>
                        </a:rPr>
                        <a:t>餐用具清洗消毒</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D9CB"/>
                    </a:solidFill>
                  </a:tcPr>
                </a:tc>
              </a:tr>
              <a:tr h="690245">
                <a:tc>
                  <a:txBody>
                    <a:bodyPr/>
                    <a:p>
                      <a:pPr algn="ctr">
                        <a:buNone/>
                      </a:pPr>
                      <a:r>
                        <a:rPr lang="en-US" altLang="zh-CN" sz="1800" b="0" dirty="0">
                          <a:solidFill>
                            <a:schemeClr val="tx1"/>
                          </a:solidFill>
                          <a:latin typeface="微软雅黑" panose="020B0503020204020204" charset="-122"/>
                          <a:ea typeface="微软雅黑" panose="020B0503020204020204" charset="-122"/>
                          <a:cs typeface="+mn-ea"/>
                        </a:rPr>
                        <a:t>09</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EFE9"/>
                    </a:solidFill>
                  </a:tcPr>
                </a:tc>
                <a:tc>
                  <a:txBody>
                    <a:bodyPr/>
                    <a:p>
                      <a:pPr algn="ctr"/>
                      <a:r>
                        <a:rPr lang="zh-CN" altLang="en-US" sz="1800" b="0" dirty="0" smtClean="0">
                          <a:solidFill>
                            <a:schemeClr val="tx1"/>
                          </a:solidFill>
                          <a:latin typeface="微软雅黑" panose="020B0503020204020204" charset="-122"/>
                          <a:ea typeface="微软雅黑" panose="020B0503020204020204" charset="-122"/>
                          <a:sym typeface="+mn-ea"/>
                        </a:rPr>
                        <a:t>专间管理</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EFE9"/>
                    </a:solidFill>
                  </a:tcPr>
                </a:tc>
                <a:tc>
                  <a:txBody>
                    <a:bodyPr/>
                    <a:p>
                      <a:pPr algn="ctr">
                        <a:buNone/>
                      </a:pPr>
                      <a:r>
                        <a:rPr lang="en-US" altLang="zh-CN" sz="1800" b="0" dirty="0">
                          <a:solidFill>
                            <a:schemeClr val="tx1"/>
                          </a:solidFill>
                          <a:latin typeface="微软雅黑" panose="020B0503020204020204" charset="-122"/>
                          <a:ea typeface="微软雅黑" panose="020B0503020204020204" charset="-122"/>
                          <a:cs typeface="+mn-ea"/>
                        </a:rPr>
                        <a:t>10</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EFE9"/>
                    </a:solidFill>
                  </a:tcPr>
                </a:tc>
                <a:tc>
                  <a:txBody>
                    <a:bodyPr/>
                    <a:p>
                      <a:pPr algn="ctr"/>
                      <a:r>
                        <a:rPr lang="zh-CN" altLang="en-US" sz="1800" b="0" dirty="0" smtClean="0">
                          <a:solidFill>
                            <a:schemeClr val="tx1"/>
                          </a:solidFill>
                          <a:latin typeface="微软雅黑" panose="020B0503020204020204" charset="-122"/>
                          <a:ea typeface="微软雅黑" panose="020B0503020204020204" charset="-122"/>
                          <a:sym typeface="+mn-ea"/>
                        </a:rPr>
                        <a:t>食品安全自查和应急管理</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EFE9"/>
                    </a:solidFill>
                  </a:tcPr>
                </a:tc>
              </a:tr>
              <a:tr h="690245">
                <a:tc>
                  <a:txBody>
                    <a:bodyPr/>
                    <a:p>
                      <a:pPr algn="ctr">
                        <a:buNone/>
                      </a:pPr>
                      <a:r>
                        <a:rPr lang="en-US" altLang="zh-CN" sz="1800" b="0" dirty="0">
                          <a:solidFill>
                            <a:schemeClr val="tx1"/>
                          </a:solidFill>
                          <a:latin typeface="微软雅黑" panose="020B0503020204020204" charset="-122"/>
                          <a:ea typeface="微软雅黑" panose="020B0503020204020204" charset="-122"/>
                          <a:cs typeface="+mn-ea"/>
                        </a:rPr>
                        <a:t>11</a:t>
                      </a:r>
                      <a:endParaRPr lang="en-US" altLang="zh-CN" sz="1800" b="0" dirty="0">
                        <a:solidFill>
                          <a:schemeClr val="tx1"/>
                        </a:solidFill>
                        <a:latin typeface="微软雅黑" panose="020B0503020204020204" charset="-122"/>
                        <a:ea typeface="微软雅黑" panose="020B0503020204020204" charset="-122"/>
                        <a:cs typeface="+mn-ea"/>
                      </a:endParaRPr>
                    </a:p>
                  </a:txBody>
                  <a:tcPr anchor="ctr" anchorCtr="0">
                    <a:solidFill>
                      <a:srgbClr val="FFD9CB"/>
                    </a:solidFill>
                  </a:tcPr>
                </a:tc>
                <a:tc>
                  <a:txBody>
                    <a:bodyPr/>
                    <a:p>
                      <a:pPr algn="ctr"/>
                      <a:r>
                        <a:rPr lang="zh-CN" altLang="en-US" sz="1800" b="0" dirty="0" smtClean="0">
                          <a:solidFill>
                            <a:schemeClr val="tx1"/>
                          </a:solidFill>
                          <a:latin typeface="微软雅黑" panose="020B0503020204020204" charset="-122"/>
                          <a:ea typeface="微软雅黑" panose="020B0503020204020204" charset="-122"/>
                          <a:sym typeface="+mn-ea"/>
                        </a:rPr>
                        <a:t>集体用餐单位供餐</a:t>
                      </a:r>
                      <a:endParaRPr lang="zh-CN" altLang="en-US" sz="1800" b="0" u="none" dirty="0" smtClean="0">
                        <a:solidFill>
                          <a:schemeClr val="tx1"/>
                        </a:solidFill>
                        <a:latin typeface="微软雅黑" panose="020B0503020204020204" charset="-122"/>
                        <a:ea typeface="微软雅黑" panose="020B0503020204020204" charset="-122"/>
                        <a:cs typeface="+mn-ea"/>
                        <a:sym typeface="+mn-ea"/>
                      </a:endParaRPr>
                    </a:p>
                  </a:txBody>
                  <a:tcPr marL="0" marR="0" marT="0" marB="1" vert="horz" anchor="ctr" anchorCtr="0">
                    <a:solidFill>
                      <a:srgbClr val="FFD9CB"/>
                    </a:solidFill>
                  </a:tcPr>
                </a:tc>
                <a:tc>
                  <a:txBody>
                    <a:bodyPr/>
                    <a:p>
                      <a:pPr algn="ctr">
                        <a:buNone/>
                      </a:pPr>
                      <a:endParaRPr lang="zh-CN" altLang="en-US" sz="1800" b="0" dirty="0">
                        <a:solidFill>
                          <a:schemeClr val="tx1"/>
                        </a:solidFill>
                        <a:latin typeface="微软雅黑" panose="020B0503020204020204" charset="-122"/>
                        <a:ea typeface="微软雅黑" panose="020B0503020204020204" charset="-122"/>
                        <a:cs typeface="+mn-ea"/>
                      </a:endParaRPr>
                    </a:p>
                  </a:txBody>
                  <a:tcPr anchor="ctr" anchorCtr="0">
                    <a:solidFill>
                      <a:srgbClr val="FFD9CB"/>
                    </a:solidFill>
                  </a:tcPr>
                </a:tc>
                <a:tc>
                  <a:txBody>
                    <a:bodyPr/>
                    <a:p>
                      <a:pPr marL="0" indent="0" algn="ctr">
                        <a:buNone/>
                      </a:pPr>
                      <a:endParaRPr lang="zh-CN" altLang="en-US" sz="1800" b="0" u="none" dirty="0">
                        <a:solidFill>
                          <a:schemeClr val="tx1"/>
                        </a:solidFill>
                        <a:latin typeface="微软雅黑" panose="020B0503020204020204" charset="-122"/>
                        <a:ea typeface="微软雅黑" panose="020B0503020204020204" charset="-122"/>
                        <a:cs typeface="+mn-ea"/>
                      </a:endParaRPr>
                    </a:p>
                  </a:txBody>
                  <a:tcPr marL="0" marR="0" marT="0" marB="1" vert="horz" anchor="ctr" anchorCtr="0">
                    <a:solidFill>
                      <a:srgbClr val="FFD9CB"/>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r>
              <a:rPr lang="zh-CN" altLang="en-US" sz="2400" b="1" noProof="1">
                <a:solidFill>
                  <a:srgbClr val="0070C0"/>
                </a:solidFill>
                <a:latin typeface="微软雅黑" panose="020B0503020204020204" charset="-122"/>
                <a:ea typeface="微软雅黑" panose="020B0503020204020204" charset="-122"/>
                <a:cs typeface="+mn-cs"/>
                <a:sym typeface="+mn-ea"/>
              </a:rPr>
              <a:t>常见隐患清单及管理要求</a:t>
            </a:r>
            <a:endParaRPr lang="zh-CN" altLang="en-US" sz="2400" b="1" noProof="1">
              <a:solidFill>
                <a:srgbClr val="0070C0"/>
              </a:solidFill>
              <a:latin typeface="微软雅黑" panose="020B0503020204020204" charset="-122"/>
              <a:ea typeface="微软雅黑" panose="020B0503020204020204" charset="-122"/>
              <a:cs typeface="+mn-cs"/>
            </a:endParaRPr>
          </a:p>
        </p:txBody>
      </p:sp>
      <p:graphicFrame>
        <p:nvGraphicFramePr>
          <p:cNvPr id="2" name="表格 1"/>
          <p:cNvGraphicFramePr/>
          <p:nvPr/>
        </p:nvGraphicFramePr>
        <p:xfrm>
          <a:off x="1346200" y="533400"/>
          <a:ext cx="10356850" cy="5532438"/>
        </p:xfrm>
        <a:graphic>
          <a:graphicData uri="http://schemas.openxmlformats.org/drawingml/2006/table">
            <a:tbl>
              <a:tblPr firstRow="1" bandRow="1">
                <a:tableStyleId>{5C22544A-7EE6-4342-B048-85BDC9FD1C3A}</a:tableStyleId>
              </a:tblPr>
              <a:tblGrid>
                <a:gridCol w="1583690"/>
                <a:gridCol w="1040765"/>
                <a:gridCol w="3858895"/>
                <a:gridCol w="3872865"/>
              </a:tblGrid>
              <a:tr h="908685">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检查项目</a:t>
                      </a:r>
                      <a:endParaRPr lang="zh-CN" altLang="en-US" sz="1800">
                        <a:ln w="15875">
                          <a:noFill/>
                        </a:ln>
                        <a:solidFill>
                          <a:srgbClr val="0000CC"/>
                        </a:solidFill>
                        <a:effectLst/>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序号</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隐患清单</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管理要求</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r>
              <a:tr h="1749425">
                <a:tc rowSpan="3">
                  <a:txBody>
                    <a:bodyPr/>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许可</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与公</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示管</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理</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txBody>
                  <a:tcPr marL="0" marR="0" marT="0" marB="1" vert="horz" anchor="ctr">
                    <a:solidFill>
                      <a:srgbClr val="FFBBA9"/>
                    </a:solidFill>
                  </a:tcPr>
                </a:tc>
                <a:tc>
                  <a:txBody>
                    <a:bodyPr/>
                    <a:p>
                      <a:pPr algn="ctr">
                        <a:buNone/>
                      </a:pPr>
                      <a:r>
                        <a:rPr lang="en-US" sz="1800">
                          <a:latin typeface="微软雅黑" panose="020B0503020204020204" charset="-122"/>
                          <a:ea typeface="微软雅黑" panose="020B0503020204020204" charset="-122"/>
                          <a:cs typeface="宋体" panose="02010600030101010101" pitchFamily="2" charset="-122"/>
                        </a:rPr>
                        <a:t>1</a:t>
                      </a:r>
                      <a:endParaRPr lang="en-US" altLang="en-US" sz="1800">
                        <a:latin typeface="微软雅黑" panose="020B0503020204020204" charset="-122"/>
                        <a:ea typeface="微软雅黑" panose="020B0503020204020204" charset="-122"/>
                        <a:cs typeface="宋体" panose="02010600030101010101" pitchFamily="2" charset="-122"/>
                      </a:endParaRPr>
                    </a:p>
                  </a:txBody>
                  <a:tcPr marL="68580" marR="68580" marT="144145" marB="144145" vert="horz" anchor="ctr">
                    <a:solidFill>
                      <a:srgbClr val="FFD9CB"/>
                    </a:solidFill>
                  </a:tcPr>
                </a:tc>
                <a:tc>
                  <a:txBody>
                    <a:bodyPr/>
                    <a:p>
                      <a:pPr>
                        <a:buNone/>
                      </a:pPr>
                      <a:r>
                        <a:rPr lang="en-US" sz="1800">
                          <a:latin typeface="微软雅黑" panose="020B0503020204020204" charset="-122"/>
                          <a:ea typeface="微软雅黑" panose="020B0503020204020204" charset="-122"/>
                          <a:cs typeface="宋体" panose="02010600030101010101" pitchFamily="2" charset="-122"/>
                        </a:rPr>
                        <a:t>食品经营许可证过期，超范围经营</a:t>
                      </a:r>
                      <a:endParaRPr lang="en-US" altLang="en-US" sz="1800">
                        <a:latin typeface="微软雅黑" panose="020B0503020204020204" charset="-122"/>
                        <a:ea typeface="微软雅黑" panose="020B0503020204020204" charset="-122"/>
                        <a:cs typeface="宋体" panose="02010600030101010101" pitchFamily="2" charset="-122"/>
                      </a:endParaRPr>
                    </a:p>
                  </a:txBody>
                  <a:tcPr marL="68580" marR="68580" marT="144145" marB="144145" vert="horz" anchor="ctr">
                    <a:solidFill>
                      <a:srgbClr val="FFD9CB"/>
                    </a:solidFill>
                  </a:tcPr>
                </a:tc>
                <a:tc>
                  <a:txBody>
                    <a:bodyPr/>
                    <a:p>
                      <a:pPr>
                        <a:buNone/>
                      </a:pPr>
                      <a:r>
                        <a:rPr lang="en-US" sz="1800">
                          <a:latin typeface="微软雅黑" panose="020B0503020204020204" charset="-122"/>
                          <a:ea typeface="微软雅黑" panose="020B0503020204020204" charset="-122"/>
                          <a:cs typeface="微软雅黑" panose="020B0503020204020204" charset="-122"/>
                        </a:rPr>
                        <a:t>在许可证有效期届满30个工作日前向发证机关申请延范围经营续；不得超范围经营 </a:t>
                      </a:r>
                      <a:endParaRPr lang="en-US" altLang="en-US" sz="1800">
                        <a:latin typeface="微软雅黑" panose="020B0503020204020204" charset="-122"/>
                        <a:ea typeface="微软雅黑" panose="020B0503020204020204" charset="-122"/>
                        <a:cs typeface="微软雅黑" panose="020B0503020204020204" charset="-122"/>
                      </a:endParaRPr>
                    </a:p>
                  </a:txBody>
                  <a:tcPr marL="68580" marR="68580" marT="144145" marB="144145" vert="horz" anchor="ctr">
                    <a:solidFill>
                      <a:srgbClr val="FFD9CB"/>
                    </a:solidFill>
                  </a:tcPr>
                </a:tc>
              </a:tr>
              <a:tr h="1488440">
                <a:tc vMerge="1">
                  <a:tcPr marL="0" marR="0" marT="0" marB="1" vert="horz" anchor="ctr">
                    <a:solidFill>
                      <a:srgbClr val="FFEFE9"/>
                    </a:solidFill>
                  </a:tcPr>
                </a:tc>
                <a:tc>
                  <a:txBody>
                    <a:bodyPr/>
                    <a:p>
                      <a:pPr algn="ctr">
                        <a:buNone/>
                      </a:pPr>
                      <a:r>
                        <a:rPr lang="en-US" sz="1800">
                          <a:latin typeface="微软雅黑" panose="020B0503020204020204" charset="-122"/>
                          <a:ea typeface="微软雅黑" panose="020B0503020204020204" charset="-122"/>
                          <a:cs typeface="宋体" panose="02010600030101010101" pitchFamily="2" charset="-122"/>
                        </a:rPr>
                        <a:t>2</a:t>
                      </a:r>
                      <a:endParaRPr lang="en-US" altLang="en-US" sz="1800">
                        <a:latin typeface="微软雅黑" panose="020B0503020204020204" charset="-122"/>
                        <a:ea typeface="微软雅黑" panose="020B0503020204020204" charset="-122"/>
                        <a:cs typeface="宋体" panose="02010600030101010101" pitchFamily="2" charset="-122"/>
                      </a:endParaRPr>
                    </a:p>
                  </a:txBody>
                  <a:tcPr marL="68580" marR="68580" marT="144145" marB="144145" vert="horz" anchor="ctr">
                    <a:solidFill>
                      <a:srgbClr val="FFEFE9"/>
                    </a:solidFill>
                  </a:tcPr>
                </a:tc>
                <a:tc>
                  <a:txBody>
                    <a:bodyPr/>
                    <a:p>
                      <a:pPr>
                        <a:buNone/>
                      </a:pPr>
                      <a:r>
                        <a:rPr lang="en-US" sz="1800">
                          <a:latin typeface="微软雅黑" panose="020B0503020204020204" charset="-122"/>
                          <a:ea typeface="微软雅黑" panose="020B0503020204020204" charset="-122"/>
                          <a:cs typeface="宋体" panose="02010600030101010101" pitchFamily="2" charset="-122"/>
                        </a:rPr>
                        <a:t>学校法定代表人（负责人）与许可证信息不一致</a:t>
                      </a:r>
                      <a:endParaRPr lang="en-US" altLang="en-US" sz="1800">
                        <a:latin typeface="微软雅黑" panose="020B0503020204020204" charset="-122"/>
                        <a:ea typeface="微软雅黑" panose="020B0503020204020204" charset="-122"/>
                        <a:cs typeface="宋体" panose="02010600030101010101" pitchFamily="2" charset="-122"/>
                      </a:endParaRPr>
                    </a:p>
                  </a:txBody>
                  <a:tcPr marL="68580" marR="68580" marT="144145" marB="144145" vert="horz" anchor="ctr">
                    <a:solidFill>
                      <a:srgbClr val="FFEFE9"/>
                    </a:solidFill>
                  </a:tcPr>
                </a:tc>
                <a:tc>
                  <a:txBody>
                    <a:bodyPr/>
                    <a:p>
                      <a:pPr>
                        <a:buNone/>
                      </a:pPr>
                      <a:r>
                        <a:rPr lang="en-US" sz="1800">
                          <a:latin typeface="微软雅黑" panose="020B0503020204020204" charset="-122"/>
                          <a:ea typeface="微软雅黑" panose="020B0503020204020204" charset="-122"/>
                          <a:cs typeface="微软雅黑" panose="020B0503020204020204" charset="-122"/>
                        </a:rPr>
                        <a:t>学校法定代表人（负责人）发生变化的，应在变化后10个工作日内向发证机关申请变更 </a:t>
                      </a:r>
                      <a:endParaRPr lang="en-US" altLang="en-US" sz="1800">
                        <a:latin typeface="微软雅黑" panose="020B0503020204020204" charset="-122"/>
                        <a:ea typeface="微软雅黑" panose="020B0503020204020204" charset="-122"/>
                        <a:cs typeface="微软雅黑" panose="020B0503020204020204" charset="-122"/>
                      </a:endParaRPr>
                    </a:p>
                  </a:txBody>
                  <a:tcPr marL="68580" marR="68580" marT="144145" marB="144145" vert="horz" anchor="ctr">
                    <a:solidFill>
                      <a:srgbClr val="FFEFE9"/>
                    </a:solidFill>
                  </a:tcPr>
                </a:tc>
              </a:tr>
              <a:tr h="1330325">
                <a:tc vMerge="1">
                  <a:tcPr marL="0" marR="0" marT="0" marB="1" vert="horz" anchor="ctr">
                    <a:solidFill>
                      <a:srgbClr val="FFD9CB"/>
                    </a:solidFill>
                  </a:tcPr>
                </a:tc>
                <a:tc>
                  <a:txBody>
                    <a:bodyPr/>
                    <a:p>
                      <a:pPr algn="ctr">
                        <a:buNone/>
                      </a:pPr>
                      <a:r>
                        <a:rPr lang="en-US" sz="1800">
                          <a:latin typeface="微软雅黑" panose="020B0503020204020204" charset="-122"/>
                          <a:ea typeface="微软雅黑" panose="020B0503020204020204" charset="-122"/>
                          <a:cs typeface="宋体" panose="02010600030101010101" pitchFamily="2" charset="-122"/>
                        </a:rPr>
                        <a:t>3</a:t>
                      </a:r>
                      <a:endParaRPr lang="en-US" altLang="en-US" sz="1800">
                        <a:latin typeface="微软雅黑" panose="020B0503020204020204" charset="-122"/>
                        <a:ea typeface="微软雅黑" panose="020B0503020204020204" charset="-122"/>
                        <a:cs typeface="宋体" panose="02010600030101010101" pitchFamily="2" charset="-122"/>
                      </a:endParaRPr>
                    </a:p>
                  </a:txBody>
                  <a:tcPr marL="68580" marR="68580" marT="144145" marB="144145" vert="horz" anchor="ctr">
                    <a:solidFill>
                      <a:srgbClr val="FFD9CB"/>
                    </a:solidFill>
                  </a:tcPr>
                </a:tc>
                <a:tc>
                  <a:txBody>
                    <a:bodyPr/>
                    <a:p>
                      <a:pPr>
                        <a:buNone/>
                      </a:pPr>
                      <a:r>
                        <a:rPr lang="en-US" sz="1800">
                          <a:latin typeface="微软雅黑" panose="020B0503020204020204" charset="-122"/>
                          <a:ea typeface="微软雅黑" panose="020B0503020204020204" charset="-122"/>
                          <a:cs typeface="宋体" panose="02010600030101010101" pitchFamily="2" charset="-122"/>
                        </a:rPr>
                        <a:t>未在显著位置公示食品经营许可证、监管部门日常监督检查结果记录表、量化分级结果、所有从业人员健康证明</a:t>
                      </a:r>
                      <a:endParaRPr lang="en-US" altLang="en-US" sz="1800">
                        <a:latin typeface="微软雅黑" panose="020B0503020204020204" charset="-122"/>
                        <a:ea typeface="微软雅黑" panose="020B0503020204020204" charset="-122"/>
                        <a:cs typeface="宋体" panose="02010600030101010101" pitchFamily="2" charset="-122"/>
                      </a:endParaRPr>
                    </a:p>
                  </a:txBody>
                  <a:tcPr marL="68580" marR="68580" marT="144145" marB="144145" vert="horz" anchor="ctr">
                    <a:solidFill>
                      <a:srgbClr val="FFD9CB"/>
                    </a:solidFill>
                  </a:tcPr>
                </a:tc>
                <a:tc>
                  <a:txBody>
                    <a:bodyPr/>
                    <a:p>
                      <a:pPr>
                        <a:buNone/>
                      </a:pPr>
                      <a:r>
                        <a:rPr lang="en-US" sz="1800">
                          <a:latin typeface="微软雅黑" panose="020B0503020204020204" charset="-122"/>
                          <a:ea typeface="微软雅黑" panose="020B0503020204020204" charset="-122"/>
                          <a:cs typeface="宋体" panose="02010600030101010101" pitchFamily="2" charset="-122"/>
                        </a:rPr>
                        <a:t>信息齐全且在显著位置</a:t>
                      </a:r>
                      <a:endParaRPr lang="en-US" altLang="en-US" sz="1800">
                        <a:latin typeface="微软雅黑" panose="020B0503020204020204" charset="-122"/>
                        <a:ea typeface="微软雅黑" panose="020B0503020204020204" charset="-122"/>
                        <a:cs typeface="宋体" panose="02010600030101010101" pitchFamily="2" charset="-122"/>
                      </a:endParaRPr>
                    </a:p>
                  </a:txBody>
                  <a:tcPr marL="68580" marR="68580" marT="144145" marB="144145" vert="horz" anchor="ctr">
                    <a:solidFill>
                      <a:srgbClr val="FFD9CB"/>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r>
              <a:rPr lang="zh-CN" altLang="en-US" sz="2400" b="1" noProof="1">
                <a:solidFill>
                  <a:srgbClr val="0070C0"/>
                </a:solidFill>
                <a:latin typeface="微软雅黑" panose="020B0503020204020204" charset="-122"/>
                <a:ea typeface="微软雅黑" panose="020B0503020204020204" charset="-122"/>
                <a:cs typeface="+mn-cs"/>
                <a:sym typeface="+mn-ea"/>
              </a:rPr>
              <a:t>常见隐患清单及管理要求</a:t>
            </a:r>
            <a:endParaRPr lang="zh-CN" altLang="en-US" sz="2400" b="1" noProof="1">
              <a:solidFill>
                <a:srgbClr val="0070C0"/>
              </a:solidFill>
              <a:latin typeface="微软雅黑" panose="020B0503020204020204" charset="-122"/>
              <a:ea typeface="微软雅黑" panose="020B0503020204020204" charset="-122"/>
              <a:cs typeface="+mn-cs"/>
            </a:endParaRPr>
          </a:p>
        </p:txBody>
      </p:sp>
      <p:graphicFrame>
        <p:nvGraphicFramePr>
          <p:cNvPr id="2" name="表格 1"/>
          <p:cNvGraphicFramePr/>
          <p:nvPr/>
        </p:nvGraphicFramePr>
        <p:xfrm>
          <a:off x="1346200" y="533400"/>
          <a:ext cx="10356850" cy="5476875"/>
        </p:xfrm>
        <a:graphic>
          <a:graphicData uri="http://schemas.openxmlformats.org/drawingml/2006/table">
            <a:tbl>
              <a:tblPr firstRow="1" bandRow="1">
                <a:tableStyleId>{5C22544A-7EE6-4342-B048-85BDC9FD1C3A}</a:tableStyleId>
              </a:tblPr>
              <a:tblGrid>
                <a:gridCol w="1583690"/>
                <a:gridCol w="1040765"/>
                <a:gridCol w="3858895"/>
                <a:gridCol w="3872865"/>
              </a:tblGrid>
              <a:tr h="908685">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检查项目</a:t>
                      </a:r>
                      <a:endParaRPr lang="zh-CN" altLang="en-US" sz="1800">
                        <a:ln w="15875">
                          <a:noFill/>
                        </a:ln>
                        <a:solidFill>
                          <a:srgbClr val="0000CC"/>
                        </a:solidFill>
                        <a:effectLst/>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序号</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隐患清单</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管理要求</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r>
              <a:tr h="1749425">
                <a:tc rowSpan="3">
                  <a:txBody>
                    <a:bodyPr/>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从业</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人员</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管理</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txBody>
                  <a:tcPr marL="0" marR="0" marT="0" marB="1"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4</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未建立健康管理档案，从业人员健康证明过期 </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建立从业人员健康管理档案；根据发证要求，在健康证明有效期届满前，提前申领新证，保证新、旧证无缝衔接 </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1488440">
                <a:tc vMerge="1">
                  <a:tcPr marL="0" marR="0" marT="0" marB="1" vert="horz" anchor="ctr">
                    <a:solidFill>
                      <a:srgbClr val="FFEFE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5</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从业人员健康状况不符合要求 </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每日对从业人员开展岗前健康检查，接触直接入口食品的从业人员无有碍食品安全的疾病 </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r h="1330325">
                <a:tc vMerge="1">
                  <a:tcPr marL="0" marR="0" marT="0" marB="1" vert="horz" anchor="ctr">
                    <a:solidFill>
                      <a:srgbClr val="FFD9CB"/>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6</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从业人个人员卫生状况不符合要求 </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从业人员工作衣帽、双手清洁，头发、手部饰物不外露，未留长指甲、涂指甲油</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r>
              <a:rPr lang="zh-CN" altLang="en-US" sz="2400" b="1" noProof="1">
                <a:solidFill>
                  <a:srgbClr val="0070C0"/>
                </a:solidFill>
                <a:latin typeface="微软雅黑" panose="020B0503020204020204" charset="-122"/>
                <a:ea typeface="微软雅黑" panose="020B0503020204020204" charset="-122"/>
                <a:cs typeface="+mn-cs"/>
                <a:sym typeface="+mn-ea"/>
              </a:rPr>
              <a:t>常见隐患清单及管理要求</a:t>
            </a:r>
            <a:endParaRPr lang="zh-CN" altLang="en-US" sz="2400" b="1" noProof="1">
              <a:solidFill>
                <a:srgbClr val="0070C0"/>
              </a:solidFill>
              <a:latin typeface="微软雅黑" panose="020B0503020204020204" charset="-122"/>
              <a:ea typeface="微软雅黑" panose="020B0503020204020204" charset="-122"/>
              <a:cs typeface="+mn-cs"/>
            </a:endParaRPr>
          </a:p>
        </p:txBody>
      </p:sp>
      <p:graphicFrame>
        <p:nvGraphicFramePr>
          <p:cNvPr id="2" name="表格 1"/>
          <p:cNvGraphicFramePr/>
          <p:nvPr/>
        </p:nvGraphicFramePr>
        <p:xfrm>
          <a:off x="1346200" y="1355725"/>
          <a:ext cx="10356850" cy="4146550"/>
        </p:xfrm>
        <a:graphic>
          <a:graphicData uri="http://schemas.openxmlformats.org/drawingml/2006/table">
            <a:tbl>
              <a:tblPr firstRow="1" bandRow="1">
                <a:tableStyleId>{5C22544A-7EE6-4342-B048-85BDC9FD1C3A}</a:tableStyleId>
              </a:tblPr>
              <a:tblGrid>
                <a:gridCol w="1583690"/>
                <a:gridCol w="1040765"/>
                <a:gridCol w="3858895"/>
                <a:gridCol w="3872865"/>
              </a:tblGrid>
              <a:tr h="908685">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检查项目</a:t>
                      </a:r>
                      <a:endParaRPr lang="zh-CN" altLang="en-US" sz="1800">
                        <a:ln w="15875">
                          <a:noFill/>
                        </a:ln>
                        <a:solidFill>
                          <a:srgbClr val="0000CC"/>
                        </a:solidFill>
                        <a:effectLst/>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序号</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隐患清单</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管理要求</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r>
              <a:tr h="1749425">
                <a:tc rowSpan="2">
                  <a:txBody>
                    <a:bodyPr/>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环境</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卫生</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管理</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txBody>
                  <a:tcPr marL="0" marR="0" marT="0" marB="1"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7</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经营场所卫生状况不符合要求</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要求经营场所环境干净、整洁，无积垢、霉斑，地面无积水，物品摆放整齐。</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1488440">
                <a:tc vMerge="1">
                  <a:tcPr marL="0" marR="0" marT="0" marB="1" vert="horz" anchor="ctr">
                    <a:solidFill>
                      <a:srgbClr val="FFEFE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8</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通风排烟设施卫生状况不符合要求</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定期清洁通风排烟设施，保持有效运转，无明显污垢</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r>
              <a:rPr lang="zh-CN" altLang="en-US" sz="2400" b="1" noProof="1">
                <a:solidFill>
                  <a:srgbClr val="0070C0"/>
                </a:solidFill>
                <a:latin typeface="微软雅黑" panose="020B0503020204020204" charset="-122"/>
                <a:ea typeface="微软雅黑" panose="020B0503020204020204" charset="-122"/>
                <a:cs typeface="+mn-cs"/>
                <a:sym typeface="+mn-ea"/>
              </a:rPr>
              <a:t>常见隐患清单及管理要求</a:t>
            </a:r>
            <a:endParaRPr lang="zh-CN" altLang="en-US" sz="2400" b="1" noProof="1">
              <a:solidFill>
                <a:srgbClr val="0070C0"/>
              </a:solidFill>
              <a:latin typeface="微软雅黑" panose="020B0503020204020204" charset="-122"/>
              <a:ea typeface="微软雅黑" panose="020B0503020204020204" charset="-122"/>
              <a:cs typeface="+mn-cs"/>
            </a:endParaRPr>
          </a:p>
        </p:txBody>
      </p:sp>
      <p:graphicFrame>
        <p:nvGraphicFramePr>
          <p:cNvPr id="2" name="表格 1"/>
          <p:cNvGraphicFramePr/>
          <p:nvPr/>
        </p:nvGraphicFramePr>
        <p:xfrm>
          <a:off x="1279525" y="428625"/>
          <a:ext cx="10356850" cy="6134100"/>
        </p:xfrm>
        <a:graphic>
          <a:graphicData uri="http://schemas.openxmlformats.org/drawingml/2006/table">
            <a:tbl>
              <a:tblPr firstRow="1" bandRow="1">
                <a:tableStyleId>{5C22544A-7EE6-4342-B048-85BDC9FD1C3A}</a:tableStyleId>
              </a:tblPr>
              <a:tblGrid>
                <a:gridCol w="1583690"/>
                <a:gridCol w="1040765"/>
                <a:gridCol w="3858895"/>
                <a:gridCol w="3872865"/>
              </a:tblGrid>
              <a:tr h="908685">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检查项目</a:t>
                      </a:r>
                      <a:endParaRPr lang="zh-CN" altLang="en-US" sz="1800">
                        <a:ln w="15875">
                          <a:noFill/>
                        </a:ln>
                        <a:solidFill>
                          <a:srgbClr val="0000CC"/>
                        </a:solidFill>
                        <a:effectLst/>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序号</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隐患清单</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管理要求</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r>
              <a:tr h="1324610">
                <a:tc rowSpan="5">
                  <a:txBody>
                    <a:bodyPr/>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原料采购</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管理</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txBody>
                  <a:tcPr marL="0" marR="0" marT="0" marB="1"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9</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未做好食品及原料进货查验工作</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预包装食品检查包装是否完整无损，标签信息是否齐全，在有效期内；散装食品检查是否有感官性状、气味、触觉异常</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672465">
                <a:tc vMerge="1">
                  <a:tcPr marL="0" marR="0" marT="0" marB="1" vert="horz" anchor="ctr">
                    <a:solidFill>
                      <a:srgbClr val="FFEFE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10</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索证索票管理不符合要求</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票、证齐全，票据凭证及时收集留存，保存时间符合相关要求</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r h="927735">
                <a:tc vMerge="1">
                  <a:tcPr/>
                </a:tc>
                <a:tc>
                  <a:txBody>
                    <a:bodyPr/>
                    <a:p>
                      <a:pPr algn="ctr">
                        <a:buNone/>
                      </a:pPr>
                      <a:r>
                        <a:rPr lang="en-US">
                          <a:latin typeface="微软雅黑" panose="020B0503020204020204" charset="-122"/>
                          <a:ea typeface="微软雅黑" panose="020B0503020204020204" charset="-122"/>
                          <a:cs typeface="微软雅黑" panose="020B0503020204020204" charset="-122"/>
                        </a:rPr>
                        <a:t>11</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食品及原料贮存不符合要求</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食品及原料按要求分类分区，离墙离地贮存；库房整洁规范，食品仓库无有毒有害物品预包装食品按标签要求贮存</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760095">
                <a:tc vMerge="1">
                  <a:tcPr/>
                </a:tc>
                <a:tc>
                  <a:txBody>
                    <a:bodyPr/>
                    <a:p>
                      <a:pPr algn="ctr">
                        <a:buNone/>
                      </a:pPr>
                      <a:r>
                        <a:rPr lang="en-US">
                          <a:latin typeface="微软雅黑" panose="020B0503020204020204" charset="-122"/>
                          <a:ea typeface="微软雅黑" panose="020B0503020204020204" charset="-122"/>
                          <a:cs typeface="微软雅黑" panose="020B0503020204020204" charset="-122"/>
                        </a:rPr>
                        <a:t>12</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未及时清理原料及食品</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定期检查清理食品库房、烹饪间，及时清理过期变质食品及原料。</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r h="1330325">
                <a:tc vMerge="1">
                  <a:tcPr marL="0" marR="0" marT="0" marB="1" vert="horz" anchor="ctr">
                    <a:solidFill>
                      <a:srgbClr val="FFD9CB"/>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13</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采购、使用法律禁止经营的食品及原料</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严禁储存、使用亚硝酸盐，严禁使用非食用物质加工制作食品，严禁违规加工制作四季豆、生鲜黄花菜、发芽发青土豆、霉变红薯、野生菌、来历不明的野菜等高风险食品</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r>
              <a:rPr lang="zh-CN" altLang="en-US" sz="2400" b="1" noProof="1">
                <a:solidFill>
                  <a:srgbClr val="0070C0"/>
                </a:solidFill>
                <a:latin typeface="微软雅黑" panose="020B0503020204020204" charset="-122"/>
                <a:ea typeface="微软雅黑" panose="020B0503020204020204" charset="-122"/>
                <a:cs typeface="+mn-cs"/>
                <a:sym typeface="+mn-ea"/>
              </a:rPr>
              <a:t>常见隐患清单及管理要求</a:t>
            </a:r>
            <a:endParaRPr lang="zh-CN" altLang="en-US" sz="2400" b="1" noProof="1">
              <a:solidFill>
                <a:srgbClr val="0070C0"/>
              </a:solidFill>
              <a:latin typeface="微软雅黑" panose="020B0503020204020204" charset="-122"/>
              <a:ea typeface="微软雅黑" panose="020B0503020204020204" charset="-122"/>
              <a:cs typeface="+mn-cs"/>
            </a:endParaRPr>
          </a:p>
        </p:txBody>
      </p:sp>
      <p:graphicFrame>
        <p:nvGraphicFramePr>
          <p:cNvPr id="2" name="表格 1"/>
          <p:cNvGraphicFramePr/>
          <p:nvPr/>
        </p:nvGraphicFramePr>
        <p:xfrm>
          <a:off x="1301750" y="265113"/>
          <a:ext cx="10579100" cy="6227763"/>
        </p:xfrm>
        <a:graphic>
          <a:graphicData uri="http://schemas.openxmlformats.org/drawingml/2006/table">
            <a:tbl>
              <a:tblPr firstRow="1" bandRow="1">
                <a:tableStyleId>{5C22544A-7EE6-4342-B048-85BDC9FD1C3A}</a:tableStyleId>
              </a:tblPr>
              <a:tblGrid>
                <a:gridCol w="1359535"/>
                <a:gridCol w="795020"/>
                <a:gridCol w="3108960"/>
                <a:gridCol w="5316220"/>
              </a:tblGrid>
              <a:tr h="595630">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检查项目</a:t>
                      </a:r>
                      <a:endParaRPr lang="zh-CN" altLang="en-US" sz="1800">
                        <a:ln w="15875">
                          <a:noFill/>
                        </a:ln>
                        <a:solidFill>
                          <a:srgbClr val="0000CC"/>
                        </a:solidFill>
                        <a:effectLst/>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序号</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隐患清单</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管理要求</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r>
              <a:tr h="866775">
                <a:tc rowSpan="7">
                  <a:txBody>
                    <a:bodyPr/>
                    <a:p>
                      <a:pPr indent="0" algn="ctr">
                        <a:buNone/>
                      </a:pP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加工</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过程</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控制</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txBody>
                  <a:tcPr marL="0" marR="0" marT="0" marB="1"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14</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加工的食品、食品添加剂异常</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无腐败变质、油脂酸败、霉生虫、污秽不洁、混有异物、掺假掺杂或者感官性状异常的食品、食品添加剂用于加工</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1181100">
                <a:tc vMerge="1">
                  <a:tcPr marL="0" marR="0" marT="0" marB="1" vert="horz" anchor="ctr">
                    <a:solidFill>
                      <a:srgbClr val="FFEFE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15</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原料、半成品、成品在清洗、切配、盛放、贮存时存在清洗水池、加工器具、容器混用现象</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加工过程中严格按照动物性食品原料、植物性食品原料水广品原料、半成品、成品分类使用不同的水池、切配台、加工工具、容器等，并以颜色、文字、形状等方式分类标识，避免混用</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r h="927735">
                <a:tc vMerge="1">
                  <a:tcPr/>
                </a:tc>
                <a:tc>
                  <a:txBody>
                    <a:bodyPr/>
                    <a:p>
                      <a:pPr algn="ctr">
                        <a:buNone/>
                      </a:pPr>
                      <a:r>
                        <a:rPr lang="en-US">
                          <a:latin typeface="微软雅黑" panose="020B0503020204020204" charset="-122"/>
                          <a:ea typeface="微软雅黑" panose="020B0503020204020204" charset="-122"/>
                          <a:cs typeface="微软雅黑" panose="020B0503020204020204" charset="-122"/>
                        </a:rPr>
                        <a:t>16</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加工用水不符合规定</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用水符合国家生活饮用水卫生标准（原则上使用市政自来水），用于制作鲜榨饮料食用冰等食品的水经过规范净化处理</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357505">
                <a:tc vMerge="1">
                  <a:tcPr/>
                </a:tc>
                <a:tc>
                  <a:txBody>
                    <a:bodyPr/>
                    <a:p>
                      <a:pPr algn="ctr">
                        <a:buNone/>
                      </a:pPr>
                      <a:r>
                        <a:rPr lang="en-US">
                          <a:latin typeface="微软雅黑" panose="020B0503020204020204" charset="-122"/>
                          <a:ea typeface="微软雅黑" panose="020B0503020204020204" charset="-122"/>
                          <a:cs typeface="微软雅黑" panose="020B0503020204020204" charset="-122"/>
                        </a:rPr>
                        <a:t>17</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热食类食品未烧熟煮透</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食物中心温度不低于70℃</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r h="323850">
                <a:tc vMerge="1">
                  <a:tcPr/>
                </a:tc>
                <a:tc>
                  <a:txBody>
                    <a:bodyPr/>
                    <a:p>
                      <a:pPr algn="ctr">
                        <a:buNone/>
                      </a:pPr>
                      <a:r>
                        <a:rPr lang="en-US">
                          <a:latin typeface="微软雅黑" panose="020B0503020204020204" charset="-122"/>
                          <a:ea typeface="微软雅黑" panose="020B0503020204020204" charset="-122"/>
                          <a:cs typeface="微软雅黑" panose="020B0503020204020204" charset="-122"/>
                        </a:rPr>
                        <a:t>18</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成品存放不符合要求</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成品存放的温度、时间符合规范要求</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603250">
                <a:tc vMerge="1">
                  <a:tcPr/>
                </a:tc>
                <a:tc>
                  <a:txBody>
                    <a:bodyPr/>
                    <a:p>
                      <a:pPr algn="ctr">
                        <a:buNone/>
                      </a:pPr>
                      <a:r>
                        <a:rPr lang="en-US">
                          <a:latin typeface="微软雅黑" panose="020B0503020204020204" charset="-122"/>
                          <a:ea typeface="微软雅黑" panose="020B0503020204020204" charset="-122"/>
                          <a:cs typeface="微软雅黑" panose="020B0503020204020204" charset="-122"/>
                        </a:rPr>
                        <a:t>19</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剩饭、菜回收加热后出售</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不得将回收后的食品（包括剩饭、剩菜及辅料）经加工后再次供应</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r h="1330325">
                <a:tc vMerge="1">
                  <a:tcPr marL="0" marR="0" marT="0" marB="1" vert="horz" anchor="ctr">
                    <a:solidFill>
                      <a:srgbClr val="FFD9CB"/>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20</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食品留样不符合规定</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留样食品应按照品种分别盛放于清洗消毒后专用密闭容器内，在专用冷藏设备中冷藏存放48小时以上，留样量不少于125g；留样容器上应标注食品名称、留样时间或与留样记录相对应的标识，做好留样记录</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r>
              <a:rPr lang="zh-CN" altLang="en-US" sz="2400" b="1" noProof="1">
                <a:solidFill>
                  <a:srgbClr val="0070C0"/>
                </a:solidFill>
                <a:latin typeface="微软雅黑" panose="020B0503020204020204" charset="-122"/>
                <a:ea typeface="微软雅黑" panose="020B0503020204020204" charset="-122"/>
                <a:cs typeface="+mn-cs"/>
                <a:sym typeface="+mn-ea"/>
              </a:rPr>
              <a:t>常见隐患清单及管理要求</a:t>
            </a:r>
            <a:endParaRPr lang="zh-CN" altLang="en-US" sz="2400" b="1" noProof="1">
              <a:solidFill>
                <a:srgbClr val="0070C0"/>
              </a:solidFill>
              <a:latin typeface="微软雅黑" panose="020B0503020204020204" charset="-122"/>
              <a:ea typeface="微软雅黑" panose="020B0503020204020204" charset="-122"/>
              <a:cs typeface="+mn-cs"/>
            </a:endParaRPr>
          </a:p>
        </p:txBody>
      </p:sp>
      <p:graphicFrame>
        <p:nvGraphicFramePr>
          <p:cNvPr id="2" name="表格 1"/>
          <p:cNvGraphicFramePr/>
          <p:nvPr/>
        </p:nvGraphicFramePr>
        <p:xfrm>
          <a:off x="1357313" y="485775"/>
          <a:ext cx="10356850" cy="5837238"/>
        </p:xfrm>
        <a:graphic>
          <a:graphicData uri="http://schemas.openxmlformats.org/drawingml/2006/table">
            <a:tbl>
              <a:tblPr firstRow="1" bandRow="1">
                <a:tableStyleId>{5C22544A-7EE6-4342-B048-85BDC9FD1C3A}</a:tableStyleId>
              </a:tblPr>
              <a:tblGrid>
                <a:gridCol w="1583690"/>
                <a:gridCol w="1040765"/>
                <a:gridCol w="3277235"/>
                <a:gridCol w="4454525"/>
              </a:tblGrid>
              <a:tr h="737235">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检查项目</a:t>
                      </a:r>
                      <a:endParaRPr lang="zh-CN" altLang="en-US" sz="1800">
                        <a:ln w="15875">
                          <a:noFill/>
                        </a:ln>
                        <a:solidFill>
                          <a:srgbClr val="0000CC"/>
                        </a:solidFill>
                        <a:effectLst/>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序号</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隐患清单</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管理要求</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r>
              <a:tr h="1763395">
                <a:tc>
                  <a:txBody>
                    <a:bodyPr/>
                    <a:p>
                      <a:pPr algn="ctr">
                        <a:buNone/>
                      </a:pPr>
                      <a:endParaRPr lang="en-US" sz="8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食品</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添加</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剂使</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用管</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理</a:t>
                      </a:r>
                      <a:endParaRPr lang="en-US" sz="2400">
                        <a:latin typeface="微软雅黑" panose="020B0503020204020204" charset="-122"/>
                        <a:ea typeface="微软雅黑" panose="020B0503020204020204" charset="-122"/>
                        <a:cs typeface="微软雅黑" panose="020B0503020204020204" charset="-122"/>
                      </a:endParaRPr>
                    </a:p>
                    <a:p>
                      <a:pPr algn="ctr">
                        <a:buNone/>
                      </a:pPr>
                      <a:endParaRPr lang="en-US" altLang="en-US" sz="800">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21</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食品添加剂使用不规范</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按照GB2760《食品添加剂添加使用标准》规定使用食品添加剂；添加剂应存放在专柜（位）并标注“食品添加剂”字样；专册记录添加剂产品用管和使用信息，有最大使用量要求的应精准称量使用</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1320800">
                <a:tc>
                  <a:txBody>
                    <a:bodyPr/>
                    <a:p>
                      <a:pPr algn="ctr">
                        <a:buNone/>
                      </a:pPr>
                      <a:r>
                        <a:rPr lang="en-US" sz="2400">
                          <a:latin typeface="微软雅黑" panose="020B0503020204020204" charset="-122"/>
                          <a:ea typeface="微软雅黑" panose="020B0503020204020204" charset="-122"/>
                          <a:cs typeface="微软雅黑" panose="020B0503020204020204" charset="-122"/>
                        </a:rPr>
                        <a:t>设备</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设施</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维护</a:t>
                      </a:r>
                      <a:endParaRPr lang="en-US" altLang="en-US" sz="2400">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22</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设施设备运作不正常</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定期维护、清洗食品加工贮存、陈列、转运以及保温冷藏、冷冻、排油烟等设备设施，保证运转正常，并保持清洁</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r h="1510665">
                <a:tc>
                  <a:txBody>
                    <a:bodyPr/>
                    <a:p>
                      <a:pPr algn="ctr">
                        <a:buNone/>
                      </a:pPr>
                      <a:endParaRPr lang="en-US" sz="8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餐用</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具清</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洗消</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毒</a:t>
                      </a:r>
                      <a:endParaRPr lang="en-US" sz="2400">
                        <a:latin typeface="微软雅黑" panose="020B0503020204020204" charset="-122"/>
                        <a:ea typeface="微软雅黑" panose="020B0503020204020204" charset="-122"/>
                        <a:cs typeface="微软雅黑" panose="020B0503020204020204" charset="-122"/>
                      </a:endParaRPr>
                    </a:p>
                    <a:p>
                      <a:pPr algn="ctr">
                        <a:buNone/>
                      </a:pPr>
                      <a:endParaRPr lang="en-US" altLang="en-US" sz="800">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23</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接触直接入口食品的餐食品的容器使用前洗净、消具、饮具、容器消毒不符合规范要求</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餐具、饮具和盛放直接入ロ食品的容器使用前洗净、消毒，已消毒的餐具、饮具按要求存放</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r>
              <a:rPr lang="zh-CN" altLang="en-US" sz="2400" b="1" noProof="1">
                <a:solidFill>
                  <a:srgbClr val="0070C0"/>
                </a:solidFill>
                <a:latin typeface="微软雅黑" panose="020B0503020204020204" charset="-122"/>
                <a:ea typeface="微软雅黑" panose="020B0503020204020204" charset="-122"/>
                <a:cs typeface="+mn-cs"/>
                <a:sym typeface="+mn-ea"/>
              </a:rPr>
              <a:t>常见隐患清单及管理要求</a:t>
            </a:r>
            <a:endParaRPr lang="zh-CN" altLang="en-US" sz="2400" b="1" noProof="1">
              <a:solidFill>
                <a:srgbClr val="0070C0"/>
              </a:solidFill>
              <a:latin typeface="微软雅黑" panose="020B0503020204020204" charset="-122"/>
              <a:ea typeface="微软雅黑" panose="020B0503020204020204" charset="-122"/>
              <a:cs typeface="+mn-cs"/>
            </a:endParaRPr>
          </a:p>
        </p:txBody>
      </p:sp>
      <p:graphicFrame>
        <p:nvGraphicFramePr>
          <p:cNvPr id="2" name="表格 1"/>
          <p:cNvGraphicFramePr/>
          <p:nvPr/>
        </p:nvGraphicFramePr>
        <p:xfrm>
          <a:off x="1346200" y="533400"/>
          <a:ext cx="10356850" cy="4929188"/>
        </p:xfrm>
        <a:graphic>
          <a:graphicData uri="http://schemas.openxmlformats.org/drawingml/2006/table">
            <a:tbl>
              <a:tblPr firstRow="1" bandRow="1">
                <a:tableStyleId>{5C22544A-7EE6-4342-B048-85BDC9FD1C3A}</a:tableStyleId>
              </a:tblPr>
              <a:tblGrid>
                <a:gridCol w="1583690"/>
                <a:gridCol w="1040765"/>
                <a:gridCol w="3858895"/>
                <a:gridCol w="3872865"/>
              </a:tblGrid>
              <a:tr h="908685">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检查项目</a:t>
                      </a:r>
                      <a:endParaRPr lang="zh-CN" altLang="en-US" sz="1800">
                        <a:ln w="15875">
                          <a:noFill/>
                        </a:ln>
                        <a:solidFill>
                          <a:srgbClr val="0000CC"/>
                        </a:solidFill>
                        <a:effectLst/>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序号</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隐患清单</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管理要求</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r>
              <a:tr h="1458595">
                <a:tc rowSpan="3">
                  <a:txBody>
                    <a:bodyPr/>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专间</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indent="0" algn="ctr">
                        <a:buNone/>
                      </a:pPr>
                      <a:r>
                        <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管理</a:t>
                      </a:r>
                      <a:endParaRPr lang="zh-CN" altLang="en-US" sz="2400" b="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txBody>
                  <a:tcPr marL="0" marR="0" marT="0" marB="1"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*24</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专间内设施缺失或运作不正常</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专间内洗手消毒、空气消毒、独立空调、专用冷藏设施等与许可时保持一致，并正常运转。</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1231265">
                <a:tc vMerge="1">
                  <a:tcPr marL="0" marR="0" marT="0" marB="1" vert="horz" anchor="ctr">
                    <a:solidFill>
                      <a:srgbClr val="FFEFE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*25</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工作人员从物流通道出入备餐间</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严格做到“人物分流”，严禁人员从物流通道进入备餐间</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r h="1330325">
                <a:tc vMerge="1">
                  <a:tcPr marL="0" marR="0" marT="0" marB="1" vert="horz" anchor="ctr">
                    <a:solidFill>
                      <a:srgbClr val="FFD9CB"/>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*26</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工作人员进入专间未洗手、消毒，更换专门工作服</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工作人员进入专间时应在二次更衣室内洗手、消毒，更换专用工作服</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bl>
          </a:graphicData>
        </a:graphic>
      </p:graphicFrame>
      <p:sp>
        <p:nvSpPr>
          <p:cNvPr id="100" name="文本框 99"/>
          <p:cNvSpPr txBox="1"/>
          <p:nvPr/>
        </p:nvSpPr>
        <p:spPr>
          <a:xfrm>
            <a:off x="1594484" y="5615940"/>
            <a:ext cx="4961890" cy="368300"/>
          </a:xfrm>
          <a:prstGeom prst="rect">
            <a:avLst/>
          </a:prstGeom>
          <a:noFill/>
          <a:ln w="15875"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prstDash val="sysDash"/>
            <a:round/>
          </a:ln>
          <a:effectLst>
            <a:glow rad="63500">
              <a:schemeClr val="accent6">
                <a:satMod val="175000"/>
                <a:alpha val="40000"/>
              </a:schemeClr>
            </a:glow>
          </a:effectLst>
        </p:spPr>
        <p:txBody>
          <a:bodyPr wrap="square" anchor="ctr" anchorCtr="0">
            <a:spAutoFit/>
            <a:scene3d>
              <a:camera prst="orthographicFront"/>
              <a:lightRig rig="threePt" dir="t"/>
            </a:scene3d>
          </a:bodyPr>
          <a:p>
            <a:r>
              <a:rPr lang="zh-CN" altLang="en-US" noProof="1">
                <a:solidFill>
                  <a:srgbClr val="660033"/>
                </a:solidFill>
                <a:latin typeface="微软雅黑" panose="020B0503020204020204" charset="-122"/>
                <a:ea typeface="微软雅黑" panose="020B0503020204020204" charset="-122"/>
                <a:cs typeface="方正书宋_GBK" charset="0"/>
              </a:rPr>
              <a:t>*项目可根据自身性质、项目不同作合理缺项</a:t>
            </a:r>
            <a:endParaRPr lang="zh-CN" altLang="en-US" noProof="1">
              <a:solidFill>
                <a:srgbClr val="660033"/>
              </a:solidFill>
              <a:latin typeface="微软雅黑" panose="020B0503020204020204" charset="-122"/>
              <a:ea typeface="微软雅黑" panose="020B0503020204020204" charset="-122"/>
              <a:cs typeface="方正书宋_GBK"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2769" name="组合 18"/>
          <p:cNvGrpSpPr/>
          <p:nvPr/>
        </p:nvGrpSpPr>
        <p:grpSpPr>
          <a:xfrm>
            <a:off x="3998913" y="1809750"/>
            <a:ext cx="5049837" cy="688975"/>
            <a:chOff x="1465263" y="976247"/>
            <a:chExt cx="5049520" cy="476250"/>
          </a:xfrm>
        </p:grpSpPr>
        <p:sp>
          <p:nvSpPr>
            <p:cNvPr id="32770" name="MH_Number_1"/>
            <p:cNvSpPr/>
            <p:nvPr/>
          </p:nvSpPr>
          <p:spPr>
            <a:xfrm>
              <a:off x="1465263" y="981075"/>
              <a:ext cx="800100" cy="471422"/>
            </a:xfrm>
            <a:prstGeom prst="homePlate">
              <a:avLst>
                <a:gd name="adj" fmla="val 49517"/>
              </a:avLst>
            </a:prstGeom>
            <a:solidFill>
              <a:srgbClr val="CC3300"/>
            </a:solidFill>
            <a:ln w="9525">
              <a:noFill/>
            </a:ln>
          </p:spPr>
          <p:txBody>
            <a:bodyPr lIns="36000" tIns="0" rIns="0" bIns="0" anchor="ctr" anchorCtr="0"/>
            <a:p>
              <a:pPr algn="ctr"/>
              <a:r>
                <a:rPr lang="en-US" altLang="zh-CN" sz="2000" b="1" dirty="0">
                  <a:latin typeface="Arial" panose="020B0604020202020204" pitchFamily="34" charset="0"/>
                  <a:ea typeface="黑体" panose="02010609060101010101" pitchFamily="49" charset="-122"/>
                </a:rPr>
                <a:t>01</a:t>
              </a:r>
              <a:endParaRPr lang="en-US" altLang="zh-CN" sz="2000" b="1" dirty="0">
                <a:latin typeface="Arial" panose="020B0604020202020204" pitchFamily="34" charset="0"/>
                <a:ea typeface="黑体" panose="02010609060101010101" pitchFamily="49" charset="-122"/>
              </a:endParaRPr>
            </a:p>
          </p:txBody>
        </p:sp>
        <p:sp>
          <p:nvSpPr>
            <p:cNvPr id="32771" name="MH_Entry_1"/>
            <p:cNvSpPr txBox="1"/>
            <p:nvPr/>
          </p:nvSpPr>
          <p:spPr>
            <a:xfrm>
              <a:off x="2954338" y="976247"/>
              <a:ext cx="3560445" cy="476250"/>
            </a:xfrm>
            <a:prstGeom prst="rect">
              <a:avLst/>
            </a:prstGeom>
            <a:noFill/>
            <a:ln w="9525">
              <a:noFill/>
            </a:ln>
          </p:spPr>
          <p:txBody>
            <a:bodyPr lIns="144000" anchor="ctr" anchorCtr="0"/>
            <a:p>
              <a:pPr algn="just">
                <a:lnSpc>
                  <a:spcPct val="120000"/>
                </a:lnSpc>
                <a:buClr>
                  <a:srgbClr val="963B22"/>
                </a:buClr>
              </a:pPr>
              <a:r>
                <a:rPr lang="zh-CN" altLang="en-US" sz="3200" dirty="0">
                  <a:latin typeface="微软雅黑" panose="020B0503020204020204" charset="-122"/>
                  <a:ea typeface="微软雅黑" panose="020B0503020204020204" charset="-122"/>
                </a:rPr>
                <a:t>法规和规范</a:t>
              </a:r>
              <a:endParaRPr lang="zh-CN" altLang="en-US" sz="3200" dirty="0">
                <a:latin typeface="微软雅黑" panose="020B0503020204020204" charset="-122"/>
                <a:ea typeface="微软雅黑" panose="020B0503020204020204" charset="-122"/>
              </a:endParaRPr>
            </a:p>
          </p:txBody>
        </p:sp>
      </p:grpSp>
      <p:grpSp>
        <p:nvGrpSpPr>
          <p:cNvPr id="32772" name="组合 22"/>
          <p:cNvGrpSpPr/>
          <p:nvPr/>
        </p:nvGrpSpPr>
        <p:grpSpPr>
          <a:xfrm>
            <a:off x="3997325" y="2917825"/>
            <a:ext cx="5051425" cy="709613"/>
            <a:chOff x="1916113" y="1875457"/>
            <a:chExt cx="5052064" cy="476037"/>
          </a:xfrm>
        </p:grpSpPr>
        <p:sp>
          <p:nvSpPr>
            <p:cNvPr id="32773" name="MH_Entry_2"/>
            <p:cNvSpPr txBox="1"/>
            <p:nvPr/>
          </p:nvSpPr>
          <p:spPr>
            <a:xfrm>
              <a:off x="3407098" y="1875457"/>
              <a:ext cx="3561079" cy="476037"/>
            </a:xfrm>
            <a:prstGeom prst="rect">
              <a:avLst/>
            </a:prstGeom>
            <a:noFill/>
            <a:ln w="9525">
              <a:noFill/>
            </a:ln>
          </p:spPr>
          <p:txBody>
            <a:bodyPr lIns="144000" anchor="ctr" anchorCtr="0"/>
            <a:p>
              <a:pPr algn="just">
                <a:lnSpc>
                  <a:spcPct val="120000"/>
                </a:lnSpc>
                <a:buClr>
                  <a:srgbClr val="963B22"/>
                </a:buClr>
              </a:pPr>
              <a:r>
                <a:rPr lang="zh-CN" altLang="en-US" sz="3200" dirty="0">
                  <a:latin typeface="微软雅黑" panose="020B0503020204020204" charset="-122"/>
                  <a:ea typeface="微软雅黑" panose="020B0503020204020204" charset="-122"/>
                </a:rPr>
                <a:t>学校履行的职责</a:t>
              </a:r>
              <a:endParaRPr lang="zh-CN" altLang="en-US" sz="3200" dirty="0">
                <a:latin typeface="微软雅黑" panose="020B0503020204020204" charset="-122"/>
                <a:ea typeface="微软雅黑" panose="020B0503020204020204" charset="-122"/>
              </a:endParaRPr>
            </a:p>
          </p:txBody>
        </p:sp>
        <p:sp>
          <p:nvSpPr>
            <p:cNvPr id="32774" name="MH_Number_2"/>
            <p:cNvSpPr/>
            <p:nvPr/>
          </p:nvSpPr>
          <p:spPr>
            <a:xfrm>
              <a:off x="1916113" y="1879717"/>
              <a:ext cx="802056" cy="471565"/>
            </a:xfrm>
            <a:prstGeom prst="homePlate">
              <a:avLst>
                <a:gd name="adj" fmla="val 49505"/>
              </a:avLst>
            </a:prstGeom>
            <a:solidFill>
              <a:srgbClr val="FF3D01"/>
            </a:solidFill>
            <a:ln w="9525">
              <a:noFill/>
            </a:ln>
          </p:spPr>
          <p:txBody>
            <a:bodyPr lIns="36000" tIns="0" rIns="0" bIns="0" anchor="ctr" anchorCtr="0"/>
            <a:p>
              <a:pPr algn="ctr"/>
              <a:r>
                <a:rPr lang="en-US" altLang="zh-CN" sz="2000" b="1" dirty="0">
                  <a:latin typeface="Arial" panose="020B0604020202020204" pitchFamily="34" charset="0"/>
                  <a:ea typeface="黑体" panose="02010609060101010101" pitchFamily="49" charset="-122"/>
                </a:rPr>
                <a:t>02</a:t>
              </a:r>
              <a:endParaRPr lang="en-US" altLang="zh-CN" sz="2000" b="1" dirty="0">
                <a:latin typeface="Arial" panose="020B0604020202020204" pitchFamily="34" charset="0"/>
                <a:ea typeface="黑体" panose="02010609060101010101" pitchFamily="49" charset="-122"/>
              </a:endParaRPr>
            </a:p>
          </p:txBody>
        </p:sp>
      </p:grpSp>
      <p:grpSp>
        <p:nvGrpSpPr>
          <p:cNvPr id="32775" name="组合 25"/>
          <p:cNvGrpSpPr/>
          <p:nvPr/>
        </p:nvGrpSpPr>
        <p:grpSpPr>
          <a:xfrm>
            <a:off x="3998913" y="4092575"/>
            <a:ext cx="6672262" cy="679450"/>
            <a:chOff x="1465263" y="2775395"/>
            <a:chExt cx="6673418" cy="476250"/>
          </a:xfrm>
        </p:grpSpPr>
        <p:sp>
          <p:nvSpPr>
            <p:cNvPr id="32776" name="MH_Number_3"/>
            <p:cNvSpPr/>
            <p:nvPr/>
          </p:nvSpPr>
          <p:spPr>
            <a:xfrm>
              <a:off x="1465263" y="2778066"/>
              <a:ext cx="802005" cy="471354"/>
            </a:xfrm>
            <a:prstGeom prst="homePlate">
              <a:avLst>
                <a:gd name="adj" fmla="val 49516"/>
              </a:avLst>
            </a:prstGeom>
            <a:solidFill>
              <a:srgbClr val="FF8059"/>
            </a:solidFill>
            <a:ln w="9525">
              <a:noFill/>
            </a:ln>
          </p:spPr>
          <p:txBody>
            <a:bodyPr lIns="36000" tIns="0" rIns="0" bIns="0" anchor="ctr" anchorCtr="0"/>
            <a:p>
              <a:pPr algn="ctr"/>
              <a:r>
                <a:rPr lang="en-US" altLang="zh-CN" sz="2000" b="1" dirty="0">
                  <a:latin typeface="Arial" panose="020B0604020202020204" pitchFamily="34" charset="0"/>
                  <a:ea typeface="黑体" panose="02010609060101010101" pitchFamily="49" charset="-122"/>
                </a:rPr>
                <a:t>03</a:t>
              </a:r>
              <a:endParaRPr lang="en-US" altLang="zh-CN" sz="2000" b="1" dirty="0">
                <a:latin typeface="Arial" panose="020B0604020202020204" pitchFamily="34" charset="0"/>
                <a:ea typeface="黑体" panose="02010609060101010101" pitchFamily="49" charset="-122"/>
              </a:endParaRPr>
            </a:p>
          </p:txBody>
        </p:sp>
        <p:sp>
          <p:nvSpPr>
            <p:cNvPr id="32777" name="MH_Entry_3"/>
            <p:cNvSpPr txBox="1"/>
            <p:nvPr/>
          </p:nvSpPr>
          <p:spPr>
            <a:xfrm>
              <a:off x="2956430" y="2775395"/>
              <a:ext cx="5182251" cy="476250"/>
            </a:xfrm>
            <a:prstGeom prst="rect">
              <a:avLst/>
            </a:prstGeom>
            <a:noFill/>
            <a:ln w="9525">
              <a:noFill/>
            </a:ln>
          </p:spPr>
          <p:txBody>
            <a:bodyPr lIns="144000" anchor="ctr" anchorCtr="0"/>
            <a:p>
              <a:pPr algn="just">
                <a:lnSpc>
                  <a:spcPct val="120000"/>
                </a:lnSpc>
                <a:buClr>
                  <a:srgbClr val="963B22"/>
                </a:buClr>
              </a:pPr>
              <a:r>
                <a:rPr lang="zh-CN" altLang="en-US" sz="3200" dirty="0">
                  <a:latin typeface="微软雅黑" panose="020B0503020204020204" charset="-122"/>
                  <a:ea typeface="微软雅黑" panose="020B0503020204020204" charset="-122"/>
                </a:rPr>
                <a:t>责任追究</a:t>
              </a:r>
              <a:endParaRPr lang="zh-CN" altLang="en-US" sz="3200" dirty="0">
                <a:latin typeface="微软雅黑" panose="020B0503020204020204" charset="-122"/>
                <a:ea typeface="微软雅黑" panose="020B0503020204020204" charset="-122"/>
              </a:endParaRPr>
            </a:p>
          </p:txBody>
        </p:sp>
      </p:grpSp>
      <p:sp>
        <p:nvSpPr>
          <p:cNvPr id="13" name="TextBox 26"/>
          <p:cNvSpPr txBox="1"/>
          <p:nvPr/>
        </p:nvSpPr>
        <p:spPr>
          <a:xfrm>
            <a:off x="3143883" y="451484"/>
            <a:ext cx="5904218" cy="615947"/>
          </a:xfrm>
          <a:prstGeom prst="rect">
            <a:avLst/>
          </a:prstGeom>
          <a:noFill/>
        </p:spPr>
        <p:txBody>
          <a:bodyPr wrap="square" rtlCol="0" anchor="ctr" anchorCtr="0">
            <a:noAutofit/>
            <a:scene3d>
              <a:camera prst="orthographicFront"/>
              <a:lightRig rig="threePt" dir="t"/>
            </a:scene3d>
          </a:bodyPr>
          <a:p>
            <a:pPr algn="ctr"/>
            <a:r>
              <a:rPr lang="zh-CN" altLang="en-US" sz="3600" b="1" noProof="1" dirty="0">
                <a:latin typeface="微软雅黑" panose="020B0503020204020204" charset="-122"/>
                <a:ea typeface="微软雅黑" panose="020B0503020204020204" charset="-122"/>
                <a:cs typeface="+mj-cs"/>
              </a:rPr>
              <a:t>主要内容</a:t>
            </a:r>
            <a:endParaRPr lang="zh-CN" altLang="en-US" sz="3600" b="1" noProof="1" dirty="0">
              <a:latin typeface="微软雅黑" panose="020B0503020204020204" charset="-122"/>
              <a:ea typeface="微软雅黑" panose="020B0503020204020204" charset="-122"/>
              <a:cs typeface="+mj-cs"/>
            </a:endParaRPr>
          </a:p>
        </p:txBody>
      </p:sp>
      <p:grpSp>
        <p:nvGrpSpPr>
          <p:cNvPr id="32779" name="组合 25"/>
          <p:cNvGrpSpPr/>
          <p:nvPr/>
        </p:nvGrpSpPr>
        <p:grpSpPr>
          <a:xfrm>
            <a:off x="3998913" y="5294313"/>
            <a:ext cx="7175500" cy="679450"/>
            <a:chOff x="1465263" y="2775395"/>
            <a:chExt cx="7177037" cy="476250"/>
          </a:xfrm>
        </p:grpSpPr>
        <p:sp>
          <p:nvSpPr>
            <p:cNvPr id="32780" name="MH_Number_3"/>
            <p:cNvSpPr/>
            <p:nvPr/>
          </p:nvSpPr>
          <p:spPr>
            <a:xfrm>
              <a:off x="1465263" y="2778066"/>
              <a:ext cx="802005" cy="471354"/>
            </a:xfrm>
            <a:prstGeom prst="homePlate">
              <a:avLst>
                <a:gd name="adj" fmla="val 49516"/>
              </a:avLst>
            </a:prstGeom>
            <a:solidFill>
              <a:srgbClr val="FFBBA9"/>
            </a:solidFill>
            <a:ln w="9525">
              <a:noFill/>
            </a:ln>
          </p:spPr>
          <p:txBody>
            <a:bodyPr lIns="36000" tIns="0" rIns="0" bIns="0" anchor="ctr" anchorCtr="0"/>
            <a:p>
              <a:pPr algn="ctr"/>
              <a:r>
                <a:rPr lang="en-US" altLang="zh-CN" sz="2000" b="1" dirty="0">
                  <a:latin typeface="Arial" panose="020B0604020202020204" pitchFamily="34" charset="0"/>
                  <a:ea typeface="黑体" panose="02010609060101010101" pitchFamily="49" charset="-122"/>
                </a:rPr>
                <a:t>04</a:t>
              </a:r>
              <a:endParaRPr lang="en-US" altLang="zh-CN" sz="2000" b="1" dirty="0">
                <a:latin typeface="Arial" panose="020B0604020202020204" pitchFamily="34" charset="0"/>
                <a:ea typeface="黑体" panose="02010609060101010101" pitchFamily="49" charset="-122"/>
              </a:endParaRPr>
            </a:p>
          </p:txBody>
        </p:sp>
        <p:sp>
          <p:nvSpPr>
            <p:cNvPr id="32781" name="MH_Entry_3"/>
            <p:cNvSpPr txBox="1"/>
            <p:nvPr/>
          </p:nvSpPr>
          <p:spPr>
            <a:xfrm>
              <a:off x="2956430" y="2775395"/>
              <a:ext cx="5685870" cy="476250"/>
            </a:xfrm>
            <a:prstGeom prst="rect">
              <a:avLst/>
            </a:prstGeom>
            <a:noFill/>
            <a:ln w="9525">
              <a:noFill/>
            </a:ln>
          </p:spPr>
          <p:txBody>
            <a:bodyPr lIns="144000" anchor="ctr" anchorCtr="0"/>
            <a:p>
              <a:pPr algn="just">
                <a:lnSpc>
                  <a:spcPct val="120000"/>
                </a:lnSpc>
                <a:buClr>
                  <a:srgbClr val="963B22"/>
                </a:buClr>
              </a:pPr>
              <a:r>
                <a:rPr lang="zh-CN" altLang="en-US" sz="3200" dirty="0">
                  <a:latin typeface="微软雅黑" panose="020B0503020204020204" charset="-122"/>
                  <a:ea typeface="微软雅黑" panose="020B0503020204020204" charset="-122"/>
                </a:rPr>
                <a:t>常见隐患清单及管理要求</a:t>
              </a:r>
              <a:endParaRPr lang="zh-CN" altLang="en-US" sz="3200" dirty="0">
                <a:latin typeface="微软雅黑" panose="020B0503020204020204" charset="-122"/>
                <a:ea typeface="微软雅黑" panose="020B0503020204020204" charset="-122"/>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r>
              <a:rPr lang="zh-CN" altLang="en-US" sz="2400" b="1" noProof="1">
                <a:solidFill>
                  <a:srgbClr val="0070C0"/>
                </a:solidFill>
                <a:latin typeface="微软雅黑" panose="020B0503020204020204" charset="-122"/>
                <a:ea typeface="微软雅黑" panose="020B0503020204020204" charset="-122"/>
                <a:cs typeface="+mn-cs"/>
                <a:sym typeface="+mn-ea"/>
              </a:rPr>
              <a:t>常见隐患清单及管理要求</a:t>
            </a:r>
            <a:endParaRPr lang="zh-CN" altLang="en-US" sz="2400" b="1" noProof="1">
              <a:solidFill>
                <a:srgbClr val="0070C0"/>
              </a:solidFill>
              <a:latin typeface="微软雅黑" panose="020B0503020204020204" charset="-122"/>
              <a:ea typeface="微软雅黑" panose="020B0503020204020204" charset="-122"/>
              <a:cs typeface="+mn-cs"/>
            </a:endParaRPr>
          </a:p>
        </p:txBody>
      </p:sp>
      <p:graphicFrame>
        <p:nvGraphicFramePr>
          <p:cNvPr id="2" name="表格 1"/>
          <p:cNvGraphicFramePr/>
          <p:nvPr/>
        </p:nvGraphicFramePr>
        <p:xfrm>
          <a:off x="1412875" y="533400"/>
          <a:ext cx="10356850" cy="5546725"/>
        </p:xfrm>
        <a:graphic>
          <a:graphicData uri="http://schemas.openxmlformats.org/drawingml/2006/table">
            <a:tbl>
              <a:tblPr firstRow="1" bandRow="1">
                <a:tableStyleId>{5C22544A-7EE6-4342-B048-85BDC9FD1C3A}</a:tableStyleId>
              </a:tblPr>
              <a:tblGrid>
                <a:gridCol w="1583690"/>
                <a:gridCol w="1040765"/>
                <a:gridCol w="3277235"/>
                <a:gridCol w="4454525"/>
              </a:tblGrid>
              <a:tr h="737235">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检查项目</a:t>
                      </a:r>
                      <a:endParaRPr lang="zh-CN" altLang="en-US" sz="1800">
                        <a:ln w="15875">
                          <a:noFill/>
                        </a:ln>
                        <a:solidFill>
                          <a:srgbClr val="0000CC"/>
                        </a:solidFill>
                        <a:effectLst/>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序号</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隐患清单</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c>
                  <a:txBody>
                    <a:bodyPr/>
                    <a:p>
                      <a:pPr algn="ctr">
                        <a:buNone/>
                      </a:pPr>
                      <a:r>
                        <a:rPr lang="zh-CN" altLang="en-US" sz="1800">
                          <a:ln w="15875">
                            <a:noFill/>
                          </a:ln>
                          <a:solidFill>
                            <a:srgbClr val="3366FF"/>
                          </a:solidFill>
                          <a:latin typeface="微软雅黑" panose="020B0503020204020204" charset="-122"/>
                          <a:ea typeface="微软雅黑" panose="020B0503020204020204" charset="-122"/>
                        </a:rPr>
                        <a:t>管理要求</a:t>
                      </a:r>
                      <a:endParaRPr lang="zh-CN" altLang="en-US" sz="1800">
                        <a:ln w="15875">
                          <a:noFill/>
                        </a:ln>
                        <a:solidFill>
                          <a:srgbClr val="3366FF"/>
                        </a:solidFill>
                        <a:latin typeface="微软雅黑" panose="020B0503020204020204" charset="-122"/>
                        <a:ea typeface="微软雅黑" panose="020B0503020204020204" charset="-122"/>
                      </a:endParaRPr>
                    </a:p>
                  </a:txBody>
                  <a:tcPr anchor="ctr" anchorCtr="1">
                    <a:solidFill>
                      <a:srgbClr val="FF9A77"/>
                    </a:solidFill>
                  </a:tcPr>
                </a:tc>
              </a:tr>
              <a:tr h="1763395">
                <a:tc rowSpan="2">
                  <a:txBody>
                    <a:bodyPr/>
                    <a:p>
                      <a:pPr algn="ctr">
                        <a:buNone/>
                      </a:pPr>
                      <a:r>
                        <a:rPr lang="en-US" sz="2400">
                          <a:latin typeface="微软雅黑" panose="020B0503020204020204" charset="-122"/>
                          <a:ea typeface="微软雅黑" panose="020B0503020204020204" charset="-122"/>
                          <a:cs typeface="微软雅黑" panose="020B0503020204020204" charset="-122"/>
                        </a:rPr>
                        <a:t>食品</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安全</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自查</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和应</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急管</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理 </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altLang="zh-CN" sz="2400">
                          <a:latin typeface="微软雅黑" panose="020B0503020204020204" charset="-122"/>
                          <a:ea typeface="微软雅黑" panose="020B0503020204020204" charset="-122"/>
                        </a:rPr>
                        <a:t> </a:t>
                      </a:r>
                      <a:endParaRPr lang="en-US" sz="2400">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27</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未按要求组织开展日常自查，并留存记录查</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学校应每天开展1次常规自查，每月开展1次全项目自查，并留存记录</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r h="1186815">
                <a:tc vMerge="1">
                  <a:tcPr marL="68580" marR="68580" marT="0" marB="0"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28</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食品安全应急处置不符合要求</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学校应制定食品安全事故处置预案，发生食品安全事故时进行处置，并报告属地管理机构</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EFE9"/>
                    </a:solidFill>
                  </a:tcPr>
                </a:tc>
              </a:tr>
              <a:tr h="1510665">
                <a:tc>
                  <a:txBody>
                    <a:bodyPr/>
                    <a:p>
                      <a:pPr algn="ctr">
                        <a:buNone/>
                      </a:pPr>
                      <a:endParaRPr lang="en-US" sz="12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集体</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用餐</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单位</a:t>
                      </a:r>
                      <a:endParaRPr lang="en-US" sz="2400">
                        <a:latin typeface="微软雅黑" panose="020B0503020204020204" charset="-122"/>
                        <a:ea typeface="微软雅黑" panose="020B0503020204020204" charset="-122"/>
                        <a:cs typeface="微软雅黑" panose="020B0503020204020204" charset="-122"/>
                      </a:endParaRPr>
                    </a:p>
                    <a:p>
                      <a:pPr algn="ctr">
                        <a:buNone/>
                      </a:pPr>
                      <a:r>
                        <a:rPr lang="en-US" sz="2400">
                          <a:latin typeface="微软雅黑" panose="020B0503020204020204" charset="-122"/>
                          <a:ea typeface="微软雅黑" panose="020B0503020204020204" charset="-122"/>
                          <a:cs typeface="微软雅黑" panose="020B0503020204020204" charset="-122"/>
                        </a:rPr>
                        <a:t>供餐</a:t>
                      </a:r>
                      <a:endParaRPr lang="en-US" sz="2400">
                        <a:latin typeface="微软雅黑" panose="020B0503020204020204" charset="-122"/>
                        <a:ea typeface="微软雅黑" panose="020B0503020204020204" charset="-122"/>
                        <a:cs typeface="微软雅黑" panose="020B0503020204020204" charset="-122"/>
                      </a:endParaRPr>
                    </a:p>
                    <a:p>
                      <a:pPr algn="ctr">
                        <a:buNone/>
                      </a:pPr>
                      <a:endParaRPr lang="en-US" altLang="en-US" sz="1400">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BBA9"/>
                    </a:solidFill>
                  </a:tcPr>
                </a:tc>
                <a:tc>
                  <a:txBody>
                    <a:bodyPr/>
                    <a:p>
                      <a:pPr algn="ctr">
                        <a:buNone/>
                      </a:pPr>
                      <a:r>
                        <a:rPr lang="en-US">
                          <a:latin typeface="微软雅黑" panose="020B0503020204020204" charset="-122"/>
                          <a:ea typeface="微软雅黑" panose="020B0503020204020204" charset="-122"/>
                          <a:cs typeface="微软雅黑" panose="020B0503020204020204" charset="-122"/>
                        </a:rPr>
                        <a:t>29</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送达学校时中心温度不能保持在60度以上</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c>
                  <a:txBody>
                    <a:bodyPr/>
                    <a:p>
                      <a:pPr>
                        <a:buNone/>
                      </a:pPr>
                      <a:r>
                        <a:rPr lang="en-US">
                          <a:latin typeface="微软雅黑" panose="020B0503020204020204" charset="-122"/>
                          <a:ea typeface="微软雅黑" panose="020B0503020204020204" charset="-122"/>
                          <a:cs typeface="微软雅黑" panose="020B0503020204020204" charset="-122"/>
                        </a:rPr>
                        <a:t>学校应督促供餐单位采取措施，确保到达时食品中心温度达标。不符合要求的不得接收。</a:t>
                      </a:r>
                      <a:endParaRPr lang="en-US" altLang="en-US">
                        <a:latin typeface="微软雅黑" panose="020B0503020204020204" charset="-122"/>
                        <a:ea typeface="微软雅黑" panose="020B0503020204020204" charset="-122"/>
                        <a:cs typeface="微软雅黑" panose="020B0503020204020204" charset="-122"/>
                      </a:endParaRPr>
                    </a:p>
                  </a:txBody>
                  <a:tcPr marL="68580" marR="68580" marT="0" marB="0" vert="horz" anchor="ctr">
                    <a:solidFill>
                      <a:srgbClr val="FFD9CB"/>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3773797" y="2339332"/>
            <a:ext cx="4754880" cy="1198880"/>
          </a:xfrm>
          <a:prstGeom prst="rect">
            <a:avLst/>
          </a:prstGeom>
          <a:noFill/>
          <a:ln>
            <a:noFill/>
          </a:ln>
        </p:spPr>
        <p:txBody>
          <a:bodyPr wrap="none" rtlCol="0" anchor="t">
            <a:spAutoFit/>
          </a:bodyPr>
          <a:p>
            <a:pPr algn="ctr" fontAlgn="base"/>
            <a:r>
              <a:rPr lang="zh-CN" altLang="en-US" sz="7200" b="1" strike="noStrike" noProof="1">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微软雅黑" panose="020B0503020204020204" charset="-122"/>
                <a:ea typeface="微软雅黑" panose="020B0503020204020204" charset="-122"/>
                <a:cs typeface="+mn-cs"/>
              </a:rPr>
              <a:t>谢谢聆听！</a:t>
            </a:r>
            <a:endParaRPr lang="zh-CN" altLang="en-US" sz="7200" b="1" strike="noStrike" noProof="1">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Box 26"/>
          <p:cNvSpPr txBox="1"/>
          <p:nvPr/>
        </p:nvSpPr>
        <p:spPr>
          <a:xfrm>
            <a:off x="3143885" y="528943"/>
            <a:ext cx="5904230" cy="615947"/>
          </a:xfrm>
          <a:prstGeom prst="rect">
            <a:avLst/>
          </a:prstGeom>
          <a:noFill/>
        </p:spPr>
        <p:txBody>
          <a:bodyPr wrap="square" rtlCol="0" anchor="ctr" anchorCtr="0">
            <a:noAutofit/>
            <a:scene3d>
              <a:camera prst="orthographicFront"/>
              <a:lightRig rig="threePt" dir="t"/>
            </a:scene3d>
          </a:bodyPr>
          <a:p>
            <a:pPr algn="ctr"/>
            <a:r>
              <a:rPr lang="zh-CN" altLang="en-US" sz="3200" noProof="1" dirty="0">
                <a:solidFill>
                  <a:srgbClr val="800000"/>
                </a:solidFill>
                <a:latin typeface="微软雅黑" panose="020B0503020204020204" charset="-122"/>
                <a:ea typeface="微软雅黑" panose="020B0503020204020204" charset="-122"/>
                <a:cs typeface="+mj-cs"/>
              </a:rPr>
              <a:t>法规和规范</a:t>
            </a:r>
            <a:endParaRPr lang="zh-CN" altLang="en-US" sz="3200" noProof="1" dirty="0">
              <a:solidFill>
                <a:srgbClr val="800000"/>
              </a:solidFill>
              <a:latin typeface="微软雅黑" panose="020B0503020204020204" charset="-122"/>
              <a:ea typeface="微软雅黑" panose="020B0503020204020204" charset="-122"/>
              <a:cs typeface="+mj-cs"/>
            </a:endParaRPr>
          </a:p>
        </p:txBody>
      </p:sp>
      <p:sp>
        <p:nvSpPr>
          <p:cNvPr id="33794" name="内容占位符 2"/>
          <p:cNvSpPr>
            <a:spLocks noGrp="1"/>
          </p:cNvSpPr>
          <p:nvPr/>
        </p:nvSpPr>
        <p:spPr>
          <a:xfrm>
            <a:off x="835025" y="1635125"/>
            <a:ext cx="10639425" cy="2163763"/>
          </a:xfrm>
          <a:prstGeom prst="rect">
            <a:avLst/>
          </a:prstGeom>
          <a:noFill/>
          <a:ln w="9525">
            <a:noFill/>
          </a:ln>
        </p:spPr>
        <p:txBody>
          <a:bodyPr lIns="91440" tIns="45720" rIns="91440" bIns="45720" anchor="t" anchorCtr="0"/>
          <a:p>
            <a:pPr marL="357505" indent="-357505">
              <a:lnSpc>
                <a:spcPts val="2875"/>
              </a:lnSpc>
              <a:spcBef>
                <a:spcPts val="475"/>
              </a:spcBef>
              <a:spcAft>
                <a:spcPts val="475"/>
              </a:spcAft>
              <a:buClr>
                <a:srgbClr val="C00000"/>
              </a:buClr>
              <a:buSzPct val="70000"/>
              <a:buFont typeface="Wingdings" panose="05000000000000000000" charset="0"/>
              <a:buChar char=""/>
            </a:pPr>
            <a:r>
              <a:rPr lang="en-US" altLang="zh-CN" sz="2400">
                <a:latin typeface="微软雅黑" panose="020B0503020204020204" charset="-122"/>
                <a:ea typeface="微软雅黑" panose="020B0503020204020204" charset="-122"/>
              </a:rPr>
              <a:t> </a:t>
            </a:r>
            <a:r>
              <a:rPr lang="zh-CN" altLang="en-US" sz="2400">
                <a:solidFill>
                  <a:srgbClr val="0D0D0D"/>
                </a:solidFill>
                <a:latin typeface="微软雅黑" panose="020B0503020204020204" charset="-122"/>
                <a:ea typeface="微软雅黑" panose="020B0503020204020204" charset="-122"/>
              </a:rPr>
              <a:t>《学校食品安全与营养健康管理规定》由中华人民共和国教育部、国家市场监督管理总局、国家卫生健康委员会等部门制定的规定，自2019年4月1日起施行。</a:t>
            </a:r>
            <a:endParaRPr lang="zh-CN" altLang="en-US" sz="2400">
              <a:solidFill>
                <a:srgbClr val="C00000"/>
              </a:solidFill>
              <a:latin typeface="微软雅黑" panose="020B0503020204020204" charset="-122"/>
              <a:ea typeface="微软雅黑" panose="020B0503020204020204" charset="-122"/>
            </a:endParaRPr>
          </a:p>
          <a:p>
            <a:pPr marL="357505" indent="-357505">
              <a:lnSpc>
                <a:spcPts val="2875"/>
              </a:lnSpc>
              <a:spcBef>
                <a:spcPts val="475"/>
              </a:spcBef>
              <a:spcAft>
                <a:spcPts val="475"/>
              </a:spcAft>
              <a:buClr>
                <a:srgbClr val="C00000"/>
              </a:buClr>
              <a:buSzPct val="70000"/>
              <a:buFont typeface="Wingdings" panose="05000000000000000000" charset="0"/>
              <a:buChar char=""/>
            </a:pPr>
            <a:r>
              <a:rPr lang="zh-CN" altLang="en-US" sz="2400">
                <a:solidFill>
                  <a:srgbClr val="002060"/>
                </a:solidFill>
                <a:latin typeface="微软雅黑" panose="020B0503020204020204" charset="-122"/>
                <a:ea typeface="微软雅黑" panose="020B0503020204020204" charset="-122"/>
              </a:rPr>
              <a:t> </a:t>
            </a:r>
            <a:r>
              <a:rPr lang="zh-CN" altLang="en-US" sz="2400">
                <a:solidFill>
                  <a:srgbClr val="0D0D0D"/>
                </a:solidFill>
                <a:latin typeface="微软雅黑" panose="020B0503020204020204" charset="-122"/>
                <a:ea typeface="微软雅黑" panose="020B0503020204020204" charset="-122"/>
              </a:rPr>
              <a:t>《</a:t>
            </a:r>
            <a:r>
              <a:rPr lang="zh-CN" altLang="zh-CN" sz="2400">
                <a:solidFill>
                  <a:srgbClr val="0D0D0D"/>
                </a:solidFill>
                <a:latin typeface="微软雅黑" panose="020B0503020204020204" charset="-122"/>
                <a:ea typeface="微软雅黑" panose="020B0503020204020204" charset="-122"/>
              </a:rPr>
              <a:t>江苏省学校食堂食品安全管理操作手册》江苏省市场监管局 2020.9发布执行。</a:t>
            </a:r>
            <a:endParaRPr lang="zh-CN" altLang="zh-CN" sz="2400">
              <a:solidFill>
                <a:srgbClr val="0D0D0D"/>
              </a:solidFill>
              <a:latin typeface="微软雅黑" panose="020B0503020204020204" charset="-122"/>
              <a:ea typeface="微软雅黑" panose="020B0503020204020204" charset="-122"/>
            </a:endParaRPr>
          </a:p>
        </p:txBody>
      </p:sp>
      <p:sp>
        <p:nvSpPr>
          <p:cNvPr id="33795" name="内容占位符 2"/>
          <p:cNvSpPr>
            <a:spLocks noGrp="1"/>
          </p:cNvSpPr>
          <p:nvPr/>
        </p:nvSpPr>
        <p:spPr>
          <a:xfrm>
            <a:off x="835025" y="3798888"/>
            <a:ext cx="10733088" cy="2527300"/>
          </a:xfrm>
          <a:prstGeom prst="rect">
            <a:avLst/>
          </a:prstGeom>
          <a:noFill/>
          <a:ln w="9525">
            <a:noFill/>
          </a:ln>
        </p:spPr>
        <p:txBody>
          <a:bodyPr lIns="91440" tIns="45720" rIns="91440" bIns="45720" anchor="t" anchorCtr="0"/>
          <a:p>
            <a:pPr marL="357505" indent="-357505">
              <a:lnSpc>
                <a:spcPts val="2875"/>
              </a:lnSpc>
              <a:spcBef>
                <a:spcPts val="600"/>
              </a:spcBef>
              <a:spcAft>
                <a:spcPts val="600"/>
              </a:spcAft>
              <a:buClr>
                <a:srgbClr val="C00000"/>
              </a:buClr>
              <a:buSzPct val="70000"/>
              <a:buFont typeface="Wingdings" panose="05000000000000000000" charset="0"/>
              <a:buChar char=""/>
            </a:pPr>
            <a:r>
              <a:rPr lang="en-US" altLang="zh-CN" sz="2400">
                <a:latin typeface="微软雅黑" panose="020B0503020204020204" charset="-122"/>
                <a:ea typeface="微软雅黑" panose="020B0503020204020204" charset="-122"/>
              </a:rPr>
              <a:t> </a:t>
            </a:r>
            <a:r>
              <a:rPr lang="zh-CN" altLang="en-US" sz="2400">
                <a:solidFill>
                  <a:srgbClr val="0D0D0D"/>
                </a:solidFill>
                <a:latin typeface="微软雅黑" panose="020B0503020204020204" charset="-122"/>
                <a:ea typeface="微软雅黑" panose="020B0503020204020204" charset="-122"/>
              </a:rPr>
              <a:t>《餐饮服务食品安全操作规范》是2018年7月国家市场监管总局发布的，于2018年10月1日起施行。</a:t>
            </a:r>
            <a:endParaRPr lang="zh-CN" altLang="en-US" sz="2400">
              <a:solidFill>
                <a:srgbClr val="0D0D0D"/>
              </a:solidFill>
              <a:latin typeface="微软雅黑" panose="020B0503020204020204" charset="-122"/>
              <a:ea typeface="微软雅黑" panose="020B0503020204020204" charset="-122"/>
            </a:endParaRPr>
          </a:p>
          <a:p>
            <a:pPr marL="357505" indent="-357505">
              <a:lnSpc>
                <a:spcPts val="2875"/>
              </a:lnSpc>
              <a:spcBef>
                <a:spcPts val="600"/>
              </a:spcBef>
              <a:spcAft>
                <a:spcPts val="600"/>
              </a:spcAft>
              <a:buClr>
                <a:srgbClr val="C00000"/>
              </a:buClr>
              <a:buSzPct val="70000"/>
              <a:buFont typeface="Wingdings" panose="05000000000000000000" charset="0"/>
              <a:buChar char=""/>
            </a:pPr>
            <a:r>
              <a:rPr lang="zh-CN" altLang="en-US" sz="2400">
                <a:solidFill>
                  <a:srgbClr val="002060"/>
                </a:solidFill>
                <a:latin typeface="微软雅黑" panose="020B0503020204020204" charset="-122"/>
                <a:ea typeface="微软雅黑" panose="020B0503020204020204" charset="-122"/>
              </a:rPr>
              <a:t> </a:t>
            </a:r>
            <a:r>
              <a:rPr lang="zh-CN" altLang="zh-CN" sz="2400">
                <a:solidFill>
                  <a:srgbClr val="0D0D0D"/>
                </a:solidFill>
                <a:latin typeface="微软雅黑" panose="020B0503020204020204" charset="-122"/>
                <a:ea typeface="微软雅黑" panose="020B0503020204020204" charset="-122"/>
              </a:rPr>
              <a:t>《餐饮服务通用卫生规范》（GB 31654-2021），国家卫生健康委员会与国家市场监督管理总局联合发布，于2022年2月22日正式实施</a:t>
            </a:r>
            <a:endParaRPr lang="zh-CN" altLang="zh-CN" sz="2400">
              <a:solidFill>
                <a:srgbClr val="0D0D0D"/>
              </a:solidFill>
              <a:latin typeface="微软雅黑" panose="020B0503020204020204" charset="-122"/>
              <a:ea typeface="微软雅黑" panose="020B0503020204020204" charset="-122"/>
            </a:endParaRPr>
          </a:p>
          <a:p>
            <a:pPr marL="357505" indent="-357505">
              <a:lnSpc>
                <a:spcPts val="2875"/>
              </a:lnSpc>
              <a:spcBef>
                <a:spcPts val="600"/>
              </a:spcBef>
              <a:spcAft>
                <a:spcPts val="600"/>
              </a:spcAft>
              <a:buClr>
                <a:srgbClr val="C00000"/>
              </a:buClr>
              <a:buSzPct val="70000"/>
              <a:buFont typeface="Wingdings" panose="05000000000000000000" charset="0"/>
              <a:buChar char=""/>
            </a:pPr>
            <a:r>
              <a:rPr lang="zh-CN" altLang="zh-CN" sz="2400">
                <a:solidFill>
                  <a:srgbClr val="0D0D0D"/>
                </a:solidFill>
                <a:latin typeface="微软雅黑" panose="020B0503020204020204" charset="-122"/>
                <a:ea typeface="微软雅黑" panose="020B0503020204020204" charset="-122"/>
              </a:rPr>
              <a:t>《企业落实食品安全主体责任监督管理规定》2022年9月22日国家市场监督管理总局令第60号公布 自2022年11月1日起施行</a:t>
            </a:r>
            <a:endParaRPr lang="zh-CN" altLang="zh-CN" sz="2400">
              <a:solidFill>
                <a:srgbClr val="0D0D0D"/>
              </a:solidFill>
              <a:latin typeface="微软雅黑" panose="020B0503020204020204" charset="-122"/>
              <a:ea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01625" y="1571625"/>
            <a:ext cx="11327130" cy="5126990"/>
          </a:xfrm>
          <a:prstGeom prst="rect">
            <a:avLst/>
          </a:prstGeom>
          <a:noFill/>
        </p:spPr>
        <p:txBody>
          <a:bodyPr wrap="square" rtlCol="0">
            <a:noAutofit/>
          </a:bodyPr>
          <a:p>
            <a:r>
              <a:rPr lang="zh-CN" altLang="en-US" sz="2800"/>
              <a:t>第三条 食品生产经营企业应当建立健全食品安全管理制度，落实食品安全责任制，依法配备与企业规模、食品类别、风险等级、管理水平、安全状况等相适应的食品安全总监、食品安全员等食品安全管理人员，明确企业主要负责人、食品安全总监、食品安全员等的岗位职责。</a:t>
            </a:r>
            <a:endParaRPr lang="zh-CN" altLang="en-US" sz="2800"/>
          </a:p>
          <a:p>
            <a:r>
              <a:rPr lang="zh-CN" altLang="en-US" sz="2800"/>
              <a:t>企业主要负责人对本企业食品安全工作全面负责，建立并落实食品安全主体责任的长效机制。食品安全总监、食品安全员应当按照岗位职责协助企业主要负责人做好食品安全管理工作。</a:t>
            </a:r>
            <a:endParaRPr lang="zh-CN" altLang="en-US" sz="2800"/>
          </a:p>
          <a:p>
            <a:r>
              <a:rPr lang="zh-CN" altLang="en-US" sz="2800"/>
              <a:t>第十一条 企业应当建立食品安全日管控制度。食品安全员每日根据风险管控清单进行检查，形成《每日食品安全检查记录》，对发现的食品安全风险隐患，应当立即采取防范措施，按照程序及时上报食品安全总监或者企业主要负责人。未发现问题的，也应当予以记录，实行零风险报告。</a:t>
            </a:r>
            <a:endParaRPr lang="zh-CN" altLang="en-US" sz="2800"/>
          </a:p>
          <a:p>
            <a:endParaRPr lang="zh-CN" altLang="en-US" sz="2800"/>
          </a:p>
        </p:txBody>
      </p:sp>
      <p:sp>
        <p:nvSpPr>
          <p:cNvPr id="3" name="文本框 2"/>
          <p:cNvSpPr txBox="1"/>
          <p:nvPr/>
        </p:nvSpPr>
        <p:spPr>
          <a:xfrm>
            <a:off x="4728210" y="548640"/>
            <a:ext cx="4064000" cy="706755"/>
          </a:xfrm>
          <a:prstGeom prst="rect">
            <a:avLst/>
          </a:prstGeom>
          <a:noFill/>
        </p:spPr>
        <p:txBody>
          <a:bodyPr wrap="square" rtlCol="0">
            <a:spAutoFit/>
          </a:bodyPr>
          <a:p>
            <a:r>
              <a:rPr lang="en-US" altLang="zh-CN" sz="4000">
                <a:ln/>
                <a:solidFill>
                  <a:schemeClr val="tx1"/>
                </a:solidFill>
                <a:effectLst>
                  <a:outerShdw blurRad="38100" dist="19050" dir="2700000" algn="tl" rotWithShape="0">
                    <a:schemeClr val="dk1">
                      <a:alpha val="40000"/>
                    </a:schemeClr>
                  </a:outerShdw>
                </a:effectLst>
              </a:rPr>
              <a:t>60</a:t>
            </a:r>
            <a:r>
              <a:rPr lang="zh-CN" altLang="en-US" sz="4000"/>
              <a:t>号令</a:t>
            </a:r>
            <a:endParaRPr lang="zh-CN" alt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13410" y="1849755"/>
            <a:ext cx="10031730" cy="4921885"/>
          </a:xfrm>
          <a:prstGeom prst="rect">
            <a:avLst/>
          </a:prstGeom>
          <a:noFill/>
        </p:spPr>
        <p:txBody>
          <a:bodyPr wrap="square" rtlCol="0">
            <a:noAutofit/>
          </a:bodyPr>
          <a:p>
            <a:r>
              <a:rPr lang="zh-CN" altLang="en-US" sz="2800">
                <a:sym typeface="+mn-ea"/>
              </a:rPr>
              <a:t>第十二条 企业应当建立食品安全周排查制度。食品安全总监或者食品安全员每周至少组织1次风险隐患排查，分析研判食品安全管理情况，研究解决日管控中发现的问题，形成《每周食品安全排查治理报告》。</a:t>
            </a:r>
            <a:endParaRPr lang="zh-CN" altLang="en-US" sz="2800"/>
          </a:p>
          <a:p>
            <a:r>
              <a:rPr lang="zh-CN" altLang="en-US" sz="2800">
                <a:sym typeface="+mn-ea"/>
              </a:rPr>
              <a:t>第十三条 企业应当建立食品安全月调度制度。企业主要负责人每月至少听取1次食品安全总监管理工作情况汇报，对当月食品安全日常管理、风险隐患排查治理等情况进行工作总结，对下个月重点工作作出调度安排，形成《每月食品安全调度会议纪要》。</a:t>
            </a:r>
            <a:endParaRPr lang="zh-CN" altLang="en-US" sz="2800"/>
          </a:p>
        </p:txBody>
      </p:sp>
      <p:sp>
        <p:nvSpPr>
          <p:cNvPr id="3" name="文本框 2"/>
          <p:cNvSpPr txBox="1"/>
          <p:nvPr/>
        </p:nvSpPr>
        <p:spPr>
          <a:xfrm>
            <a:off x="5227955" y="753110"/>
            <a:ext cx="4064000" cy="583565"/>
          </a:xfrm>
          <a:prstGeom prst="rect">
            <a:avLst/>
          </a:prstGeom>
          <a:noFill/>
        </p:spPr>
        <p:txBody>
          <a:bodyPr wrap="square" rtlCol="0">
            <a:spAutoFit/>
          </a:bodyPr>
          <a:p>
            <a:r>
              <a:rPr lang="en-US" altLang="zh-CN" sz="3200">
                <a:effectLst>
                  <a:outerShdw blurRad="38100" dist="19050" dir="2700000" algn="tl" rotWithShape="0">
                    <a:schemeClr val="dk1">
                      <a:alpha val="40000"/>
                    </a:schemeClr>
                  </a:outerShdw>
                </a:effectLst>
                <a:sym typeface="+mn-ea"/>
              </a:rPr>
              <a:t>60</a:t>
            </a:r>
            <a:r>
              <a:rPr lang="zh-CN" altLang="en-US" sz="3200">
                <a:sym typeface="+mn-ea"/>
              </a:rPr>
              <a:t>号令</a:t>
            </a:r>
            <a:endParaRPr lang="zh-CN" alt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35280" y="2060575"/>
            <a:ext cx="11309350" cy="4144010"/>
          </a:xfrm>
          <a:prstGeom prst="rect">
            <a:avLst/>
          </a:prstGeom>
          <a:noFill/>
        </p:spPr>
        <p:txBody>
          <a:bodyPr wrap="square" rtlCol="0">
            <a:noAutofit/>
          </a:bodyPr>
          <a:p>
            <a:r>
              <a:rPr lang="zh-CN" altLang="en-US" sz="2800">
                <a:sym typeface="+mn-ea"/>
              </a:rPr>
              <a:t>第十九条</a:t>
            </a:r>
            <a:r>
              <a:rPr lang="zh-CN" altLang="en-US" sz="2800"/>
              <a:t>食品生产经营企业及其主要负责人无正当理由未采纳食品安全总监、食品安全员依照本规定第四条第二款提出的否决建议的，属于前款规定的故意实施违法行为的情形。食品安全总监、食品安全员已经依法履职尽责的，不予处罚。</a:t>
            </a:r>
            <a:endParaRPr lang="zh-CN" altLang="en-US" sz="2800"/>
          </a:p>
          <a:p>
            <a:r>
              <a:rPr lang="zh-CN" altLang="en-US" sz="2800"/>
              <a:t>第二十条 食品生产经营企业主要负责人是指在本企业生产经营中承担全面领导责任的法定代表人、实际控制人等主要决策人。</a:t>
            </a:r>
            <a:endParaRPr lang="zh-CN" altLang="en-US" sz="2800"/>
          </a:p>
          <a:p>
            <a:r>
              <a:rPr lang="zh-CN" altLang="en-US" sz="2800"/>
              <a:t>直接负责的主管人员是指在违法行为中负有直接管理责任的人员，包括食品安全总监等。</a:t>
            </a:r>
            <a:endParaRPr lang="zh-CN" altLang="en-US" sz="2800"/>
          </a:p>
          <a:p>
            <a:r>
              <a:rPr lang="zh-CN" altLang="en-US" sz="2800"/>
              <a:t>其他直接责任人员是指具体实施违法行为并起较大作用的人员，既可以是单位的生产经营管理人员，也可以是单位的职工，包括食品安全员等。</a:t>
            </a:r>
            <a:endParaRPr lang="zh-CN" altLang="en-US" sz="2800"/>
          </a:p>
        </p:txBody>
      </p:sp>
      <p:sp>
        <p:nvSpPr>
          <p:cNvPr id="3" name="文本框 2"/>
          <p:cNvSpPr txBox="1"/>
          <p:nvPr/>
        </p:nvSpPr>
        <p:spPr>
          <a:xfrm>
            <a:off x="5607685" y="777240"/>
            <a:ext cx="4064000" cy="583565"/>
          </a:xfrm>
          <a:prstGeom prst="rect">
            <a:avLst/>
          </a:prstGeom>
          <a:noFill/>
        </p:spPr>
        <p:txBody>
          <a:bodyPr wrap="square" rtlCol="0">
            <a:spAutoFit/>
          </a:bodyPr>
          <a:p>
            <a:r>
              <a:rPr lang="en-US" altLang="zh-CN" sz="3200">
                <a:effectLst>
                  <a:outerShdw blurRad="38100" dist="19050" dir="2700000" algn="tl" rotWithShape="0">
                    <a:schemeClr val="dk1">
                      <a:alpha val="40000"/>
                    </a:schemeClr>
                  </a:outerShdw>
                </a:effectLst>
                <a:sym typeface="+mn-ea"/>
              </a:rPr>
              <a:t>60</a:t>
            </a:r>
            <a:r>
              <a:rPr lang="zh-CN" altLang="en-US" sz="3200">
                <a:sym typeface="+mn-ea"/>
              </a:rPr>
              <a:t>号令</a:t>
            </a:r>
            <a:endParaRPr lang="zh-CN" alt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pPr>
              <a:buClrTx/>
              <a:buSzTx/>
              <a:buFontTx/>
            </a:pPr>
            <a:r>
              <a:rPr lang="zh-CN" altLang="en-US" sz="2400" b="1" noProof="1">
                <a:solidFill>
                  <a:srgbClr val="0070C0"/>
                </a:solidFill>
                <a:latin typeface="微软雅黑" panose="020B0503020204020204" charset="-122"/>
                <a:ea typeface="微软雅黑" panose="020B0503020204020204" charset="-122"/>
                <a:cs typeface="+mn-cs"/>
                <a:sym typeface="+mn-ea"/>
              </a:rPr>
              <a:t>学校职责</a:t>
            </a:r>
            <a:endParaRPr lang="zh-CN" altLang="en-US" sz="2400" b="1" noProof="1">
              <a:solidFill>
                <a:srgbClr val="0000CC"/>
              </a:solidFill>
              <a:latin typeface="微软雅黑" panose="020B0503020204020204" charset="-122"/>
              <a:ea typeface="微软雅黑" panose="020B0503020204020204" charset="-122"/>
              <a:cs typeface="+mn-cs"/>
            </a:endParaRPr>
          </a:p>
        </p:txBody>
      </p:sp>
      <p:sp>
        <p:nvSpPr>
          <p:cNvPr id="34818" name="文本框 1"/>
          <p:cNvSpPr txBox="1"/>
          <p:nvPr/>
        </p:nvSpPr>
        <p:spPr>
          <a:xfrm>
            <a:off x="1541463" y="912813"/>
            <a:ext cx="10204450" cy="5195887"/>
          </a:xfrm>
          <a:prstGeom prst="rect">
            <a:avLst/>
          </a:prstGeom>
          <a:noFill/>
          <a:ln w="9525">
            <a:noFill/>
          </a:ln>
        </p:spPr>
        <p:txBody>
          <a:bodyPr wrap="square" anchor="t" anchorCtr="0">
            <a:spAutoFit/>
          </a:bodyPr>
          <a:p>
            <a:pPr>
              <a:lnSpc>
                <a:spcPts val="2600"/>
              </a:lnSpc>
            </a:pPr>
            <a:r>
              <a:rPr lang="zh-CN" altLang="en-US" sz="2000">
                <a:latin typeface="微软雅黑" panose="020B0503020204020204" charset="-122"/>
                <a:ea typeface="微软雅黑" panose="020B0503020204020204" charset="-122"/>
              </a:rPr>
              <a:t>第十二条 学校食品安全实行校长（园长）负责制。学校应当将食品安全作为学校安全工作的重要内容，建立健全并落实有关食品安全管理制度和工作要求，定期组织开展食品安全隐患排查。</a:t>
            </a:r>
            <a:endParaRPr lang="zh-CN" altLang="en-US" sz="2000">
              <a:latin typeface="微软雅黑" panose="020B0503020204020204" charset="-122"/>
              <a:ea typeface="微软雅黑" panose="020B0503020204020204" charset="-122"/>
            </a:endParaRPr>
          </a:p>
          <a:p>
            <a:pPr>
              <a:lnSpc>
                <a:spcPts val="2600"/>
              </a:lnSpc>
              <a:spcBef>
                <a:spcPts val="1000"/>
              </a:spcBef>
            </a:pPr>
            <a:endParaRPr lang="zh-CN" altLang="en-US" sz="2000">
              <a:latin typeface="微软雅黑" panose="020B0503020204020204" charset="-122"/>
              <a:ea typeface="微软雅黑" panose="020B0503020204020204" charset="-122"/>
            </a:endParaRPr>
          </a:p>
          <a:p>
            <a:pPr>
              <a:lnSpc>
                <a:spcPts val="2600"/>
              </a:lnSpc>
              <a:spcBef>
                <a:spcPts val="1000"/>
              </a:spcBef>
            </a:pPr>
            <a:r>
              <a:rPr lang="zh-CN" altLang="en-US" sz="2000">
                <a:latin typeface="微软雅黑" panose="020B0503020204020204" charset="-122"/>
                <a:ea typeface="微软雅黑" panose="020B0503020204020204" charset="-122"/>
              </a:rPr>
              <a:t>第十三条 中小学、幼儿园应当建立集中用餐陪餐制度，每餐均应当有学校相关负责人与学生共同用餐，做好陪餐记录，及时发现和解决集中用餐过程中存在的问题。</a:t>
            </a:r>
            <a:endParaRPr lang="zh-CN" altLang="en-US" sz="2000">
              <a:latin typeface="微软雅黑" panose="020B0503020204020204" charset="-122"/>
              <a:ea typeface="微软雅黑" panose="020B0503020204020204" charset="-122"/>
            </a:endParaRPr>
          </a:p>
          <a:p>
            <a:pPr>
              <a:lnSpc>
                <a:spcPts val="2600"/>
              </a:lnSpc>
              <a:spcBef>
                <a:spcPts val="1000"/>
              </a:spcBef>
            </a:pPr>
            <a:r>
              <a:rPr lang="zh-CN" altLang="en-US" sz="2000">
                <a:latin typeface="微软雅黑" panose="020B0503020204020204" charset="-122"/>
                <a:ea typeface="微软雅黑" panose="020B0503020204020204" charset="-122"/>
              </a:rPr>
              <a:t>有条件的中小学、幼儿园应当建立家长陪餐制度，健全相应工作机制，对陪餐家长在学校食品安全与营养健康等方面提出的意见建议及时进行研究反馈。</a:t>
            </a:r>
            <a:endParaRPr lang="zh-CN" altLang="en-US" sz="2000">
              <a:latin typeface="微软雅黑" panose="020B0503020204020204" charset="-122"/>
              <a:ea typeface="微软雅黑" panose="020B0503020204020204" charset="-122"/>
            </a:endParaRPr>
          </a:p>
          <a:p>
            <a:pPr>
              <a:lnSpc>
                <a:spcPts val="2600"/>
              </a:lnSpc>
              <a:spcBef>
                <a:spcPts val="1000"/>
              </a:spcBef>
            </a:pPr>
            <a:endParaRPr lang="zh-CN" altLang="en-US" sz="2000">
              <a:latin typeface="微软雅黑" panose="020B0503020204020204" charset="-122"/>
              <a:ea typeface="微软雅黑" panose="020B0503020204020204" charset="-122"/>
            </a:endParaRPr>
          </a:p>
          <a:p>
            <a:pPr>
              <a:lnSpc>
                <a:spcPts val="2600"/>
              </a:lnSpc>
              <a:spcBef>
                <a:spcPts val="1000"/>
              </a:spcBef>
            </a:pPr>
            <a:r>
              <a:rPr lang="zh-CN" altLang="en-US" sz="2000">
                <a:latin typeface="微软雅黑" panose="020B0503020204020204" charset="-122"/>
                <a:ea typeface="微软雅黑" panose="020B0503020204020204" charset="-122"/>
              </a:rPr>
              <a:t>第十四条 学校应当配备专（兼）职食品安全管理人员和营养健康管理人员，建立并落实集中用餐岗位责任制度，明确食品安全与营养健康管理相关责任。</a:t>
            </a:r>
            <a:endParaRPr lang="zh-CN" altLang="en-US" sz="2000">
              <a:latin typeface="微软雅黑" panose="020B0503020204020204" charset="-122"/>
              <a:ea typeface="微软雅黑" panose="020B0503020204020204" charset="-122"/>
            </a:endParaRPr>
          </a:p>
          <a:p>
            <a:pPr>
              <a:lnSpc>
                <a:spcPts val="2600"/>
              </a:lnSpc>
              <a:spcBef>
                <a:spcPts val="1000"/>
              </a:spcBef>
            </a:pPr>
            <a:r>
              <a:rPr lang="zh-CN" altLang="en-US" sz="2000">
                <a:latin typeface="微软雅黑" panose="020B0503020204020204" charset="-122"/>
                <a:ea typeface="微软雅黑" panose="020B0503020204020204" charset="-122"/>
              </a:rPr>
              <a:t>有条件的地方应当为中小学、幼儿园配备营养专业人员或者支持学校聘请营养专业人员，对膳食营养均衡等进行咨询指导，推广科学配餐、膳食营养等理念。</a:t>
            </a:r>
            <a:endParaRPr lang="zh-CN" altLang="en-US" sz="2000">
              <a:latin typeface="微软雅黑" panose="020B0503020204020204" charset="-122"/>
              <a:ea typeface="微软雅黑" panose="020B0503020204020204" charset="-122"/>
            </a:endParaRPr>
          </a:p>
        </p:txBody>
      </p:sp>
      <p:sp>
        <p:nvSpPr>
          <p:cNvPr id="2" name="文本框 1"/>
          <p:cNvSpPr txBox="1"/>
          <p:nvPr/>
        </p:nvSpPr>
        <p:spPr>
          <a:xfrm>
            <a:off x="4239895" y="491490"/>
            <a:ext cx="5045710" cy="460375"/>
          </a:xfrm>
          <a:prstGeom prst="rect">
            <a:avLst/>
          </a:prstGeom>
          <a:noFill/>
        </p:spPr>
        <p:txBody>
          <a:bodyPr wrap="square" rtlCol="0">
            <a:spAutoFit/>
          </a:bodyPr>
          <a:p>
            <a:r>
              <a:rPr lang="zh-CN" altLang="en-US" sz="2400"/>
              <a:t>学校食品安全与营养健康管理规定</a:t>
            </a:r>
            <a:endParaRPr lang="zh-CN"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pPr>
              <a:buClrTx/>
              <a:buSzTx/>
              <a:buFontTx/>
            </a:pPr>
            <a:r>
              <a:rPr lang="zh-CN" altLang="en-US" sz="2400" b="1" noProof="1">
                <a:solidFill>
                  <a:srgbClr val="0070C0"/>
                </a:solidFill>
                <a:latin typeface="微软雅黑" panose="020B0503020204020204" charset="-122"/>
                <a:ea typeface="微软雅黑" panose="020B0503020204020204" charset="-122"/>
                <a:cs typeface="+mn-cs"/>
                <a:sym typeface="+mn-ea"/>
              </a:rPr>
              <a:t>学校职责</a:t>
            </a:r>
            <a:endParaRPr lang="zh-CN" altLang="en-US" sz="2400" b="1" noProof="1">
              <a:solidFill>
                <a:srgbClr val="0000CC"/>
              </a:solidFill>
              <a:latin typeface="微软雅黑" panose="020B0503020204020204" charset="-122"/>
              <a:ea typeface="微软雅黑" panose="020B0503020204020204" charset="-122"/>
              <a:cs typeface="+mn-cs"/>
            </a:endParaRPr>
          </a:p>
        </p:txBody>
      </p:sp>
      <p:sp>
        <p:nvSpPr>
          <p:cNvPr id="35842" name="文本框 1"/>
          <p:cNvSpPr txBox="1"/>
          <p:nvPr/>
        </p:nvSpPr>
        <p:spPr>
          <a:xfrm>
            <a:off x="1541463" y="912813"/>
            <a:ext cx="10204450" cy="5426075"/>
          </a:xfrm>
          <a:prstGeom prst="rect">
            <a:avLst/>
          </a:prstGeom>
          <a:noFill/>
          <a:ln w="9525">
            <a:noFill/>
          </a:ln>
        </p:spPr>
        <p:txBody>
          <a:bodyPr wrap="square" anchor="t" anchorCtr="0">
            <a:spAutoFit/>
          </a:bodyPr>
          <a:p>
            <a:pPr>
              <a:lnSpc>
                <a:spcPts val="2600"/>
              </a:lnSpc>
            </a:pPr>
            <a:r>
              <a:rPr lang="zh-CN" altLang="en-US" sz="2000">
                <a:latin typeface="微软雅黑" panose="020B0503020204020204" charset="-122"/>
                <a:ea typeface="微软雅黑" panose="020B0503020204020204" charset="-122"/>
              </a:rPr>
              <a:t>第十五条 学校食品安全与营养健康管理相关工作人员应当按照有关要求，定期接受培训与考核，学习食品安全与营养健康相关法律、法规、规章、标准和其他相关专业知识。</a:t>
            </a:r>
            <a:endParaRPr lang="zh-CN" altLang="en-US" sz="2000">
              <a:latin typeface="微软雅黑" panose="020B0503020204020204" charset="-122"/>
              <a:ea typeface="微软雅黑" panose="020B0503020204020204" charset="-122"/>
            </a:endParaRPr>
          </a:p>
          <a:p>
            <a:pPr>
              <a:lnSpc>
                <a:spcPts val="2600"/>
              </a:lnSpc>
            </a:pPr>
            <a:endParaRPr lang="zh-CN" altLang="en-US" sz="2000">
              <a:latin typeface="微软雅黑" panose="020B0503020204020204" charset="-122"/>
              <a:ea typeface="微软雅黑" panose="020B0503020204020204" charset="-122"/>
            </a:endParaRPr>
          </a:p>
          <a:p>
            <a:pPr>
              <a:lnSpc>
                <a:spcPts val="2600"/>
              </a:lnSpc>
            </a:pPr>
            <a:r>
              <a:rPr lang="zh-CN" altLang="en-US" sz="2000">
                <a:latin typeface="微软雅黑" panose="020B0503020204020204" charset="-122"/>
                <a:ea typeface="微软雅黑" panose="020B0503020204020204" charset="-122"/>
              </a:rPr>
              <a:t>第十六条 学校应当建立集中用餐信息公开制度，利用公共信息平台等方式及时向师生家长公开食品进货来源、供餐单位等信息，组织师生家长代表参与食品安全与营养健康的管理和监督。</a:t>
            </a:r>
            <a:endParaRPr lang="zh-CN" altLang="en-US" sz="2000">
              <a:latin typeface="微软雅黑" panose="020B0503020204020204" charset="-122"/>
              <a:ea typeface="微软雅黑" panose="020B0503020204020204" charset="-122"/>
            </a:endParaRPr>
          </a:p>
          <a:p>
            <a:pPr>
              <a:lnSpc>
                <a:spcPts val="2600"/>
              </a:lnSpc>
            </a:pPr>
            <a:endParaRPr lang="zh-CN" altLang="en-US" sz="2000">
              <a:latin typeface="微软雅黑" panose="020B0503020204020204" charset="-122"/>
              <a:ea typeface="微软雅黑" panose="020B0503020204020204" charset="-122"/>
            </a:endParaRPr>
          </a:p>
          <a:p>
            <a:pPr>
              <a:lnSpc>
                <a:spcPts val="2600"/>
              </a:lnSpc>
            </a:pPr>
            <a:r>
              <a:rPr lang="zh-CN" altLang="en-US" sz="2000">
                <a:latin typeface="微软雅黑" panose="020B0503020204020204" charset="-122"/>
                <a:ea typeface="微软雅黑" panose="020B0503020204020204" charset="-122"/>
              </a:rPr>
              <a:t>第十七条 学校应当根据卫生健康主管部门发布的学生餐营养指南等标准，针对不同年龄段在校学生营养健康需求，因地制宜引导学生科学营养用餐。</a:t>
            </a:r>
            <a:endParaRPr lang="zh-CN" altLang="en-US" sz="2000">
              <a:latin typeface="微软雅黑" panose="020B0503020204020204" charset="-122"/>
              <a:ea typeface="微软雅黑" panose="020B0503020204020204" charset="-122"/>
            </a:endParaRPr>
          </a:p>
          <a:p>
            <a:pPr>
              <a:lnSpc>
                <a:spcPts val="2600"/>
              </a:lnSpc>
            </a:pPr>
            <a:r>
              <a:rPr lang="zh-CN" altLang="en-US" sz="2000">
                <a:latin typeface="微软雅黑" panose="020B0503020204020204" charset="-122"/>
                <a:ea typeface="微软雅黑" panose="020B0503020204020204" charset="-122"/>
              </a:rPr>
              <a:t>有条件的中小学、幼儿园应当每周公布学生餐带量食谱和营养素供给量。</a:t>
            </a:r>
            <a:endParaRPr lang="zh-CN" altLang="en-US" sz="2000">
              <a:latin typeface="微软雅黑" panose="020B0503020204020204" charset="-122"/>
              <a:ea typeface="微软雅黑" panose="020B0503020204020204" charset="-122"/>
            </a:endParaRPr>
          </a:p>
          <a:p>
            <a:pPr>
              <a:lnSpc>
                <a:spcPts val="2600"/>
              </a:lnSpc>
            </a:pPr>
            <a:endParaRPr lang="zh-CN" altLang="en-US" sz="2000">
              <a:latin typeface="微软雅黑" panose="020B0503020204020204" charset="-122"/>
              <a:ea typeface="微软雅黑" panose="020B0503020204020204" charset="-122"/>
            </a:endParaRPr>
          </a:p>
          <a:p>
            <a:pPr>
              <a:lnSpc>
                <a:spcPts val="2600"/>
              </a:lnSpc>
            </a:pPr>
            <a:r>
              <a:rPr lang="zh-CN" altLang="en-US" sz="2000">
                <a:latin typeface="微软雅黑" panose="020B0503020204020204" charset="-122"/>
                <a:ea typeface="微软雅黑" panose="020B0503020204020204" charset="-122"/>
              </a:rPr>
              <a:t>第十八条 学校应当加强食品安全与营养健康的宣传教育，在全国食品安全宣传周、全民营养周、中国学生营养日、全国碘缺乏病防治日等重要时间节点，开展相关科学知识普及和宣传教育活动。</a:t>
            </a:r>
            <a:endParaRPr lang="zh-CN" altLang="en-US" sz="2000">
              <a:latin typeface="微软雅黑" panose="020B0503020204020204" charset="-122"/>
              <a:ea typeface="微软雅黑" panose="020B0503020204020204" charset="-122"/>
            </a:endParaRPr>
          </a:p>
          <a:p>
            <a:pPr>
              <a:lnSpc>
                <a:spcPts val="2600"/>
              </a:lnSpc>
            </a:pPr>
            <a:r>
              <a:rPr lang="zh-CN" altLang="en-US" sz="2000">
                <a:latin typeface="微软雅黑" panose="020B0503020204020204" charset="-122"/>
                <a:ea typeface="微软雅黑" panose="020B0503020204020204" charset="-122"/>
              </a:rPr>
              <a:t>学校应当将食品安全与营养健康相关知识纳入健康教育教学内容，通过主题班会、课外实践等形式开展经常性宣传教育活动。</a:t>
            </a:r>
            <a:endParaRPr lang="zh-CN" altLang="en-US" sz="2000">
              <a:latin typeface="微软雅黑" panose="020B0503020204020204" charset="-122"/>
              <a:ea typeface="微软雅黑" panose="020B050302020402020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p:nvPr/>
        </p:nvSpPr>
        <p:spPr>
          <a:xfrm>
            <a:off x="414019" y="534034"/>
            <a:ext cx="551815" cy="5789932"/>
          </a:xfrm>
          <a:prstGeom prst="rect">
            <a:avLst/>
          </a:prstGeom>
          <a:noFill/>
        </p:spPr>
        <p:txBody>
          <a:bodyPr vert="eaVert" wrap="square" rtlCol="0" anchor="ctr" anchorCtr="0">
            <a:spAutoFit/>
            <a:scene3d>
              <a:camera prst="orthographicFront"/>
              <a:lightRig rig="threePt" dir="t"/>
            </a:scene3d>
          </a:bodyPr>
          <a:p>
            <a:pPr>
              <a:buClrTx/>
              <a:buSzTx/>
              <a:buFontTx/>
            </a:pPr>
            <a:r>
              <a:rPr lang="zh-CN" altLang="en-US" sz="2400" b="1" noProof="1">
                <a:solidFill>
                  <a:srgbClr val="0070C0"/>
                </a:solidFill>
                <a:latin typeface="微软雅黑" panose="020B0503020204020204" charset="-122"/>
                <a:ea typeface="微软雅黑" panose="020B0503020204020204" charset="-122"/>
                <a:cs typeface="+mn-cs"/>
              </a:rPr>
              <a:t>学校职责</a:t>
            </a:r>
            <a:endParaRPr lang="zh-CN" altLang="en-US" sz="2400" b="1" noProof="1">
              <a:solidFill>
                <a:srgbClr val="0070C0"/>
              </a:solidFill>
              <a:latin typeface="微软雅黑" panose="020B0503020204020204" charset="-122"/>
              <a:ea typeface="微软雅黑" panose="020B0503020204020204" charset="-122"/>
              <a:cs typeface="+mn-cs"/>
            </a:endParaRPr>
          </a:p>
        </p:txBody>
      </p:sp>
      <p:sp>
        <p:nvSpPr>
          <p:cNvPr id="36866" name="文本框 1"/>
          <p:cNvSpPr txBox="1"/>
          <p:nvPr/>
        </p:nvSpPr>
        <p:spPr>
          <a:xfrm>
            <a:off x="1541463" y="912813"/>
            <a:ext cx="10204450" cy="4759325"/>
          </a:xfrm>
          <a:prstGeom prst="rect">
            <a:avLst/>
          </a:prstGeom>
          <a:noFill/>
          <a:ln w="9525">
            <a:noFill/>
          </a:ln>
        </p:spPr>
        <p:txBody>
          <a:bodyPr wrap="square" anchor="t" anchorCtr="0">
            <a:spAutoFit/>
          </a:bodyPr>
          <a:p>
            <a:pPr>
              <a:lnSpc>
                <a:spcPts val="2600"/>
              </a:lnSpc>
            </a:pPr>
            <a:r>
              <a:rPr lang="zh-CN" altLang="en-US" sz="2000">
                <a:latin typeface="微软雅黑" panose="020B0503020204020204" charset="-122"/>
                <a:ea typeface="微软雅黑" panose="020B0503020204020204" charset="-122"/>
              </a:rPr>
              <a:t>第十九条 中小学、幼儿园应当培养学生健康的饮食习惯，加强对学生营养不良与超重、肥胖的监测、评价和干预，利用家长学校等方式对学生家长进行食品安全与营养健康相关知识的宣传教育。</a:t>
            </a:r>
            <a:endParaRPr lang="zh-CN" altLang="en-US" sz="2000">
              <a:latin typeface="微软雅黑" panose="020B0503020204020204" charset="-122"/>
              <a:ea typeface="微软雅黑" panose="020B0503020204020204" charset="-122"/>
            </a:endParaRPr>
          </a:p>
          <a:p>
            <a:pPr>
              <a:lnSpc>
                <a:spcPts val="2600"/>
              </a:lnSpc>
            </a:pPr>
            <a:endParaRPr lang="zh-CN" altLang="en-US" sz="2000">
              <a:latin typeface="微软雅黑" panose="020B0503020204020204" charset="-122"/>
              <a:ea typeface="微软雅黑" panose="020B0503020204020204" charset="-122"/>
            </a:endParaRPr>
          </a:p>
          <a:p>
            <a:pPr>
              <a:lnSpc>
                <a:spcPts val="2600"/>
              </a:lnSpc>
            </a:pPr>
            <a:r>
              <a:rPr lang="zh-CN" altLang="en-US" sz="2000">
                <a:latin typeface="微软雅黑" panose="020B0503020204020204" charset="-122"/>
                <a:ea typeface="微软雅黑" panose="020B0503020204020204" charset="-122"/>
              </a:rPr>
              <a:t>第二十条 中小学、幼儿园一般不得在校内设置小卖部、超市等食品经营场所，确有需要设置的，应当依法取得许可，并避免售卖高盐、高糖及高脂食品。</a:t>
            </a:r>
            <a:endParaRPr lang="zh-CN" altLang="en-US" sz="2000">
              <a:latin typeface="微软雅黑" panose="020B0503020204020204" charset="-122"/>
              <a:ea typeface="微软雅黑" panose="020B0503020204020204" charset="-122"/>
            </a:endParaRPr>
          </a:p>
          <a:p>
            <a:pPr>
              <a:lnSpc>
                <a:spcPts val="2600"/>
              </a:lnSpc>
            </a:pPr>
            <a:endParaRPr lang="zh-CN" altLang="en-US" sz="2000">
              <a:latin typeface="微软雅黑" panose="020B0503020204020204" charset="-122"/>
              <a:ea typeface="微软雅黑" panose="020B0503020204020204" charset="-122"/>
            </a:endParaRPr>
          </a:p>
          <a:p>
            <a:pPr>
              <a:lnSpc>
                <a:spcPts val="2600"/>
              </a:lnSpc>
            </a:pPr>
            <a:r>
              <a:rPr lang="zh-CN" altLang="en-US" sz="2000">
                <a:latin typeface="微软雅黑" panose="020B0503020204020204" charset="-122"/>
                <a:ea typeface="微软雅黑" panose="020B0503020204020204" charset="-122"/>
              </a:rPr>
              <a:t>第二十一条 学校在食品采购、食堂管理、供餐单位选择等涉及学校集中用餐的重大事项上，应当以适当方式听取家长委员会或者学生代表大会、教职工代表大会意见，保障师生家长的知情权、参与权、选择权、监督权。</a:t>
            </a:r>
            <a:endParaRPr lang="zh-CN" altLang="en-US" sz="2000">
              <a:latin typeface="微软雅黑" panose="020B0503020204020204" charset="-122"/>
              <a:ea typeface="微软雅黑" panose="020B0503020204020204" charset="-122"/>
            </a:endParaRPr>
          </a:p>
          <a:p>
            <a:pPr>
              <a:lnSpc>
                <a:spcPts val="2600"/>
              </a:lnSpc>
            </a:pPr>
            <a:r>
              <a:rPr lang="zh-CN" altLang="en-US" sz="2000">
                <a:latin typeface="微软雅黑" panose="020B0503020204020204" charset="-122"/>
                <a:ea typeface="微软雅黑" panose="020B0503020204020204" charset="-122"/>
              </a:rPr>
              <a:t>学校应当畅通食品安全投诉渠道，听取师生家长对食堂、外购食品以及其他有关食品安全的意见、建议。</a:t>
            </a:r>
            <a:endParaRPr lang="zh-CN" altLang="en-US" sz="2000">
              <a:latin typeface="微软雅黑" panose="020B0503020204020204" charset="-122"/>
              <a:ea typeface="微软雅黑" panose="020B0503020204020204" charset="-122"/>
            </a:endParaRPr>
          </a:p>
          <a:p>
            <a:pPr>
              <a:lnSpc>
                <a:spcPts val="2600"/>
              </a:lnSpc>
            </a:pPr>
            <a:endParaRPr lang="zh-CN" altLang="en-US" sz="2000">
              <a:latin typeface="微软雅黑" panose="020B0503020204020204" charset="-122"/>
              <a:ea typeface="微软雅黑" panose="020B0503020204020204" charset="-122"/>
            </a:endParaRPr>
          </a:p>
          <a:p>
            <a:pPr>
              <a:lnSpc>
                <a:spcPts val="2600"/>
              </a:lnSpc>
            </a:pPr>
            <a:r>
              <a:rPr lang="zh-CN" altLang="en-US" sz="2000">
                <a:latin typeface="微软雅黑" panose="020B0503020204020204" charset="-122"/>
                <a:ea typeface="微软雅黑" panose="020B0503020204020204" charset="-122"/>
              </a:rPr>
              <a:t>第二十二条 鼓励学校参加食品安全责任保险。</a:t>
            </a:r>
            <a:endParaRPr lang="zh-CN" altLang="en-US" sz="2000">
              <a:latin typeface="微软雅黑" panose="020B0503020204020204" charset="-122"/>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SLIDE_MODEL_TYPE" val="cover"/>
</p:tagLst>
</file>

<file path=ppt/tags/tag2.xml><?xml version="1.0" encoding="utf-8"?>
<p:tagLst xmlns:p="http://schemas.openxmlformats.org/presentationml/2006/main">
  <p:tag name="KSO_WPP_MARK_KEY" val="a5ba23d9-e6c5-4c7e-8244-dde95693832f"/>
  <p:tag name="COMMONDATA" val="eyJoZGlkIjoiOGI4MDA2M2JkOTNiZDg3YjU0OWNiNjQwYjJjMzlhMWI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0</TotalTime>
  <Words>5371</Words>
  <Application>WPS 演示</Application>
  <PresentationFormat/>
  <Paragraphs>546</Paragraphs>
  <Slides>21</Slides>
  <Notes>0</Notes>
  <HiddenSlides>0</HiddenSlides>
  <MMClips>0</MMClips>
  <ScaleCrop>false</ScaleCrop>
  <HeadingPairs>
    <vt:vector size="6" baseType="variant">
      <vt:variant>
        <vt:lpstr>已用的字体</vt:lpstr>
      </vt:variant>
      <vt:variant>
        <vt:i4>45</vt:i4>
      </vt:variant>
      <vt:variant>
        <vt:lpstr>主题</vt:lpstr>
      </vt:variant>
      <vt:variant>
        <vt:i4>5</vt:i4>
      </vt:variant>
      <vt:variant>
        <vt:lpstr>幻灯片标题</vt:lpstr>
      </vt:variant>
      <vt:variant>
        <vt:i4>21</vt:i4>
      </vt:variant>
    </vt:vector>
  </HeadingPairs>
  <TitlesOfParts>
    <vt:vector size="71" baseType="lpstr">
      <vt:lpstr>Arial</vt:lpstr>
      <vt:lpstr>宋体</vt:lpstr>
      <vt:lpstr>Wingdings</vt:lpstr>
      <vt:lpstr>微软雅黑</vt:lpstr>
      <vt:lpstr>Arial Unicode MS</vt:lpstr>
      <vt:lpstr>Calibri</vt:lpstr>
      <vt:lpstr>Arial Rounded MT Bold</vt:lpstr>
      <vt:lpstr>黑体</vt:lpstr>
      <vt:lpstr>Wingdings 2</vt:lpstr>
      <vt:lpstr>Wingdings</vt:lpstr>
      <vt:lpstr>方正仿宋_GBK</vt:lpstr>
      <vt:lpstr>方正书宋_GBK</vt:lpstr>
      <vt:lpstr>仿宋_GB2312</vt:lpstr>
      <vt:lpstr>仿宋</vt:lpstr>
      <vt:lpstr>Times New Roman</vt:lpstr>
      <vt:lpstr>Candara</vt:lpstr>
      <vt:lpstr>华文宋体</vt:lpstr>
      <vt:lpstr>华文新魏</vt:lpstr>
      <vt:lpstr>华文楷体</vt:lpstr>
      <vt:lpstr>楷体_GB2312</vt:lpstr>
      <vt:lpstr>新宋体</vt:lpstr>
      <vt:lpstr>华文中宋</vt:lpstr>
      <vt:lpstr>华文仿宋</vt:lpstr>
      <vt:lpstr>华文彩云</vt:lpstr>
      <vt:lpstr>华文琥珀</vt:lpstr>
      <vt:lpstr>华文细黑</vt:lpstr>
      <vt:lpstr>华文行楷</vt:lpstr>
      <vt:lpstr>华文隶书</vt:lpstr>
      <vt:lpstr>幼圆</vt:lpstr>
      <vt:lpstr>微软雅黑 Light</vt:lpstr>
      <vt:lpstr>方正姚体</vt:lpstr>
      <vt:lpstr>方正舒体</vt:lpstr>
      <vt:lpstr>等线</vt:lpstr>
      <vt:lpstr>楷体</vt:lpstr>
      <vt:lpstr>隶书</vt:lpstr>
      <vt:lpstr>Malgun Gothic</vt:lpstr>
      <vt:lpstr>Latha</vt:lpstr>
      <vt:lpstr>Batang</vt:lpstr>
      <vt:lpstr>Segoe Print</vt:lpstr>
      <vt:lpstr>Constantia</vt:lpstr>
      <vt:lpstr>Arial Unicode MS</vt:lpstr>
      <vt:lpstr>Lucida Sans Unicode</vt:lpstr>
      <vt:lpstr>Courier New</vt:lpstr>
      <vt:lpstr>Dotum</vt:lpstr>
      <vt:lpstr>MS PGothic</vt:lpstr>
      <vt:lpstr>默认设计模板</vt:lpstr>
      <vt:lpstr>1_默认设计模板</vt:lpstr>
      <vt:lpstr>2_默认设计模板</vt:lpstr>
      <vt:lpstr>3_默认设计模板</vt:lpstr>
      <vt:lpstr>4_默认设计模板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江苏省卫生计生行政许可文书 使用及制作</dc:title>
  <dc:creator/>
  <cp:lastModifiedBy>Administrator</cp:lastModifiedBy>
  <cp:revision>34</cp:revision>
  <dcterms:created xsi:type="dcterms:W3CDTF">2018-01-25T08:43:35Z</dcterms:created>
  <dcterms:modified xsi:type="dcterms:W3CDTF">2023-08-30T03:45:33Z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B33D35664C804B8FB7FD61BE9A99DF1D_12</vt:lpwstr>
  </property>
</Properties>
</file>