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90" r:id="rId3"/>
    <p:sldId id="491" r:id="rId4"/>
    <p:sldId id="492" r:id="rId5"/>
    <p:sldId id="493" r:id="rId6"/>
    <p:sldId id="495" r:id="rId7"/>
    <p:sldId id="494" r:id="rId8"/>
    <p:sldId id="257" r:id="rId9"/>
    <p:sldId id="258" r:id="rId10"/>
    <p:sldId id="566" r:id="rId11"/>
    <p:sldId id="399" r:id="rId12"/>
    <p:sldId id="476" r:id="rId13"/>
    <p:sldId id="259" r:id="rId14"/>
    <p:sldId id="397" r:id="rId15"/>
    <p:sldId id="398" r:id="rId16"/>
    <p:sldId id="482" r:id="rId17"/>
    <p:sldId id="479" r:id="rId18"/>
    <p:sldId id="260" r:id="rId19"/>
    <p:sldId id="264" r:id="rId20"/>
    <p:sldId id="276" r:id="rId21"/>
    <p:sldId id="345" r:id="rId22"/>
    <p:sldId id="344" r:id="rId23"/>
    <p:sldId id="431" r:id="rId24"/>
    <p:sldId id="499" r:id="rId25"/>
    <p:sldId id="430" r:id="rId26"/>
    <p:sldId id="497" r:id="rId27"/>
    <p:sldId id="450" r:id="rId28"/>
    <p:sldId id="449" r:id="rId29"/>
    <p:sldId id="448" r:id="rId30"/>
    <p:sldId id="451" r:id="rId31"/>
    <p:sldId id="452" r:id="rId32"/>
    <p:sldId id="453" r:id="rId33"/>
    <p:sldId id="456" r:id="rId34"/>
    <p:sldId id="455" r:id="rId35"/>
    <p:sldId id="454" r:id="rId36"/>
    <p:sldId id="457" r:id="rId37"/>
    <p:sldId id="461" r:id="rId38"/>
    <p:sldId id="460" r:id="rId39"/>
    <p:sldId id="459" r:id="rId40"/>
    <p:sldId id="458" r:id="rId41"/>
    <p:sldId id="463" r:id="rId42"/>
    <p:sldId id="462" r:id="rId43"/>
    <p:sldId id="464" r:id="rId44"/>
    <p:sldId id="467" r:id="rId45"/>
    <p:sldId id="466" r:id="rId46"/>
    <p:sldId id="465" r:id="rId47"/>
    <p:sldId id="469" r:id="rId48"/>
    <p:sldId id="496" r:id="rId49"/>
    <p:sldId id="319" r:id="rId50"/>
    <p:sldId id="472" r:id="rId51"/>
    <p:sldId id="473" r:id="rId52"/>
    <p:sldId id="474" r:id="rId53"/>
    <p:sldId id="475" r:id="rId54"/>
    <p:sldId id="329" r:id="rId55"/>
  </p:sldIdLst>
  <p:sldSz cx="9144000" cy="5143500" type="screen16x9"/>
  <p:notesSz cx="6858000" cy="9144000"/>
  <p:custDataLst>
    <p:tags r:id="rId5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dd"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990000"/>
    <a:srgbClr val="0000FF"/>
    <a:srgbClr val="D71319"/>
    <a:srgbClr val="134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439" autoAdjust="0"/>
    <p:restoredTop sz="94660"/>
  </p:normalViewPr>
  <p:slideViewPr>
    <p:cSldViewPr snapToGrid="0" showGuides="1">
      <p:cViewPr>
        <p:scale>
          <a:sx n="125" d="100"/>
          <a:sy n="125" d="100"/>
        </p:scale>
        <p:origin x="-326" y="-58"/>
      </p:cViewPr>
      <p:guideLst>
        <p:guide orient="horz" pos="1620"/>
        <p:guide pos="2872"/>
      </p:guideLst>
    </p:cSldViewPr>
  </p:slideViewPr>
  <p:notesTextViewPr>
    <p:cViewPr>
      <p:scale>
        <a:sx n="1" d="1"/>
        <a:sy n="1" d="1"/>
      </p:scale>
      <p:origin x="0" y="0"/>
    </p:cViewPr>
  </p:notesTextViewPr>
  <p:sorterViewPr>
    <p:cViewPr>
      <p:scale>
        <a:sx n="200" d="100"/>
        <a:sy n="200" d="100"/>
      </p:scale>
      <p:origin x="0" y="291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08T23:56:27.727"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016C6-B756-46A7-A668-68188C79E6FD}" type="datetimeFigureOut">
              <a:rPr lang="zh-CN" altLang="en-US" smtClean="0"/>
              <a:t>2024/1/19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DA5C3-4A43-4B60-B7A9-C562818155E0}" type="slidenum">
              <a:rPr lang="zh-CN" altLang="en-US" smtClean="0"/>
              <a:t>‹#›</a:t>
            </a:fld>
            <a:endParaRPr lang="zh-CN" altLang="en-US"/>
          </a:p>
        </p:txBody>
      </p:sp>
    </p:spTree>
    <p:extLst>
      <p:ext uri="{BB962C8B-B14F-4D97-AF65-F5344CB8AC3E}">
        <p14:creationId xmlns:p14="http://schemas.microsoft.com/office/powerpoint/2010/main" val="15813514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1312" y="4781217"/>
            <a:ext cx="227119" cy="246746"/>
          </a:xfrm>
          <a:prstGeom prst="rect">
            <a:avLst/>
          </a:prstGeom>
        </p:spPr>
      </p:pic>
      <p:sp>
        <p:nvSpPr>
          <p:cNvPr id="9" name="文本框 8"/>
          <p:cNvSpPr txBox="1"/>
          <p:nvPr userDrawn="1"/>
        </p:nvSpPr>
        <p:spPr>
          <a:xfrm>
            <a:off x="6141565" y="4729863"/>
            <a:ext cx="2813591" cy="369332"/>
          </a:xfrm>
          <a:prstGeom prst="rect">
            <a:avLst/>
          </a:prstGeom>
          <a:noFill/>
        </p:spPr>
        <p:txBody>
          <a:bodyPr wrap="none" rtlCol="0">
            <a:spAutoFit/>
          </a:bodyPr>
          <a:lstStyle/>
          <a:p>
            <a:r>
              <a:rPr lang="zh-CN" altLang="en-US" sz="1800" b="0" dirty="0">
                <a:solidFill>
                  <a:schemeClr val="bg1"/>
                </a:solidFill>
                <a:latin typeface="微软雅黑" panose="020B0503020204020204" pitchFamily="34" charset="-122"/>
                <a:ea typeface="微软雅黑" panose="020B0503020204020204" pitchFamily="34" charset="-122"/>
              </a:rPr>
              <a:t>常 州 市 消 防 救 援 支 队</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8762C69-7C42-45BD-BDD3-0757EB06F060}" type="datetimeFigureOut">
              <a:rPr lang="zh-CN" altLang="en-US" smtClean="0"/>
              <a:t>2024/1/19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C0D2B40-B0D1-4A81-A957-D653BFE4AAE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8762C69-7C42-45BD-BDD3-0757EB06F060}" type="datetimeFigureOut">
              <a:rPr lang="zh-CN" altLang="en-US" smtClean="0"/>
              <a:t>2024/1/19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0D2B40-B0D1-4A81-A957-D653BFE4AAE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5.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file:///E:\lili&#23459;&#20256;&#22521;&#35757;&#23398;&#20064;&#35838;&#20214;&#35270;&#39057;\&#23545;&#22806;&#23459;&#20256;&#22521;&#35757;&#36164;&#26009;\&#25945;&#32946;&#31995;&#32479;&#28040;&#38450;&#23433;&#20840;&#26631;&#20934;&#21270;&#31649;&#29702;&#22521;&#35757;" TargetMode="External"/><Relationship Id="rId7" Type="http://schemas.openxmlformats.org/officeDocument/2006/relationships/hyperlink" Target="&#30417;&#30563;&#26816;&#26597;&#31034;&#33539;&#29255;&#8212;&#8212;&#23398;&#26657;.mp4" TargetMode="Externa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30417;&#30563;&#26816;&#26597;&#31034;&#33539;&#29255;&#8212;&#8212;&#28040;&#38450;&#23433;&#20840;&#31649;&#29702;.mp4"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file:///E:\lili&#23459;&#20256;&#22521;&#35757;&#23398;&#20064;&#35838;&#20214;&#35270;&#39057;\&#23545;&#22806;&#23459;&#20256;&#22521;&#35757;&#36164;&#26009;\&#25945;&#32946;&#31995;&#32479;&#28040;&#38450;&#23433;&#20840;&#26631;&#20934;&#21270;&#31649;&#29702;&#22521;&#3575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7.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27743;&#35199;&#21335;&#26124;&#21809;&#22825;&#19979;&#37327;&#36137;&#24335;&#20241;&#38386;&#20250;&#25152;.wmv" TargetMode="Externa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hyperlink" Target="&#27993;&#27743;&#23425;&#27874;&#65306;&#22842;&#21629;3&#20998;&#21322;&#65292;19&#20154;&#27515;&#20129;%2020190929.mp4" TargetMode="External"/><Relationship Id="rId13" Type="http://schemas.openxmlformats.org/officeDocument/2006/relationships/image" Target="../media/image64.wmf"/><Relationship Id="rId3" Type="http://schemas.openxmlformats.org/officeDocument/2006/relationships/image" Target="../media/image6.png"/><Relationship Id="rId7" Type="http://schemas.openxmlformats.org/officeDocument/2006/relationships/image" Target="../media/image62.wmf"/><Relationship Id="rId12"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hyperlink" Target="&#27700;&#24102;&#21333;&#21367;.mp4" TargetMode="External"/><Relationship Id="rId5" Type="http://schemas.openxmlformats.org/officeDocument/2006/relationships/hyperlink" Target="&#23487;&#36801;&#33406;&#26862;&#23478;&#20855;&#36739;&#22823;&#28779;&#28798;20200402.mp4" TargetMode="External"/><Relationship Id="rId10" Type="http://schemas.openxmlformats.org/officeDocument/2006/relationships/image" Target="../media/image63.wmf"/><Relationship Id="rId4" Type="http://schemas.openxmlformats.org/officeDocument/2006/relationships/image" Target="../media/image65.png"/><Relationship Id="rId9"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hyperlink" Target="&#24494;&#22411;&#28040;&#38450;&#31449;.mp4" TargetMode="Externa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 y="0"/>
            <a:ext cx="9138925" cy="51435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097" y="411022"/>
            <a:ext cx="987638" cy="1072989"/>
          </a:xfrm>
          <a:prstGeom prst="rect">
            <a:avLst/>
          </a:prstGeom>
        </p:spPr>
      </p:pic>
      <p:sp>
        <p:nvSpPr>
          <p:cNvPr id="9" name="矩形 259"/>
          <p:cNvSpPr>
            <a:spLocks noChangeArrowheads="1"/>
          </p:cNvSpPr>
          <p:nvPr/>
        </p:nvSpPr>
        <p:spPr bwMode="auto">
          <a:xfrm>
            <a:off x="3061335" y="3699193"/>
            <a:ext cx="3340100" cy="686435"/>
          </a:xfrm>
          <a:prstGeom prst="rect">
            <a:avLst/>
          </a:prstGeom>
          <a:noFill/>
          <a:ln w="9525">
            <a:noFill/>
            <a:miter lim="800000"/>
          </a:ln>
        </p:spPr>
        <p:txBody>
          <a:bodyPr wrap="square" lIns="36000" tIns="36000" rIns="36000" bIns="36000" anchor="ctr" anchorCtr="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ts val="0"/>
              </a:spcBef>
              <a:buNone/>
            </a:pPr>
            <a:r>
              <a:rPr lang="zh-CN" altLang="en-US" sz="2000" dirty="0">
                <a:solidFill>
                  <a:schemeClr val="bg1"/>
                </a:solidFill>
                <a:latin typeface="华文新魏" panose="02010800040101010101" pitchFamily="2" charset="-122"/>
                <a:ea typeface="华文新魏" panose="02010800040101010101" pitchFamily="2" charset="-122"/>
                <a:cs typeface="Arial" panose="020B0604020202020204" pitchFamily="34" charset="0"/>
              </a:rPr>
              <a:t>常州市新北区消防救援大队</a:t>
            </a:r>
            <a:endParaRPr lang="en-US" altLang="zh-CN" sz="2000" dirty="0">
              <a:solidFill>
                <a:schemeClr val="bg1"/>
              </a:solidFill>
              <a:latin typeface="华文新魏" panose="02010800040101010101" pitchFamily="2" charset="-122"/>
              <a:ea typeface="华文新魏" panose="02010800040101010101" pitchFamily="2" charset="-122"/>
              <a:cs typeface="Arial" panose="020B0604020202020204" pitchFamily="34" charset="0"/>
            </a:endParaRPr>
          </a:p>
          <a:p>
            <a:pPr>
              <a:spcBef>
                <a:spcPts val="0"/>
              </a:spcBef>
              <a:buNone/>
            </a:pPr>
            <a:r>
              <a:rPr lang="en-US" altLang="zh-CN" sz="2000" dirty="0">
                <a:solidFill>
                  <a:schemeClr val="bg1"/>
                </a:solidFill>
                <a:latin typeface="华文新魏" panose="02010800040101010101" pitchFamily="2" charset="-122"/>
                <a:ea typeface="华文新魏" panose="02010800040101010101" pitchFamily="2" charset="-122"/>
                <a:cs typeface="Arial" panose="020B0604020202020204" pitchFamily="34" charset="0"/>
              </a:rPr>
              <a:t>       2023</a:t>
            </a:r>
            <a:r>
              <a:rPr lang="zh-CN" altLang="en-US" sz="2000" dirty="0" smtClean="0">
                <a:solidFill>
                  <a:schemeClr val="bg1"/>
                </a:solidFill>
                <a:latin typeface="华文新魏" panose="02010800040101010101" pitchFamily="2" charset="-122"/>
                <a:ea typeface="华文新魏" panose="02010800040101010101" pitchFamily="2" charset="-122"/>
                <a:cs typeface="Arial" panose="020B0604020202020204" pitchFamily="34" charset="0"/>
              </a:rPr>
              <a:t>年</a:t>
            </a:r>
            <a:r>
              <a:rPr lang="en-US" altLang="zh-CN" sz="2000" dirty="0" smtClean="0">
                <a:solidFill>
                  <a:schemeClr val="bg1"/>
                </a:solidFill>
                <a:latin typeface="华文新魏" panose="02010800040101010101" pitchFamily="2" charset="-122"/>
                <a:ea typeface="华文新魏" panose="02010800040101010101" pitchFamily="2" charset="-122"/>
                <a:cs typeface="Arial" panose="020B0604020202020204" pitchFamily="34" charset="0"/>
              </a:rPr>
              <a:t>8</a:t>
            </a:r>
            <a:r>
              <a:rPr lang="zh-CN" altLang="en-US" sz="2000" dirty="0" smtClean="0">
                <a:solidFill>
                  <a:schemeClr val="bg1"/>
                </a:solidFill>
                <a:latin typeface="华文新魏" panose="02010800040101010101" pitchFamily="2" charset="-122"/>
                <a:ea typeface="华文新魏" panose="02010800040101010101" pitchFamily="2" charset="-122"/>
                <a:cs typeface="Arial" panose="020B0604020202020204" pitchFamily="34" charset="0"/>
              </a:rPr>
              <a:t>月</a:t>
            </a:r>
            <a:endParaRPr lang="zh-CN" altLang="en-US" sz="2000" dirty="0">
              <a:solidFill>
                <a:schemeClr val="bg1"/>
              </a:solidFill>
              <a:latin typeface="华文新魏" panose="02010800040101010101" pitchFamily="2" charset="-122"/>
              <a:ea typeface="华文新魏" panose="02010800040101010101" pitchFamily="2" charset="-122"/>
              <a:cs typeface="Arial" panose="020B0604020202020204" pitchFamily="34" charset="0"/>
            </a:endParaRPr>
          </a:p>
        </p:txBody>
      </p:sp>
      <p:sp>
        <p:nvSpPr>
          <p:cNvPr id="10" name="TextBox 7"/>
          <p:cNvSpPr>
            <a:spLocks noChangeArrowheads="1"/>
          </p:cNvSpPr>
          <p:nvPr/>
        </p:nvSpPr>
        <p:spPr bwMode="auto">
          <a:xfrm>
            <a:off x="832212" y="1536097"/>
            <a:ext cx="7465272" cy="17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algn="ctr">
              <a:lnSpc>
                <a:spcPts val="7000"/>
              </a:lnSpc>
            </a:pPr>
            <a:r>
              <a:rPr lang="zh-CN" altLang="en-US" sz="5000" b="1" dirty="0">
                <a:solidFill>
                  <a:schemeClr val="bg1"/>
                </a:solidFill>
                <a:latin typeface="微软雅黑" panose="020B0503020204020204" pitchFamily="34" charset="-122"/>
                <a:ea typeface="微软雅黑" panose="020B0503020204020204" pitchFamily="34" charset="-122"/>
              </a:rPr>
              <a:t>以消防安全标准化管理</a:t>
            </a:r>
            <a:endParaRPr lang="en-US" altLang="zh-CN" sz="5000" b="1" dirty="0">
              <a:solidFill>
                <a:schemeClr val="bg1"/>
              </a:solidFill>
              <a:latin typeface="微软雅黑" panose="020B0503020204020204" pitchFamily="34" charset="-122"/>
              <a:ea typeface="微软雅黑" panose="020B0503020204020204" pitchFamily="34" charset="-122"/>
            </a:endParaRPr>
          </a:p>
          <a:p>
            <a:pPr algn="ctr">
              <a:lnSpc>
                <a:spcPts val="7000"/>
              </a:lnSpc>
            </a:pPr>
            <a:r>
              <a:rPr lang="zh-CN" altLang="en-US" sz="5000" b="1" dirty="0" smtClean="0">
                <a:solidFill>
                  <a:schemeClr val="bg1"/>
                </a:solidFill>
                <a:latin typeface="微软雅黑" panose="020B0503020204020204" pitchFamily="34" charset="-122"/>
                <a:ea typeface="微软雅黑" panose="020B0503020204020204" pitchFamily="34" charset="-122"/>
              </a:rPr>
              <a:t>护航教育系统高质量</a:t>
            </a:r>
            <a:r>
              <a:rPr lang="zh-CN" altLang="en-US" sz="5000" b="1" dirty="0">
                <a:solidFill>
                  <a:schemeClr val="bg1"/>
                </a:solidFill>
                <a:latin typeface="微软雅黑" panose="020B0503020204020204" pitchFamily="34" charset="-122"/>
                <a:ea typeface="微软雅黑" panose="020B0503020204020204" pitchFamily="34" charset="-122"/>
              </a:rPr>
              <a:t>发展</a:t>
            </a:r>
            <a:endParaRPr lang="en-US" altLang="zh-CN" sz="5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509311" y="511286"/>
            <a:ext cx="483436" cy="525308"/>
          </a:xfrm>
          <a:prstGeom prst="rect">
            <a:avLst/>
          </a:prstGeom>
        </p:spPr>
      </p:pic>
      <p:sp>
        <p:nvSpPr>
          <p:cNvPr id="7" name="TextBox 15"/>
          <p:cNvSpPr txBox="1"/>
          <p:nvPr/>
        </p:nvSpPr>
        <p:spPr>
          <a:xfrm>
            <a:off x="1127177" y="525307"/>
            <a:ext cx="3985736" cy="461645"/>
          </a:xfrm>
          <a:prstGeom prst="rect">
            <a:avLst/>
          </a:prstGeom>
          <a:noFill/>
        </p:spPr>
        <p:txBody>
          <a:bodyPr wrap="square" lIns="0" tIns="0" rIns="0" bIns="0" rtlCol="0">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全国学校火灾案例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11286"/>
            <a:ext cx="483436" cy="525308"/>
          </a:xfrm>
          <a:prstGeom prst="rect">
            <a:avLst/>
          </a:prstGeom>
        </p:spPr>
      </p:pic>
      <p:sp>
        <p:nvSpPr>
          <p:cNvPr id="7" name="TextBox 15"/>
          <p:cNvSpPr txBox="1"/>
          <p:nvPr/>
        </p:nvSpPr>
        <p:spPr>
          <a:xfrm>
            <a:off x="1127177" y="525307"/>
            <a:ext cx="3985736" cy="461665"/>
          </a:xfrm>
          <a:prstGeom prst="rect">
            <a:avLst/>
          </a:prstGeom>
          <a:noFill/>
        </p:spPr>
        <p:txBody>
          <a:bodyPr wrap="square" lIns="0" tIns="0" rIns="0" bIns="0" rtlCol="0">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全国学校、幼儿园火灾案例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8" name="文本框 99"/>
          <p:cNvSpPr txBox="1"/>
          <p:nvPr/>
        </p:nvSpPr>
        <p:spPr>
          <a:xfrm>
            <a:off x="461042" y="1234079"/>
            <a:ext cx="8196539" cy="3416320"/>
          </a:xfrm>
          <a:prstGeom prst="rect">
            <a:avLst/>
          </a:prstGeom>
          <a:noFill/>
          <a:ln w="9525">
            <a:noFill/>
          </a:ln>
        </p:spPr>
        <p:txBody>
          <a:bodyPr wrap="square">
            <a:spAutoFit/>
          </a:bodyPr>
          <a:lstStyle/>
          <a:p>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1994</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12</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月</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8</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日，</a:t>
            </a:r>
            <a:r>
              <a:rPr lang="zh-CN" altLang="en-US" sz="1800" b="1" dirty="0">
                <a:solidFill>
                  <a:schemeClr val="accent4"/>
                </a:solidFill>
                <a:latin typeface="楷体" panose="02010609060101010101" charset="-122"/>
                <a:ea typeface="楷体" panose="02010609060101010101" charset="-122"/>
                <a:cs typeface="楷体" panose="02010609060101010101" charset="-122"/>
              </a:rPr>
              <a:t>新疆克拉玛依友谊馆</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火灾共造成</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325</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人死亡、</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132</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人受伤。其中中小学生</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288</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人，干部、教师及工作人员</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37</a:t>
            </a:r>
            <a:r>
              <a:rPr lang="zh-CN" altLang="en-US" sz="1800" b="1" dirty="0">
                <a:solidFill>
                  <a:schemeClr val="accent4"/>
                </a:solidFill>
                <a:latin typeface="楷体" panose="02010609060101010101" charset="-122"/>
                <a:ea typeface="楷体" panose="02010609060101010101" charset="-122"/>
                <a:cs typeface="楷体" panose="02010609060101010101" charset="-122"/>
              </a:rPr>
              <a:t>人。（</a:t>
            </a:r>
            <a:r>
              <a:rPr lang="zh-CN" altLang="en-US" sz="1800" b="1" dirty="0">
                <a:solidFill>
                  <a:srgbClr val="FF0000"/>
                </a:solidFill>
                <a:latin typeface="楷体" panose="02010609060101010101" charset="-122"/>
                <a:ea typeface="楷体" panose="02010609060101010101" charset="-122"/>
                <a:cs typeface="楷体" panose="02010609060101010101" charset="-122"/>
              </a:rPr>
              <a:t>演出过程中，舞台纱幕被光柱灯烤燃，火势迅速蔓延至剧厅，各种易燃材料燃烧后产生大量有毒气体，</a:t>
            </a:r>
            <a:r>
              <a:rPr lang="zh-CN" altLang="en-US" sz="1800" b="1" dirty="0" smtClean="0">
                <a:solidFill>
                  <a:srgbClr val="FF0000"/>
                </a:solidFill>
                <a:latin typeface="楷体" panose="02010609060101010101" charset="-122"/>
                <a:ea typeface="楷体" panose="02010609060101010101" charset="-122"/>
                <a:cs typeface="楷体" panose="02010609060101010101" charset="-122"/>
              </a:rPr>
              <a:t>且友谊</a:t>
            </a:r>
            <a:r>
              <a:rPr lang="zh-CN" altLang="en-US" sz="1800" b="1" dirty="0">
                <a:solidFill>
                  <a:srgbClr val="FF0000"/>
                </a:solidFill>
                <a:latin typeface="楷体" panose="02010609060101010101" charset="-122"/>
                <a:ea typeface="楷体" panose="02010609060101010101" charset="-122"/>
                <a:cs typeface="楷体" panose="02010609060101010101" charset="-122"/>
              </a:rPr>
              <a:t>馆内多个安全门</a:t>
            </a:r>
            <a:r>
              <a:rPr lang="zh-CN" altLang="en-US" sz="1800" b="1" dirty="0" smtClean="0">
                <a:solidFill>
                  <a:srgbClr val="FF0000"/>
                </a:solidFill>
                <a:latin typeface="楷体" panose="02010609060101010101" charset="-122"/>
                <a:ea typeface="楷体" panose="02010609060101010101" charset="-122"/>
                <a:cs typeface="楷体" panose="02010609060101010101" charset="-122"/>
              </a:rPr>
              <a:t>锁闭。</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a:t>
            </a:r>
            <a:endParaRPr lang="en-US" altLang="zh-CN" sz="1800" b="1" dirty="0" smtClean="0">
              <a:solidFill>
                <a:schemeClr val="accent4"/>
              </a:solidFill>
              <a:latin typeface="楷体" panose="02010609060101010101" charset="-122"/>
              <a:ea typeface="楷体" panose="02010609060101010101" charset="-122"/>
              <a:cs typeface="楷体" panose="02010609060101010101" charset="-122"/>
            </a:endParaRPr>
          </a:p>
          <a:p>
            <a:pPr indent="0"/>
            <a:endParaRPr lang="en-US" altLang="zh-CN" sz="1800" b="1" dirty="0">
              <a:solidFill>
                <a:schemeClr val="accent4"/>
              </a:solidFill>
              <a:latin typeface="楷体" panose="02010609060101010101" charset="-122"/>
              <a:ea typeface="楷体" panose="02010609060101010101" charset="-122"/>
              <a:cs typeface="楷体" panose="02010609060101010101" charset="-122"/>
            </a:endParaRPr>
          </a:p>
          <a:p>
            <a:pPr indent="0"/>
            <a:r>
              <a:rPr lang="zh-CN" sz="1800" b="1" dirty="0" smtClean="0">
                <a:solidFill>
                  <a:schemeClr val="accent4"/>
                </a:solidFill>
                <a:latin typeface="楷体" panose="02010609060101010101" charset="-122"/>
                <a:ea typeface="楷体" panose="02010609060101010101" charset="-122"/>
                <a:cs typeface="楷体" panose="02010609060101010101" charset="-122"/>
              </a:rPr>
              <a:t>2001年6月5日</a:t>
            </a:r>
            <a:r>
              <a:rPr lang="zh-CN" sz="1800" b="1" dirty="0">
                <a:solidFill>
                  <a:schemeClr val="accent4"/>
                </a:solidFill>
                <a:latin typeface="楷体" panose="02010609060101010101" charset="-122"/>
                <a:ea typeface="楷体" panose="02010609060101010101" charset="-122"/>
                <a:cs typeface="楷体" panose="02010609060101010101" charset="-122"/>
              </a:rPr>
              <a:t>，江西广播电视发展中心艺术幼儿园因</a:t>
            </a:r>
            <a:r>
              <a:rPr lang="zh-CN" sz="1800" b="1" dirty="0">
                <a:solidFill>
                  <a:srgbClr val="FF0000"/>
                </a:solidFill>
                <a:latin typeface="楷体" panose="02010609060101010101" charset="-122"/>
                <a:ea typeface="楷体" panose="02010609060101010101" charset="-122"/>
                <a:cs typeface="楷体" panose="02010609060101010101" charset="-122"/>
              </a:rPr>
              <a:t>点蚊香</a:t>
            </a:r>
            <a:r>
              <a:rPr lang="zh-CN" sz="1800" b="1" dirty="0">
                <a:solidFill>
                  <a:schemeClr val="accent4"/>
                </a:solidFill>
                <a:latin typeface="楷体" panose="02010609060101010101" charset="-122"/>
                <a:ea typeface="楷体" panose="02010609060101010101" charset="-122"/>
                <a:cs typeface="楷体" panose="02010609060101010101" charset="-122"/>
              </a:rPr>
              <a:t>引起火灾，过火面积43.2平方米，直接财产损失13463元。造成13名儿童（7名男孩，6名女孩）死亡、1名儿童受轻伤。</a:t>
            </a:r>
          </a:p>
          <a:p>
            <a:pPr indent="0"/>
            <a:endParaRPr lang="zh-CN" altLang="en-US" sz="1800" b="1" dirty="0">
              <a:solidFill>
                <a:schemeClr val="accent4"/>
              </a:solidFill>
              <a:latin typeface="楷体" panose="02010609060101010101" charset="-122"/>
              <a:ea typeface="楷体" panose="02010609060101010101" charset="-122"/>
              <a:cs typeface="楷体" panose="02010609060101010101" charset="-122"/>
            </a:endParaRPr>
          </a:p>
          <a:p>
            <a:pPr indent="0"/>
            <a:r>
              <a:rPr lang="zh-CN" altLang="en-US" sz="1800" b="1" dirty="0">
                <a:solidFill>
                  <a:schemeClr val="accent4"/>
                </a:solidFill>
                <a:latin typeface="楷体" panose="02010609060101010101" charset="-122"/>
                <a:ea typeface="楷体" panose="02010609060101010101" charset="-122"/>
                <a:cs typeface="楷体" panose="02010609060101010101" charset="-122"/>
              </a:rPr>
              <a:t>2002年6月9日，云南省寻甸回族自治县羊街镇三元庄小学发生火灾，住校的8名男生全部被烧死。（</a:t>
            </a:r>
            <a:r>
              <a:rPr lang="zh-CN" altLang="en-US" sz="1800" b="1" dirty="0">
                <a:solidFill>
                  <a:srgbClr val="FF0000"/>
                </a:solidFill>
                <a:latin typeface="楷体" panose="02010609060101010101" charset="-122"/>
                <a:ea typeface="楷体" panose="02010609060101010101" charset="-122"/>
                <a:cs typeface="楷体" panose="02010609060101010101" charset="-122"/>
              </a:rPr>
              <a:t>犯罪嫌疑人李文富为三元庄小学五年级班主任。据李文富</a:t>
            </a:r>
            <a:r>
              <a:rPr lang="zh-CN" altLang="en-US" sz="1800" b="1" dirty="0" smtClean="0">
                <a:solidFill>
                  <a:srgbClr val="FF0000"/>
                </a:solidFill>
                <a:latin typeface="楷体" panose="02010609060101010101" charset="-122"/>
                <a:ea typeface="楷体" panose="02010609060101010101" charset="-122"/>
                <a:cs typeface="楷体" panose="02010609060101010101" charset="-122"/>
              </a:rPr>
              <a:t>本人交代</a:t>
            </a:r>
            <a:r>
              <a:rPr lang="zh-CN" altLang="en-US" sz="1800" b="1" dirty="0">
                <a:solidFill>
                  <a:srgbClr val="FF0000"/>
                </a:solidFill>
                <a:latin typeface="楷体" panose="02010609060101010101" charset="-122"/>
                <a:ea typeface="楷体" panose="02010609060101010101" charset="-122"/>
                <a:cs typeface="楷体" panose="02010609060101010101" charset="-122"/>
              </a:rPr>
              <a:t>，他因为对学校管理层不满，故而对学校实施放火报复。</a:t>
            </a:r>
            <a:r>
              <a:rPr lang="zh-CN" altLang="en-US" sz="1800" b="1" dirty="0">
                <a:solidFill>
                  <a:schemeClr val="accent4"/>
                </a:solidFill>
                <a:latin typeface="楷体" panose="02010609060101010101" charset="-122"/>
                <a:ea typeface="楷体" panose="02010609060101010101" charset="-122"/>
                <a:cs typeface="楷体" panose="02010609060101010101"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43481"/>
            <a:ext cx="483436" cy="525308"/>
          </a:xfrm>
          <a:prstGeom prst="rect">
            <a:avLst/>
          </a:prstGeom>
        </p:spPr>
      </p:pic>
      <p:sp>
        <p:nvSpPr>
          <p:cNvPr id="12" name="TextBox 15"/>
          <p:cNvSpPr txBox="1"/>
          <p:nvPr/>
        </p:nvSpPr>
        <p:spPr>
          <a:xfrm>
            <a:off x="1127177" y="563941"/>
            <a:ext cx="3222573" cy="461665"/>
          </a:xfrm>
          <a:prstGeom prst="rect">
            <a:avLst/>
          </a:prstGeom>
          <a:noFill/>
        </p:spPr>
        <p:txBody>
          <a:bodyPr wrap="square" lIns="0" tIns="0" rIns="0" bIns="0" rtlCol="0">
            <a:spAutoFit/>
          </a:bodyPr>
          <a:lstStyle/>
          <a:p>
            <a:pPr algn="just">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a:t>
            </a: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学校</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幼儿园火灾案例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374650" y="1104206"/>
            <a:ext cx="8432800" cy="3416320"/>
          </a:xfrm>
          <a:prstGeom prst="rect">
            <a:avLst/>
          </a:prstGeom>
        </p:spPr>
        <p:txBody>
          <a:bodyPr wrap="square">
            <a:spAutoFit/>
          </a:bodyPr>
          <a:lstStyle/>
          <a:p>
            <a:pPr indent="0"/>
            <a:r>
              <a:rPr lang="zh-CN" altLang="en-US" sz="1800" b="1" dirty="0">
                <a:solidFill>
                  <a:schemeClr val="accent4"/>
                </a:solidFill>
                <a:latin typeface="楷体" panose="02010609060101010101" charset="-122"/>
                <a:ea typeface="楷体" panose="02010609060101010101" charset="-122"/>
                <a:cs typeface="楷体" panose="02010609060101010101" charset="-122"/>
              </a:rPr>
              <a:t>2008年11月14日早晨6时10分左右，上海商学院一女生宿舍602室突发火灾，4名被困女生从6楼宿舍阳台跳下逃生，不幸全部身亡。</a:t>
            </a:r>
          </a:p>
          <a:p>
            <a:pPr indent="0"/>
            <a:endParaRPr lang="zh-CN" altLang="en-US" sz="1800" b="1" dirty="0">
              <a:solidFill>
                <a:schemeClr val="accent4"/>
              </a:solidFill>
              <a:latin typeface="楷体" panose="02010609060101010101" charset="-122"/>
              <a:ea typeface="楷体" panose="02010609060101010101" charset="-122"/>
              <a:cs typeface="楷体" panose="02010609060101010101" charset="-122"/>
            </a:endParaRPr>
          </a:p>
          <a:p>
            <a:pPr indent="0"/>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2010</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11</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a:t>
            </a:r>
            <a:r>
              <a:rPr lang="en-US" altLang="zh-CN" sz="1800" b="1" dirty="0">
                <a:solidFill>
                  <a:schemeClr val="accent4"/>
                </a:solidFill>
                <a:latin typeface="楷体" panose="02010609060101010101" charset="-122"/>
                <a:ea typeface="楷体" panose="02010609060101010101" charset="-122"/>
                <a:cs typeface="楷体" panose="02010609060101010101" charset="-122"/>
              </a:rPr>
              <a:t>13</a:t>
            </a:r>
            <a:r>
              <a:rPr lang="zh-CN" altLang="en-US" sz="1800" b="1" dirty="0">
                <a:solidFill>
                  <a:schemeClr val="accent4"/>
                </a:solidFill>
                <a:latin typeface="楷体" panose="02010609060101010101" charset="-122"/>
                <a:ea typeface="楷体" panose="02010609060101010101" charset="-122"/>
                <a:cs typeface="楷体" panose="02010609060101010101" charset="-122"/>
              </a:rPr>
              <a:t>日凌晨</a:t>
            </a:r>
            <a:r>
              <a:rPr lang="en-US" altLang="zh-CN" sz="1800" b="1" dirty="0">
                <a:solidFill>
                  <a:schemeClr val="accent4"/>
                </a:solidFill>
                <a:latin typeface="楷体" panose="02010609060101010101" charset="-122"/>
                <a:ea typeface="楷体" panose="02010609060101010101" charset="-122"/>
                <a:cs typeface="楷体" panose="02010609060101010101" charset="-122"/>
              </a:rPr>
              <a:t>1</a:t>
            </a:r>
            <a:r>
              <a:rPr lang="zh-CN" altLang="en-US" sz="1800" b="1" dirty="0">
                <a:solidFill>
                  <a:schemeClr val="accent4"/>
                </a:solidFill>
                <a:latin typeface="楷体" panose="02010609060101010101" charset="-122"/>
                <a:ea typeface="楷体" panose="02010609060101010101" charset="-122"/>
                <a:cs typeface="楷体" panose="02010609060101010101" charset="-122"/>
              </a:rPr>
              <a:t>点多，正在修缮的全国重点文物保护单位、清华大学早期标志性建筑清华学堂突然失火。大楼东部部分屋顶被烧塌，过火面积达</a:t>
            </a:r>
            <a:r>
              <a:rPr lang="en-US" altLang="zh-CN" sz="1800" b="1" dirty="0">
                <a:solidFill>
                  <a:schemeClr val="accent4"/>
                </a:solidFill>
                <a:latin typeface="楷体" panose="02010609060101010101" charset="-122"/>
                <a:ea typeface="楷体" panose="02010609060101010101" charset="-122"/>
                <a:cs typeface="楷体" panose="02010609060101010101" charset="-122"/>
              </a:rPr>
              <a:t>800</a:t>
            </a:r>
            <a:r>
              <a:rPr lang="zh-CN" altLang="en-US" sz="1800" b="1" dirty="0">
                <a:solidFill>
                  <a:schemeClr val="accent4"/>
                </a:solidFill>
                <a:latin typeface="楷体" panose="02010609060101010101" charset="-122"/>
                <a:ea typeface="楷体" panose="02010609060101010101" charset="-122"/>
                <a:cs typeface="楷体" panose="02010609060101010101" charset="-122"/>
              </a:rPr>
              <a:t>平方米</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a:t>
            </a:r>
            <a:endParaRPr lang="en-US" altLang="zh-CN" sz="1800" b="1" dirty="0" smtClean="0">
              <a:solidFill>
                <a:schemeClr val="accent4"/>
              </a:solidFill>
              <a:latin typeface="楷体" panose="02010609060101010101" charset="-122"/>
              <a:ea typeface="楷体" panose="02010609060101010101" charset="-122"/>
              <a:cs typeface="楷体" panose="02010609060101010101" charset="-122"/>
            </a:endParaRPr>
          </a:p>
          <a:p>
            <a:pPr indent="0"/>
            <a:endParaRPr lang="zh-CN" altLang="en-US" sz="1800" b="1" dirty="0">
              <a:solidFill>
                <a:schemeClr val="accent4"/>
              </a:solidFill>
              <a:latin typeface="楷体" panose="02010609060101010101" charset="-122"/>
              <a:ea typeface="楷体" panose="02010609060101010101" charset="-122"/>
              <a:cs typeface="楷体" panose="02010609060101010101" charset="-122"/>
            </a:endParaRPr>
          </a:p>
          <a:p>
            <a:pPr indent="0"/>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2015</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4</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月，中国矿业大学化工学院实验室爆炸，</a:t>
            </a:r>
            <a:r>
              <a:rPr lang="en-US" altLang="zh-CN" sz="1800" b="1" dirty="0">
                <a:solidFill>
                  <a:schemeClr val="accent4"/>
                </a:solidFill>
                <a:latin typeface="楷体" panose="02010609060101010101" charset="-122"/>
                <a:ea typeface="楷体" panose="02010609060101010101" charset="-122"/>
                <a:cs typeface="楷体" panose="02010609060101010101" charset="-122"/>
              </a:rPr>
              <a:t>1</a:t>
            </a:r>
            <a:r>
              <a:rPr lang="zh-CN" altLang="en-US" sz="1800" b="1" dirty="0">
                <a:solidFill>
                  <a:schemeClr val="accent4"/>
                </a:solidFill>
                <a:latin typeface="楷体" panose="02010609060101010101" charset="-122"/>
                <a:ea typeface="楷体" panose="02010609060101010101" charset="-122"/>
                <a:cs typeface="楷体" panose="02010609060101010101" charset="-122"/>
              </a:rPr>
              <a:t>死</a:t>
            </a:r>
            <a:r>
              <a:rPr lang="en-US" altLang="zh-CN" sz="1800" b="1" dirty="0">
                <a:solidFill>
                  <a:schemeClr val="accent4"/>
                </a:solidFill>
                <a:latin typeface="楷体" panose="02010609060101010101" charset="-122"/>
                <a:ea typeface="楷体" panose="02010609060101010101" charset="-122"/>
                <a:cs typeface="楷体" panose="02010609060101010101" charset="-122"/>
              </a:rPr>
              <a:t>4</a:t>
            </a:r>
            <a:r>
              <a:rPr lang="zh-CN" altLang="en-US" sz="1800" b="1" dirty="0">
                <a:solidFill>
                  <a:schemeClr val="accent4"/>
                </a:solidFill>
                <a:latin typeface="楷体" panose="02010609060101010101" charset="-122"/>
                <a:ea typeface="楷体" panose="02010609060101010101" charset="-122"/>
                <a:cs typeface="楷体" panose="02010609060101010101" charset="-122"/>
              </a:rPr>
              <a:t>伤。</a:t>
            </a:r>
          </a:p>
          <a:p>
            <a:pPr indent="0"/>
            <a:r>
              <a:rPr lang="en-US" altLang="zh-CN" sz="1800" b="1" dirty="0">
                <a:solidFill>
                  <a:schemeClr val="accent4"/>
                </a:solidFill>
                <a:latin typeface="楷体" panose="02010609060101010101" charset="-122"/>
                <a:ea typeface="楷体" panose="02010609060101010101" charset="-122"/>
                <a:cs typeface="楷体" panose="02010609060101010101" charset="-122"/>
              </a:rPr>
              <a:t>2015</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12</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月，清华大学化学系实验室爆炸，</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导致</a:t>
            </a:r>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1</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名</a:t>
            </a:r>
            <a:r>
              <a:rPr lang="zh-CN" altLang="en-US" sz="1800" b="1" dirty="0">
                <a:solidFill>
                  <a:schemeClr val="accent4"/>
                </a:solidFill>
                <a:latin typeface="楷体" panose="02010609060101010101" charset="-122"/>
                <a:ea typeface="楷体" panose="02010609060101010101" charset="-122"/>
                <a:cs typeface="楷体" panose="02010609060101010101" charset="-122"/>
              </a:rPr>
              <a:t>博士后死亡。</a:t>
            </a:r>
          </a:p>
          <a:p>
            <a:pPr indent="0"/>
            <a:r>
              <a:rPr lang="en-US" altLang="zh-CN" sz="1800" b="1" dirty="0">
                <a:solidFill>
                  <a:schemeClr val="accent4"/>
                </a:solidFill>
                <a:latin typeface="楷体" panose="02010609060101010101" charset="-122"/>
                <a:ea typeface="楷体" panose="02010609060101010101" charset="-122"/>
                <a:cs typeface="楷体" panose="02010609060101010101" charset="-122"/>
              </a:rPr>
              <a:t>2016</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9</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月，东华大学化学化工学院实验室爆炸，两名学生重伤。</a:t>
            </a:r>
          </a:p>
          <a:p>
            <a:pPr indent="0"/>
            <a:r>
              <a:rPr lang="en-US" altLang="zh-CN" sz="1800" b="1" dirty="0">
                <a:solidFill>
                  <a:schemeClr val="accent4"/>
                </a:solidFill>
                <a:latin typeface="楷体" panose="02010609060101010101" charset="-122"/>
                <a:ea typeface="楷体" panose="02010609060101010101" charset="-122"/>
                <a:cs typeface="楷体" panose="02010609060101010101" charset="-122"/>
              </a:rPr>
              <a:t>2017</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3</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月，复旦大学化学系实验室爆炸，一名学生双手炸伤。</a:t>
            </a:r>
          </a:p>
          <a:p>
            <a:pPr indent="0"/>
            <a:r>
              <a:rPr lang="en-US" altLang="zh-CN" sz="1800" b="1" dirty="0">
                <a:solidFill>
                  <a:schemeClr val="accent4"/>
                </a:solidFill>
                <a:latin typeface="楷体" panose="02010609060101010101" charset="-122"/>
                <a:ea typeface="楷体" panose="02010609060101010101" charset="-122"/>
                <a:cs typeface="楷体" panose="02010609060101010101" charset="-122"/>
              </a:rPr>
              <a:t>2018</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12</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月，北京交通大学环境工程实验室爆炸，</a:t>
            </a:r>
            <a:r>
              <a:rPr lang="en-US" altLang="zh-CN" sz="1800" b="1" dirty="0">
                <a:solidFill>
                  <a:schemeClr val="accent4"/>
                </a:solidFill>
                <a:latin typeface="楷体" panose="02010609060101010101" charset="-122"/>
                <a:ea typeface="楷体" panose="02010609060101010101" charset="-122"/>
                <a:cs typeface="楷体" panose="02010609060101010101" charset="-122"/>
              </a:rPr>
              <a:t>3</a:t>
            </a:r>
            <a:r>
              <a:rPr lang="zh-CN" altLang="en-US" sz="1800" b="1" dirty="0">
                <a:solidFill>
                  <a:schemeClr val="accent4"/>
                </a:solidFill>
                <a:latin typeface="楷体" panose="02010609060101010101" charset="-122"/>
                <a:ea typeface="楷体" panose="02010609060101010101" charset="-122"/>
                <a:cs typeface="楷体" panose="02010609060101010101" charset="-122"/>
              </a:rPr>
              <a:t>名学生死亡。</a:t>
            </a:r>
          </a:p>
          <a:p>
            <a:pPr indent="0"/>
            <a:r>
              <a:rPr lang="en-US" altLang="zh-CN" sz="1800" b="1" dirty="0">
                <a:solidFill>
                  <a:schemeClr val="accent4"/>
                </a:solidFill>
                <a:latin typeface="楷体" panose="02010609060101010101" charset="-122"/>
                <a:ea typeface="楷体" panose="02010609060101010101" charset="-122"/>
                <a:cs typeface="楷体" panose="02010609060101010101" charset="-122"/>
              </a:rPr>
              <a:t>2021</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10</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a:t>
            </a:r>
            <a:r>
              <a:rPr lang="en-US" altLang="zh-CN" sz="1800" b="1" dirty="0">
                <a:solidFill>
                  <a:schemeClr val="accent4"/>
                </a:solidFill>
                <a:latin typeface="楷体" panose="02010609060101010101" charset="-122"/>
                <a:ea typeface="楷体" panose="02010609060101010101" charset="-122"/>
                <a:cs typeface="楷体" panose="02010609060101010101" charset="-122"/>
              </a:rPr>
              <a:t>24</a:t>
            </a:r>
            <a:r>
              <a:rPr lang="zh-CN" altLang="en-US" sz="1800" b="1" dirty="0">
                <a:solidFill>
                  <a:schemeClr val="accent4"/>
                </a:solidFill>
                <a:latin typeface="楷体" panose="02010609060101010101" charset="-122"/>
                <a:ea typeface="楷体" panose="02010609060101010101" charset="-122"/>
                <a:cs typeface="楷体" panose="02010609060101010101" charset="-122"/>
              </a:rPr>
              <a:t>日，南京航空航天大学一实验室爆炸，</a:t>
            </a:r>
            <a:r>
              <a:rPr lang="en-US" altLang="zh-CN" sz="1800" b="1" dirty="0">
                <a:solidFill>
                  <a:schemeClr val="accent4"/>
                </a:solidFill>
                <a:latin typeface="楷体" panose="02010609060101010101" charset="-122"/>
                <a:ea typeface="楷体" panose="02010609060101010101" charset="-122"/>
                <a:cs typeface="楷体" panose="02010609060101010101" charset="-122"/>
              </a:rPr>
              <a:t>2</a:t>
            </a:r>
            <a:r>
              <a:rPr lang="zh-CN" altLang="en-US" sz="1800" b="1" dirty="0">
                <a:solidFill>
                  <a:schemeClr val="accent4"/>
                </a:solidFill>
                <a:latin typeface="楷体" panose="02010609060101010101" charset="-122"/>
                <a:ea typeface="楷体" panose="02010609060101010101" charset="-122"/>
                <a:cs typeface="楷体" panose="02010609060101010101" charset="-122"/>
              </a:rPr>
              <a:t>死</a:t>
            </a:r>
            <a:r>
              <a:rPr lang="en-US" altLang="zh-CN" sz="1800" b="1" dirty="0">
                <a:solidFill>
                  <a:schemeClr val="accent4"/>
                </a:solidFill>
                <a:latin typeface="楷体" panose="02010609060101010101" charset="-122"/>
                <a:ea typeface="楷体" panose="02010609060101010101" charset="-122"/>
                <a:cs typeface="楷体" panose="02010609060101010101" charset="-122"/>
              </a:rPr>
              <a:t>9</a:t>
            </a:r>
            <a:r>
              <a:rPr lang="zh-CN" altLang="en-US" sz="1800" b="1" dirty="0">
                <a:solidFill>
                  <a:schemeClr val="accent4"/>
                </a:solidFill>
                <a:latin typeface="楷体" panose="02010609060101010101" charset="-122"/>
                <a:ea typeface="楷体" panose="02010609060101010101" charset="-122"/>
                <a:cs typeface="楷体" panose="02010609060101010101" charset="-122"/>
              </a:rPr>
              <a:t>伤</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a:t>
            </a:r>
            <a:endParaRPr lang="zh-CN" altLang="en-US" sz="1800" b="1" dirty="0">
              <a:solidFill>
                <a:schemeClr val="accent4"/>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43481"/>
            <a:ext cx="483436" cy="525308"/>
          </a:xfrm>
          <a:prstGeom prst="rect">
            <a:avLst/>
          </a:prstGeom>
        </p:spPr>
      </p:pic>
      <p:sp>
        <p:nvSpPr>
          <p:cNvPr id="12" name="TextBox 15"/>
          <p:cNvSpPr txBox="1"/>
          <p:nvPr/>
        </p:nvSpPr>
        <p:spPr>
          <a:xfrm>
            <a:off x="1127177" y="563941"/>
            <a:ext cx="3159073" cy="461665"/>
          </a:xfrm>
          <a:prstGeom prst="rect">
            <a:avLst/>
          </a:prstGeom>
          <a:noFill/>
        </p:spPr>
        <p:txBody>
          <a:bodyPr wrap="square" lIns="0" tIns="0" rIns="0" bIns="0" rtlCol="0">
            <a:spAutoFit/>
          </a:bodyPr>
          <a:lstStyle/>
          <a:p>
            <a:pPr algn="just">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a:t>
            </a: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学校</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幼儿园火灾案例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374650" y="1205806"/>
            <a:ext cx="3683000" cy="3416320"/>
          </a:xfrm>
          <a:prstGeom prst="rect">
            <a:avLst/>
          </a:prstGeom>
        </p:spPr>
        <p:txBody>
          <a:bodyPr wrap="square">
            <a:spAutoFit/>
          </a:bodyPr>
          <a:lstStyle/>
          <a:p>
            <a:pPr indent="0"/>
            <a:r>
              <a:rPr lang="en-US" altLang="zh-CN" sz="1800" b="1" dirty="0" smtClean="0">
                <a:solidFill>
                  <a:schemeClr val="accent4"/>
                </a:solidFill>
                <a:latin typeface="楷体" panose="02010609060101010101" charset="-122"/>
                <a:ea typeface="楷体" panose="02010609060101010101" charset="-122"/>
                <a:cs typeface="楷体" panose="02010609060101010101" charset="-122"/>
              </a:rPr>
              <a:t>2010</a:t>
            </a:r>
            <a:r>
              <a:rPr lang="zh-CN" altLang="en-US" sz="1800" b="1" dirty="0">
                <a:solidFill>
                  <a:schemeClr val="accent4"/>
                </a:solidFill>
                <a:latin typeface="楷体" panose="02010609060101010101" charset="-122"/>
                <a:ea typeface="楷体" panose="02010609060101010101" charset="-122"/>
                <a:cs typeface="楷体" panose="02010609060101010101" charset="-122"/>
              </a:rPr>
              <a:t>年</a:t>
            </a:r>
            <a:r>
              <a:rPr lang="en-US" altLang="zh-CN" sz="1800" b="1" dirty="0">
                <a:solidFill>
                  <a:schemeClr val="accent4"/>
                </a:solidFill>
                <a:latin typeface="楷体" panose="02010609060101010101" charset="-122"/>
                <a:ea typeface="楷体" panose="02010609060101010101" charset="-122"/>
                <a:cs typeface="楷体" panose="02010609060101010101" charset="-122"/>
              </a:rPr>
              <a:t>1</a:t>
            </a:r>
            <a:r>
              <a:rPr lang="zh-CN" altLang="en-US" sz="1800" b="1" dirty="0">
                <a:solidFill>
                  <a:schemeClr val="accent4"/>
                </a:solidFill>
                <a:latin typeface="楷体" panose="02010609060101010101" charset="-122"/>
                <a:ea typeface="楷体" panose="02010609060101010101" charset="-122"/>
                <a:cs typeface="楷体" panose="02010609060101010101" charset="-122"/>
              </a:rPr>
              <a:t>月</a:t>
            </a:r>
            <a:r>
              <a:rPr lang="en-US" altLang="zh-CN" sz="1800" b="1" dirty="0">
                <a:solidFill>
                  <a:schemeClr val="accent4"/>
                </a:solidFill>
                <a:latin typeface="楷体" panose="02010609060101010101" charset="-122"/>
                <a:ea typeface="楷体" panose="02010609060101010101" charset="-122"/>
                <a:cs typeface="楷体" panose="02010609060101010101" charset="-122"/>
              </a:rPr>
              <a:t>17</a:t>
            </a:r>
            <a:r>
              <a:rPr lang="zh-CN" altLang="en-US" sz="1800" b="1" dirty="0">
                <a:solidFill>
                  <a:schemeClr val="accent4"/>
                </a:solidFill>
                <a:latin typeface="楷体" panose="02010609060101010101" charset="-122"/>
                <a:ea typeface="楷体" panose="02010609060101010101" charset="-122"/>
                <a:cs typeface="楷体" panose="02010609060101010101" charset="-122"/>
              </a:rPr>
              <a:t>日中午，北京朝阳区一家无照经营的幼儿园内发生火灾致使一名</a:t>
            </a:r>
            <a:r>
              <a:rPr lang="en-US" altLang="zh-CN" sz="1800" b="1" dirty="0">
                <a:solidFill>
                  <a:schemeClr val="accent4"/>
                </a:solidFill>
                <a:latin typeface="楷体" panose="02010609060101010101" charset="-122"/>
                <a:ea typeface="楷体" panose="02010609060101010101" charset="-122"/>
                <a:cs typeface="楷体" panose="02010609060101010101" charset="-122"/>
              </a:rPr>
              <a:t>2</a:t>
            </a:r>
            <a:r>
              <a:rPr lang="zh-CN" altLang="en-US" sz="1800" b="1" dirty="0">
                <a:solidFill>
                  <a:schemeClr val="accent4"/>
                </a:solidFill>
                <a:latin typeface="楷体" panose="02010609060101010101" charset="-122"/>
                <a:ea typeface="楷体" panose="02010609060101010101" charset="-122"/>
                <a:cs typeface="楷体" panose="02010609060101010101" charset="-122"/>
              </a:rPr>
              <a:t>岁女童被烧死。事故原因是员工李彦巧将取暖用电热器放置于床上后离开幼儿园去买菜，导致幼儿园失火。</a:t>
            </a:r>
          </a:p>
          <a:p>
            <a:pPr indent="0"/>
            <a:endParaRPr lang="en-US" altLang="zh-CN" sz="1800" b="1" dirty="0" smtClean="0">
              <a:solidFill>
                <a:schemeClr val="accent4"/>
              </a:solidFill>
              <a:latin typeface="楷体" panose="02010609060101010101" charset="-122"/>
              <a:ea typeface="楷体" panose="02010609060101010101" charset="-122"/>
              <a:cs typeface="楷体" panose="02010609060101010101" charset="-122"/>
            </a:endParaRPr>
          </a:p>
          <a:p>
            <a:pPr indent="0"/>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幼儿园</a:t>
            </a:r>
            <a:r>
              <a:rPr lang="zh-CN" altLang="en-US" sz="1800" b="1" dirty="0">
                <a:solidFill>
                  <a:schemeClr val="accent4"/>
                </a:solidFill>
                <a:latin typeface="楷体" panose="02010609060101010101" charset="-122"/>
                <a:ea typeface="楷体" panose="02010609060101010101" charset="-122"/>
                <a:cs typeface="楷体" panose="02010609060101010101" charset="-122"/>
              </a:rPr>
              <a:t>园长王荣花</a:t>
            </a:r>
            <a:r>
              <a:rPr lang="zh-CN" altLang="en-US" sz="1800" b="1" dirty="0">
                <a:solidFill>
                  <a:srgbClr val="FF0000"/>
                </a:solidFill>
                <a:latin typeface="楷体" panose="02010609060101010101" charset="-122"/>
                <a:ea typeface="楷体" panose="02010609060101010101" charset="-122"/>
                <a:cs typeface="楷体" panose="02010609060101010101" charset="-122"/>
              </a:rPr>
              <a:t>因消防责任事故罪</a:t>
            </a:r>
            <a:r>
              <a:rPr lang="zh-CN" altLang="en-US" sz="1800" b="1" dirty="0">
                <a:solidFill>
                  <a:schemeClr val="accent4"/>
                </a:solidFill>
                <a:latin typeface="楷体" panose="02010609060101010101" charset="-122"/>
                <a:ea typeface="楷体" panose="02010609060101010101" charset="-122"/>
                <a:cs typeface="楷体" panose="02010609060101010101" charset="-122"/>
              </a:rPr>
              <a:t>被朝阳法院</a:t>
            </a:r>
            <a:r>
              <a:rPr lang="zh-CN" altLang="en-US" sz="1800" b="1" dirty="0">
                <a:solidFill>
                  <a:srgbClr val="FF0000"/>
                </a:solidFill>
                <a:latin typeface="楷体" panose="02010609060101010101" charset="-122"/>
                <a:ea typeface="楷体" panose="02010609060101010101" charset="-122"/>
                <a:cs typeface="楷体" panose="02010609060101010101" charset="-122"/>
              </a:rPr>
              <a:t>判处有期徒刑</a:t>
            </a:r>
            <a:r>
              <a:rPr lang="en-US" altLang="zh-CN" sz="1800" b="1" dirty="0">
                <a:solidFill>
                  <a:srgbClr val="FF0000"/>
                </a:solidFill>
                <a:latin typeface="楷体" panose="02010609060101010101" charset="-122"/>
                <a:ea typeface="楷体" panose="02010609060101010101" charset="-122"/>
                <a:cs typeface="楷体" panose="02010609060101010101" charset="-122"/>
              </a:rPr>
              <a:t>2</a:t>
            </a:r>
            <a:r>
              <a:rPr lang="zh-CN" altLang="en-US" sz="1800" b="1" dirty="0">
                <a:solidFill>
                  <a:srgbClr val="FF0000"/>
                </a:solidFill>
                <a:latin typeface="楷体" panose="02010609060101010101" charset="-122"/>
                <a:ea typeface="楷体" panose="02010609060101010101" charset="-122"/>
                <a:cs typeface="楷体" panose="02010609060101010101" charset="-122"/>
              </a:rPr>
              <a:t>年</a:t>
            </a:r>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a:t>
            </a:r>
            <a:endParaRPr lang="en-US" altLang="zh-CN" sz="1800" b="1" dirty="0" smtClean="0">
              <a:solidFill>
                <a:schemeClr val="accent4"/>
              </a:solidFill>
              <a:latin typeface="楷体" panose="02010609060101010101" charset="-122"/>
              <a:ea typeface="楷体" panose="02010609060101010101" charset="-122"/>
              <a:cs typeface="楷体" panose="02010609060101010101" charset="-122"/>
            </a:endParaRPr>
          </a:p>
          <a:p>
            <a:pPr indent="0"/>
            <a:endParaRPr lang="en-US" altLang="zh-CN" sz="1800" b="1" dirty="0">
              <a:solidFill>
                <a:schemeClr val="accent4"/>
              </a:solidFill>
              <a:latin typeface="楷体" panose="02010609060101010101" charset="-122"/>
              <a:ea typeface="楷体" panose="02010609060101010101" charset="-122"/>
              <a:cs typeface="楷体" panose="02010609060101010101" charset="-122"/>
            </a:endParaRPr>
          </a:p>
          <a:p>
            <a:pPr indent="0"/>
            <a:r>
              <a:rPr lang="zh-CN" altLang="en-US" sz="1800" b="1" dirty="0" smtClean="0">
                <a:solidFill>
                  <a:schemeClr val="accent4"/>
                </a:solidFill>
                <a:latin typeface="楷体" panose="02010609060101010101" charset="-122"/>
                <a:ea typeface="楷体" panose="02010609060101010101" charset="-122"/>
                <a:cs typeface="楷体" panose="02010609060101010101" charset="-122"/>
              </a:rPr>
              <a:t>幼儿园</a:t>
            </a:r>
            <a:r>
              <a:rPr lang="zh-CN" altLang="en-US" sz="1800" b="1" dirty="0">
                <a:solidFill>
                  <a:schemeClr val="accent4"/>
                </a:solidFill>
                <a:latin typeface="楷体" panose="02010609060101010101" charset="-122"/>
                <a:ea typeface="楷体" panose="02010609060101010101" charset="-122"/>
                <a:cs typeface="楷体" panose="02010609060101010101" charset="-122"/>
              </a:rPr>
              <a:t>员工李彦巧因过失致人死亡罪</a:t>
            </a:r>
            <a:r>
              <a:rPr lang="zh-CN" altLang="en-US" sz="1800" b="1" dirty="0">
                <a:solidFill>
                  <a:srgbClr val="FF0000"/>
                </a:solidFill>
                <a:latin typeface="楷体" panose="02010609060101010101" charset="-122"/>
                <a:ea typeface="楷体" panose="02010609060101010101" charset="-122"/>
                <a:cs typeface="楷体" panose="02010609060101010101" charset="-122"/>
              </a:rPr>
              <a:t>被判处有期徒刑</a:t>
            </a:r>
            <a:r>
              <a:rPr lang="en-US" altLang="zh-CN" sz="1800" b="1" dirty="0">
                <a:solidFill>
                  <a:srgbClr val="FF0000"/>
                </a:solidFill>
                <a:latin typeface="楷体" panose="02010609060101010101" charset="-122"/>
                <a:ea typeface="楷体" panose="02010609060101010101" charset="-122"/>
                <a:cs typeface="楷体" panose="02010609060101010101" charset="-122"/>
              </a:rPr>
              <a:t>3</a:t>
            </a:r>
            <a:r>
              <a:rPr lang="zh-CN" altLang="en-US" sz="1800" b="1" dirty="0">
                <a:solidFill>
                  <a:srgbClr val="FF0000"/>
                </a:solidFill>
                <a:latin typeface="楷体" panose="02010609060101010101" charset="-122"/>
                <a:ea typeface="楷体" panose="02010609060101010101" charset="-122"/>
                <a:cs typeface="楷体" panose="02010609060101010101" charset="-122"/>
              </a:rPr>
              <a:t>年</a:t>
            </a:r>
            <a:r>
              <a:rPr lang="zh-CN" altLang="en-US" sz="1800" b="1" dirty="0">
                <a:solidFill>
                  <a:schemeClr val="accent4"/>
                </a:solidFill>
                <a:latin typeface="楷体" panose="02010609060101010101" charset="-122"/>
                <a:ea typeface="楷体" panose="02010609060101010101" charset="-122"/>
                <a:cs typeface="楷体" panose="02010609060101010101" charset="-122"/>
              </a:rPr>
              <a:t>。</a:t>
            </a:r>
          </a:p>
        </p:txBody>
      </p:sp>
      <p:pic>
        <p:nvPicPr>
          <p:cNvPr id="15" name="Picture 5" descr="c:\users\administrator.user-20140731ji\appdata\roaming\360se6\User Data\temp\u=962029061,3370098395&amp;fm=21&amp;gp=0.jpg"/>
          <p:cNvPicPr>
            <a:picLocks noChangeAspect="1"/>
          </p:cNvPicPr>
          <p:nvPr/>
        </p:nvPicPr>
        <p:blipFill>
          <a:blip r:embed="rId3" cstate="print"/>
          <a:stretch>
            <a:fillRect/>
          </a:stretch>
        </p:blipFill>
        <p:spPr>
          <a:xfrm>
            <a:off x="4405502" y="1125939"/>
            <a:ext cx="3566642" cy="2762182"/>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sp>
        <p:nvSpPr>
          <p:cNvPr id="20" name="文本框 59"/>
          <p:cNvSpPr txBox="1"/>
          <p:nvPr/>
        </p:nvSpPr>
        <p:spPr>
          <a:xfrm flipH="1">
            <a:off x="4942086" y="4061729"/>
            <a:ext cx="2813032" cy="338554"/>
          </a:xfrm>
          <a:prstGeom prst="rect">
            <a:avLst/>
          </a:prstGeom>
          <a:noFill/>
          <a:ln w="9525">
            <a:noFill/>
          </a:ln>
        </p:spPr>
        <p:txBody>
          <a:bodyPr>
            <a:spAutoFit/>
          </a:bodyPr>
          <a:lstStyle/>
          <a:p>
            <a:pPr algn="ctr">
              <a:buFontTx/>
            </a:pPr>
            <a:r>
              <a:rPr lang="zh-CN" altLang="en-US" sz="1600" b="1" dirty="0">
                <a:solidFill>
                  <a:schemeClr val="bg1"/>
                </a:solidFill>
                <a:latin typeface="方正楷体_GBK" panose="03000509000000000000" charset="-122"/>
                <a:ea typeface="方正楷体_GBK" panose="03000509000000000000" charset="-122"/>
                <a:sym typeface="Calibri" panose="020F0502020204030204" pitchFamily="34" charset="0"/>
              </a:rPr>
              <a:t>北京市朝阳区幼儿园火灾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4" grpId="0"/>
      <p:bldP spid="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43481"/>
            <a:ext cx="483436" cy="525308"/>
          </a:xfrm>
          <a:prstGeom prst="rect">
            <a:avLst/>
          </a:prstGeom>
        </p:spPr>
      </p:pic>
      <p:sp>
        <p:nvSpPr>
          <p:cNvPr id="7" name="TextBox 15"/>
          <p:cNvSpPr txBox="1"/>
          <p:nvPr/>
        </p:nvSpPr>
        <p:spPr>
          <a:xfrm>
            <a:off x="1094156" y="530017"/>
            <a:ext cx="5121223" cy="461665"/>
          </a:xfrm>
          <a:prstGeom prst="rect">
            <a:avLst/>
          </a:prstGeom>
          <a:noFill/>
        </p:spPr>
        <p:txBody>
          <a:bodyPr wrap="square" lIns="0" tIns="0" rIns="0" bIns="0" rtlCol="0">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我市火灾案例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5"/>
          <p:cNvSpPr txBox="1"/>
          <p:nvPr/>
        </p:nvSpPr>
        <p:spPr>
          <a:xfrm>
            <a:off x="462454" y="1075680"/>
            <a:ext cx="5042591" cy="1661160"/>
          </a:xfrm>
          <a:prstGeom prst="rect">
            <a:avLst/>
          </a:prstGeom>
          <a:noFill/>
        </p:spPr>
        <p:txBody>
          <a:bodyPr wrap="square" lIns="0" tIns="0" rIns="0" bIns="0" rtlCol="0">
            <a:spAutoFit/>
          </a:bodyPr>
          <a:lstStyle/>
          <a:p>
            <a:pPr algn="just">
              <a:lnSpc>
                <a:spcPts val="2200"/>
              </a:lnSpc>
            </a:pPr>
            <a:r>
              <a:rPr lang="en-US" altLang="zh-CN" sz="1800" dirty="0">
                <a:solidFill>
                  <a:schemeClr val="bg1"/>
                </a:solidFill>
                <a:latin typeface="楷体" panose="02010609060101010101" charset="-122"/>
                <a:ea typeface="楷体" panose="02010609060101010101" charset="-122"/>
                <a:cs typeface="微软雅黑" panose="020B0503020204020204" pitchFamily="34" charset="-122"/>
              </a:rPr>
              <a:t>1998</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年</a:t>
            </a:r>
            <a:r>
              <a:rPr lang="en-US" altLang="zh-CN" sz="1800" dirty="0">
                <a:solidFill>
                  <a:schemeClr val="bg1"/>
                </a:solidFill>
                <a:latin typeface="楷体" panose="02010609060101010101" charset="-122"/>
                <a:ea typeface="楷体" panose="02010609060101010101" charset="-122"/>
                <a:cs typeface="微软雅黑" panose="020B0503020204020204" pitchFamily="34" charset="-122"/>
              </a:rPr>
              <a:t>8</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月</a:t>
            </a:r>
            <a:r>
              <a:rPr lang="en-US" altLang="zh-CN" sz="1800" dirty="0">
                <a:solidFill>
                  <a:schemeClr val="bg1"/>
                </a:solidFill>
                <a:latin typeface="楷体" panose="02010609060101010101" charset="-122"/>
                <a:ea typeface="楷体" panose="02010609060101010101" charset="-122"/>
                <a:cs typeface="微软雅黑" panose="020B0503020204020204" pitchFamily="34" charset="-122"/>
              </a:rPr>
              <a:t>26</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日，市第一人民医院</a:t>
            </a:r>
            <a:r>
              <a:rPr lang="zh-CN" altLang="en-US" sz="1800" b="1" dirty="0">
                <a:solidFill>
                  <a:schemeClr val="bg1"/>
                </a:solidFill>
                <a:latin typeface="楷体" panose="02010609060101010101" charset="-122"/>
                <a:ea typeface="楷体" panose="02010609060101010101" charset="-122"/>
                <a:cs typeface="微软雅黑" panose="020B0503020204020204" pitchFamily="34" charset="-122"/>
              </a:rPr>
              <a:t>住院部</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二号楼四楼</a:t>
            </a:r>
            <a:r>
              <a:rPr lang="zh-CN" altLang="en-US" sz="1800" b="1" dirty="0">
                <a:solidFill>
                  <a:schemeClr val="bg1"/>
                </a:solidFill>
                <a:latin typeface="楷体" panose="02010609060101010101" charset="-122"/>
                <a:ea typeface="楷体" panose="02010609060101010101" charset="-122"/>
                <a:cs typeface="微软雅黑" panose="020B0503020204020204" pitchFamily="34" charset="-122"/>
              </a:rPr>
              <a:t>净化室</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发生火灾，造成</a:t>
            </a:r>
            <a:r>
              <a:rPr lang="en-US" altLang="zh-CN" sz="1800" b="1" dirty="0">
                <a:solidFill>
                  <a:srgbClr val="FF0000"/>
                </a:solidFill>
                <a:latin typeface="楷体" panose="02010609060101010101" charset="-122"/>
                <a:ea typeface="楷体" panose="02010609060101010101" charset="-122"/>
                <a:cs typeface="微软雅黑" panose="020B0503020204020204" pitchFamily="34" charset="-122"/>
              </a:rPr>
              <a:t>14</a:t>
            </a:r>
            <a:r>
              <a:rPr lang="zh-CN" altLang="en-US" sz="1800" b="1" dirty="0">
                <a:solidFill>
                  <a:srgbClr val="FF0000"/>
                </a:solidFill>
                <a:latin typeface="楷体" panose="02010609060101010101" charset="-122"/>
                <a:ea typeface="楷体" panose="02010609060101010101" charset="-122"/>
                <a:cs typeface="微软雅黑" panose="020B0503020204020204" pitchFamily="34" charset="-122"/>
              </a:rPr>
              <a:t>人死亡、</a:t>
            </a:r>
            <a:r>
              <a:rPr lang="en-US" altLang="zh-CN" sz="1800" b="1" dirty="0">
                <a:solidFill>
                  <a:srgbClr val="FF0000"/>
                </a:solidFill>
                <a:latin typeface="楷体" panose="02010609060101010101" charset="-122"/>
                <a:ea typeface="楷体" panose="02010609060101010101" charset="-122"/>
                <a:cs typeface="微软雅黑" panose="020B0503020204020204" pitchFamily="34" charset="-122"/>
              </a:rPr>
              <a:t>14</a:t>
            </a:r>
            <a:r>
              <a:rPr lang="zh-CN" altLang="en-US" sz="1800" b="1" dirty="0">
                <a:solidFill>
                  <a:srgbClr val="FF0000"/>
                </a:solidFill>
                <a:latin typeface="楷体" panose="02010609060101010101" charset="-122"/>
                <a:ea typeface="楷体" panose="02010609060101010101" charset="-122"/>
                <a:cs typeface="微软雅黑" panose="020B0503020204020204" pitchFamily="34" charset="-122"/>
              </a:rPr>
              <a:t>人受伤</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、直接财产损失</a:t>
            </a:r>
            <a:r>
              <a:rPr lang="en-US" altLang="zh-CN" sz="1800" dirty="0">
                <a:solidFill>
                  <a:schemeClr val="bg1"/>
                </a:solidFill>
                <a:latin typeface="楷体" panose="02010609060101010101" charset="-122"/>
                <a:ea typeface="楷体" panose="02010609060101010101" charset="-122"/>
                <a:cs typeface="微软雅黑" panose="020B0503020204020204" pitchFamily="34" charset="-122"/>
              </a:rPr>
              <a:t>4.2</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万元。火灾事故系无证焊工陈某在四楼净化室拆除风机时，</a:t>
            </a:r>
            <a:r>
              <a:rPr lang="zh-CN" altLang="en-US" sz="1800" b="1" dirty="0">
                <a:solidFill>
                  <a:srgbClr val="FFC000"/>
                </a:solidFill>
                <a:latin typeface="楷体" panose="02010609060101010101" charset="-122"/>
                <a:ea typeface="楷体" panose="02010609060101010101" charset="-122"/>
                <a:cs typeface="微软雅黑" panose="020B0503020204020204" pitchFamily="34" charset="-122"/>
              </a:rPr>
              <a:t>在</a:t>
            </a:r>
            <a:r>
              <a:rPr lang="zh-CN" altLang="en-US" sz="1800" b="1" dirty="0">
                <a:solidFill>
                  <a:schemeClr val="accent4"/>
                </a:solidFill>
                <a:latin typeface="楷体" panose="02010609060101010101" charset="-122"/>
                <a:ea typeface="楷体" panose="02010609060101010101" charset="-122"/>
                <a:cs typeface="微软雅黑" panose="020B0503020204020204" pitchFamily="34" charset="-122"/>
              </a:rPr>
              <a:t>没有</a:t>
            </a:r>
            <a:r>
              <a:rPr lang="zh-CN" altLang="en-US" sz="1800" b="1" dirty="0">
                <a:solidFill>
                  <a:srgbClr val="FFC000"/>
                </a:solidFill>
                <a:latin typeface="楷体" panose="02010609060101010101" charset="-122"/>
                <a:ea typeface="楷体" panose="02010609060101010101" charset="-122"/>
                <a:cs typeface="微软雅黑" panose="020B0503020204020204" pitchFamily="34" charset="-122"/>
              </a:rPr>
              <a:t>清理现场的情况下违章切割，焊渣溅落在拆下的木板、海绵上所致</a:t>
            </a:r>
            <a:r>
              <a:rPr lang="zh-CN" altLang="en-US" sz="1800" dirty="0">
                <a:solidFill>
                  <a:schemeClr val="bg1"/>
                </a:solidFill>
                <a:latin typeface="楷体" panose="02010609060101010101" charset="-122"/>
                <a:ea typeface="楷体" panose="02010609060101010101" charset="-122"/>
                <a:cs typeface="微软雅黑" panose="020B0503020204020204" pitchFamily="34" charset="-122"/>
              </a:rPr>
              <a:t>。</a:t>
            </a:r>
          </a:p>
        </p:txBody>
      </p:sp>
      <p:sp>
        <p:nvSpPr>
          <p:cNvPr id="10" name="矩形 9"/>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11" y="2800351"/>
            <a:ext cx="5173534" cy="215354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图片 11"/>
          <p:cNvPicPr>
            <a:picLocks noChangeAspect="1"/>
          </p:cNvPicPr>
          <p:nvPr/>
        </p:nvPicPr>
        <p:blipFill>
          <a:blip r:embed="rId4"/>
          <a:srcRect/>
          <a:stretch>
            <a:fillRect/>
          </a:stretch>
        </p:blipFill>
        <p:spPr>
          <a:xfrm>
            <a:off x="5721350" y="1068789"/>
            <a:ext cx="3162301" cy="382743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4" cstate="print"/>
          <a:stretch>
            <a:fillRect/>
          </a:stretch>
        </p:blipFill>
        <p:spPr>
          <a:xfrm>
            <a:off x="509311" y="543481"/>
            <a:ext cx="483436" cy="525308"/>
          </a:xfrm>
          <a:prstGeom prst="rect">
            <a:avLst/>
          </a:prstGeom>
        </p:spPr>
      </p:pic>
      <p:sp>
        <p:nvSpPr>
          <p:cNvPr id="7" name="TextBox 15"/>
          <p:cNvSpPr txBox="1"/>
          <p:nvPr/>
        </p:nvSpPr>
        <p:spPr>
          <a:xfrm>
            <a:off x="1127176" y="596136"/>
            <a:ext cx="1857324" cy="461665"/>
          </a:xfrm>
          <a:prstGeom prst="rect">
            <a:avLst/>
          </a:prstGeom>
          <a:noFill/>
        </p:spPr>
        <p:txBody>
          <a:bodyPr wrap="square" lIns="0" tIns="0" rIns="0" bIns="0" rtlCol="0">
            <a:spAutoFit/>
          </a:bodyPr>
          <a:lstStyle/>
          <a:p>
            <a:pPr algn="just">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我</a:t>
            </a: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市火灾案例</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11" name="图片 10" descr="bd315c6034a85edf8db1be8546001e23dd54564edf43"/>
          <p:cNvPicPr>
            <a:picLocks noChangeAspect="1"/>
          </p:cNvPicPr>
          <p:nvPr/>
        </p:nvPicPr>
        <p:blipFill>
          <a:blip r:embed="rId5"/>
          <a:srcRect l="40156" r="17847"/>
          <a:stretch>
            <a:fillRect/>
          </a:stretch>
        </p:blipFill>
        <p:spPr>
          <a:xfrm>
            <a:off x="134328" y="1274869"/>
            <a:ext cx="2570772" cy="3479800"/>
          </a:xfrm>
          <a:prstGeom prst="rect">
            <a:avLst/>
          </a:prstGeom>
          <a:ln w="19050">
            <a:solidFill>
              <a:srgbClr val="FF0000"/>
            </a:solidFill>
          </a:ln>
        </p:spPr>
      </p:pic>
      <p:sp>
        <p:nvSpPr>
          <p:cNvPr id="12" name="矩形 11"/>
          <p:cNvSpPr/>
          <p:nvPr>
            <p:custDataLst>
              <p:tags r:id="rId1"/>
            </p:custDataLst>
          </p:nvPr>
        </p:nvSpPr>
        <p:spPr>
          <a:xfrm>
            <a:off x="3306788" y="698904"/>
            <a:ext cx="5557812" cy="923330"/>
          </a:xfrm>
          <a:prstGeom prst="rect">
            <a:avLst/>
          </a:prstGeom>
        </p:spPr>
        <p:txBody>
          <a:bodyPr wrap="square">
            <a:spAutoFit/>
          </a:bodyPr>
          <a:lstStyle/>
          <a:p>
            <a:pPr marL="0" indent="0" algn="just" eaLnBrk="1" latinLnBrk="0" hangingPunct="1"/>
            <a:r>
              <a:rPr altLang="zh-CN" sz="1800" dirty="0">
                <a:solidFill>
                  <a:schemeClr val="accent4"/>
                </a:solidFill>
                <a:latin typeface="楷体" panose="02010609060101010101" charset="-122"/>
                <a:ea typeface="楷体" panose="02010609060101010101" charset="-122"/>
              </a:rPr>
              <a:t>2022年5月30日，位于常州市新北区孟河镇九龙路98号的常州市九龙汽车灯具厂发生火灾</a:t>
            </a:r>
            <a:r>
              <a:rPr altLang="zh-CN" sz="1800" dirty="0" smtClean="0">
                <a:solidFill>
                  <a:schemeClr val="accent4"/>
                </a:solidFill>
                <a:latin typeface="楷体" panose="02010609060101010101" charset="-122"/>
                <a:ea typeface="楷体" panose="02010609060101010101" charset="-122"/>
              </a:rPr>
              <a:t>，导致</a:t>
            </a:r>
            <a:r>
              <a:rPr altLang="zh-CN" sz="1800" b="1" dirty="0">
                <a:solidFill>
                  <a:schemeClr val="accent4"/>
                </a:solidFill>
                <a:latin typeface="楷体" panose="02010609060101010101" charset="-122"/>
                <a:ea typeface="楷体" panose="02010609060101010101" charset="-122"/>
              </a:rPr>
              <a:t>4人死亡</a:t>
            </a:r>
            <a:r>
              <a:rPr altLang="zh-CN" sz="1800" dirty="0">
                <a:solidFill>
                  <a:schemeClr val="accent4"/>
                </a:solidFill>
                <a:latin typeface="楷体" panose="02010609060101010101" charset="-122"/>
                <a:ea typeface="楷体" panose="02010609060101010101" charset="-122"/>
              </a:rPr>
              <a:t>，直接经济损失1719.25万元。</a:t>
            </a:r>
          </a:p>
        </p:txBody>
      </p:sp>
      <p:sp>
        <p:nvSpPr>
          <p:cNvPr id="14" name="矩形 13"/>
          <p:cNvSpPr/>
          <p:nvPr>
            <p:custDataLst>
              <p:tags r:id="rId2"/>
            </p:custDataLst>
          </p:nvPr>
        </p:nvSpPr>
        <p:spPr>
          <a:xfrm>
            <a:off x="2838450" y="1622290"/>
            <a:ext cx="6121400" cy="3445010"/>
          </a:xfrm>
          <a:prstGeom prst="rect">
            <a:avLst/>
          </a:prstGeom>
          <a:noFill/>
        </p:spPr>
        <p:txBody>
          <a:bodyPr wrap="square" lIns="0" tIns="0" rIns="0" bIns="0" rtlCol="0">
            <a:noAutofit/>
          </a:bodyPr>
          <a:lstStyle/>
          <a:p>
            <a:pPr marL="0" indent="0" algn="just" eaLnBrk="1" latinLnBrk="0" hangingPunct="1">
              <a:lnSpc>
                <a:spcPts val="1600"/>
              </a:lnSpc>
            </a:pPr>
            <a:r>
              <a:rPr lang="zh-CN" altLang="zh-CN" sz="12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移交司法机关的人员：</a:t>
            </a:r>
            <a:endPar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gn="just" eaLnBrk="1" latinLnBrk="0" hangingPunct="1">
              <a:lnSpc>
                <a:spcPts val="1600"/>
              </a:lnSpc>
            </a:pP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1.陈博、蒋天磊，九龙灯具厂半成品仓库员工，</a:t>
            </a:r>
            <a:r>
              <a:rPr lang="zh-CN" altLang="zh-CN" sz="12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违反企业禁烟规定，遗留火种</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引燃4号仓库5层可燃物引发火灾，对火灾发生</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负有直接责任</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，建议移交司法机关处理。</a:t>
            </a:r>
          </a:p>
          <a:p>
            <a:pPr marL="0" indent="0" algn="just" eaLnBrk="1" latinLnBrk="0" hangingPunct="1">
              <a:lnSpc>
                <a:spcPts val="1600"/>
              </a:lnSpc>
            </a:pP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2.朱永平，九龙灯具厂投资人、总经理，</a:t>
            </a:r>
            <a:r>
              <a:rPr lang="zh-CN" altLang="zh-CN" sz="12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健全落实全员安全生产责任制工作，</a:t>
            </a:r>
            <a:r>
              <a:rPr lang="zh-CN" altLang="zh-CN" sz="12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zh-CN" sz="120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正式任命安全生产管理人员</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。安全生产制度等规定与实际执行情况不符，</a:t>
            </a:r>
            <a:r>
              <a:rPr lang="zh-CN" altLang="zh-CN" sz="12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有效实施风险分级管控和隐患排查治理。</a:t>
            </a:r>
            <a:r>
              <a:rPr lang="zh-CN" altLang="zh-CN" sz="12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zh-CN" sz="120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组织实施有针对性地演练、培养员工的自防自救能力</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。对事故发生</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负有管理责任</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，建议移交司法机关处理。</a:t>
            </a:r>
          </a:p>
          <a:p>
            <a:pPr marL="0" indent="0" algn="just" eaLnBrk="1" latinLnBrk="0" hangingPunct="1">
              <a:lnSpc>
                <a:spcPts val="1600"/>
              </a:lnSpc>
            </a:pP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3.朱银海，九龙灯具厂原负责人，九龙灯具厂建设工程项目的实际负责人，</a:t>
            </a:r>
            <a:r>
              <a:rPr lang="zh-CN" altLang="zh-CN" sz="1200" b="1"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zh-CN" sz="120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办理规划、施工许可手续</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，擅自组织实施建设工程项目，且不履行整改责任</a:t>
            </a:r>
            <a:r>
              <a:rPr lang="zh-CN" altLang="zh-CN" sz="12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对事故发生</a:t>
            </a:r>
            <a:r>
              <a:rPr lang="zh-CN" altLang="zh-CN"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负有管理责任</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，建议移交司法机关处理</a:t>
            </a:r>
            <a:r>
              <a:rPr lang="zh-CN" altLang="zh-CN"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1600"/>
              </a:lnSpc>
            </a:pPr>
            <a:r>
              <a:rPr lang="en-US" altLang="zh-CN"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马芸</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，九龙灯具厂</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员工</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受</a:t>
            </a:r>
            <a:r>
              <a:rPr lang="zh-CN" altLang="en-US" sz="120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总经理授权，负责企业</a:t>
            </a:r>
            <a:r>
              <a:rPr lang="zh-CN" altLang="en-US" sz="1200"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人事、安全生产</a:t>
            </a:r>
            <a:r>
              <a:rPr lang="zh-CN" altLang="en-US" sz="120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、消防等工作</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有效组织安全生产教育和培训</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定</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期开展应急救援</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演练；</a:t>
            </a:r>
            <a:r>
              <a:rPr lang="zh-CN" altLang="en-US" sz="1200" b="1"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认真组织排查企业</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安全事故</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隐患，提出改进建议</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dirty="0" smtClean="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对镇综合行政执法局发现的</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问题采取</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切实有效措施予以整改。对事故发生</a:t>
            </a:r>
            <a:r>
              <a:rPr lang="zh-CN" altLang="en-US" sz="1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负有管理责任</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建议</a:t>
            </a:r>
            <a:r>
              <a:rPr lang="zh-CN" altLang="en-US"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移交司法机关处理。</a:t>
            </a:r>
            <a:endPar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gn="just" eaLnBrk="1" latinLnBrk="0" hangingPunct="1">
              <a:lnSpc>
                <a:spcPts val="1600"/>
              </a:lnSpc>
            </a:pPr>
            <a:r>
              <a:rPr lang="zh-CN" altLang="zh-CN" sz="12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建议问责处理的人员：</a:t>
            </a:r>
          </a:p>
          <a:p>
            <a:pPr marL="0" indent="0" algn="just" eaLnBrk="1" latinLnBrk="0" hangingPunct="1">
              <a:lnSpc>
                <a:spcPts val="1600"/>
              </a:lnSpc>
            </a:pP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对于在事故调查过程中发现的地方党委政府有关部门的</a:t>
            </a:r>
            <a:r>
              <a:rPr lang="zh-CN" altLang="zh-CN" sz="12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10名党员干部、公职人员</a:t>
            </a:r>
            <a:r>
              <a:rPr lang="zh-CN" altLang="zh-CN" sz="1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履职方面的问题线索及相关材料，已移交市纪委监委。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43481"/>
            <a:ext cx="483436" cy="525308"/>
          </a:xfrm>
          <a:prstGeom prst="rect">
            <a:avLst/>
          </a:prstGeom>
        </p:spPr>
      </p:pic>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8" name="TextBox 15"/>
          <p:cNvSpPr txBox="1"/>
          <p:nvPr/>
        </p:nvSpPr>
        <p:spPr>
          <a:xfrm>
            <a:off x="1094157" y="530017"/>
            <a:ext cx="3242894" cy="461665"/>
          </a:xfrm>
          <a:prstGeom prst="rect">
            <a:avLst/>
          </a:prstGeom>
          <a:noFill/>
        </p:spPr>
        <p:txBody>
          <a:bodyPr wrap="square" lIns="0" tIns="0" rIns="0" bIns="0" rtlCol="0">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去年底以来全国火灾形势</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descr="111"/>
          <p:cNvPicPr/>
          <p:nvPr/>
        </p:nvPicPr>
        <p:blipFill>
          <a:blip r:embed="rId3"/>
          <a:srcRect b="19916"/>
          <a:stretch>
            <a:fillRect/>
          </a:stretch>
        </p:blipFill>
        <p:spPr>
          <a:xfrm>
            <a:off x="340590" y="1073150"/>
            <a:ext cx="3276023" cy="1897192"/>
          </a:xfrm>
          <a:prstGeom prst="rect">
            <a:avLst/>
          </a:prstGeom>
        </p:spPr>
      </p:pic>
      <p:pic>
        <p:nvPicPr>
          <p:cNvPr id="16" name="图片 15" descr="1"/>
          <p:cNvPicPr/>
          <p:nvPr/>
        </p:nvPicPr>
        <p:blipFill>
          <a:blip r:embed="rId4"/>
          <a:stretch>
            <a:fillRect/>
          </a:stretch>
        </p:blipFill>
        <p:spPr>
          <a:xfrm>
            <a:off x="340590" y="2976692"/>
            <a:ext cx="3276023" cy="1925508"/>
          </a:xfrm>
          <a:prstGeom prst="rect">
            <a:avLst/>
          </a:prstGeom>
        </p:spPr>
      </p:pic>
      <p:sp>
        <p:nvSpPr>
          <p:cNvPr id="18" name="矩形 17"/>
          <p:cNvSpPr/>
          <p:nvPr/>
        </p:nvSpPr>
        <p:spPr>
          <a:xfrm>
            <a:off x="3834980" y="991682"/>
            <a:ext cx="5076935" cy="4024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251975" y="1340135"/>
            <a:ext cx="1059176" cy="853546"/>
          </a:xfrm>
          <a:prstGeom prst="ellipse">
            <a:avLst/>
          </a:prstGeom>
          <a:blipFill dpi="0" rotWithShape="1">
            <a:blip r:embed="rId5" cstate="print"/>
            <a:srcRect/>
            <a:stretch>
              <a:fillRect l="-25000" t="-3638" r="-25000" b="-3314"/>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TextBox 106"/>
          <p:cNvSpPr txBox="1"/>
          <p:nvPr/>
        </p:nvSpPr>
        <p:spPr>
          <a:xfrm>
            <a:off x="4140412" y="2404198"/>
            <a:ext cx="4554969" cy="2235356"/>
          </a:xfrm>
          <a:prstGeom prst="rect">
            <a:avLst/>
          </a:prstGeom>
          <a:noFill/>
        </p:spPr>
        <p:txBody>
          <a:bodyPr wrap="square" lIns="0" tIns="0" rIns="0" bIns="0" rtlCol="0">
            <a:spAutoFit/>
          </a:bodyPr>
          <a:lstStyle/>
          <a:p>
            <a:pPr algn="just">
              <a:lnSpc>
                <a:spcPts val="2200"/>
              </a:lnSpc>
            </a:pPr>
            <a:r>
              <a:rPr lang="zh-CN" altLang="en-US" sz="1600" dirty="0">
                <a:solidFill>
                  <a:schemeClr val="bg1"/>
                </a:solidFill>
                <a:latin typeface="微软雅黑" panose="020B0503020204020204" pitchFamily="34" charset="-122"/>
                <a:ea typeface="微软雅黑" panose="020B0503020204020204" pitchFamily="34" charset="-122"/>
              </a:rPr>
              <a:t>河南等地接连发生火灾等安全生产事故，造成重大人员伤亡，教训十分深刻！要全力救治受伤人员，妥善做好家属安抚、善后等工作，查明事故原因，依法严肃追究责任。临近年终岁尾，统筹发展和安全各项工作任务较重，各地区和有关部门要始终坚持</a:t>
            </a:r>
            <a:r>
              <a:rPr lang="zh-CN" altLang="en-US" sz="1600" b="1" dirty="0">
                <a:solidFill>
                  <a:schemeClr val="accent4"/>
                </a:solidFill>
                <a:latin typeface="微软雅黑" panose="020B0503020204020204" pitchFamily="34" charset="-122"/>
                <a:ea typeface="微软雅黑" panose="020B0503020204020204" pitchFamily="34" charset="-122"/>
              </a:rPr>
              <a:t>人民至上、生命至上，压实安全生产责任，全面排查整治各类风险隐患，</a:t>
            </a:r>
            <a:r>
              <a:rPr lang="zh-CN" altLang="en-US" sz="1600" dirty="0">
                <a:solidFill>
                  <a:schemeClr val="bg1"/>
                </a:solidFill>
                <a:latin typeface="微软雅黑" panose="020B0503020204020204" pitchFamily="34" charset="-122"/>
                <a:ea typeface="微软雅黑" panose="020B0503020204020204" pitchFamily="34" charset="-122"/>
              </a:rPr>
              <a:t>坚决防范和遏制重特大事故发生。</a:t>
            </a:r>
          </a:p>
        </p:txBody>
      </p:sp>
      <p:grpSp>
        <p:nvGrpSpPr>
          <p:cNvPr id="21" name="组合 20"/>
          <p:cNvGrpSpPr/>
          <p:nvPr/>
        </p:nvGrpSpPr>
        <p:grpSpPr>
          <a:xfrm>
            <a:off x="5591974" y="1199031"/>
            <a:ext cx="2189814" cy="282207"/>
            <a:chOff x="6456039" y="4067032"/>
            <a:chExt cx="2321803" cy="456565"/>
          </a:xfrm>
        </p:grpSpPr>
        <p:sp>
          <p:nvSpPr>
            <p:cNvPr id="22" name="圆角矩形 21"/>
            <p:cNvSpPr/>
            <p:nvPr/>
          </p:nvSpPr>
          <p:spPr>
            <a:xfrm>
              <a:off x="6456039" y="4067032"/>
              <a:ext cx="2321287" cy="4565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TextBox 106"/>
            <p:cNvSpPr txBox="1"/>
            <p:nvPr/>
          </p:nvSpPr>
          <p:spPr>
            <a:xfrm>
              <a:off x="6499418" y="4095563"/>
              <a:ext cx="2278424" cy="414943"/>
            </a:xfrm>
            <a:prstGeom prst="rect">
              <a:avLst/>
            </a:prstGeom>
            <a:noFill/>
          </p:spPr>
          <p:txBody>
            <a:bodyPr wrap="square" lIns="0" tIns="0" rIns="0" bIns="0" rtlCol="0">
              <a:spAutoFit/>
            </a:bodyPr>
            <a:lstStyle/>
            <a:p>
              <a:pPr algn="dist">
                <a:lnSpc>
                  <a:spcPts val="2000"/>
                </a:lnSpc>
              </a:pPr>
              <a:r>
                <a:rPr lang="zh-CN" altLang="en-US" sz="2000" b="1" spc="-100" dirty="0">
                  <a:solidFill>
                    <a:schemeClr val="accent4"/>
                  </a:solidFill>
                  <a:latin typeface="楷体" panose="02010609060101010101" charset="-122"/>
                  <a:ea typeface="楷体" panose="02010609060101010101" charset="-122"/>
                </a:rPr>
                <a:t>河南安阳“</a:t>
              </a:r>
              <a:r>
                <a:rPr lang="zh-CN" altLang="en-US" sz="2000" b="1" spc="-100" dirty="0">
                  <a:solidFill>
                    <a:schemeClr val="accent4"/>
                  </a:solidFill>
                  <a:latin typeface="楷体" panose="02010609060101010101" charset="-122"/>
                  <a:ea typeface="楷体" panose="02010609060101010101" charset="-122"/>
                  <a:cs typeface="Times New Roman" panose="02020603050405020304" pitchFamily="18" charset="0"/>
                </a:rPr>
                <a:t>11.21</a:t>
              </a:r>
              <a:r>
                <a:rPr lang="zh-CN" altLang="en-US" sz="2000" b="1" spc="-100" dirty="0">
                  <a:solidFill>
                    <a:schemeClr val="accent4"/>
                  </a:solidFill>
                  <a:latin typeface="楷体" panose="02010609060101010101" charset="-122"/>
                  <a:ea typeface="楷体" panose="02010609060101010101" charset="-122"/>
                </a:rPr>
                <a:t>”</a:t>
              </a:r>
            </a:p>
          </p:txBody>
        </p:sp>
      </p:grpSp>
      <p:sp>
        <p:nvSpPr>
          <p:cNvPr id="24" name="矩形 23"/>
          <p:cNvSpPr/>
          <p:nvPr/>
        </p:nvSpPr>
        <p:spPr>
          <a:xfrm>
            <a:off x="5591974" y="1587150"/>
            <a:ext cx="2835070" cy="553998"/>
          </a:xfrm>
          <a:prstGeom prst="rect">
            <a:avLst/>
          </a:prstGeom>
        </p:spPr>
        <p:txBody>
          <a:bodyPr wrap="square">
            <a:spAutoFit/>
          </a:bodyPr>
          <a:lstStyle/>
          <a:p>
            <a:pPr algn="just">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习近平总书记重要指示</a:t>
            </a:r>
            <a:r>
              <a:rPr lang="zh-CN" alt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250" fill="hold"/>
                                        <p:tgtEl>
                                          <p:spTgt spid="19"/>
                                        </p:tgtEl>
                                        <p:attrNameLst>
                                          <p:attrName>ppt_w</p:attrName>
                                        </p:attrNameLst>
                                      </p:cBhvr>
                                      <p:tavLst>
                                        <p:tav tm="0">
                                          <p:val>
                                            <p:fltVal val="0"/>
                                          </p:val>
                                        </p:tav>
                                        <p:tav tm="100000">
                                          <p:val>
                                            <p:strVal val="#ppt_w"/>
                                          </p:val>
                                        </p:tav>
                                      </p:tavLst>
                                    </p:anim>
                                    <p:anim calcmode="lin" valueType="num">
                                      <p:cBhvr>
                                        <p:cTn id="29" dur="250" fill="hold"/>
                                        <p:tgtEl>
                                          <p:spTgt spid="19"/>
                                        </p:tgtEl>
                                        <p:attrNameLst>
                                          <p:attrName>ppt_h</p:attrName>
                                        </p:attrNameLst>
                                      </p:cBhvr>
                                      <p:tavLst>
                                        <p:tav tm="0">
                                          <p:val>
                                            <p:fltVal val="0"/>
                                          </p:val>
                                        </p:tav>
                                        <p:tav tm="100000">
                                          <p:val>
                                            <p:strVal val="#ppt_h"/>
                                          </p:val>
                                        </p:tav>
                                      </p:tavLst>
                                    </p:anim>
                                    <p:animEffect transition="in" filter="fade">
                                      <p:cBhvr>
                                        <p:cTn id="30" dur="250"/>
                                        <p:tgtEl>
                                          <p:spTgt spid="19"/>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8" grpId="0"/>
      <p:bldP spid="18" grpId="0" bldLvl="0" animBg="1"/>
      <p:bldP spid="19" grpId="0" bldLvl="0" animBg="1"/>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42"/>
          <p:cNvPicPr>
            <a:picLocks noChangeAspect="1"/>
          </p:cNvPicPr>
          <p:nvPr/>
        </p:nvPicPr>
        <p:blipFill>
          <a:blip r:embed="rId2" cstate="print"/>
          <a:stretch>
            <a:fillRect/>
          </a:stretch>
        </p:blipFill>
        <p:spPr>
          <a:xfrm>
            <a:off x="509311" y="543481"/>
            <a:ext cx="483436" cy="525308"/>
          </a:xfrm>
          <a:prstGeom prst="rect">
            <a:avLst/>
          </a:prstGeom>
        </p:spPr>
      </p:pic>
      <p:sp>
        <p:nvSpPr>
          <p:cNvPr id="14" name="矩形 13"/>
          <p:cNvSpPr>
            <a:spLocks noChangeArrowheads="1"/>
          </p:cNvSpPr>
          <p:nvPr/>
        </p:nvSpPr>
        <p:spPr bwMode="auto">
          <a:xfrm>
            <a:off x="2067502" y="6797"/>
            <a:ext cx="4852610"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8" name="TextBox 15"/>
          <p:cNvSpPr txBox="1"/>
          <p:nvPr/>
        </p:nvSpPr>
        <p:spPr>
          <a:xfrm>
            <a:off x="1094157" y="530017"/>
            <a:ext cx="3242894" cy="461665"/>
          </a:xfrm>
          <a:prstGeom prst="rect">
            <a:avLst/>
          </a:prstGeom>
          <a:noFill/>
        </p:spPr>
        <p:txBody>
          <a:bodyPr wrap="square" lIns="0" tIns="0" rIns="0" bIns="0" rtlCol="0">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去年底以来全国火灾形势</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文本&#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17" y="1068789"/>
            <a:ext cx="2805390" cy="1800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0" name="图片 9" descr="文本&#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510" y="1068789"/>
            <a:ext cx="2940782" cy="1800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1" name="图片 10" descr="文本&#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806" y="3175000"/>
            <a:ext cx="2805391" cy="18000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0163" y="3175000"/>
            <a:ext cx="2985231" cy="180000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平行四边形 4"/>
          <p:cNvSpPr/>
          <p:nvPr/>
        </p:nvSpPr>
        <p:spPr>
          <a:xfrm>
            <a:off x="311150" y="2112324"/>
            <a:ext cx="8545677" cy="809625"/>
          </a:xfrm>
          <a:prstGeom prst="parallelogram">
            <a:avLst>
              <a:gd name="adj" fmla="val 46212"/>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08" y="1558326"/>
            <a:ext cx="3365284" cy="420660"/>
          </a:xfrm>
          <a:prstGeom prst="rect">
            <a:avLst/>
          </a:prstGeom>
        </p:spPr>
      </p:pic>
      <p:sp>
        <p:nvSpPr>
          <p:cNvPr id="8" name="文本框 7"/>
          <p:cNvSpPr txBox="1"/>
          <p:nvPr/>
        </p:nvSpPr>
        <p:spPr>
          <a:xfrm>
            <a:off x="1776682" y="1004328"/>
            <a:ext cx="1031051" cy="1107996"/>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贰</a:t>
            </a:r>
          </a:p>
        </p:txBody>
      </p:sp>
      <p:sp>
        <p:nvSpPr>
          <p:cNvPr id="9" name="矩形 8"/>
          <p:cNvSpPr>
            <a:spLocks noChangeArrowheads="1"/>
          </p:cNvSpPr>
          <p:nvPr/>
        </p:nvSpPr>
        <p:spPr bwMode="auto">
          <a:xfrm>
            <a:off x="632072" y="2209889"/>
            <a:ext cx="8032968" cy="6463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smtClean="0">
                <a:solidFill>
                  <a:schemeClr val="bg1"/>
                </a:solidFill>
                <a:latin typeface="方正粗黑宋简体" panose="02000000000000000000" pitchFamily="2" charset="-122"/>
                <a:ea typeface="方正粗黑宋简体" panose="02000000000000000000" pitchFamily="2" charset="-122"/>
              </a:rPr>
              <a:t>火灾风险隐患</a:t>
            </a:r>
            <a:r>
              <a:rPr lang="zh-CN" altLang="en-US" sz="3600" dirty="0">
                <a:solidFill>
                  <a:schemeClr val="bg1"/>
                </a:solidFill>
                <a:latin typeface="方正粗黑宋简体" panose="02000000000000000000" pitchFamily="2" charset="-122"/>
                <a:ea typeface="方正粗黑宋简体" panose="02000000000000000000" pitchFamily="2" charset="-122"/>
              </a:rPr>
              <a:t>特点及消防管理薄弱环节</a:t>
            </a:r>
            <a:endParaRPr lang="en-US" altLang="zh-CN" sz="36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a:spLocks noChangeArrowheads="1"/>
          </p:cNvSpPr>
          <p:nvPr/>
        </p:nvSpPr>
        <p:spPr bwMode="auto">
          <a:xfrm>
            <a:off x="1381372" y="9887"/>
            <a:ext cx="62889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火灾风险隐患</a:t>
            </a:r>
            <a:r>
              <a:rPr lang="zh-CN" altLang="en-US" sz="2800" dirty="0">
                <a:solidFill>
                  <a:schemeClr val="bg1"/>
                </a:solidFill>
                <a:latin typeface="方正粗黑宋简体" panose="02000000000000000000" pitchFamily="2" charset="-122"/>
                <a:ea typeface="方正粗黑宋简体" panose="02000000000000000000" pitchFamily="2" charset="-122"/>
              </a:rPr>
              <a:t>特点及消防管理薄弱环节</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80" y="761998"/>
            <a:ext cx="8083866" cy="418337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barn(inVertical)">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smtClean="0">
                <a:solidFill>
                  <a:schemeClr val="bg1">
                    <a:lumMod val="95000"/>
                  </a:schemeClr>
                </a:solidFill>
                <a:cs typeface="微软雅黑" panose="020B0503020204020204" pitchFamily="34" charset="-122"/>
              </a:rPr>
              <a:t>为什么要做消防工作？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89278" y="562994"/>
            <a:ext cx="741612" cy="806357"/>
          </a:xfrm>
          <a:prstGeom prst="rect">
            <a:avLst/>
          </a:prstGeom>
        </p:spPr>
      </p:pic>
      <p:sp>
        <p:nvSpPr>
          <p:cNvPr id="58" name="矩形 57"/>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59" name="图片 10"/>
          <p:cNvPicPr>
            <a:picLocks noChangeAspect="1" noChangeArrowheads="1"/>
          </p:cNvPicPr>
          <p:nvPr/>
        </p:nvPicPr>
        <p:blipFill>
          <a:blip r:embed="rId4" cstate="print"/>
          <a:srcRect/>
          <a:stretch>
            <a:fillRect/>
          </a:stretch>
        </p:blipFill>
        <p:spPr bwMode="auto">
          <a:xfrm>
            <a:off x="128620" y="2078261"/>
            <a:ext cx="1569810" cy="2160000"/>
          </a:xfrm>
          <a:prstGeom prst="rect">
            <a:avLst/>
          </a:prstGeom>
          <a:noFill/>
          <a:ln w="9525">
            <a:noFill/>
            <a:miter lim="800000"/>
            <a:headEnd/>
            <a:tailEnd/>
          </a:ln>
          <a:effectLst>
            <a:outerShdw dist="139700" dir="2700000" algn="ctr" rotWithShape="0">
              <a:srgbClr val="333333">
                <a:alpha val="64000"/>
              </a:srgbClr>
            </a:outerShdw>
          </a:effectLst>
        </p:spPr>
      </p:pic>
      <p:pic>
        <p:nvPicPr>
          <p:cNvPr id="60" name="AutoShap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806" y="2078261"/>
            <a:ext cx="1681591" cy="2160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3910" y="2078261"/>
            <a:ext cx="1710806"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8841" y="2078261"/>
            <a:ext cx="1585811"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矩形 62"/>
          <p:cNvSpPr/>
          <p:nvPr/>
        </p:nvSpPr>
        <p:spPr>
          <a:xfrm>
            <a:off x="1374223" y="1311363"/>
            <a:ext cx="1264525" cy="310791"/>
          </a:xfrm>
          <a:prstGeom prst="rect">
            <a:avLst/>
          </a:prstGeom>
        </p:spPr>
        <p:txBody>
          <a:bodyPr wrap="square">
            <a:spAutoFit/>
          </a:bodyPr>
          <a:lstStyle/>
          <a:p>
            <a:pPr marL="1270" indent="1270">
              <a:lnSpc>
                <a:spcPts val="1700"/>
              </a:lnSpc>
              <a:spcAft>
                <a:spcPts val="0"/>
              </a:spcAft>
            </a:pPr>
            <a:r>
              <a:rPr lang="zh-CN" altLang="en-US" sz="1600" b="1" dirty="0" smtClean="0">
                <a:solidFill>
                  <a:srgbClr val="FFC000"/>
                </a:solidFill>
                <a:latin typeface="微软雅黑" panose="020B0503020204020204" pitchFamily="34" charset="-122"/>
                <a:ea typeface="微软雅黑" panose="020B0503020204020204" pitchFamily="34" charset="-122"/>
              </a:rPr>
              <a:t>法律有规定</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64" name="矩形 63"/>
          <p:cNvSpPr/>
          <p:nvPr/>
        </p:nvSpPr>
        <p:spPr>
          <a:xfrm>
            <a:off x="4864638" y="1316302"/>
            <a:ext cx="2836642" cy="528350"/>
          </a:xfrm>
          <a:prstGeom prst="rect">
            <a:avLst/>
          </a:prstGeom>
        </p:spPr>
        <p:txBody>
          <a:bodyPr wrap="square">
            <a:spAutoFit/>
          </a:bodyPr>
          <a:lstStyle/>
          <a:p>
            <a:pPr marL="1270" indent="1270">
              <a:lnSpc>
                <a:spcPts val="1700"/>
              </a:lnSpc>
              <a:spcAft>
                <a:spcPts val="0"/>
              </a:spcAft>
            </a:pPr>
            <a:r>
              <a:rPr lang="zh-CN" altLang="en-US" sz="1600" b="1" dirty="0" smtClean="0">
                <a:solidFill>
                  <a:srgbClr val="FFC000"/>
                </a:solidFill>
                <a:latin typeface="微软雅黑" panose="020B0503020204020204" pitchFamily="34" charset="-122"/>
                <a:ea typeface="微软雅黑" panose="020B0503020204020204" pitchFamily="34" charset="-122"/>
              </a:rPr>
              <a:t>失火会追</a:t>
            </a:r>
            <a:r>
              <a:rPr lang="zh-CN" altLang="en-US" sz="1600" b="1" dirty="0">
                <a:solidFill>
                  <a:srgbClr val="FFC000"/>
                </a:solidFill>
                <a:latin typeface="微软雅黑" panose="020B0503020204020204" pitchFamily="34" charset="-122"/>
                <a:ea typeface="微软雅黑" panose="020B0503020204020204" pitchFamily="34" charset="-122"/>
              </a:rPr>
              <a:t>责</a:t>
            </a:r>
            <a:r>
              <a:rPr lang="zh-CN" altLang="en-US" sz="1600" b="1" dirty="0" smtClean="0">
                <a:solidFill>
                  <a:srgbClr val="FFC000"/>
                </a:solidFill>
                <a:latin typeface="微软雅黑" panose="020B0503020204020204" pitchFamily="34" charset="-122"/>
                <a:ea typeface="微软雅黑" panose="020B0503020204020204" pitchFamily="34" charset="-122"/>
              </a:rPr>
              <a:t>：</a:t>
            </a:r>
            <a:endParaRPr lang="en-US" altLang="zh-CN" sz="1600" b="1" dirty="0" smtClean="0">
              <a:solidFill>
                <a:srgbClr val="FFC000"/>
              </a:solidFill>
              <a:latin typeface="微软雅黑" panose="020B0503020204020204" pitchFamily="34" charset="-122"/>
              <a:ea typeface="微软雅黑" panose="020B0503020204020204" pitchFamily="34" charset="-122"/>
            </a:endParaRPr>
          </a:p>
          <a:p>
            <a:pPr marL="1270" indent="1270">
              <a:lnSpc>
                <a:spcPts val="1700"/>
              </a:lnSpc>
              <a:spcAft>
                <a:spcPts val="0"/>
              </a:spcAft>
            </a:pPr>
            <a:r>
              <a:rPr lang="zh-CN" altLang="en-US" sz="1600" b="1" dirty="0" smtClean="0">
                <a:solidFill>
                  <a:schemeClr val="bg1"/>
                </a:solidFill>
                <a:latin typeface="微软雅黑" panose="020B0503020204020204" pitchFamily="34" charset="-122"/>
                <a:ea typeface="微软雅黑" panose="020B0503020204020204" pitchFamily="34" charset="-122"/>
              </a:rPr>
              <a:t>失火</a:t>
            </a:r>
            <a:r>
              <a:rPr lang="zh-CN" altLang="en-US" sz="1600" b="1" dirty="0">
                <a:solidFill>
                  <a:schemeClr val="bg1"/>
                </a:solidFill>
                <a:latin typeface="微软雅黑" panose="020B0503020204020204" pitchFamily="34" charset="-122"/>
                <a:ea typeface="微软雅黑" panose="020B0503020204020204" pitchFamily="34" charset="-122"/>
              </a:rPr>
              <a:t>罪、消防责任事故罪</a:t>
            </a:r>
          </a:p>
        </p:txBody>
      </p:sp>
      <p:sp>
        <p:nvSpPr>
          <p:cNvPr id="13" name="矩形 12"/>
          <p:cNvSpPr/>
          <p:nvPr/>
        </p:nvSpPr>
        <p:spPr>
          <a:xfrm>
            <a:off x="3074877" y="1317025"/>
            <a:ext cx="1264525" cy="310791"/>
          </a:xfrm>
          <a:prstGeom prst="rect">
            <a:avLst/>
          </a:prstGeom>
        </p:spPr>
        <p:txBody>
          <a:bodyPr wrap="square">
            <a:spAutoFit/>
          </a:bodyPr>
          <a:lstStyle/>
          <a:p>
            <a:pPr marL="1270" indent="1270">
              <a:lnSpc>
                <a:spcPts val="1700"/>
              </a:lnSpc>
              <a:spcAft>
                <a:spcPts val="0"/>
              </a:spcAft>
            </a:pPr>
            <a:r>
              <a:rPr lang="zh-CN" altLang="en-US" sz="1600" b="1" dirty="0" smtClean="0">
                <a:solidFill>
                  <a:srgbClr val="FFC000"/>
                </a:solidFill>
                <a:latin typeface="微软雅黑" panose="020B0503020204020204" pitchFamily="34" charset="-122"/>
                <a:ea typeface="微软雅黑" panose="020B0503020204020204" pitchFamily="34" charset="-122"/>
              </a:rPr>
              <a:t>清单有要求</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pic>
        <p:nvPicPr>
          <p:cNvPr id="532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8320" y="2091461"/>
            <a:ext cx="1638299" cy="213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500"/>
                                        <p:tgtEl>
                                          <p:spTgt spid="6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left)">
                                      <p:cBhvr>
                                        <p:cTn id="24" dur="500"/>
                                        <p:tgtEl>
                                          <p:spTgt spid="64"/>
                                        </p:tgtEl>
                                      </p:cBhvr>
                                    </p:animEffect>
                                  </p:childTnLst>
                                </p:cTn>
                              </p:par>
                              <p:par>
                                <p:cTn id="25" presetID="2" presetClass="entr" presetSubtype="4"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additive="base">
                                        <p:cTn id="35" dur="500" fill="hold"/>
                                        <p:tgtEl>
                                          <p:spTgt spid="3074"/>
                                        </p:tgtEl>
                                        <p:attrNameLst>
                                          <p:attrName>ppt_x</p:attrName>
                                        </p:attrNameLst>
                                      </p:cBhvr>
                                      <p:tavLst>
                                        <p:tav tm="0">
                                          <p:val>
                                            <p:strVal val="#ppt_x"/>
                                          </p:val>
                                        </p:tav>
                                        <p:tav tm="100000">
                                          <p:val>
                                            <p:strVal val="#ppt_x"/>
                                          </p:val>
                                        </p:tav>
                                      </p:tavLst>
                                    </p:anim>
                                    <p:anim calcmode="lin" valueType="num">
                                      <p:cBhvr additive="base">
                                        <p:cTn id="36" dur="500" fill="hold"/>
                                        <p:tgtEl>
                                          <p:spTgt spid="307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75"/>
                                        </p:tgtEl>
                                        <p:attrNameLst>
                                          <p:attrName>style.visibility</p:attrName>
                                        </p:attrNameLst>
                                      </p:cBhvr>
                                      <p:to>
                                        <p:strVal val="visible"/>
                                      </p:to>
                                    </p:set>
                                    <p:anim calcmode="lin" valueType="num">
                                      <p:cBhvr additive="base">
                                        <p:cTn id="39" dur="500" fill="hold"/>
                                        <p:tgtEl>
                                          <p:spTgt spid="3075"/>
                                        </p:tgtEl>
                                        <p:attrNameLst>
                                          <p:attrName>ppt_x</p:attrName>
                                        </p:attrNameLst>
                                      </p:cBhvr>
                                      <p:tavLst>
                                        <p:tav tm="0">
                                          <p:val>
                                            <p:strVal val="#ppt_x"/>
                                          </p:val>
                                        </p:tav>
                                        <p:tav tm="100000">
                                          <p:val>
                                            <p:strVal val="#ppt_x"/>
                                          </p:val>
                                        </p:tav>
                                      </p:tavLst>
                                    </p:anim>
                                    <p:anim calcmode="lin" valueType="num">
                                      <p:cBhvr additive="base">
                                        <p:cTn id="40" dur="500" fill="hold"/>
                                        <p:tgtEl>
                                          <p:spTgt spid="307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3250"/>
                                        </p:tgtEl>
                                        <p:attrNameLst>
                                          <p:attrName>style.visibility</p:attrName>
                                        </p:attrNameLst>
                                      </p:cBhvr>
                                      <p:to>
                                        <p:strVal val="visible"/>
                                      </p:to>
                                    </p:set>
                                    <p:anim calcmode="lin" valueType="num">
                                      <p:cBhvr additive="base">
                                        <p:cTn id="43" dur="500" fill="hold"/>
                                        <p:tgtEl>
                                          <p:spTgt spid="53250"/>
                                        </p:tgtEl>
                                        <p:attrNameLst>
                                          <p:attrName>ppt_x</p:attrName>
                                        </p:attrNameLst>
                                      </p:cBhvr>
                                      <p:tavLst>
                                        <p:tav tm="0">
                                          <p:val>
                                            <p:strVal val="#ppt_x"/>
                                          </p:val>
                                        </p:tav>
                                        <p:tav tm="100000">
                                          <p:val>
                                            <p:strVal val="#ppt_x"/>
                                          </p:val>
                                        </p:tav>
                                      </p:tavLst>
                                    </p:anim>
                                    <p:anim calcmode="lin" valueType="num">
                                      <p:cBhvr additive="base">
                                        <p:cTn id="44"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8" grpId="0"/>
      <p:bldP spid="63" grpId="0"/>
      <p:bldP spid="64"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平行四边形 4"/>
          <p:cNvSpPr/>
          <p:nvPr/>
        </p:nvSpPr>
        <p:spPr>
          <a:xfrm>
            <a:off x="731518" y="2068890"/>
            <a:ext cx="8210551" cy="809625"/>
          </a:xfrm>
          <a:prstGeom prst="parallelogram">
            <a:avLst>
              <a:gd name="adj" fmla="val 46212"/>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08" y="1558326"/>
            <a:ext cx="3365284" cy="420660"/>
          </a:xfrm>
          <a:prstGeom prst="rect">
            <a:avLst/>
          </a:prstGeom>
        </p:spPr>
      </p:pic>
      <p:sp>
        <p:nvSpPr>
          <p:cNvPr id="8" name="文本框 7"/>
          <p:cNvSpPr txBox="1"/>
          <p:nvPr/>
        </p:nvSpPr>
        <p:spPr>
          <a:xfrm>
            <a:off x="1776682" y="1004328"/>
            <a:ext cx="1031051" cy="1107996"/>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叁</a:t>
            </a:r>
          </a:p>
        </p:txBody>
      </p:sp>
      <p:sp>
        <p:nvSpPr>
          <p:cNvPr id="4" name="矩形 3"/>
          <p:cNvSpPr>
            <a:spLocks noChangeArrowheads="1"/>
          </p:cNvSpPr>
          <p:nvPr/>
        </p:nvSpPr>
        <p:spPr bwMode="auto">
          <a:xfrm>
            <a:off x="1581610" y="2150424"/>
            <a:ext cx="6647974" cy="6463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a:solidFill>
                  <a:schemeClr val="bg1"/>
                </a:solidFill>
                <a:latin typeface="方正粗黑宋简体" panose="02000000000000000000" pitchFamily="2" charset="-122"/>
                <a:ea typeface="方正粗黑宋简体" panose="02000000000000000000" pitchFamily="2" charset="-122"/>
              </a:rPr>
              <a:t>学校消防安全风险自查检查指南</a:t>
            </a:r>
            <a:endParaRPr lang="en-US" altLang="zh-CN" sz="36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42"/>
          <p:cNvPicPr>
            <a:picLocks noChangeAspect="1"/>
          </p:cNvPicPr>
          <p:nvPr/>
        </p:nvPicPr>
        <p:blipFill>
          <a:blip r:embed="rId2" cstate="print"/>
          <a:stretch>
            <a:fillRect/>
          </a:stretch>
        </p:blipFill>
        <p:spPr>
          <a:xfrm>
            <a:off x="166411" y="519708"/>
            <a:ext cx="483436" cy="525308"/>
          </a:xfrm>
          <a:prstGeom prst="rect">
            <a:avLst/>
          </a:prstGeom>
        </p:spPr>
      </p:pic>
      <p:sp>
        <p:nvSpPr>
          <p:cNvPr id="12" name="矩形 11"/>
          <p:cNvSpPr>
            <a:spLocks noChangeArrowheads="1"/>
          </p:cNvSpPr>
          <p:nvPr/>
        </p:nvSpPr>
        <p:spPr bwMode="auto">
          <a:xfrm>
            <a:off x="1810313" y="-3512"/>
            <a:ext cx="5211683"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学校消防安全风险自查检查指南</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56322"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69" y="734620"/>
            <a:ext cx="3721972" cy="425196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6949" y="787960"/>
            <a:ext cx="3486032" cy="196558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6325" name="Picture 5">
            <a:hlinkClick r:id="rId7" action="ppaction://hlinkfi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6469" y="2966381"/>
            <a:ext cx="3543097" cy="201347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322"/>
                                        </p:tgtEl>
                                        <p:attrNameLst>
                                          <p:attrName>style.visibility</p:attrName>
                                        </p:attrNameLst>
                                      </p:cBhvr>
                                      <p:to>
                                        <p:strVal val="visible"/>
                                      </p:to>
                                    </p:set>
                                    <p:animEffect transition="in" filter="randombar(horizontal)">
                                      <p:cBhvr>
                                        <p:cTn id="22" dur="500"/>
                                        <p:tgtEl>
                                          <p:spTgt spid="56322"/>
                                        </p:tgtEl>
                                      </p:cBhvr>
                                    </p:animEffect>
                                  </p:childTnLst>
                                </p:cTn>
                              </p:par>
                            </p:childTnLst>
                          </p:cTn>
                        </p:par>
                        <p:par>
                          <p:cTn id="23" fill="hold">
                            <p:stCondLst>
                              <p:cond delay="500"/>
                            </p:stCondLst>
                            <p:childTnLst>
                              <p:par>
                                <p:cTn id="24" presetID="21" presetClass="entr" presetSubtype="1" fill="hold" nodeType="afterEffect">
                                  <p:stCondLst>
                                    <p:cond delay="0"/>
                                  </p:stCondLst>
                                  <p:childTnLst>
                                    <p:set>
                                      <p:cBhvr>
                                        <p:cTn id="25" dur="1" fill="hold">
                                          <p:stCondLst>
                                            <p:cond delay="0"/>
                                          </p:stCondLst>
                                        </p:cTn>
                                        <p:tgtEl>
                                          <p:spTgt spid="56324"/>
                                        </p:tgtEl>
                                        <p:attrNameLst>
                                          <p:attrName>style.visibility</p:attrName>
                                        </p:attrNameLst>
                                      </p:cBhvr>
                                      <p:to>
                                        <p:strVal val="visible"/>
                                      </p:to>
                                    </p:set>
                                    <p:animEffect transition="in" filter="wheel(1)">
                                      <p:cBhvr>
                                        <p:cTn id="26" dur="2000"/>
                                        <p:tgtEl>
                                          <p:spTgt spid="56324"/>
                                        </p:tgtEl>
                                      </p:cBhvr>
                                    </p:animEffect>
                                  </p:childTnLst>
                                </p:cTn>
                              </p:par>
                              <p:par>
                                <p:cTn id="27" presetID="21" presetClass="entr" presetSubtype="1" fill="hold" nodeType="withEffect">
                                  <p:stCondLst>
                                    <p:cond delay="0"/>
                                  </p:stCondLst>
                                  <p:childTnLst>
                                    <p:set>
                                      <p:cBhvr>
                                        <p:cTn id="28" dur="1" fill="hold">
                                          <p:stCondLst>
                                            <p:cond delay="0"/>
                                          </p:stCondLst>
                                        </p:cTn>
                                        <p:tgtEl>
                                          <p:spTgt spid="56325"/>
                                        </p:tgtEl>
                                        <p:attrNameLst>
                                          <p:attrName>style.visibility</p:attrName>
                                        </p:attrNameLst>
                                      </p:cBhvr>
                                      <p:to>
                                        <p:strVal val="visible"/>
                                      </p:to>
                                    </p:set>
                                    <p:animEffect transition="in" filter="wheel(1)">
                                      <p:cBhvr>
                                        <p:cTn id="29"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平行四边形 4"/>
          <p:cNvSpPr/>
          <p:nvPr/>
        </p:nvSpPr>
        <p:spPr>
          <a:xfrm>
            <a:off x="676654" y="2221552"/>
            <a:ext cx="8210551" cy="809625"/>
          </a:xfrm>
          <a:prstGeom prst="parallelogram">
            <a:avLst>
              <a:gd name="adj" fmla="val 46212"/>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08" y="1558326"/>
            <a:ext cx="3365284" cy="420660"/>
          </a:xfrm>
          <a:prstGeom prst="rect">
            <a:avLst/>
          </a:prstGeom>
        </p:spPr>
      </p:pic>
      <p:sp>
        <p:nvSpPr>
          <p:cNvPr id="8" name="文本框 7"/>
          <p:cNvSpPr txBox="1"/>
          <p:nvPr/>
        </p:nvSpPr>
        <p:spPr>
          <a:xfrm>
            <a:off x="1776682" y="1004328"/>
            <a:ext cx="1031051" cy="1107996"/>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肆</a:t>
            </a:r>
          </a:p>
        </p:txBody>
      </p:sp>
      <p:sp>
        <p:nvSpPr>
          <p:cNvPr id="6" name="矩形 5"/>
          <p:cNvSpPr>
            <a:spLocks noChangeArrowheads="1"/>
          </p:cNvSpPr>
          <p:nvPr/>
        </p:nvSpPr>
        <p:spPr bwMode="auto">
          <a:xfrm>
            <a:off x="1959604" y="2303198"/>
            <a:ext cx="5262979" cy="6463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36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a:t>
            </a:r>
            <a:r>
              <a:rPr lang="zh-CN" altLang="en-US" sz="2000" b="1" dirty="0" smtClean="0">
                <a:solidFill>
                  <a:schemeClr val="bg1">
                    <a:lumMod val="95000"/>
                  </a:schemeClr>
                </a:solidFill>
                <a:cs typeface="微软雅黑" panose="020B0503020204020204" pitchFamily="34" charset="-122"/>
              </a:rPr>
              <a:t>要开展消防安全标准化管理？</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sp>
        <p:nvSpPr>
          <p:cNvPr id="58" name="矩形 5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
        <p:nvSpPr>
          <p:cNvPr id="20" name="矩形 1"/>
          <p:cNvSpPr/>
          <p:nvPr/>
        </p:nvSpPr>
        <p:spPr>
          <a:xfrm rot="1891259">
            <a:off x="6485664" y="1945088"/>
            <a:ext cx="1865449" cy="2545080"/>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chemeClr val="accent1"/>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nvSpPr>
        <p:spPr>
          <a:xfrm>
            <a:off x="6514253" y="1832701"/>
            <a:ext cx="1454914" cy="2629341"/>
          </a:xfrm>
          <a:prstGeom prst="rect">
            <a:avLst/>
          </a:prstGeom>
          <a:solidFill>
            <a:schemeClr val="accent2"/>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1"/>
          <p:cNvSpPr/>
          <p:nvPr/>
        </p:nvSpPr>
        <p:spPr>
          <a:xfrm rot="765310">
            <a:off x="3157415" y="1466768"/>
            <a:ext cx="2540742" cy="3096546"/>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chemeClr val="accent3"/>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3410658" y="1572708"/>
            <a:ext cx="2136626" cy="2895166"/>
          </a:xfrm>
          <a:prstGeom prst="rect">
            <a:avLst/>
          </a:prstGeom>
          <a:solidFill>
            <a:schemeClr val="accent4"/>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1"/>
          <p:cNvSpPr/>
          <p:nvPr/>
        </p:nvSpPr>
        <p:spPr>
          <a:xfrm rot="1321971">
            <a:off x="637776" y="1677778"/>
            <a:ext cx="2194026" cy="2823567"/>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chemeClr val="accent1"/>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nvSpPr>
        <p:spPr>
          <a:xfrm>
            <a:off x="434139" y="1487326"/>
            <a:ext cx="2038727" cy="2917048"/>
          </a:xfrm>
          <a:prstGeom prst="rect">
            <a:avLst/>
          </a:prstGeom>
          <a:solidFill>
            <a:schemeClr val="accent2"/>
          </a:solidFill>
          <a:ln w="12700" cap="flat" cmpd="sng" algn="ctr">
            <a:noFill/>
            <a:prstDash val="solid"/>
            <a:miter lim="800000"/>
          </a:ln>
          <a:effectLst/>
        </p:spPr>
        <p:txBody>
          <a:bodyPr rtlCol="0" anchor="ctr"/>
          <a:lstStyle/>
          <a:p>
            <a:pPr algn="ctr" defTabSz="1285875">
              <a:lnSpc>
                <a:spcPct val="150000"/>
              </a:lnSpc>
              <a:defRPr/>
            </a:pPr>
            <a:endParaRPr lang="zh-CN" altLang="en-US" sz="2530"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1042292" y="3865344"/>
            <a:ext cx="692497" cy="366126"/>
          </a:xfrm>
          <a:prstGeom prst="rect">
            <a:avLst/>
          </a:prstGeom>
        </p:spPr>
        <p:txBody>
          <a:bodyPr wrap="none" lIns="0" tIns="0" rIns="0" bIns="0">
            <a:spAutoFit/>
          </a:bodyPr>
          <a:lstStyle/>
          <a:p>
            <a:pPr algn="just" eaLnBrk="1" hangingPunct="1">
              <a:lnSpc>
                <a:spcPct val="150000"/>
              </a:lnSpc>
              <a:spcBef>
                <a:spcPts val="0"/>
              </a:spcBef>
              <a:spcAft>
                <a:spcPts val="0"/>
              </a:spcAft>
            </a:pPr>
            <a:r>
              <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不起火</a:t>
            </a:r>
          </a:p>
        </p:txBody>
      </p:sp>
      <p:sp>
        <p:nvSpPr>
          <p:cNvPr id="27" name="矩形 26"/>
          <p:cNvSpPr/>
          <p:nvPr/>
        </p:nvSpPr>
        <p:spPr>
          <a:xfrm>
            <a:off x="4014717" y="3856521"/>
            <a:ext cx="1052583" cy="366126"/>
          </a:xfrm>
          <a:prstGeom prst="rect">
            <a:avLst/>
          </a:prstGeom>
        </p:spPr>
        <p:txBody>
          <a:bodyPr wrap="square" lIns="0" tIns="0" rIns="0" bIns="0">
            <a:spAutoFit/>
          </a:bodyPr>
          <a:lstStyle/>
          <a:p>
            <a:pPr algn="just" eaLnBrk="1" hangingPunct="1">
              <a:lnSpc>
                <a:spcPct val="150000"/>
              </a:lnSpc>
              <a:spcBef>
                <a:spcPts val="0"/>
              </a:spcBef>
              <a:spcAft>
                <a:spcPts val="0"/>
              </a:spcAft>
            </a:pPr>
            <a:r>
              <a:rPr lang="zh-CN" altLang="en-US" sz="18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不扩大</a:t>
            </a:r>
            <a:endPar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27"/>
          <p:cNvSpPr/>
          <p:nvPr/>
        </p:nvSpPr>
        <p:spPr>
          <a:xfrm>
            <a:off x="6795074" y="3865344"/>
            <a:ext cx="964626" cy="366126"/>
          </a:xfrm>
          <a:prstGeom prst="rect">
            <a:avLst/>
          </a:prstGeom>
        </p:spPr>
        <p:txBody>
          <a:bodyPr wrap="square" lIns="0" tIns="0" rIns="0" bIns="0">
            <a:spAutoFit/>
          </a:bodyPr>
          <a:lstStyle/>
          <a:p>
            <a:pPr algn="just" eaLnBrk="1" hangingPunct="1">
              <a:lnSpc>
                <a:spcPct val="150000"/>
              </a:lnSpc>
              <a:spcBef>
                <a:spcPts val="0"/>
              </a:spcBef>
              <a:spcAft>
                <a:spcPts val="0"/>
              </a:spcAft>
            </a:pPr>
            <a:r>
              <a:rPr lang="zh-CN" altLang="en-US" sz="18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不亡人</a:t>
            </a:r>
            <a:endPar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9" name="Picture 2" descr="http://n5.cmsfile.pg0.cn/group1/M00/4B/43/Cgqg11jOQkyAWRijAAKzvo96f6c808.png"/>
          <p:cNvPicPr>
            <a:picLocks noChangeAspect="1" noChangeArrowheads="1"/>
          </p:cNvPicPr>
          <p:nvPr/>
        </p:nvPicPr>
        <p:blipFill>
          <a:blip r:embed="rId3" cstate="print"/>
          <a:srcRect/>
          <a:stretch>
            <a:fillRect/>
          </a:stretch>
        </p:blipFill>
        <p:spPr bwMode="auto">
          <a:xfrm>
            <a:off x="3338417" y="1505573"/>
            <a:ext cx="2205037" cy="2274066"/>
          </a:xfrm>
          <a:prstGeom prst="rect">
            <a:avLst/>
          </a:prstGeom>
          <a:noFill/>
        </p:spPr>
      </p:pic>
      <p:pic>
        <p:nvPicPr>
          <p:cNvPr id="30" name="Picture 4" descr="http://img.hc360.com/fire/info/images/201003/201003220842365198.jpg"/>
          <p:cNvPicPr>
            <a:picLocks noChangeAspect="1" noChangeArrowheads="1"/>
          </p:cNvPicPr>
          <p:nvPr/>
        </p:nvPicPr>
        <p:blipFill>
          <a:blip r:embed="rId4" cstate="print"/>
          <a:srcRect/>
          <a:stretch>
            <a:fillRect/>
          </a:stretch>
        </p:blipFill>
        <p:spPr bwMode="auto">
          <a:xfrm>
            <a:off x="344152" y="1487326"/>
            <a:ext cx="2218702" cy="2325806"/>
          </a:xfrm>
          <a:prstGeom prst="rect">
            <a:avLst/>
          </a:prstGeom>
          <a:noFill/>
        </p:spPr>
      </p:pic>
      <p:pic>
        <p:nvPicPr>
          <p:cNvPr id="31" name="Picture 6" descr="http://stc.zjol.com.cn/g1/M00219FCggSDlmvWiiAThcfAADa8Z5rjQk461.jpg?width=396&amp;height=267"/>
          <p:cNvPicPr>
            <a:picLocks noChangeAspect="1" noChangeArrowheads="1"/>
          </p:cNvPicPr>
          <p:nvPr/>
        </p:nvPicPr>
        <p:blipFill>
          <a:blip r:embed="rId5" cstate="print"/>
          <a:srcRect/>
          <a:stretch>
            <a:fillRect/>
          </a:stretch>
        </p:blipFill>
        <p:spPr bwMode="auto">
          <a:xfrm>
            <a:off x="6106545" y="1487326"/>
            <a:ext cx="2256405" cy="22923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000" fill="hold"/>
                                        <p:tgtEl>
                                          <p:spTgt spid="24"/>
                                        </p:tgtEl>
                                        <p:attrNameLst>
                                          <p:attrName>ppt_w</p:attrName>
                                        </p:attrNameLst>
                                      </p:cBhvr>
                                      <p:tavLst>
                                        <p:tav tm="0">
                                          <p:val>
                                            <p:fltVal val="0"/>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anim calcmode="lin" valueType="num">
                                      <p:cBhvr>
                                        <p:cTn id="20"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3000"/>
                            </p:stCondLst>
                            <p:childTnLst>
                              <p:par>
                                <p:cTn id="33" presetID="15"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5000"/>
                            </p:stCondLst>
                            <p:childTnLst>
                              <p:par>
                                <p:cTn id="50" presetID="15"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6000"/>
                            </p:stCondLst>
                            <p:childTnLst>
                              <p:par>
                                <p:cTn id="57" presetID="22" presetClass="entr" presetSubtype="4"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8" grpId="0"/>
      <p:bldP spid="20" grpId="0" animBg="1"/>
      <p:bldP spid="21" grpId="0" animBg="1"/>
      <p:bldP spid="22" grpId="0" animBg="1"/>
      <p:bldP spid="23" grpId="0" animBg="1"/>
      <p:bldP spid="24" grpId="0" animBg="1"/>
      <p:bldP spid="25" grpId="0" animBg="1"/>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a:t>
            </a:r>
            <a:r>
              <a:rPr lang="zh-CN" altLang="en-US" sz="2000" b="1" dirty="0" smtClean="0">
                <a:solidFill>
                  <a:schemeClr val="bg1">
                    <a:lumMod val="95000"/>
                  </a:schemeClr>
                </a:solidFill>
                <a:cs typeface="微软雅黑" panose="020B0503020204020204" pitchFamily="34" charset="-122"/>
              </a:rPr>
              <a:t>要开展消防安全标准化管理？</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sp>
        <p:nvSpPr>
          <p:cNvPr id="58" name="矩形 5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4" y="1292429"/>
            <a:ext cx="3188013" cy="36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6680" y="1292429"/>
            <a:ext cx="4452938" cy="250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680" y="3794761"/>
            <a:ext cx="4452938" cy="101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4514"/>
                                        </p:tgtEl>
                                        <p:attrNameLst>
                                          <p:attrName>style.visibility</p:attrName>
                                        </p:attrNameLst>
                                      </p:cBhvr>
                                      <p:to>
                                        <p:strVal val="visible"/>
                                      </p:to>
                                    </p:set>
                                    <p:animEffect transition="in" filter="fade">
                                      <p:cBhvr>
                                        <p:cTn id="19" dur="500"/>
                                        <p:tgtEl>
                                          <p:spTgt spid="64514"/>
                                        </p:tgtEl>
                                      </p:cBhvr>
                                    </p:animEffect>
                                  </p:childTnLst>
                                </p:cTn>
                              </p:par>
                              <p:par>
                                <p:cTn id="20" presetID="10" presetClass="entr" presetSubtype="0" fill="hold" nodeType="withEffect">
                                  <p:stCondLst>
                                    <p:cond delay="0"/>
                                  </p:stCondLst>
                                  <p:childTnLst>
                                    <p:set>
                                      <p:cBhvr>
                                        <p:cTn id="21" dur="1" fill="hold">
                                          <p:stCondLst>
                                            <p:cond delay="0"/>
                                          </p:stCondLst>
                                        </p:cTn>
                                        <p:tgtEl>
                                          <p:spTgt spid="64515"/>
                                        </p:tgtEl>
                                        <p:attrNameLst>
                                          <p:attrName>style.visibility</p:attrName>
                                        </p:attrNameLst>
                                      </p:cBhvr>
                                      <p:to>
                                        <p:strVal val="visible"/>
                                      </p:to>
                                    </p:set>
                                    <p:animEffect transition="in" filter="fade">
                                      <p:cBhvr>
                                        <p:cTn id="22" dur="500"/>
                                        <p:tgtEl>
                                          <p:spTgt spid="64515"/>
                                        </p:tgtEl>
                                      </p:cBhvr>
                                    </p:animEffect>
                                  </p:childTnLst>
                                </p:cTn>
                              </p:par>
                              <p:par>
                                <p:cTn id="23" presetID="10" presetClass="entr" presetSubtype="0" fill="hold" nodeType="with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fade">
                                      <p:cBhvr>
                                        <p:cTn id="25"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smtClean="0">
                <a:solidFill>
                  <a:schemeClr val="bg1">
                    <a:lumMod val="95000"/>
                  </a:schemeClr>
                </a:solidFill>
                <a:cs typeface="微软雅黑" panose="020B0503020204020204" pitchFamily="34" charset="-122"/>
              </a:rPr>
              <a:t>如何开展消防安全标准化管理？</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grpSp>
        <p:nvGrpSpPr>
          <p:cNvPr id="13" name="Group 17"/>
          <p:cNvGrpSpPr/>
          <p:nvPr/>
        </p:nvGrpSpPr>
        <p:grpSpPr bwMode="auto">
          <a:xfrm>
            <a:off x="896885" y="1248701"/>
            <a:ext cx="7535915" cy="1265313"/>
            <a:chOff x="912" y="3096"/>
            <a:chExt cx="3984" cy="740"/>
          </a:xfrm>
        </p:grpSpPr>
        <p:sp>
          <p:nvSpPr>
            <p:cNvPr id="14" name="AutoShape 18"/>
            <p:cNvSpPr>
              <a:spLocks noChangeArrowheads="1"/>
            </p:cNvSpPr>
            <p:nvPr/>
          </p:nvSpPr>
          <p:spPr bwMode="gray">
            <a:xfrm>
              <a:off x="912" y="3096"/>
              <a:ext cx="3984" cy="740"/>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4179C"/>
                </a:solidFill>
                <a:effectLst/>
                <a:uLnTx/>
                <a:uFillTx/>
                <a:latin typeface="Arial" panose="020B0604020202020204" pitchFamily="34" charset="0"/>
                <a:ea typeface="+mn-ea"/>
                <a:cs typeface="+mn-cs"/>
              </a:endParaRPr>
            </a:p>
          </p:txBody>
        </p:sp>
        <p:grpSp>
          <p:nvGrpSpPr>
            <p:cNvPr id="15" name="Group 19"/>
            <p:cNvGrpSpPr/>
            <p:nvPr/>
          </p:nvGrpSpPr>
          <p:grpSpPr bwMode="auto">
            <a:xfrm>
              <a:off x="1014" y="3168"/>
              <a:ext cx="768" cy="628"/>
              <a:chOff x="1014" y="3168"/>
              <a:chExt cx="768" cy="628"/>
            </a:xfrm>
          </p:grpSpPr>
          <p:sp>
            <p:nvSpPr>
              <p:cNvPr id="17" name="AutoShape 20"/>
              <p:cNvSpPr>
                <a:spLocks noChangeArrowheads="1"/>
              </p:cNvSpPr>
              <p:nvPr/>
            </p:nvSpPr>
            <p:spPr bwMode="gray">
              <a:xfrm>
                <a:off x="1014" y="3168"/>
                <a:ext cx="768" cy="532"/>
              </a:xfrm>
              <a:prstGeom prst="roundRect">
                <a:avLst>
                  <a:gd name="adj" fmla="val 11921"/>
                </a:avLst>
              </a:prstGeom>
              <a:gradFill rotWithShape="1">
                <a:gsLst>
                  <a:gs pos="0">
                    <a:srgbClr val="9AC763">
                      <a:gamma/>
                      <a:tint val="63529"/>
                      <a:invGamma/>
                    </a:srgbClr>
                  </a:gs>
                  <a:gs pos="100000">
                    <a:srgbClr val="9AC763"/>
                  </a:gs>
                </a:gsLst>
                <a:lin ang="5400000" scaled="1"/>
              </a:gradFill>
              <a:ln w="38100">
                <a:solidFill>
                  <a:srgbClr val="FFFFFF"/>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4179C"/>
                  </a:solidFill>
                  <a:effectLst/>
                  <a:uLnTx/>
                  <a:uFillTx/>
                  <a:latin typeface="Arial" panose="020B0604020202020204" pitchFamily="34" charset="0"/>
                  <a:ea typeface="+mn-ea"/>
                  <a:cs typeface="+mn-cs"/>
                </a:endParaRPr>
              </a:p>
            </p:txBody>
          </p:sp>
          <p:sp>
            <p:nvSpPr>
              <p:cNvPr id="18" name="Freeform 21"/>
              <p:cNvSpPr/>
              <p:nvPr/>
            </p:nvSpPr>
            <p:spPr bwMode="gray">
              <a:xfrm>
                <a:off x="1047" y="3168"/>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AC763">
                      <a:gamma/>
                      <a:tint val="48627"/>
                      <a:invGamma/>
                    </a:srgbClr>
                  </a:gs>
                  <a:gs pos="100000">
                    <a:srgbClr val="9AC763">
                      <a:alpha val="0"/>
                    </a:srgbClr>
                  </a:gs>
                </a:gsLst>
                <a:lin ang="2700000" scaled="1"/>
              </a:gradFill>
              <a:ln w="0">
                <a:noFill/>
                <a:prstDash val="solid"/>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4179C"/>
                  </a:solidFill>
                  <a:effectLst/>
                  <a:uLnTx/>
                  <a:uFillTx/>
                  <a:latin typeface="Arial" panose="020B0604020202020204" pitchFamily="34" charset="0"/>
                  <a:ea typeface="+mn-ea"/>
                  <a:cs typeface="+mn-cs"/>
                </a:endParaRPr>
              </a:p>
            </p:txBody>
          </p:sp>
          <p:sp>
            <p:nvSpPr>
              <p:cNvPr id="19" name="Text Box 22"/>
              <p:cNvSpPr txBox="1">
                <a:spLocks noChangeArrowheads="1"/>
              </p:cNvSpPr>
              <p:nvPr/>
            </p:nvSpPr>
            <p:spPr bwMode="gray">
              <a:xfrm>
                <a:off x="1079" y="3214"/>
                <a:ext cx="597" cy="582"/>
              </a:xfrm>
              <a:prstGeom prst="rect">
                <a:avLst/>
              </a:prstGeom>
              <a:noFill/>
              <a:ln w="9525" algn="ctr">
                <a:noFill/>
                <a:miter lim="800000"/>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400" dirty="0">
                    <a:solidFill>
                      <a:srgbClr val="FFFFFF"/>
                    </a:solidFill>
                    <a:effectLst>
                      <a:outerShdw blurRad="38100" dist="38100" dir="2700000" algn="tl">
                        <a:srgbClr val="C0C0C0"/>
                      </a:outerShdw>
                    </a:effectLst>
                    <a:latin typeface="方正黑体_GBK" panose="03000509000000000000" charset="-122"/>
                    <a:ea typeface="方正黑体_GBK" panose="03000509000000000000" charset="-122"/>
                  </a:rPr>
                  <a:t>消防安全</a:t>
                </a:r>
                <a:endParaRPr lang="en-US" altLang="zh-CN" sz="2400" dirty="0">
                  <a:solidFill>
                    <a:srgbClr val="FFFFFF"/>
                  </a:solidFill>
                  <a:effectLst>
                    <a:outerShdw blurRad="38100" dist="38100" dir="2700000" algn="tl">
                      <a:srgbClr val="C0C0C0"/>
                    </a:outerShdw>
                  </a:effectLst>
                  <a:latin typeface="方正黑体_GBK" panose="03000509000000000000" charset="-122"/>
                  <a:ea typeface="方正黑体_GBK" panose="03000509000000000000"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400" dirty="0">
                    <a:solidFill>
                      <a:srgbClr val="FFFFFF"/>
                    </a:solidFill>
                    <a:effectLst>
                      <a:outerShdw blurRad="38100" dist="38100" dir="2700000" algn="tl">
                        <a:srgbClr val="C0C0C0"/>
                      </a:outerShdw>
                    </a:effectLst>
                    <a:latin typeface="方正黑体_GBK" panose="03000509000000000000" charset="-122"/>
                    <a:ea typeface="方正黑体_GBK" panose="03000509000000000000" charset="-122"/>
                  </a:rPr>
                  <a:t>标准化</a:t>
                </a:r>
                <a:endParaRPr lang="en-US" altLang="zh-CN" sz="2400" dirty="0">
                  <a:solidFill>
                    <a:srgbClr val="FFFFFF"/>
                  </a:solidFill>
                  <a:effectLst>
                    <a:outerShdw blurRad="38100" dist="38100" dir="2700000" algn="tl">
                      <a:srgbClr val="C0C0C0"/>
                    </a:outerShdw>
                  </a:effectLst>
                  <a:latin typeface="方正黑体_GBK" panose="03000509000000000000" charset="-122"/>
                  <a:ea typeface="方正黑体_GBK" panose="03000509000000000000" charset="-122"/>
                </a:endParaRPr>
              </a:p>
            </p:txBody>
          </p:sp>
        </p:grpSp>
        <p:sp>
          <p:nvSpPr>
            <p:cNvPr id="16" name="Text Box 23"/>
            <p:cNvSpPr txBox="1">
              <a:spLocks noChangeArrowheads="1"/>
            </p:cNvSpPr>
            <p:nvPr/>
          </p:nvSpPr>
          <p:spPr bwMode="gray">
            <a:xfrm>
              <a:off x="1872" y="3162"/>
              <a:ext cx="2928" cy="538"/>
            </a:xfrm>
            <a:prstGeom prst="rect">
              <a:avLst/>
            </a:prstGeom>
            <a:noFill/>
            <a:ln w="9525" algn="ctr">
              <a:noFill/>
              <a:miter lim="800000"/>
            </a:ln>
            <a:effectLst/>
          </p:spPr>
          <p:txBody>
            <a:bodyPr>
              <a:spAutoFit/>
            </a:bodyPr>
            <a:lstStyle/>
            <a:p>
              <a:pPr eaLnBrk="0" fontAlgn="base" hangingPunct="0">
                <a:lnSpc>
                  <a:spcPts val="2800"/>
                </a:lnSpc>
                <a:spcBef>
                  <a:spcPct val="0"/>
                </a:spcBef>
                <a:spcAft>
                  <a:spcPct val="0"/>
                </a:spcAft>
              </a:pPr>
              <a:r>
                <a:rPr lang="zh-CN" altLang="en-US" sz="1800" b="1" dirty="0">
                  <a:solidFill>
                    <a:srgbClr val="00297A"/>
                  </a:solidFill>
                  <a:latin typeface="微软雅黑" panose="020B0503020204020204" pitchFamily="34" charset="-122"/>
                  <a:ea typeface="微软雅黑" panose="020B0503020204020204" pitchFamily="34" charset="-122"/>
                </a:rPr>
                <a:t>制定并推行一系列行业管理标准，在同类单位之间确立共同遵循的准则，建立健全科学的消防安全管理制度和操作规程，实现消防安全管理规范、</a:t>
              </a:r>
              <a:r>
                <a:rPr lang="zh-CN" altLang="en-US" sz="1800" b="1" dirty="0" smtClean="0">
                  <a:solidFill>
                    <a:srgbClr val="00297A"/>
                  </a:solidFill>
                  <a:latin typeface="微软雅黑" panose="020B0503020204020204" pitchFamily="34" charset="-122"/>
                  <a:ea typeface="微软雅黑" panose="020B0503020204020204" pitchFamily="34" charset="-122"/>
                </a:rPr>
                <a:t>有序。</a:t>
              </a:r>
              <a:endParaRPr lang="en-US" altLang="zh-CN" sz="1800" b="1" dirty="0">
                <a:solidFill>
                  <a:srgbClr val="00297A"/>
                </a:solidFill>
                <a:latin typeface="微软雅黑" panose="020B0503020204020204" pitchFamily="34" charset="-122"/>
                <a:ea typeface="微软雅黑" panose="020B0503020204020204" pitchFamily="34" charset="-122"/>
              </a:endParaRPr>
            </a:p>
          </p:txBody>
        </p:sp>
      </p:grpSp>
      <p:sp>
        <p:nvSpPr>
          <p:cNvPr id="34" name="Rectangle 31"/>
          <p:cNvSpPr>
            <a:spLocks noChangeArrowheads="1"/>
          </p:cNvSpPr>
          <p:nvPr/>
        </p:nvSpPr>
        <p:spPr bwMode="auto">
          <a:xfrm>
            <a:off x="4420422" y="3467417"/>
            <a:ext cx="1344706" cy="769441"/>
          </a:xfrm>
          <a:prstGeom prst="rect">
            <a:avLst/>
          </a:prstGeom>
          <a:noFill/>
          <a:ln w="9525">
            <a:noFill/>
            <a:miter lim="800000"/>
          </a:ln>
          <a:effectLst/>
        </p:spPr>
        <p:txBody>
          <a:bodyPr wrap="square">
            <a:spAutoFit/>
          </a:bodyPr>
          <a:lstStyle/>
          <a:p>
            <a:pPr algn="ctr" rtl="0" fontAlgn="base">
              <a:spcBef>
                <a:spcPct val="0"/>
              </a:spcBef>
              <a:spcAft>
                <a:spcPct val="0"/>
              </a:spcAft>
            </a:pPr>
            <a:r>
              <a:rPr lang="zh-CN" altLang="en-US" sz="2200" b="1" dirty="0">
                <a:solidFill>
                  <a:schemeClr val="bg1"/>
                </a:solidFill>
                <a:latin typeface="微软雅黑" panose="020B0503020204020204" pitchFamily="34" charset="-122"/>
                <a:ea typeface="微软雅黑" panose="020B0503020204020204" pitchFamily="34" charset="-122"/>
              </a:rPr>
              <a:t>社会单位对标自评</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5" name="Rectangle 31"/>
          <p:cNvSpPr>
            <a:spLocks noChangeArrowheads="1"/>
          </p:cNvSpPr>
          <p:nvPr/>
        </p:nvSpPr>
        <p:spPr bwMode="auto">
          <a:xfrm>
            <a:off x="5936503" y="3488866"/>
            <a:ext cx="1344706" cy="769441"/>
          </a:xfrm>
          <a:prstGeom prst="rect">
            <a:avLst/>
          </a:prstGeom>
          <a:noFill/>
          <a:ln w="9525">
            <a:noFill/>
            <a:miter lim="800000"/>
          </a:ln>
          <a:effectLst/>
        </p:spPr>
        <p:txBody>
          <a:bodyPr wrap="square">
            <a:spAutoFit/>
          </a:bodyPr>
          <a:lstStyle/>
          <a:p>
            <a:pPr algn="ctr" rtl="0" fontAlgn="base">
              <a:spcBef>
                <a:spcPct val="0"/>
              </a:spcBef>
              <a:spcAft>
                <a:spcPct val="0"/>
              </a:spcAft>
            </a:pPr>
            <a:r>
              <a:rPr lang="zh-CN" altLang="en-US" sz="2200" b="1" dirty="0">
                <a:solidFill>
                  <a:schemeClr val="bg1"/>
                </a:solidFill>
                <a:latin typeface="微软雅黑" panose="020B0503020204020204" pitchFamily="34" charset="-122"/>
                <a:ea typeface="微软雅黑" panose="020B0503020204020204" pitchFamily="34" charset="-122"/>
              </a:rPr>
              <a:t>行业部门逐家验收</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36" name="Rectangle 31"/>
          <p:cNvSpPr>
            <a:spLocks noChangeArrowheads="1"/>
          </p:cNvSpPr>
          <p:nvPr/>
        </p:nvSpPr>
        <p:spPr bwMode="auto">
          <a:xfrm>
            <a:off x="7390504" y="3504031"/>
            <a:ext cx="1344706" cy="769441"/>
          </a:xfrm>
          <a:prstGeom prst="rect">
            <a:avLst/>
          </a:prstGeom>
          <a:noFill/>
          <a:ln w="9525">
            <a:noFill/>
            <a:miter lim="800000"/>
          </a:ln>
          <a:effectLst/>
        </p:spPr>
        <p:txBody>
          <a:bodyPr wrap="square">
            <a:spAutoFit/>
          </a:bodyPr>
          <a:lstStyle/>
          <a:p>
            <a:pPr algn="ctr" rtl="0" fontAlgn="base">
              <a:spcBef>
                <a:spcPct val="0"/>
              </a:spcBef>
              <a:spcAft>
                <a:spcPct val="0"/>
              </a:spcAft>
            </a:pPr>
            <a:r>
              <a:rPr lang="zh-CN" altLang="en-US" sz="2200" b="1" dirty="0">
                <a:solidFill>
                  <a:schemeClr val="bg1"/>
                </a:solidFill>
                <a:latin typeface="微软雅黑" panose="020B0503020204020204" pitchFamily="34" charset="-122"/>
                <a:ea typeface="微软雅黑" panose="020B0503020204020204" pitchFamily="34" charset="-122"/>
              </a:rPr>
              <a:t>消防机构随机抽查</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pic>
        <p:nvPicPr>
          <p:cNvPr id="57346" name="Picture 2" descr="http://59.201.35.40/admin/uploads/image/20221118/16687684271049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83" y="2700051"/>
            <a:ext cx="3520605" cy="234707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ircle(in)">
                                      <p:cBhvr>
                                        <p:cTn id="28" dur="2000"/>
                                        <p:tgtEl>
                                          <p:spTgt spid="3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57346"/>
                                        </p:tgtEl>
                                        <p:attrNameLst>
                                          <p:attrName>style.visibility</p:attrName>
                                        </p:attrNameLst>
                                      </p:cBhvr>
                                      <p:to>
                                        <p:strVal val="visible"/>
                                      </p:to>
                                    </p:set>
                                    <p:animEffect transition="in" filter="fade">
                                      <p:cBhvr>
                                        <p:cTn id="36" dur="1000"/>
                                        <p:tgtEl>
                                          <p:spTgt spid="57346"/>
                                        </p:tgtEl>
                                      </p:cBhvr>
                                    </p:animEffect>
                                    <p:anim calcmode="lin" valueType="num">
                                      <p:cBhvr>
                                        <p:cTn id="37" dur="1000" fill="hold"/>
                                        <p:tgtEl>
                                          <p:spTgt spid="57346"/>
                                        </p:tgtEl>
                                        <p:attrNameLst>
                                          <p:attrName>ppt_x</p:attrName>
                                        </p:attrNameLst>
                                      </p:cBhvr>
                                      <p:tavLst>
                                        <p:tav tm="0">
                                          <p:val>
                                            <p:strVal val="#ppt_x"/>
                                          </p:val>
                                        </p:tav>
                                        <p:tav tm="100000">
                                          <p:val>
                                            <p:strVal val="#ppt_x"/>
                                          </p:val>
                                        </p:tav>
                                      </p:tavLst>
                                    </p:anim>
                                    <p:anim calcmode="lin" valueType="num">
                                      <p:cBhvr>
                                        <p:cTn id="38" dur="1000" fill="hold"/>
                                        <p:tgtEl>
                                          <p:spTgt spid="57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P spid="35" grpId="0"/>
      <p:bldP spid="3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smtClean="0">
                <a:solidFill>
                  <a:schemeClr val="bg1">
                    <a:lumMod val="95000"/>
                  </a:schemeClr>
                </a:solidFill>
                <a:cs typeface="微软雅黑" panose="020B0503020204020204" pitchFamily="34" charset="-122"/>
              </a:rPr>
              <a:t>如何开展消防安全标准化管理？</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sp>
        <p:nvSpPr>
          <p:cNvPr id="20" name="矩形 19"/>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689" y="1376970"/>
            <a:ext cx="2709191" cy="36404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492" name="Picture 4">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240" y="1369351"/>
            <a:ext cx="2857500" cy="364045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493" name="Picture 5">
            <a:hlinkClick r:id="rId4"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19" y="1369351"/>
            <a:ext cx="2885441" cy="36304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493"/>
                                        </p:tgtEl>
                                        <p:attrNameLst>
                                          <p:attrName>style.visibility</p:attrName>
                                        </p:attrNameLst>
                                      </p:cBhvr>
                                      <p:to>
                                        <p:strVal val="visible"/>
                                      </p:to>
                                    </p:set>
                                    <p:animEffect transition="in" filter="fade">
                                      <p:cBhvr>
                                        <p:cTn id="19" dur="500"/>
                                        <p:tgtEl>
                                          <p:spTgt spid="63493"/>
                                        </p:tgtEl>
                                      </p:cBhvr>
                                    </p:animEffect>
                                  </p:childTnLst>
                                </p:cTn>
                              </p:par>
                              <p:par>
                                <p:cTn id="20" presetID="10" presetClass="entr" presetSubtype="0" fill="hold" nodeType="withEffect">
                                  <p:stCondLst>
                                    <p:cond delay="0"/>
                                  </p:stCondLst>
                                  <p:childTnLst>
                                    <p:set>
                                      <p:cBhvr>
                                        <p:cTn id="21" dur="1" fill="hold">
                                          <p:stCondLst>
                                            <p:cond delay="0"/>
                                          </p:stCondLst>
                                        </p:cTn>
                                        <p:tgtEl>
                                          <p:spTgt spid="63490"/>
                                        </p:tgtEl>
                                        <p:attrNameLst>
                                          <p:attrName>style.visibility</p:attrName>
                                        </p:attrNameLst>
                                      </p:cBhvr>
                                      <p:to>
                                        <p:strVal val="visible"/>
                                      </p:to>
                                    </p:set>
                                    <p:animEffect transition="in" filter="fade">
                                      <p:cBhvr>
                                        <p:cTn id="22" dur="500"/>
                                        <p:tgtEl>
                                          <p:spTgt spid="63490"/>
                                        </p:tgtEl>
                                      </p:cBhvr>
                                    </p:animEffect>
                                  </p:childTnLst>
                                </p:cTn>
                              </p:par>
                              <p:par>
                                <p:cTn id="23" presetID="10" presetClass="entr" presetSubtype="0" fill="hold" nodeType="withEffect">
                                  <p:stCondLst>
                                    <p:cond delay="0"/>
                                  </p:stCondLst>
                                  <p:childTnLst>
                                    <p:set>
                                      <p:cBhvr>
                                        <p:cTn id="24" dur="1" fill="hold">
                                          <p:stCondLst>
                                            <p:cond delay="0"/>
                                          </p:stCondLst>
                                        </p:cTn>
                                        <p:tgtEl>
                                          <p:spTgt spid="63492"/>
                                        </p:tgtEl>
                                        <p:attrNameLst>
                                          <p:attrName>style.visibility</p:attrName>
                                        </p:attrNameLst>
                                      </p:cBhvr>
                                      <p:to>
                                        <p:strVal val="visible"/>
                                      </p:to>
                                    </p:set>
                                    <p:animEffect transition="in" filter="fade">
                                      <p:cBhvr>
                                        <p:cTn id="25"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7424980"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smtClean="0">
                <a:solidFill>
                  <a:schemeClr val="bg1">
                    <a:lumMod val="95000"/>
                  </a:schemeClr>
                </a:solidFill>
                <a:cs typeface="微软雅黑" panose="020B0503020204020204" pitchFamily="34" charset="-122"/>
              </a:rPr>
              <a:t>宣贯落实</a:t>
            </a:r>
            <a:r>
              <a:rPr lang="en-US" altLang="zh-CN" sz="2000" b="1" dirty="0" smtClean="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单位消防安全管理规范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r>
              <a:rPr lang="en-US" altLang="zh-CN" sz="2000" b="1" dirty="0">
                <a:solidFill>
                  <a:schemeClr val="bg1">
                    <a:lumMod val="95000"/>
                  </a:schemeClr>
                </a:solidFill>
                <a:cs typeface="微软雅黑" panose="020B0503020204020204" pitchFamily="34" charset="-122"/>
              </a:rPr>
              <a:t>DB32</a:t>
            </a:r>
            <a:r>
              <a:rPr lang="zh-CN" altLang="en-US" sz="2000" b="1" dirty="0">
                <a:solidFill>
                  <a:schemeClr val="bg1">
                    <a:lumMod val="95000"/>
                  </a:schemeClr>
                </a:solidFill>
                <a:cs typeface="微软雅黑" panose="020B0503020204020204" pitchFamily="34" charset="-122"/>
              </a:rPr>
              <a:t>／</a:t>
            </a:r>
            <a:r>
              <a:rPr lang="en-US" altLang="zh-CN" sz="2000" b="1" dirty="0">
                <a:solidFill>
                  <a:schemeClr val="bg1">
                    <a:lumMod val="95000"/>
                  </a:schemeClr>
                </a:solidFill>
                <a:cs typeface="微软雅黑" panose="020B0503020204020204" pitchFamily="34" charset="-122"/>
              </a:rPr>
              <a:t>T 4444-2023</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54372"/>
            <a:ext cx="7200000" cy="30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sp>
        <p:nvSpPr>
          <p:cNvPr id="6"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en-US" altLang="zh-CN" sz="2000" b="1" dirty="0" smtClean="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单位消防安全管理规范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特点</a:t>
            </a:r>
            <a:endParaRPr lang="zh-CN" altLang="en-US" sz="2000" b="1" dirty="0">
              <a:solidFill>
                <a:schemeClr val="bg1">
                  <a:lumMod val="95000"/>
                </a:schemeClr>
              </a:solidFill>
              <a:cs typeface="微软雅黑" panose="020B0503020204020204" pitchFamily="34" charset="-122"/>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34" y="1401549"/>
            <a:ext cx="7200000" cy="307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593850"/>
            <a:ext cx="7200000" cy="293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en-US" altLang="zh-CN" sz="2000" b="1" dirty="0" smtClean="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单位消防安全管理规范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特点</a:t>
            </a:r>
            <a:endParaRPr lang="zh-CN" altLang="en-US" sz="2000" b="1" dirty="0">
              <a:solidFill>
                <a:schemeClr val="bg1">
                  <a:lumMod val="95000"/>
                </a:schemeClr>
              </a:solidFill>
              <a:cs typeface="微软雅黑" panose="020B0503020204020204" pitchFamily="34" charset="-122"/>
            </a:endParaRPr>
          </a:p>
        </p:txBody>
      </p:sp>
      <p:sp>
        <p:nvSpPr>
          <p:cNvPr id="8" name="矩形 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为什么要</a:t>
            </a:r>
            <a:r>
              <a:rPr lang="zh-CN" altLang="en-US" sz="2000" b="1" dirty="0" smtClean="0">
                <a:solidFill>
                  <a:schemeClr val="bg1">
                    <a:lumMod val="95000"/>
                  </a:schemeClr>
                </a:solidFill>
                <a:cs typeface="微软雅黑" panose="020B0503020204020204" pitchFamily="34" charset="-122"/>
              </a:rPr>
              <a:t>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89278" y="562994"/>
            <a:ext cx="741612" cy="806357"/>
          </a:xfrm>
          <a:prstGeom prst="rect">
            <a:avLst/>
          </a:prstGeom>
        </p:spPr>
      </p:pic>
      <p:sp>
        <p:nvSpPr>
          <p:cNvPr id="13" name="文本框 99"/>
          <p:cNvSpPr txBox="1"/>
          <p:nvPr/>
        </p:nvSpPr>
        <p:spPr>
          <a:xfrm>
            <a:off x="63500" y="1252220"/>
            <a:ext cx="8972550" cy="3508375"/>
          </a:xfrm>
          <a:prstGeom prst="rect">
            <a:avLst/>
          </a:prstGeom>
          <a:noFill/>
          <a:ln w="9525">
            <a:noFill/>
          </a:ln>
        </p:spPr>
        <p:txBody>
          <a:bodyPr wrap="square">
            <a:noAutofit/>
          </a:bodyPr>
          <a:lstStyle/>
          <a:p>
            <a:pPr indent="457200" algn="just" fontAlgn="auto">
              <a:lnSpc>
                <a:spcPts val="2500"/>
              </a:lnSpc>
              <a:spcBef>
                <a:spcPts val="600"/>
              </a:spcBef>
              <a:spcAft>
                <a:spcPts val="1200"/>
              </a:spcAft>
              <a:buClrTx/>
              <a:buSzTx/>
              <a:buFontTx/>
              <a:extLst>
                <a:ext uri="{35155182-B16C-46BC-9424-99874614C6A1}">
                  <wpsdc:indentchars xmlns:wpsdc="http://www.wps.cn/officeDocument/2017/drawingmlCustomData" xmlns="" val="200" checksum="59296752"/>
                </a:ext>
              </a:extLst>
            </a:pPr>
            <a:r>
              <a:rPr lang="zh-CN" altLang="en-US" sz="1800" b="1" dirty="0" smtClean="0">
                <a:solidFill>
                  <a:schemeClr val="bg1"/>
                </a:solidFill>
                <a:latin typeface="方正楷体_GBK" panose="03000509000000000000" charset="-122"/>
                <a:ea typeface="方正楷体_GBK" panose="03000509000000000000" charset="-122"/>
                <a:cs typeface="方正楷体_GBK" panose="03000509000000000000" charset="-122"/>
                <a:sym typeface="+mn-ea"/>
              </a:rPr>
              <a:t>新修订的</a:t>
            </a:r>
            <a:r>
              <a:rPr lang="en-US" altLang="zh-CN" sz="1800" b="1" dirty="0" smtClean="0">
                <a:solidFill>
                  <a:srgbClr val="FFC000"/>
                </a:solidFill>
                <a:latin typeface="方正楷体_GBK" panose="03000509000000000000" charset="-122"/>
                <a:ea typeface="方正楷体_GBK" panose="03000509000000000000" charset="-122"/>
                <a:cs typeface="方正楷体_GBK" panose="03000509000000000000" charset="-122"/>
                <a:sym typeface="+mn-ea"/>
              </a:rPr>
              <a:t>《</a:t>
            </a:r>
            <a:r>
              <a:rPr lang="zh-CN" altLang="en-US" sz="1800" b="1" dirty="0" smtClean="0">
                <a:solidFill>
                  <a:srgbClr val="FFC000"/>
                </a:solidFill>
                <a:latin typeface="方正楷体_GBK" panose="03000509000000000000" charset="-122"/>
                <a:ea typeface="方正楷体_GBK" panose="03000509000000000000" charset="-122"/>
                <a:cs typeface="方正楷体_GBK" panose="03000509000000000000" charset="-122"/>
                <a:sym typeface="+mn-ea"/>
              </a:rPr>
              <a:t>江苏省消防条例</a:t>
            </a:r>
            <a:r>
              <a:rPr lang="en-US" altLang="zh-CN" sz="1800" b="1" dirty="0" smtClean="0">
                <a:solidFill>
                  <a:srgbClr val="FFC000"/>
                </a:solidFill>
                <a:latin typeface="方正楷体_GBK" panose="03000509000000000000" charset="-122"/>
                <a:ea typeface="方正楷体_GBK" panose="03000509000000000000" charset="-122"/>
                <a:cs typeface="方正楷体_GBK" panose="03000509000000000000" charset="-122"/>
                <a:sym typeface="+mn-ea"/>
              </a:rPr>
              <a:t>》</a:t>
            </a:r>
            <a:r>
              <a:rPr lang="zh-CN" altLang="en-US" sz="1800" b="1" dirty="0">
                <a:solidFill>
                  <a:schemeClr val="bg1"/>
                </a:solidFill>
                <a:latin typeface="方正楷体_GBK" panose="03000509000000000000" charset="-122"/>
                <a:ea typeface="方正楷体_GBK" panose="03000509000000000000" charset="-122"/>
                <a:cs typeface="方正楷体_GBK" panose="03000509000000000000" charset="-122"/>
                <a:sym typeface="+mn-ea"/>
              </a:rPr>
              <a:t>规定</a:t>
            </a:r>
            <a:r>
              <a:rPr lang="zh-CN" altLang="en-US" sz="1800" b="1" dirty="0" smtClean="0">
                <a:solidFill>
                  <a:schemeClr val="bg1"/>
                </a:solidFill>
                <a:latin typeface="方正楷体_GBK" panose="03000509000000000000" charset="-122"/>
                <a:ea typeface="方正楷体_GBK" panose="03000509000000000000" charset="-122"/>
                <a:cs typeface="方正楷体_GBK" panose="03000509000000000000" charset="-122"/>
                <a:sym typeface="+mn-ea"/>
              </a:rPr>
              <a:t>部门</a:t>
            </a:r>
            <a:r>
              <a:rPr lang="zh-CN" altLang="en-US" sz="1800" b="1" dirty="0">
                <a:solidFill>
                  <a:schemeClr val="bg1"/>
                </a:solidFill>
                <a:latin typeface="方正楷体_GBK" panose="03000509000000000000" charset="-122"/>
                <a:ea typeface="方正楷体_GBK" panose="03000509000000000000" charset="-122"/>
                <a:cs typeface="方正楷体_GBK" panose="03000509000000000000" charset="-122"/>
                <a:sym typeface="+mn-ea"/>
              </a:rPr>
              <a:t>消防工作职责和各行业系统消防安全履行职责情况</a:t>
            </a:r>
          </a:p>
          <a:p>
            <a:pPr indent="406400" algn="just" fontAlgn="auto">
              <a:lnSpc>
                <a:spcPts val="2500"/>
              </a:lnSpc>
              <a:extLst>
                <a:ext uri="{35155182-B16C-46BC-9424-99874614C6A1}">
                  <wpsdc:indentchars xmlns:wpsdc="http://www.wps.cn/officeDocument/2017/drawingmlCustomData" xmlns="" val="200" checksum="1740828767"/>
                </a:ext>
              </a:extLst>
            </a:pPr>
            <a:r>
              <a:rPr lang="en-US" sz="1600" dirty="0" smtClean="0">
                <a:solidFill>
                  <a:schemeClr val="bg1"/>
                </a:solidFill>
                <a:latin typeface="方正黑体_GBK" panose="03000509000000000000" charset="-122"/>
                <a:ea typeface="方正黑体_GBK" panose="03000509000000000000" charset="-122"/>
                <a:cs typeface="方正楷体_GBK" panose="03000509000000000000" charset="-122"/>
                <a:sym typeface="+mn-ea"/>
              </a:rPr>
              <a:t> </a:t>
            </a:r>
            <a:r>
              <a:rPr sz="1600" dirty="0" smtClean="0">
                <a:solidFill>
                  <a:schemeClr val="bg1"/>
                </a:solidFill>
                <a:latin typeface="方正黑体_GBK" panose="03000509000000000000" charset="-122"/>
                <a:ea typeface="方正黑体_GBK" panose="03000509000000000000" charset="-122"/>
                <a:cs typeface="方正楷体_GBK" panose="03000509000000000000" charset="-122"/>
                <a:sym typeface="+mn-ea"/>
              </a:rPr>
              <a:t>第十五条</a:t>
            </a: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　县级以上地方人民政府有关部门应当履行下列消防工作职责：</a:t>
            </a:r>
          </a:p>
          <a:p>
            <a:pPr indent="406400" algn="just" fontAlgn="auto">
              <a:lnSpc>
                <a:spcPts val="2500"/>
              </a:lnSpc>
              <a:extLst>
                <a:ext uri="{35155182-B16C-46BC-9424-99874614C6A1}">
                  <wpsdc:indentchars xmlns:wpsdc="http://www.wps.cn/officeDocument/2017/drawingmlCustomData" xmlns="" val="200" checksum="1740828767"/>
                </a:ext>
              </a:extLst>
            </a:pP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（一）根据行业、系统工作特点，将消防安全内容纳入相关行业法规政策、规划计划和应急预案，提高消防安全管理水平；</a:t>
            </a:r>
          </a:p>
          <a:p>
            <a:pPr indent="406400" algn="just" fontAlgn="auto">
              <a:lnSpc>
                <a:spcPts val="2500"/>
              </a:lnSpc>
              <a:extLst>
                <a:ext uri="{35155182-B16C-46BC-9424-99874614C6A1}">
                  <wpsdc:indentchars xmlns:wpsdc="http://www.wps.cn/officeDocument/2017/drawingmlCustomData" xmlns="" val="200" checksum="1740828767"/>
                </a:ext>
              </a:extLst>
            </a:pP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（二）依法指导、督促本行业、本系统相关单位落实消防安全责任；</a:t>
            </a:r>
          </a:p>
          <a:p>
            <a:pPr indent="406400" algn="just" fontAlgn="auto">
              <a:lnSpc>
                <a:spcPts val="2500"/>
              </a:lnSpc>
              <a:extLst>
                <a:ext uri="{35155182-B16C-46BC-9424-99874614C6A1}">
                  <wpsdc:indentchars xmlns:wpsdc="http://www.wps.cn/officeDocument/2017/drawingmlCustomData" xmlns="" val="200" checksum="1740828767"/>
                </a:ext>
              </a:extLst>
            </a:pP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（三）开展针对性消防安全检查；</a:t>
            </a:r>
          </a:p>
          <a:p>
            <a:pPr indent="406400" algn="just" fontAlgn="auto">
              <a:lnSpc>
                <a:spcPts val="2500"/>
              </a:lnSpc>
              <a:extLst>
                <a:ext uri="{35155182-B16C-46BC-9424-99874614C6A1}">
                  <wpsdc:indentchars xmlns:wpsdc="http://www.wps.cn/officeDocument/2017/drawingmlCustomData" xmlns="" val="200" checksum="1740828767"/>
                </a:ext>
              </a:extLst>
            </a:pP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（四）督促、指导行业单位加强对行业从业人员的消防宣传教育；</a:t>
            </a:r>
          </a:p>
          <a:p>
            <a:pPr indent="406400" algn="just" fontAlgn="auto">
              <a:lnSpc>
                <a:spcPts val="2500"/>
              </a:lnSpc>
              <a:extLst>
                <a:ext uri="{35155182-B16C-46BC-9424-99874614C6A1}">
                  <wpsdc:indentchars xmlns:wpsdc="http://www.wps.cn/officeDocument/2017/drawingmlCustomData" xmlns="" val="200" checksum="1740828767"/>
                </a:ext>
              </a:extLst>
            </a:pP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a:t>
            </a:r>
            <a:r>
              <a:rPr sz="1600" dirty="0" err="1"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五）法律、法规、规章规定的其他消防工作职责</a:t>
            </a: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a:t>
            </a:r>
            <a:endParaRPr lang="en-US" sz="1600" dirty="0">
              <a:solidFill>
                <a:schemeClr val="bg1"/>
              </a:solidFill>
              <a:latin typeface="方正仿宋_GB2312" panose="02000000000000000000" charset="-122"/>
              <a:ea typeface="方正仿宋_GB2312" panose="02000000000000000000" charset="-122"/>
              <a:cs typeface="方正楷体_GBK" panose="03000509000000000000" charset="-122"/>
              <a:sym typeface="+mn-ea"/>
            </a:endParaRPr>
          </a:p>
          <a:p>
            <a:pPr indent="406400" algn="just" fontAlgn="auto">
              <a:lnSpc>
                <a:spcPts val="2500"/>
              </a:lnSpc>
              <a:extLst>
                <a:ext uri="{35155182-B16C-46BC-9424-99874614C6A1}">
                  <wpsdc:indentchars xmlns:wpsdc="http://www.wps.cn/officeDocument/2017/drawingmlCustomData" xmlns="" val="200" checksum="1740828767"/>
                </a:ext>
              </a:extLst>
            </a:pPr>
            <a:r>
              <a:rPr sz="1600" dirty="0" err="1"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有关部门可以</a:t>
            </a:r>
            <a:r>
              <a:rPr sz="1600" b="1" dirty="0" err="1" smtClean="0">
                <a:solidFill>
                  <a:srgbClr val="FFC000"/>
                </a:solidFill>
                <a:latin typeface="方正仿宋_GB2312" panose="02000000000000000000" charset="-122"/>
                <a:ea typeface="方正仿宋_GB2312" panose="02000000000000000000" charset="-122"/>
                <a:cs typeface="方正楷体_GBK" panose="03000509000000000000" charset="-122"/>
                <a:sym typeface="+mn-ea"/>
              </a:rPr>
              <a:t>将消防安全职责履行情况作为本行业、本系统单位评先评优、评级评星的条件</a:t>
            </a:r>
            <a:r>
              <a:rPr sz="1600" dirty="0" smtClean="0">
                <a:solidFill>
                  <a:schemeClr val="bg1"/>
                </a:solidFill>
                <a:latin typeface="方正仿宋_GB2312" panose="02000000000000000000" charset="-122"/>
                <a:ea typeface="方正仿宋_GB2312" panose="02000000000000000000" charset="-122"/>
                <a:cs typeface="方正楷体_GBK" panose="03000509000000000000" charset="-122"/>
                <a:sym typeface="+mn-ea"/>
              </a:rPr>
              <a:t>。</a:t>
            </a:r>
          </a:p>
          <a:p>
            <a:pPr indent="406400" algn="just" fontAlgn="auto">
              <a:lnSpc>
                <a:spcPts val="2500"/>
              </a:lnSpc>
              <a:extLst>
                <a:ext uri="{35155182-B16C-46BC-9424-99874614C6A1}">
                  <wpsdc:indentchars xmlns:wpsdc="http://www.wps.cn/officeDocument/2017/drawingmlCustomData" xmlns="" val="200" checksum="1740828767"/>
                </a:ext>
              </a:extLst>
            </a:pPr>
            <a:endParaRPr lang="en-US" sz="1600" b="0" dirty="0">
              <a:solidFill>
                <a:schemeClr val="bg1"/>
              </a:solidFill>
              <a:latin typeface="方正仿宋_GB2312" panose="02000000000000000000" charset="-122"/>
              <a:ea typeface="方正仿宋_GB2312" panose="02000000000000000000" charset="-122"/>
            </a:endParaRPr>
          </a:p>
          <a:p>
            <a:pPr>
              <a:lnSpc>
                <a:spcPts val="2500"/>
              </a:lnSpc>
            </a:pPr>
            <a:endParaRPr lang="en-US" sz="2400" b="0" dirty="0">
              <a:solidFill>
                <a:schemeClr val="bg1"/>
              </a:solidFill>
              <a:latin typeface="方正楷体_GBK" panose="03000509000000000000" charset="-122"/>
              <a:ea typeface="方正楷体_GBK" panose="03000509000000000000" charset="-122"/>
              <a:cs typeface="方正楷体_GBK" panose="03000509000000000000" charset="-122"/>
            </a:endParaRPr>
          </a:p>
          <a:p>
            <a:pPr>
              <a:lnSpc>
                <a:spcPts val="2500"/>
              </a:lnSpc>
            </a:pPr>
            <a:endParaRPr lang="zh-CN" altLang="en-US" sz="2400" b="0" dirty="0">
              <a:solidFill>
                <a:schemeClr val="bg1"/>
              </a:solidFill>
              <a:latin typeface="方正楷体_GBK" panose="03000509000000000000" charset="-122"/>
              <a:ea typeface="方正楷体_GBK" panose="03000509000000000000" charset="-122"/>
              <a:cs typeface="方正楷体_GBK" panose="03000509000000000000" charset="-122"/>
            </a:endParaRPr>
          </a:p>
        </p:txBody>
      </p:sp>
      <p:sp>
        <p:nvSpPr>
          <p:cNvPr id="7" name="矩形 6"/>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90" y="1369351"/>
            <a:ext cx="5218006" cy="352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457713"/>
            <a:ext cx="7200000" cy="309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369351"/>
            <a:ext cx="7200000" cy="350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568342"/>
            <a:ext cx="7200000" cy="265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369351"/>
            <a:ext cx="7200000" cy="335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617663"/>
            <a:ext cx="7200000" cy="272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10" y="1276350"/>
            <a:ext cx="6955473" cy="3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3" cstate="print"/>
          <a:stretch>
            <a:fillRect/>
          </a:stretch>
        </p:blipFill>
        <p:spPr>
          <a:xfrm>
            <a:off x="289278" y="562994"/>
            <a:ext cx="741612" cy="806357"/>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4" y="1295400"/>
            <a:ext cx="7200000" cy="364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对象 1">
            <a:hlinkClick r:id="rId5" action="ppaction://hlinkfile"/>
          </p:cNvPr>
          <p:cNvGraphicFramePr>
            <a:graphicFrameLocks noChangeAspect="1"/>
          </p:cNvGraphicFramePr>
          <p:nvPr/>
        </p:nvGraphicFramePr>
        <p:xfrm>
          <a:off x="7098534" y="610572"/>
          <a:ext cx="1789879" cy="711200"/>
        </p:xfrm>
        <a:graphic>
          <a:graphicData uri="http://schemas.openxmlformats.org/presentationml/2006/ole">
            <mc:AlternateContent xmlns:mc="http://schemas.openxmlformats.org/markup-compatibility/2006">
              <mc:Choice xmlns:v="urn:schemas-microsoft-com:vml" Requires="v">
                <p:oleObj spid="_x0000_s26694" name="包装程序外壳对象" showAsIcon="1" r:id="rId6" imgW="2343150" imgH="523875" progId="Package">
                  <p:embed/>
                </p:oleObj>
              </mc:Choice>
              <mc:Fallback>
                <p:oleObj name="包装程序外壳对象" showAsIcon="1" r:id="rId6" imgW="2343150" imgH="523875" progId="Package">
                  <p:embed/>
                  <p:pic>
                    <p:nvPicPr>
                      <p:cNvPr id="0" name="图片 26689"/>
                      <p:cNvPicPr/>
                      <p:nvPr/>
                    </p:nvPicPr>
                    <p:blipFill>
                      <a:blip r:embed="rId7"/>
                      <a:stretch>
                        <a:fillRect/>
                      </a:stretch>
                    </p:blipFill>
                    <p:spPr>
                      <a:xfrm>
                        <a:off x="7098534" y="610572"/>
                        <a:ext cx="1789879" cy="711200"/>
                      </a:xfrm>
                      <a:prstGeom prst="rect">
                        <a:avLst/>
                      </a:prstGeom>
                    </p:spPr>
                  </p:pic>
                </p:oleObj>
              </mc:Fallback>
            </mc:AlternateContent>
          </a:graphicData>
        </a:graphic>
      </p:graphicFrame>
      <p:sp>
        <p:nvSpPr>
          <p:cNvPr id="8" name="矩形 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433513"/>
            <a:ext cx="7200000" cy="31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566863"/>
            <a:ext cx="7200000" cy="295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为什么要</a:t>
            </a:r>
            <a:r>
              <a:rPr lang="zh-CN" altLang="en-US" sz="2000" b="1" dirty="0" smtClean="0">
                <a:solidFill>
                  <a:schemeClr val="bg1">
                    <a:lumMod val="95000"/>
                  </a:schemeClr>
                </a:solidFill>
                <a:cs typeface="微软雅黑" panose="020B0503020204020204" pitchFamily="34" charset="-122"/>
              </a:rPr>
              <a:t>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89278" y="562994"/>
            <a:ext cx="741612" cy="806357"/>
          </a:xfrm>
          <a:prstGeom prst="rect">
            <a:avLst/>
          </a:prstGeom>
        </p:spPr>
      </p:pic>
      <p:sp>
        <p:nvSpPr>
          <p:cNvPr id="13" name="文本框 99"/>
          <p:cNvSpPr txBox="1"/>
          <p:nvPr/>
        </p:nvSpPr>
        <p:spPr>
          <a:xfrm>
            <a:off x="63500" y="1252220"/>
            <a:ext cx="8972550" cy="3662680"/>
          </a:xfrm>
          <a:prstGeom prst="rect">
            <a:avLst/>
          </a:prstGeom>
          <a:noFill/>
          <a:ln w="9525">
            <a:noFill/>
          </a:ln>
        </p:spPr>
        <p:txBody>
          <a:bodyPr wrap="square">
            <a:noAutofit/>
          </a:bodyPr>
          <a:lstStyle/>
          <a:p>
            <a:pPr indent="457200" algn="just" fontAlgn="auto">
              <a:spcBef>
                <a:spcPts val="600"/>
              </a:spcBef>
              <a:spcAft>
                <a:spcPts val="1200"/>
              </a:spcAft>
              <a:buClrTx/>
              <a:buSzTx/>
              <a:buFontTx/>
              <a:extLst>
                <a:ext uri="{35155182-B16C-46BC-9424-99874614C6A1}">
                  <wpsdc:indentchars xmlns:wpsdc="http://www.wps.cn/officeDocument/2017/drawingmlCustomData" xmlns="" val="200" checksum="59296752"/>
                </a:ext>
              </a:extLst>
            </a:pPr>
            <a:r>
              <a:rPr lang="zh-CN" altLang="en-US" sz="1800" b="1" dirty="0" smtClean="0">
                <a:solidFill>
                  <a:srgbClr val="FFFFFF"/>
                </a:solidFill>
                <a:latin typeface="方正楷体_GBK" panose="03000509000000000000" charset="-122"/>
                <a:ea typeface="方正楷体_GBK" panose="03000509000000000000" charset="-122"/>
                <a:cs typeface="方正楷体_GBK" panose="03000509000000000000" charset="-122"/>
                <a:sym typeface="+mn-ea"/>
              </a:rPr>
              <a:t>新修订的</a:t>
            </a:r>
            <a:r>
              <a:rPr lang="en-US" altLang="zh-CN" sz="1800" b="1" dirty="0" smtClean="0">
                <a:solidFill>
                  <a:srgbClr val="FFFFFF"/>
                </a:solidFill>
                <a:latin typeface="方正楷体_GBK" panose="03000509000000000000" charset="-122"/>
                <a:ea typeface="方正楷体_GBK" panose="03000509000000000000" charset="-122"/>
                <a:cs typeface="方正楷体_GBK" panose="03000509000000000000" charset="-122"/>
                <a:sym typeface="+mn-ea"/>
              </a:rPr>
              <a:t>《</a:t>
            </a:r>
            <a:r>
              <a:rPr lang="zh-CN" altLang="en-US" sz="1800" b="1" dirty="0" smtClean="0">
                <a:solidFill>
                  <a:srgbClr val="FFC000"/>
                </a:solidFill>
                <a:latin typeface="方正楷体_GBK" panose="03000509000000000000" charset="-122"/>
                <a:ea typeface="方正楷体_GBK" panose="03000509000000000000" charset="-122"/>
                <a:cs typeface="方正楷体_GBK" panose="03000509000000000000" charset="-122"/>
                <a:sym typeface="+mn-ea"/>
              </a:rPr>
              <a:t>江苏省消防条例</a:t>
            </a:r>
            <a:r>
              <a:rPr lang="en-US" altLang="zh-CN" sz="1800" b="1" dirty="0" smtClean="0">
                <a:solidFill>
                  <a:srgbClr val="FFFFFF"/>
                </a:solidFill>
                <a:latin typeface="方正楷体_GBK" panose="03000509000000000000" charset="-122"/>
                <a:ea typeface="方正楷体_GBK" panose="03000509000000000000" charset="-122"/>
                <a:cs typeface="方正楷体_GBK" panose="03000509000000000000" charset="-122"/>
                <a:sym typeface="+mn-ea"/>
              </a:rPr>
              <a:t>》</a:t>
            </a:r>
            <a:r>
              <a:rPr lang="zh-CN" altLang="en-US" sz="1800" b="1" dirty="0" smtClean="0">
                <a:solidFill>
                  <a:srgbClr val="FFFFFF"/>
                </a:solidFill>
                <a:latin typeface="方正楷体_GBK" panose="03000509000000000000" charset="-122"/>
                <a:ea typeface="方正楷体_GBK" panose="03000509000000000000" charset="-122"/>
                <a:cs typeface="方正楷体_GBK" panose="03000509000000000000" charset="-122"/>
                <a:sym typeface="+mn-ea"/>
              </a:rPr>
              <a:t>规定</a:t>
            </a:r>
            <a:r>
              <a:rPr lang="zh-CN" altLang="en-US" sz="2000" b="1" dirty="0">
                <a:solidFill>
                  <a:srgbClr val="FFFFFF"/>
                </a:solidFill>
                <a:latin typeface="方正楷体_GBK" panose="03000509000000000000" charset="-122"/>
                <a:ea typeface="方正楷体_GBK" panose="03000509000000000000" charset="-122"/>
                <a:cs typeface="方正楷体_GBK" panose="03000509000000000000" charset="-122"/>
                <a:sym typeface="+mn-ea"/>
              </a:rPr>
              <a:t>单位消防安全职责及消防安全责任人、消防安全管理人的消防培训要求</a:t>
            </a:r>
          </a:p>
          <a:p>
            <a:pPr indent="355600" algn="just" fontAlgn="auto"/>
            <a:r>
              <a:rPr lang="zh-CN" altLang="en-US" sz="1600" dirty="0">
                <a:solidFill>
                  <a:srgbClr val="FFFFFF"/>
                </a:solidFill>
                <a:latin typeface="方正黑体_GBK" panose="03000509000000000000" charset="-122"/>
                <a:ea typeface="方正黑体_GBK" panose="03000509000000000000" charset="-122"/>
                <a:cs typeface="方正楷体_GBK" panose="03000509000000000000" charset="-122"/>
                <a:sym typeface="+mn-ea"/>
              </a:rPr>
              <a:t>第十八条</a:t>
            </a:r>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　机关、团体、企业、事业等单位除依法履行《中华人民共和国消防法》规定的单位消防安全职责外，还应当履行下列职责：</a:t>
            </a:r>
            <a:endParaRPr lang="zh-CN" altLang="en-US" sz="1800" b="1" dirty="0">
              <a:solidFill>
                <a:srgbClr val="FFFFFF"/>
              </a:solidFill>
              <a:latin typeface="方正楷体_GBK" panose="03000509000000000000" charset="-122"/>
              <a:ea typeface="方正楷体_GBK" panose="03000509000000000000" charset="-122"/>
              <a:cs typeface="方正楷体_GBK" panose="03000509000000000000" charset="-122"/>
              <a:sym typeface="+mn-ea"/>
            </a:endParaRPr>
          </a:p>
          <a:p>
            <a:pPr indent="355600" algn="just" fontAlgn="auto"/>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（一）建立健全</a:t>
            </a:r>
            <a:r>
              <a:rPr lang="zh-CN" altLang="en-US" sz="1600" b="1" dirty="0">
                <a:solidFill>
                  <a:srgbClr val="FFC000"/>
                </a:solidFill>
                <a:latin typeface="方正仿宋_GB2312" panose="02000000000000000000" charset="-122"/>
                <a:ea typeface="方正仿宋_GB2312" panose="02000000000000000000" charset="-122"/>
                <a:cs typeface="方正楷体_GBK" panose="03000509000000000000" charset="-122"/>
                <a:sym typeface="+mn-ea"/>
              </a:rPr>
              <a:t>全员消防安全责任制</a:t>
            </a:r>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，明确负责消防安全工作的机构，配备专职或者兼职消防安全人员；</a:t>
            </a:r>
          </a:p>
          <a:p>
            <a:pPr indent="355600" algn="just" fontAlgn="auto"/>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（二）</a:t>
            </a:r>
            <a:r>
              <a:rPr lang="zh-CN" altLang="en-US" sz="1600" dirty="0">
                <a:solidFill>
                  <a:srgbClr val="FFC000"/>
                </a:solidFill>
                <a:latin typeface="方正仿宋_GB2312" panose="02000000000000000000" charset="-122"/>
                <a:ea typeface="方正仿宋_GB2312" panose="02000000000000000000" charset="-122"/>
                <a:cs typeface="方正楷体_GBK" panose="03000509000000000000" charset="-122"/>
                <a:sym typeface="+mn-ea"/>
              </a:rPr>
              <a:t>保障消防安全工作经费投入</a:t>
            </a:r>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a:t>
            </a:r>
          </a:p>
          <a:p>
            <a:pPr indent="355600" algn="just" fontAlgn="auto"/>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（三）</a:t>
            </a:r>
            <a:r>
              <a:rPr lang="zh-CN" altLang="en-US" sz="1600" dirty="0">
                <a:solidFill>
                  <a:srgbClr val="FFC000"/>
                </a:solidFill>
                <a:latin typeface="方正仿宋_GB2312" panose="02000000000000000000" charset="-122"/>
                <a:ea typeface="方正仿宋_GB2312" panose="02000000000000000000" charset="-122"/>
                <a:cs typeface="方正楷体_GBK" panose="03000509000000000000" charset="-122"/>
                <a:sym typeface="+mn-ea"/>
              </a:rPr>
              <a:t>实行消防安全标准化管理</a:t>
            </a:r>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，加强消防宣传教育，提高检查消除火灾隐患、组织扑救初起火灾和人员疏散逃生的能力；</a:t>
            </a:r>
          </a:p>
          <a:p>
            <a:pPr indent="355600" algn="just" fontAlgn="auto"/>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（四）法律、法规、规章规定的其他消防安全职责。</a:t>
            </a:r>
          </a:p>
          <a:p>
            <a:pPr indent="355600" algn="just" fontAlgn="auto"/>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机关、团体、企业、事业等单位的主要负责人是本单位的消防安全责任人，对本单位的消防工作全面负责。</a:t>
            </a:r>
            <a:r>
              <a:rPr lang="zh-CN" altLang="en-US" sz="1600" b="1" dirty="0">
                <a:solidFill>
                  <a:srgbClr val="FFC000"/>
                </a:solidFill>
                <a:latin typeface="方正仿宋_GB2312" panose="02000000000000000000" charset="-122"/>
                <a:ea typeface="方正仿宋_GB2312" panose="02000000000000000000" charset="-122"/>
                <a:cs typeface="方正楷体_GBK" panose="03000509000000000000" charset="-122"/>
                <a:sym typeface="+mn-ea"/>
              </a:rPr>
              <a:t>消防安全责任人、消防安全管理人和其他消防安全管理人员应当参加培训，具备与本单位相适应的消防安全知识和管理能力</a:t>
            </a:r>
            <a:r>
              <a:rPr lang="zh-CN" altLang="en-US" sz="1600" dirty="0">
                <a:solidFill>
                  <a:srgbClr val="FFFFFF"/>
                </a:solidFill>
                <a:latin typeface="方正仿宋_GB2312" panose="02000000000000000000" charset="-122"/>
                <a:ea typeface="方正仿宋_GB2312" panose="02000000000000000000" charset="-122"/>
                <a:cs typeface="方正楷体_GBK" panose="03000509000000000000" charset="-122"/>
                <a:sym typeface="+mn-ea"/>
              </a:rPr>
              <a:t>。</a:t>
            </a:r>
            <a:endParaRPr lang="en-US" sz="1600" b="0" dirty="0">
              <a:solidFill>
                <a:srgbClr val="FFFFFF"/>
              </a:solidFill>
              <a:latin typeface="方正仿宋_GB2312" panose="02000000000000000000" charset="-122"/>
              <a:ea typeface="方正仿宋_GB2312" panose="02000000000000000000" charset="-122"/>
            </a:endParaRPr>
          </a:p>
          <a:p>
            <a:endParaRPr lang="en-US" sz="2400" b="0" dirty="0">
              <a:solidFill>
                <a:srgbClr val="FFFFFF"/>
              </a:solidFill>
              <a:latin typeface="方正楷体_GBK" panose="03000509000000000000" charset="-122"/>
              <a:ea typeface="方正楷体_GBK" panose="03000509000000000000" charset="-122"/>
              <a:cs typeface="方正楷体_GBK" panose="03000509000000000000" charset="-122"/>
            </a:endParaRPr>
          </a:p>
          <a:p>
            <a:endParaRPr lang="zh-CN" altLang="en-US" sz="2400" b="0" dirty="0">
              <a:solidFill>
                <a:srgbClr val="FFFFFF"/>
              </a:solidFill>
              <a:latin typeface="方正楷体_GBK" panose="03000509000000000000" charset="-122"/>
              <a:ea typeface="方正楷体_GBK" panose="03000509000000000000" charset="-122"/>
              <a:cs typeface="方正楷体_GBK" panose="03000509000000000000" charset="-122"/>
            </a:endParaRPr>
          </a:p>
        </p:txBody>
      </p:sp>
      <p:sp>
        <p:nvSpPr>
          <p:cNvPr id="7" name="矩形 6"/>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4" y="1416050"/>
            <a:ext cx="7200000" cy="349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6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3" cstate="print"/>
          <a:stretch>
            <a:fillRect/>
          </a:stretch>
        </p:blipFill>
        <p:spPr>
          <a:xfrm>
            <a:off x="289278" y="562994"/>
            <a:ext cx="741612" cy="806357"/>
          </a:xfrm>
          <a:prstGeom prst="rect">
            <a:avLst/>
          </a:prstGeom>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84" y="1369351"/>
            <a:ext cx="7200000" cy="260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对象 1">
            <a:hlinkClick r:id="rId5" action="ppaction://hlinkfile"/>
          </p:cNvPr>
          <p:cNvGraphicFramePr>
            <a:graphicFrameLocks noChangeAspect="1"/>
          </p:cNvGraphicFramePr>
          <p:nvPr/>
        </p:nvGraphicFramePr>
        <p:xfrm>
          <a:off x="3193341" y="4193199"/>
          <a:ext cx="1847850" cy="711200"/>
        </p:xfrm>
        <a:graphic>
          <a:graphicData uri="http://schemas.openxmlformats.org/presentationml/2006/ole">
            <mc:AlternateContent xmlns:mc="http://schemas.openxmlformats.org/markup-compatibility/2006">
              <mc:Choice xmlns:v="urn:schemas-microsoft-com:vml" Requires="v">
                <p:oleObj spid="_x0000_s30914" name="包装程序外壳对象" showAsIcon="1" r:id="rId6" imgW="2438400" imgH="523875" progId="Package">
                  <p:embed/>
                </p:oleObj>
              </mc:Choice>
              <mc:Fallback>
                <p:oleObj name="包装程序外壳对象" showAsIcon="1" r:id="rId6" imgW="2438400" imgH="523875" progId="Package">
                  <p:embed/>
                  <p:pic>
                    <p:nvPicPr>
                      <p:cNvPr id="0" name="图片 30905"/>
                      <p:cNvPicPr/>
                      <p:nvPr/>
                    </p:nvPicPr>
                    <p:blipFill>
                      <a:blip r:embed="rId7"/>
                      <a:stretch>
                        <a:fillRect/>
                      </a:stretch>
                    </p:blipFill>
                    <p:spPr>
                      <a:xfrm>
                        <a:off x="3193341" y="4193199"/>
                        <a:ext cx="1847850" cy="711200"/>
                      </a:xfrm>
                      <a:prstGeom prst="rect">
                        <a:avLst/>
                      </a:prstGeom>
                    </p:spPr>
                  </p:pic>
                </p:oleObj>
              </mc:Fallback>
            </mc:AlternateContent>
          </a:graphicData>
        </a:graphic>
      </p:graphicFrame>
      <p:graphicFrame>
        <p:nvGraphicFramePr>
          <p:cNvPr id="3" name="对象 2">
            <a:hlinkClick r:id="rId8" action="ppaction://hlinkfile"/>
          </p:cNvPr>
          <p:cNvGraphicFramePr>
            <a:graphicFrameLocks noChangeAspect="1"/>
          </p:cNvGraphicFramePr>
          <p:nvPr/>
        </p:nvGraphicFramePr>
        <p:xfrm>
          <a:off x="289279" y="4108450"/>
          <a:ext cx="2333271" cy="711200"/>
        </p:xfrm>
        <a:graphic>
          <a:graphicData uri="http://schemas.openxmlformats.org/presentationml/2006/ole">
            <mc:AlternateContent xmlns:mc="http://schemas.openxmlformats.org/markup-compatibility/2006">
              <mc:Choice xmlns:v="urn:schemas-microsoft-com:vml" Requires="v">
                <p:oleObj spid="_x0000_s30915" name="包装程序外壳对象" showAsIcon="1" r:id="rId9" imgW="3162300" imgH="523875" progId="Package">
                  <p:embed/>
                </p:oleObj>
              </mc:Choice>
              <mc:Fallback>
                <p:oleObj name="包装程序外壳对象" showAsIcon="1" r:id="rId9" imgW="3162300" imgH="523875" progId="Package">
                  <p:embed/>
                  <p:pic>
                    <p:nvPicPr>
                      <p:cNvPr id="0" name="图片 30906"/>
                      <p:cNvPicPr/>
                      <p:nvPr/>
                    </p:nvPicPr>
                    <p:blipFill>
                      <a:blip r:embed="rId10"/>
                      <a:stretch>
                        <a:fillRect/>
                      </a:stretch>
                    </p:blipFill>
                    <p:spPr>
                      <a:xfrm>
                        <a:off x="289279" y="4108450"/>
                        <a:ext cx="2333271" cy="711200"/>
                      </a:xfrm>
                      <a:prstGeom prst="rect">
                        <a:avLst/>
                      </a:prstGeom>
                    </p:spPr>
                  </p:pic>
                </p:oleObj>
              </mc:Fallback>
            </mc:AlternateContent>
          </a:graphicData>
        </a:graphic>
      </p:graphicFrame>
      <p:graphicFrame>
        <p:nvGraphicFramePr>
          <p:cNvPr id="5" name="对象 4">
            <a:hlinkClick r:id="rId11" action="ppaction://hlinkfile"/>
          </p:cNvPr>
          <p:cNvGraphicFramePr>
            <a:graphicFrameLocks noChangeAspect="1"/>
          </p:cNvGraphicFramePr>
          <p:nvPr/>
        </p:nvGraphicFramePr>
        <p:xfrm>
          <a:off x="5511800" y="4210050"/>
          <a:ext cx="1670050" cy="711200"/>
        </p:xfrm>
        <a:graphic>
          <a:graphicData uri="http://schemas.openxmlformats.org/presentationml/2006/ole">
            <mc:AlternateContent xmlns:mc="http://schemas.openxmlformats.org/markup-compatibility/2006">
              <mc:Choice xmlns:v="urn:schemas-microsoft-com:vml" Requires="v">
                <p:oleObj spid="_x0000_s30916" name="包装程序外壳对象" showAsIcon="1" r:id="rId12" imgW="914400" imgH="523875" progId="Package">
                  <p:embed/>
                </p:oleObj>
              </mc:Choice>
              <mc:Fallback>
                <p:oleObj name="包装程序外壳对象" showAsIcon="1" r:id="rId12" imgW="914400" imgH="523875" progId="Package">
                  <p:embed/>
                  <p:pic>
                    <p:nvPicPr>
                      <p:cNvPr id="0" name="图片 30907"/>
                      <p:cNvPicPr/>
                      <p:nvPr/>
                    </p:nvPicPr>
                    <p:blipFill>
                      <a:blip r:embed="rId13"/>
                      <a:stretch>
                        <a:fillRect/>
                      </a:stretch>
                    </p:blipFill>
                    <p:spPr>
                      <a:xfrm>
                        <a:off x="5511800" y="4210050"/>
                        <a:ext cx="1670050" cy="711200"/>
                      </a:xfrm>
                      <a:prstGeom prst="rect">
                        <a:avLst/>
                      </a:prstGeom>
                    </p:spPr>
                  </p:pic>
                </p:oleObj>
              </mc:Fallback>
            </mc:AlternateContent>
          </a:graphicData>
        </a:graphic>
      </p:graphicFrame>
      <p:sp>
        <p:nvSpPr>
          <p:cNvPr id="12" name="矩形 11"/>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22" y="1212850"/>
            <a:ext cx="7200000" cy="378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69782"/>
            <a:ext cx="7200000" cy="281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133" y="476927"/>
            <a:ext cx="4150360" cy="4658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90" y="1455738"/>
            <a:ext cx="7200000" cy="302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8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0" y="789200"/>
            <a:ext cx="4204259" cy="353943"/>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单位如何贯彻落实</a:t>
            </a:r>
            <a:r>
              <a:rPr lang="en-US" altLang="zh-CN" sz="2000" b="1" dirty="0">
                <a:solidFill>
                  <a:schemeClr val="bg1">
                    <a:lumMod val="95000"/>
                  </a:schemeClr>
                </a:solidFill>
                <a:cs typeface="微软雅黑" panose="020B0503020204020204" pitchFamily="34" charset="-122"/>
              </a:rPr>
              <a:t>《</a:t>
            </a:r>
            <a:r>
              <a:rPr lang="zh-CN" altLang="en-US" sz="2000" b="1" dirty="0">
                <a:solidFill>
                  <a:schemeClr val="bg1">
                    <a:lumMod val="95000"/>
                  </a:schemeClr>
                </a:solidFill>
                <a:cs typeface="微软雅黑" panose="020B0503020204020204" pitchFamily="34" charset="-122"/>
              </a:rPr>
              <a:t>规范</a:t>
            </a:r>
            <a:r>
              <a:rPr lang="en-US" altLang="zh-CN" sz="2000" b="1" dirty="0" smtClean="0">
                <a:solidFill>
                  <a:schemeClr val="bg1">
                    <a:lumMod val="95000"/>
                  </a:schemeClr>
                </a:solidFill>
                <a:cs typeface="微软雅黑" panose="020B0503020204020204" pitchFamily="34" charset="-122"/>
              </a:rPr>
              <a:t>》</a:t>
            </a:r>
            <a:r>
              <a:rPr lang="zh-CN" altLang="en-US" sz="2000" b="1" dirty="0" smtClean="0">
                <a:solidFill>
                  <a:schemeClr val="bg1">
                    <a:lumMod val="95000"/>
                  </a:schemeClr>
                </a:solidFill>
                <a:cs typeface="微软雅黑" panose="020B0503020204020204" pitchFamily="34" charset="-122"/>
              </a:rPr>
              <a:t>？</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3" cstate="print"/>
          <a:stretch>
            <a:fillRect/>
          </a:stretch>
        </p:blipFill>
        <p:spPr>
          <a:xfrm>
            <a:off x="289278" y="562994"/>
            <a:ext cx="741612" cy="806357"/>
          </a:xfrm>
          <a:prstGeom prst="rect">
            <a:avLst/>
          </a:prstGeom>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4" y="1412621"/>
            <a:ext cx="7200000" cy="330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对象 1">
            <a:hlinkClick r:id="rId5" action="ppaction://hlinkfile"/>
          </p:cNvPr>
          <p:cNvGraphicFramePr>
            <a:graphicFrameLocks noChangeAspect="1"/>
          </p:cNvGraphicFramePr>
          <p:nvPr/>
        </p:nvGraphicFramePr>
        <p:xfrm>
          <a:off x="6800850" y="3784600"/>
          <a:ext cx="1422400" cy="711200"/>
        </p:xfrm>
        <a:graphic>
          <a:graphicData uri="http://schemas.openxmlformats.org/presentationml/2006/ole">
            <mc:AlternateContent xmlns:mc="http://schemas.openxmlformats.org/markup-compatibility/2006">
              <mc:Choice xmlns:v="urn:schemas-microsoft-com:vml" Requires="v">
                <p:oleObj spid="_x0000_s35901" name="包装程序外壳对象" showAsIcon="1" r:id="rId6" imgW="1057275" imgH="523875" progId="Package">
                  <p:embed/>
                </p:oleObj>
              </mc:Choice>
              <mc:Fallback>
                <p:oleObj name="包装程序外壳对象" showAsIcon="1" r:id="rId6" imgW="1057275" imgH="523875" progId="Package">
                  <p:embed/>
                  <p:pic>
                    <p:nvPicPr>
                      <p:cNvPr id="0" name="图片 35896"/>
                      <p:cNvPicPr/>
                      <p:nvPr/>
                    </p:nvPicPr>
                    <p:blipFill>
                      <a:blip r:embed="rId7"/>
                      <a:stretch>
                        <a:fillRect/>
                      </a:stretch>
                    </p:blipFill>
                    <p:spPr>
                      <a:xfrm>
                        <a:off x="6800850" y="3784600"/>
                        <a:ext cx="1422400" cy="711200"/>
                      </a:xfrm>
                      <a:prstGeom prst="rect">
                        <a:avLst/>
                      </a:prstGeom>
                    </p:spPr>
                  </p:pic>
                </p:oleObj>
              </mc:Fallback>
            </mc:AlternateContent>
          </a:graphicData>
        </a:graphic>
      </p:graphicFrame>
      <p:sp>
        <p:nvSpPr>
          <p:cNvPr id="8" name="矩形 7"/>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sp>
        <p:nvSpPr>
          <p:cNvPr id="7" name="矩形 6"/>
          <p:cNvSpPr/>
          <p:nvPr/>
        </p:nvSpPr>
        <p:spPr>
          <a:xfrm>
            <a:off x="1471563" y="1437947"/>
            <a:ext cx="618857" cy="2585323"/>
          </a:xfrm>
          <a:prstGeom prst="rect">
            <a:avLst/>
          </a:prstGeom>
        </p:spPr>
        <p:txBody>
          <a:bodyPr wrap="square">
            <a:spAutoFit/>
          </a:bodyPr>
          <a:lstStyle/>
          <a:p>
            <a:pPr marL="1270" indent="1270" algn="ctr">
              <a:lnSpc>
                <a:spcPct val="150000"/>
              </a:lnSpc>
              <a:spcAft>
                <a:spcPts val="0"/>
              </a:spcAft>
            </a:pPr>
            <a:r>
              <a:rPr lang="zh-CN" altLang="en-US" sz="1800" b="1" dirty="0" smtClean="0">
                <a:solidFill>
                  <a:srgbClr val="FFC000"/>
                </a:solidFill>
                <a:latin typeface="微软雅黑" panose="020B0503020204020204" pitchFamily="34" charset="-122"/>
                <a:ea typeface="微软雅黑" panose="020B0503020204020204" pitchFamily="34" charset="-122"/>
              </a:rPr>
              <a:t>相关条文检索</a:t>
            </a:r>
            <a:endParaRPr lang="zh-CN" altLang="en-US" sz="1800" b="1" dirty="0">
              <a:solidFill>
                <a:srgbClr val="FFC000"/>
              </a:solidFill>
              <a:latin typeface="微软雅黑" panose="020B0503020204020204" pitchFamily="34" charset="-122"/>
              <a:ea typeface="微软雅黑" panose="020B0503020204020204" pitchFamily="34" charset="-122"/>
            </a:endParaRP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854" y="531912"/>
            <a:ext cx="4091804" cy="448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42"/>
                                        </p:tgtEl>
                                        <p:attrNameLst>
                                          <p:attrName>style.visibility</p:attrName>
                                        </p:attrNameLst>
                                      </p:cBhvr>
                                      <p:to>
                                        <p:strVal val="visible"/>
                                      </p:to>
                                    </p:set>
                                    <p:animEffect transition="in" filter="wipe(down)">
                                      <p:cBhvr>
                                        <p:cTn id="18"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46"/>
          <p:cNvPicPr>
            <a:picLocks noChangeAspect="1"/>
          </p:cNvPicPr>
          <p:nvPr/>
        </p:nvPicPr>
        <p:blipFill>
          <a:blip r:embed="rId2" cstate="print"/>
          <a:stretch>
            <a:fillRect/>
          </a:stretch>
        </p:blipFill>
        <p:spPr>
          <a:xfrm>
            <a:off x="289278" y="562994"/>
            <a:ext cx="741612" cy="806357"/>
          </a:xfrm>
          <a:prstGeom prst="rect">
            <a:avLst/>
          </a:prstGeom>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011" y="779306"/>
            <a:ext cx="5904871"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945834" y="1367118"/>
            <a:ext cx="618857" cy="2585323"/>
          </a:xfrm>
          <a:prstGeom prst="rect">
            <a:avLst/>
          </a:prstGeom>
        </p:spPr>
        <p:txBody>
          <a:bodyPr wrap="square">
            <a:spAutoFit/>
          </a:bodyPr>
          <a:lstStyle/>
          <a:p>
            <a:pPr marL="1270" indent="1270" algn="ctr">
              <a:lnSpc>
                <a:spcPct val="150000"/>
              </a:lnSpc>
              <a:spcAft>
                <a:spcPts val="0"/>
              </a:spcAft>
            </a:pPr>
            <a:r>
              <a:rPr lang="zh-CN" altLang="en-US" sz="1800" b="1" dirty="0" smtClean="0">
                <a:solidFill>
                  <a:srgbClr val="FFC000"/>
                </a:solidFill>
                <a:latin typeface="微软雅黑" panose="020B0503020204020204" pitchFamily="34" charset="-122"/>
                <a:ea typeface="微软雅黑" panose="020B0503020204020204" pitchFamily="34" charset="-122"/>
              </a:rPr>
              <a:t>相关条文检索</a:t>
            </a:r>
            <a:endParaRPr lang="zh-CN" altLang="en-US" sz="1800" b="1" dirty="0">
              <a:solidFill>
                <a:srgbClr val="FFC000"/>
              </a:solidFill>
              <a:latin typeface="微软雅黑" panose="020B0503020204020204" pitchFamily="34" charset="-122"/>
              <a:ea typeface="微软雅黑" panose="020B0503020204020204" pitchFamily="34" charset="-122"/>
            </a:endParaRPr>
          </a:p>
        </p:txBody>
      </p:sp>
      <p:pic>
        <p:nvPicPr>
          <p:cNvPr id="624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011" y="3072352"/>
            <a:ext cx="5895346" cy="190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a:spLocks noChangeArrowheads="1"/>
          </p:cNvSpPr>
          <p:nvPr/>
        </p:nvSpPr>
        <p:spPr bwMode="auto">
          <a:xfrm>
            <a:off x="2431892" y="39774"/>
            <a:ext cx="4134465"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方正粗黑宋简体" panose="02000000000000000000" pitchFamily="2" charset="-122"/>
                <a:ea typeface="方正粗黑宋简体" panose="02000000000000000000" pitchFamily="2" charset="-122"/>
              </a:rPr>
              <a:t>学校消防安全标准化管理</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62466"/>
                                        </p:tgtEl>
                                        <p:attrNameLst>
                                          <p:attrName>style.visibility</p:attrName>
                                        </p:attrNameLst>
                                      </p:cBhvr>
                                      <p:to>
                                        <p:strVal val="visible"/>
                                      </p:to>
                                    </p:set>
                                    <p:animEffect transition="in" filter="randombar(horizontal)">
                                      <p:cBhvr>
                                        <p:cTn id="21"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平行四边形 4"/>
          <p:cNvSpPr/>
          <p:nvPr/>
        </p:nvSpPr>
        <p:spPr>
          <a:xfrm>
            <a:off x="869948" y="2047874"/>
            <a:ext cx="8210551" cy="809625"/>
          </a:xfrm>
          <a:prstGeom prst="parallelogram">
            <a:avLst>
              <a:gd name="adj" fmla="val 46212"/>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08" y="1558326"/>
            <a:ext cx="3365284" cy="420660"/>
          </a:xfrm>
          <a:prstGeom prst="rect">
            <a:avLst/>
          </a:prstGeom>
        </p:spPr>
      </p:pic>
      <p:sp>
        <p:nvSpPr>
          <p:cNvPr id="8" name="文本框 7"/>
          <p:cNvSpPr txBox="1"/>
          <p:nvPr/>
        </p:nvSpPr>
        <p:spPr>
          <a:xfrm>
            <a:off x="1776682" y="1004328"/>
            <a:ext cx="1031051" cy="1107996"/>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伍</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886" y="2170900"/>
            <a:ext cx="3545473" cy="550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为什么要</a:t>
            </a:r>
            <a:r>
              <a:rPr lang="zh-CN" altLang="en-US" sz="2000" b="1" dirty="0" smtClean="0">
                <a:solidFill>
                  <a:schemeClr val="bg1">
                    <a:lumMod val="95000"/>
                  </a:schemeClr>
                </a:solidFill>
                <a:cs typeface="微软雅黑" panose="020B0503020204020204" pitchFamily="34" charset="-122"/>
              </a:rPr>
              <a:t>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289278" y="562994"/>
            <a:ext cx="741612" cy="806357"/>
          </a:xfrm>
          <a:prstGeom prst="rect">
            <a:avLst/>
          </a:prstGeom>
        </p:spPr>
      </p:pic>
      <p:sp>
        <p:nvSpPr>
          <p:cNvPr id="7" name="矩形 6"/>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8" name="图片 7" descr="消防工作任务清单"/>
          <p:cNvPicPr>
            <a:picLocks noChangeAspect="1"/>
          </p:cNvPicPr>
          <p:nvPr>
            <p:custDataLst>
              <p:tags r:id="rId1"/>
            </p:custDataLst>
          </p:nvPr>
        </p:nvPicPr>
        <p:blipFill>
          <a:blip r:embed="rId5"/>
          <a:stretch>
            <a:fillRect/>
          </a:stretch>
        </p:blipFill>
        <p:spPr>
          <a:xfrm>
            <a:off x="5494021" y="897592"/>
            <a:ext cx="3372192" cy="410120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42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30" y="1504517"/>
            <a:ext cx="4836795" cy="323702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4274"/>
                                        </p:tgtEl>
                                        <p:attrNameLst>
                                          <p:attrName>style.visibility</p:attrName>
                                        </p:attrNameLst>
                                      </p:cBhvr>
                                      <p:to>
                                        <p:strVal val="visible"/>
                                      </p:to>
                                    </p:set>
                                    <p:animEffect transition="in" filter="barn(inVertical)">
                                      <p:cBhvr>
                                        <p:cTn id="19" dur="500"/>
                                        <p:tgtEl>
                                          <p:spTgt spid="54274"/>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H_Entry_1"/>
          <p:cNvSpPr/>
          <p:nvPr>
            <p:custDataLst>
              <p:tags r:id="rId1"/>
            </p:custDataLst>
          </p:nvPr>
        </p:nvSpPr>
        <p:spPr>
          <a:xfrm flipH="1">
            <a:off x="3952202" y="1104778"/>
            <a:ext cx="4086879" cy="549092"/>
          </a:xfrm>
          <a:prstGeom prst="roundRect">
            <a:avLst>
              <a:gd name="adj" fmla="val 23973"/>
            </a:avLst>
          </a:prstGeom>
          <a:solidFill>
            <a:schemeClr val="accent1"/>
          </a:solidFill>
          <a:ln w="25400" cap="flat" cmpd="sng" algn="ctr">
            <a:noFill/>
            <a:prstDash val="solid"/>
          </a:ln>
          <a:effectLst/>
        </p:spPr>
        <p:txBody>
          <a:bodyPr wrap="square" lIns="0" tIns="0" rIns="0" bIns="0" anchor="ctr">
            <a:noAutofit/>
          </a:bodyPr>
          <a:lstStyle/>
          <a:p>
            <a:pPr latinLnBrk="1">
              <a:defRPr/>
            </a:pP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遇到火灾</a:t>
            </a:r>
            <a:r>
              <a:rPr lang="zh-CN" alt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时会</a:t>
            </a: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躲进浴室避难</a:t>
            </a:r>
            <a:r>
              <a:rPr lang="zh-CN" alt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吗？</a:t>
            </a:r>
          </a:p>
        </p:txBody>
      </p:sp>
      <p:sp>
        <p:nvSpPr>
          <p:cNvPr id="10" name="MH_Number_1"/>
          <p:cNvSpPr/>
          <p:nvPr>
            <p:custDataLst>
              <p:tags r:id="rId2"/>
            </p:custDataLst>
          </p:nvPr>
        </p:nvSpPr>
        <p:spPr>
          <a:xfrm flipH="1">
            <a:off x="3095481" y="1091393"/>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chemeClr val="accent1"/>
          </a:solidFill>
          <a:ln w="12700" cap="flat" cmpd="sng" algn="ctr">
            <a:noFill/>
            <a:prstDash val="solid"/>
          </a:ln>
          <a:effectLst/>
        </p:spPr>
        <p:txBody>
          <a:bodyPr wrap="square" lIns="0" tIns="46798" rIns="179990" bIns="46798" anchor="ctr">
            <a:noAutofit/>
          </a:bodyPr>
          <a:lstStyle/>
          <a:p>
            <a:pPr algn="ctr">
              <a:defRPr/>
            </a:pPr>
            <a:r>
              <a:rPr lang="en-US" altLang="zh-CN" sz="2800" kern="0"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01</a:t>
            </a:r>
            <a:endParaRPr lang="zh-CN" altLang="en-US" sz="2800" kern="0"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1" name="MH_Entry_2"/>
          <p:cNvSpPr/>
          <p:nvPr>
            <p:custDataLst>
              <p:tags r:id="rId3"/>
            </p:custDataLst>
          </p:nvPr>
        </p:nvSpPr>
        <p:spPr>
          <a:xfrm flipH="1">
            <a:off x="3952202" y="2401646"/>
            <a:ext cx="4086879" cy="815810"/>
          </a:xfrm>
          <a:prstGeom prst="roundRect">
            <a:avLst>
              <a:gd name="adj" fmla="val 23973"/>
            </a:avLst>
          </a:prstGeom>
          <a:solidFill>
            <a:schemeClr val="accent2"/>
          </a:solidFill>
          <a:ln w="25400" cap="flat" cmpd="sng" algn="ctr">
            <a:noFill/>
            <a:prstDash val="solid"/>
          </a:ln>
          <a:effectLst/>
        </p:spPr>
        <p:txBody>
          <a:bodyPr wrap="square" lIns="0" tIns="0" rIns="0" bIns="0" anchor="ctr">
            <a:noAutofit/>
          </a:bodyPr>
          <a:lstStyle/>
          <a:p>
            <a:pPr latinLnBrk="1">
              <a:defRPr/>
            </a:pPr>
            <a:r>
              <a:rPr lang="zh-CN" altLang="en-US" sz="227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不能往低处逃生时，</a:t>
            </a:r>
          </a:p>
          <a:p>
            <a:pPr latinLnBrk="1">
              <a:defRPr/>
            </a:pPr>
            <a:r>
              <a:rPr lang="zh-CN" altLang="en-US" sz="227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会不会转向高处避难？</a:t>
            </a:r>
          </a:p>
        </p:txBody>
      </p:sp>
      <p:sp>
        <p:nvSpPr>
          <p:cNvPr id="12" name="MH_Number_2"/>
          <p:cNvSpPr/>
          <p:nvPr>
            <p:custDataLst>
              <p:tags r:id="rId4"/>
            </p:custDataLst>
          </p:nvPr>
        </p:nvSpPr>
        <p:spPr>
          <a:xfrm flipH="1">
            <a:off x="3095481" y="2524558"/>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chemeClr val="accent2"/>
          </a:solidFill>
          <a:ln w="12700" cap="flat" cmpd="sng" algn="ctr">
            <a:noFill/>
            <a:prstDash val="solid"/>
          </a:ln>
          <a:effectLst/>
        </p:spPr>
        <p:txBody>
          <a:bodyPr wrap="square" lIns="0" tIns="46798" rIns="179990" bIns="46798" anchor="ctr">
            <a:noAutofit/>
          </a:bodyPr>
          <a:lstStyle/>
          <a:p>
            <a:pPr algn="ctr">
              <a:defRPr/>
            </a:pPr>
            <a:r>
              <a:rPr lang="en-US" altLang="zh-CN" sz="2800" kern="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02</a:t>
            </a:r>
            <a:endParaRPr lang="zh-CN" altLang="en-US" sz="2800" kern="0"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 name="MH_Entry_3"/>
          <p:cNvSpPr/>
          <p:nvPr>
            <p:custDataLst>
              <p:tags r:id="rId5"/>
            </p:custDataLst>
          </p:nvPr>
        </p:nvSpPr>
        <p:spPr>
          <a:xfrm flipH="1">
            <a:off x="3952804" y="3971252"/>
            <a:ext cx="4009813" cy="549092"/>
          </a:xfrm>
          <a:prstGeom prst="roundRect">
            <a:avLst>
              <a:gd name="adj" fmla="val 23973"/>
            </a:avLst>
          </a:prstGeom>
          <a:solidFill>
            <a:schemeClr val="accent1"/>
          </a:solidFill>
          <a:ln w="25400" cap="flat" cmpd="sng" algn="ctr">
            <a:noFill/>
            <a:prstDash val="solid"/>
          </a:ln>
          <a:effectLst/>
        </p:spPr>
        <p:txBody>
          <a:bodyPr wrap="square" lIns="0" tIns="0" rIns="0" bIns="0" anchor="ctr">
            <a:noAutofit/>
          </a:bodyPr>
          <a:lstStyle/>
          <a:p>
            <a:pPr latinLnBrk="1">
              <a:defRPr/>
            </a:pPr>
            <a:r>
              <a:rPr lang="zh-CN" altLang="en-US" sz="227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会不会用湿毛巾捂住口鼻逃生</a:t>
            </a:r>
            <a:r>
              <a:rPr lang="zh-CN" altLang="zh-CN" sz="227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a:t>
            </a:r>
            <a:endParaRPr lang="zh-CN" alt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endParaRPr>
          </a:p>
        </p:txBody>
      </p:sp>
      <p:sp>
        <p:nvSpPr>
          <p:cNvPr id="14" name="MH_Number_3"/>
          <p:cNvSpPr/>
          <p:nvPr>
            <p:custDataLst>
              <p:tags r:id="rId6"/>
            </p:custDataLst>
          </p:nvPr>
        </p:nvSpPr>
        <p:spPr>
          <a:xfrm flipH="1">
            <a:off x="3095481" y="3957724"/>
            <a:ext cx="759472" cy="576177"/>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chemeClr val="accent1"/>
          </a:solidFill>
          <a:ln w="12700" cap="flat" cmpd="sng" algn="ctr">
            <a:noFill/>
            <a:prstDash val="solid"/>
          </a:ln>
          <a:effectLst/>
        </p:spPr>
        <p:txBody>
          <a:bodyPr wrap="square" lIns="0" tIns="46798" rIns="179990" bIns="46798" anchor="ctr">
            <a:noAutofit/>
          </a:bodyPr>
          <a:lstStyle/>
          <a:p>
            <a:pPr algn="ctr">
              <a:defRPr/>
            </a:pPr>
            <a:r>
              <a:rPr lang="en-US" altLang="zh-CN" sz="2800" kern="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03</a:t>
            </a:r>
            <a:endParaRPr lang="zh-CN" altLang="en-US" sz="2800" kern="0"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MH_Others_1"/>
          <p:cNvSpPr txBox="1"/>
          <p:nvPr>
            <p:custDataLst>
              <p:tags r:id="rId7"/>
            </p:custDataLst>
          </p:nvPr>
        </p:nvSpPr>
        <p:spPr>
          <a:xfrm>
            <a:off x="402788" y="1807442"/>
            <a:ext cx="2493189" cy="1750992"/>
          </a:xfrm>
          <a:prstGeom prst="rect">
            <a:avLst/>
          </a:prstGeom>
          <a:noFill/>
        </p:spPr>
        <p:txBody>
          <a:bodyPr vert="horz" wrap="square" lIns="0" tIns="0" rIns="0" bIns="0" rtlCol="0" anchor="ctr" anchorCtr="0">
            <a:spAutoFit/>
          </a:bodyPr>
          <a:lstStyle/>
          <a:p>
            <a:pPr algn="ctr"/>
            <a:r>
              <a:rPr lang="zh-CN" altLang="en-US" sz="5690" b="1" dirty="0">
                <a:solidFill>
                  <a:srgbClr val="FFC000"/>
                </a:solidFill>
                <a:latin typeface="Arial" panose="020B0604020202020204" pitchFamily="34" charset="0"/>
                <a:ea typeface="微软雅黑" panose="020B0503020204020204" pitchFamily="34" charset="-122"/>
                <a:sym typeface="Arial" panose="020B0604020202020204" pitchFamily="34" charset="0"/>
              </a:rPr>
              <a:t>问卷</a:t>
            </a:r>
          </a:p>
          <a:p>
            <a:pPr algn="ctr"/>
            <a:r>
              <a:rPr lang="zh-CN" altLang="en-US" sz="5690" b="1" dirty="0">
                <a:solidFill>
                  <a:srgbClr val="FFC000"/>
                </a:solidFill>
                <a:latin typeface="Arial" panose="020B0604020202020204" pitchFamily="34" charset="0"/>
                <a:ea typeface="微软雅黑" panose="020B0503020204020204" pitchFamily="34" charset="-122"/>
                <a:sym typeface="Arial" panose="020B0604020202020204" pitchFamily="34" charset="0"/>
              </a:rPr>
              <a:t>调查</a:t>
            </a:r>
          </a:p>
        </p:txBody>
      </p:sp>
      <p:sp>
        <p:nvSpPr>
          <p:cNvPr id="16" name="TextBox 8"/>
          <p:cNvSpPr txBox="1"/>
          <p:nvPr/>
        </p:nvSpPr>
        <p:spPr>
          <a:xfrm>
            <a:off x="682583" y="368809"/>
            <a:ext cx="7021839" cy="369332"/>
          </a:xfrm>
          <a:prstGeom prst="rect">
            <a:avLst/>
          </a:prstGeom>
          <a:noFill/>
        </p:spPr>
        <p:txBody>
          <a:bodyPr wrap="square" lIns="0" tIns="0" rIns="0" bIns="0" rtlCol="0" anchor="ctr">
            <a:spAutoFit/>
          </a:bodyPr>
          <a:lstStyle/>
          <a:p>
            <a:r>
              <a:rPr lang="zh-CN" altLang="en-US" sz="2400" b="1" dirty="0">
                <a:solidFill>
                  <a:srgbClr val="C23531"/>
                </a:solidFill>
                <a:latin typeface="微软雅黑" panose="020B0503020204020204" pitchFamily="34" charset="-122"/>
                <a:ea typeface="微软雅黑" panose="020B0503020204020204" pitchFamily="34" charset="-122"/>
                <a:cs typeface="微软雅黑" panose="020B0503020204020204" pitchFamily="34" charset="-122"/>
                <a:sym typeface="+mn-ea"/>
              </a:rPr>
              <a:t>模拟三种遇到火灾的情境，以及三种对应的逃生方式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3" grpId="0" bldLvl="0" animBg="1"/>
      <p:bldP spid="14" grpId="0" bldLvl="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MH_Entry_1"/>
          <p:cNvSpPr/>
          <p:nvPr>
            <p:custDataLst>
              <p:tags r:id="rId1"/>
            </p:custDataLst>
          </p:nvPr>
        </p:nvSpPr>
        <p:spPr>
          <a:xfrm flipH="1">
            <a:off x="255214" y="1618648"/>
            <a:ext cx="2969429" cy="2426961"/>
          </a:xfrm>
          <a:prstGeom prst="roundRect">
            <a:avLst>
              <a:gd name="adj" fmla="val 23973"/>
            </a:avLst>
          </a:prstGeom>
          <a:solidFill>
            <a:schemeClr val="accent1"/>
          </a:solidFill>
          <a:ln w="25400" cap="flat" cmpd="sng" algn="ctr">
            <a:noFill/>
            <a:prstDash val="solid"/>
          </a:ln>
          <a:effectLst/>
        </p:spPr>
        <p:txBody>
          <a:bodyPr wrap="square" lIns="0" tIns="0" rIns="0" bIns="0" anchor="ctr">
            <a:noAutofit/>
          </a:bodyPr>
          <a:lstStyle/>
          <a:p>
            <a:pPr eaLnBrk="1" latinLnBrk="1" hangingPunct="1">
              <a:lnSpc>
                <a:spcPct val="150000"/>
              </a:lnSpc>
              <a:defRPr/>
            </a:pPr>
            <a:r>
              <a:rPr 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a:t>
            </a: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如果</a:t>
            </a:r>
            <a:r>
              <a:rPr lang="zh-CN" alt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上述</a:t>
            </a: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三个问题</a:t>
            </a:r>
          </a:p>
          <a:p>
            <a:pPr eaLnBrk="1" latinLnBrk="1" hangingPunct="1">
              <a:lnSpc>
                <a:spcPct val="150000"/>
              </a:lnSpc>
              <a:defRPr/>
            </a:pP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你的答案都是肯定的</a:t>
            </a:r>
          </a:p>
          <a:p>
            <a:pPr eaLnBrk="1" latinLnBrk="1" hangingPunct="1">
              <a:lnSpc>
                <a:spcPct val="150000"/>
              </a:lnSpc>
              <a:defRPr/>
            </a:pP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那表示你很</a:t>
            </a:r>
            <a:r>
              <a:rPr sz="2275" b="1" noProof="1">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危险</a:t>
            </a: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哦</a:t>
            </a:r>
            <a:r>
              <a:rPr 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a:t>
            </a:r>
            <a:endPar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endParaRPr>
          </a:p>
          <a:p>
            <a:pPr eaLnBrk="1" latinLnBrk="1" hangingPunct="1">
              <a:lnSpc>
                <a:spcPct val="150000"/>
              </a:lnSpc>
              <a:defRPr/>
            </a:pPr>
            <a:r>
              <a:rPr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rPr>
              <a:t>为什么呢？</a:t>
            </a:r>
            <a:endParaRPr lang="zh-CN" altLang="en-US" sz="2275" b="1" noProof="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cs typeface="+mn-ea"/>
              <a:sym typeface="Arial" panose="020B0604020202020204" pitchFamily="34" charset="0"/>
            </a:endParaRPr>
          </a:p>
        </p:txBody>
      </p:sp>
      <p:pic>
        <p:nvPicPr>
          <p:cNvPr id="22" name="图片 21"/>
          <p:cNvPicPr>
            <a:picLocks noChangeAspect="1"/>
          </p:cNvPicPr>
          <p:nvPr/>
        </p:nvPicPr>
        <p:blipFill>
          <a:blip r:embed="rId3"/>
          <a:stretch>
            <a:fillRect/>
          </a:stretch>
        </p:blipFill>
        <p:spPr>
          <a:xfrm>
            <a:off x="3781261" y="1188991"/>
            <a:ext cx="4406666" cy="3600000"/>
          </a:xfrm>
          <a:prstGeom prst="rect">
            <a:avLst/>
          </a:prstGeom>
        </p:spPr>
      </p:pic>
      <p:sp>
        <p:nvSpPr>
          <p:cNvPr id="23" name="TextBox 8"/>
          <p:cNvSpPr txBox="1"/>
          <p:nvPr/>
        </p:nvSpPr>
        <p:spPr>
          <a:xfrm>
            <a:off x="682583" y="368809"/>
            <a:ext cx="7021839" cy="369332"/>
          </a:xfrm>
          <a:prstGeom prst="rect">
            <a:avLst/>
          </a:prstGeom>
          <a:noFill/>
        </p:spPr>
        <p:txBody>
          <a:bodyPr wrap="square" lIns="0" tIns="0" rIns="0" bIns="0" rtlCol="0" anchor="ctr">
            <a:spAutoFit/>
          </a:bodyPr>
          <a:lstStyle/>
          <a:p>
            <a:r>
              <a:rPr lang="zh-CN" altLang="en-US" sz="2400" b="1" dirty="0">
                <a:solidFill>
                  <a:srgbClr val="C23531"/>
                </a:solidFill>
                <a:latin typeface="微软雅黑" panose="020B0503020204020204" pitchFamily="34" charset="-122"/>
                <a:ea typeface="微软雅黑" panose="020B0503020204020204" pitchFamily="34" charset="-122"/>
                <a:cs typeface="微软雅黑" panose="020B0503020204020204" pitchFamily="34" charset="-122"/>
                <a:sym typeface="+mn-ea"/>
              </a:rPr>
              <a:t>模拟三种遇到火灾的情境，以及三种对应的逃生方式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503"/>
            <a:ext cx="9144000" cy="485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50801"/>
            <a:ext cx="7200000" cy="502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ppt_w</p:attrName>
                                        </p:attrNameLst>
                                      </p:cBhvr>
                                      <p:tavLst>
                                        <p:tav tm="0">
                                          <p:val>
                                            <p:fltVal val="0"/>
                                          </p:val>
                                        </p:tav>
                                        <p:tav tm="100000">
                                          <p:val>
                                            <p:strVal val="#ppt_w"/>
                                          </p:val>
                                        </p:tav>
                                      </p:tavLst>
                                    </p:anim>
                                    <p:anim calcmode="lin" valueType="num">
                                      <p:cBhvr>
                                        <p:cTn id="8" dur="1000" fill="hold"/>
                                        <p:tgtEl>
                                          <p:spTgt spid="38914"/>
                                        </p:tgtEl>
                                        <p:attrNameLst>
                                          <p:attrName>ppt_h</p:attrName>
                                        </p:attrNameLst>
                                      </p:cBhvr>
                                      <p:tavLst>
                                        <p:tav tm="0">
                                          <p:val>
                                            <p:fltVal val="0"/>
                                          </p:val>
                                        </p:tav>
                                        <p:tav tm="100000">
                                          <p:val>
                                            <p:strVal val="#ppt_h"/>
                                          </p:val>
                                        </p:tav>
                                      </p:tavLst>
                                    </p:anim>
                                    <p:anim calcmode="lin" valueType="num">
                                      <p:cBhvr>
                                        <p:cTn id="9" dur="1000" fill="hold"/>
                                        <p:tgtEl>
                                          <p:spTgt spid="38914"/>
                                        </p:tgtEl>
                                        <p:attrNameLst>
                                          <p:attrName>style.rotation</p:attrName>
                                        </p:attrNameLst>
                                      </p:cBhvr>
                                      <p:tavLst>
                                        <p:tav tm="0">
                                          <p:val>
                                            <p:fltVal val="90"/>
                                          </p:val>
                                        </p:tav>
                                        <p:tav tm="100000">
                                          <p:val>
                                            <p:fltVal val="0"/>
                                          </p:val>
                                        </p:tav>
                                      </p:tavLst>
                                    </p:anim>
                                    <p:animEffect transition="in" filter="fade">
                                      <p:cBhvr>
                                        <p:cTn id="10" dur="1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31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92" y="1600457"/>
            <a:ext cx="7888908" cy="1426588"/>
          </a:xfrm>
          <a:prstGeom prst="rect">
            <a:avLst/>
          </a:prstGeom>
        </p:spPr>
      </p:pic>
      <p:pic>
        <p:nvPicPr>
          <p:cNvPr id="4" name="内容占位符 3"/>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778166" y="1990695"/>
            <a:ext cx="6308725" cy="646112"/>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为什么要</a:t>
            </a:r>
            <a:r>
              <a:rPr lang="zh-CN" altLang="en-US" sz="2000" b="1" dirty="0" smtClean="0">
                <a:solidFill>
                  <a:schemeClr val="bg1">
                    <a:lumMod val="95000"/>
                  </a:schemeClr>
                </a:solidFill>
                <a:cs typeface="微软雅黑" panose="020B0503020204020204" pitchFamily="34" charset="-122"/>
              </a:rPr>
              <a:t>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289278" y="562994"/>
            <a:ext cx="741612" cy="806357"/>
          </a:xfrm>
          <a:prstGeom prst="rect">
            <a:avLst/>
          </a:prstGeom>
        </p:spPr>
      </p:pic>
      <p:sp>
        <p:nvSpPr>
          <p:cNvPr id="13" name="文本框 99"/>
          <p:cNvSpPr txBox="1"/>
          <p:nvPr/>
        </p:nvSpPr>
        <p:spPr>
          <a:xfrm>
            <a:off x="63500" y="1252220"/>
            <a:ext cx="8972550" cy="3662680"/>
          </a:xfrm>
          <a:prstGeom prst="rect">
            <a:avLst/>
          </a:prstGeom>
          <a:noFill/>
          <a:ln w="9525">
            <a:noFill/>
          </a:ln>
        </p:spPr>
        <p:txBody>
          <a:bodyPr wrap="square">
            <a:noAutofit/>
          </a:bodyPr>
          <a:lstStyle/>
          <a:p>
            <a:endParaRPr lang="zh-CN" altLang="en-US" sz="2400" b="0" dirty="0">
              <a:solidFill>
                <a:srgbClr val="FFFFFF"/>
              </a:solidFill>
              <a:latin typeface="方正楷体_GBK" panose="03000509000000000000" charset="-122"/>
              <a:ea typeface="方正楷体_GBK" panose="03000509000000000000" charset="-122"/>
              <a:cs typeface="方正楷体_GBK" panose="03000509000000000000" charset="-122"/>
            </a:endParaRPr>
          </a:p>
        </p:txBody>
      </p:sp>
      <p:sp>
        <p:nvSpPr>
          <p:cNvPr id="7" name="矩形 6"/>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8" name="图片 7"/>
          <p:cNvPicPr>
            <a:picLocks noChangeAspect="1"/>
          </p:cNvPicPr>
          <p:nvPr>
            <p:custDataLst>
              <p:tags r:id="rId1"/>
            </p:custDataLst>
          </p:nvPr>
        </p:nvPicPr>
        <p:blipFill>
          <a:blip r:embed="rId5"/>
          <a:srcRect l="4642" t="21437" r="4642" b="17244"/>
          <a:stretch>
            <a:fillRect/>
          </a:stretch>
        </p:blipFill>
        <p:spPr>
          <a:xfrm>
            <a:off x="331650" y="1369350"/>
            <a:ext cx="8583750" cy="369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flipV="1">
            <a:off x="945834" y="0"/>
            <a:ext cx="7226958" cy="484868"/>
          </a:xfrm>
          <a:prstGeom prst="trapezoid">
            <a:avLst>
              <a:gd name="adj" fmla="val 72147"/>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7041" y="789200"/>
            <a:ext cx="3442272" cy="338554"/>
          </a:xfrm>
          <a:prstGeom prst="rect">
            <a:avLst/>
          </a:prstGeom>
          <a:noFill/>
          <a:ln w="9525">
            <a:noFill/>
            <a:miter/>
          </a:ln>
          <a:effectLst>
            <a:outerShdw sx="999" sy="999" algn="ctr" rotWithShape="0">
              <a:srgbClr val="000000"/>
            </a:outerShdw>
          </a:effectLst>
        </p:spPr>
        <p:txBody>
          <a:bodyPr wrap="square" rtlCol="0" anchor="t">
            <a:spAutoFit/>
          </a:bodyPr>
          <a:lstStyle>
            <a:defPPr>
              <a:defRPr lang="zh-CN"/>
            </a:defPPr>
            <a:lvl1pPr lvl="0" algn="ctr" fontAlgn="t">
              <a:lnSpc>
                <a:spcPct val="120000"/>
              </a:lnSpc>
              <a:defRPr sz="211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lnSpc>
                <a:spcPct val="80000"/>
              </a:lnSpc>
            </a:pPr>
            <a:r>
              <a:rPr lang="zh-CN" altLang="en-US" sz="2000" b="1" dirty="0">
                <a:solidFill>
                  <a:schemeClr val="bg1">
                    <a:lumMod val="95000"/>
                  </a:schemeClr>
                </a:solidFill>
                <a:cs typeface="微软雅黑" panose="020B0503020204020204" pitchFamily="34" charset="-122"/>
              </a:rPr>
              <a:t>为什么要</a:t>
            </a:r>
            <a:r>
              <a:rPr lang="zh-CN" altLang="en-US" sz="2000" b="1" dirty="0" smtClean="0">
                <a:solidFill>
                  <a:schemeClr val="bg1">
                    <a:lumMod val="95000"/>
                  </a:schemeClr>
                </a:solidFill>
                <a:cs typeface="微软雅黑" panose="020B0503020204020204" pitchFamily="34" charset="-122"/>
              </a:rPr>
              <a:t>做消防工作？</a:t>
            </a:r>
            <a:endParaRPr lang="zh-CN" altLang="en-US" sz="2000" b="1" dirty="0">
              <a:solidFill>
                <a:schemeClr val="bg1">
                  <a:lumMod val="95000"/>
                </a:schemeClr>
              </a:solidFill>
              <a:cs typeface="微软雅黑" panose="020B0503020204020204" pitchFamily="34" charset="-122"/>
            </a:endParaRPr>
          </a:p>
        </p:txBody>
      </p:sp>
      <p:pic>
        <p:nvPicPr>
          <p:cNvPr id="11" name="图形 46"/>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89278" y="562994"/>
            <a:ext cx="741612" cy="806357"/>
          </a:xfrm>
          <a:prstGeom prst="rect">
            <a:avLst/>
          </a:prstGeom>
        </p:spPr>
      </p:pic>
      <p:sp>
        <p:nvSpPr>
          <p:cNvPr id="7" name="矩形 6"/>
          <p:cNvSpPr>
            <a:spLocks noChangeArrowheads="1"/>
          </p:cNvSpPr>
          <p:nvPr/>
        </p:nvSpPr>
        <p:spPr bwMode="auto">
          <a:xfrm>
            <a:off x="3851920" y="320"/>
            <a:ext cx="1414786"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dirty="0" smtClean="0">
                <a:solidFill>
                  <a:schemeClr val="bg1"/>
                </a:solidFill>
                <a:latin typeface="方正粗黑宋简体" panose="02000000000000000000" pitchFamily="2" charset="-122"/>
                <a:ea typeface="方正粗黑宋简体" panose="02000000000000000000" pitchFamily="2" charset="-122"/>
              </a:rPr>
              <a:t>前言</a:t>
            </a:r>
            <a:endParaRPr lang="en-US" altLang="zh-CN" sz="2800" dirty="0">
              <a:solidFill>
                <a:schemeClr val="bg1"/>
              </a:solidFill>
              <a:latin typeface="方正粗黑宋简体" panose="02000000000000000000" pitchFamily="2" charset="-122"/>
              <a:ea typeface="方正粗黑宋简体" panose="02000000000000000000" pitchFamily="2" charset="-122"/>
            </a:endParaRPr>
          </a:p>
        </p:txBody>
      </p:sp>
      <p:pic>
        <p:nvPicPr>
          <p:cNvPr id="55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69350"/>
            <a:ext cx="8734596" cy="3667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5298"/>
                                        </p:tgtEl>
                                        <p:attrNameLst>
                                          <p:attrName>style.visibility</p:attrName>
                                        </p:attrNameLst>
                                      </p:cBhvr>
                                      <p:to>
                                        <p:strVal val="visible"/>
                                      </p:to>
                                    </p:set>
                                    <p:animEffect transition="in" filter="barn(inVertical)">
                                      <p:cBhvr>
                                        <p:cTn id="19"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
            <a:ext cx="9144000" cy="514331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66" y="605528"/>
            <a:ext cx="1871634" cy="74987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0" y="749078"/>
            <a:ext cx="3286029" cy="57917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083" y="2209164"/>
            <a:ext cx="6565961" cy="408467"/>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019" y="4196236"/>
            <a:ext cx="6565961" cy="40846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900" y="1547927"/>
            <a:ext cx="6565961" cy="408467"/>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913" y="704336"/>
            <a:ext cx="1295238" cy="4020932"/>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849" y="2891937"/>
            <a:ext cx="6565961" cy="408467"/>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51" y="3525335"/>
            <a:ext cx="6565961" cy="408467"/>
          </a:xfrm>
          <a:prstGeom prst="rect">
            <a:avLst/>
          </a:prstGeom>
        </p:spPr>
      </p:pic>
      <p:sp>
        <p:nvSpPr>
          <p:cNvPr id="21" name="矩形 20"/>
          <p:cNvSpPr>
            <a:spLocks noChangeArrowheads="1"/>
          </p:cNvSpPr>
          <p:nvPr/>
        </p:nvSpPr>
        <p:spPr bwMode="auto">
          <a:xfrm>
            <a:off x="3413342" y="1550803"/>
            <a:ext cx="4019049" cy="4462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2300" dirty="0">
              <a:solidFill>
                <a:schemeClr val="bg1"/>
              </a:solidFill>
              <a:latin typeface="方正粗黑宋简体" panose="02000000000000000000" pitchFamily="2" charset="-122"/>
              <a:ea typeface="方正粗黑宋简体" panose="02000000000000000000" pitchFamily="2" charset="-122"/>
            </a:endParaRPr>
          </a:p>
        </p:txBody>
      </p:sp>
      <p:sp>
        <p:nvSpPr>
          <p:cNvPr id="23" name="矩形 22"/>
          <p:cNvSpPr>
            <a:spLocks noChangeArrowheads="1"/>
          </p:cNvSpPr>
          <p:nvPr/>
        </p:nvSpPr>
        <p:spPr bwMode="auto">
          <a:xfrm>
            <a:off x="2740272" y="2200145"/>
            <a:ext cx="5198859" cy="4462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00" dirty="0" smtClean="0">
                <a:solidFill>
                  <a:schemeClr val="bg1"/>
                </a:solidFill>
                <a:latin typeface="方正粗黑宋简体" panose="02000000000000000000" pitchFamily="2" charset="-122"/>
                <a:ea typeface="方正粗黑宋简体" panose="02000000000000000000" pitchFamily="2" charset="-122"/>
              </a:rPr>
              <a:t>火灾风险隐患</a:t>
            </a:r>
            <a:r>
              <a:rPr lang="zh-CN" altLang="en-US" sz="2300" dirty="0">
                <a:solidFill>
                  <a:schemeClr val="bg1"/>
                </a:solidFill>
                <a:latin typeface="方正粗黑宋简体" panose="02000000000000000000" pitchFamily="2" charset="-122"/>
                <a:ea typeface="方正粗黑宋简体" panose="02000000000000000000" pitchFamily="2" charset="-122"/>
              </a:rPr>
              <a:t>特点及消防管理薄弱环节</a:t>
            </a:r>
            <a:endParaRPr lang="en-US" altLang="zh-CN" sz="2300" dirty="0">
              <a:solidFill>
                <a:schemeClr val="bg1"/>
              </a:solidFill>
              <a:latin typeface="方正粗黑宋简体" panose="02000000000000000000" pitchFamily="2" charset="-122"/>
              <a:ea typeface="方正粗黑宋简体" panose="02000000000000000000" pitchFamily="2" charset="-122"/>
            </a:endParaRPr>
          </a:p>
        </p:txBody>
      </p:sp>
      <p:sp>
        <p:nvSpPr>
          <p:cNvPr id="28" name="矩形 27"/>
          <p:cNvSpPr>
            <a:spLocks noChangeArrowheads="1"/>
          </p:cNvSpPr>
          <p:nvPr/>
        </p:nvSpPr>
        <p:spPr bwMode="auto">
          <a:xfrm>
            <a:off x="2997293" y="2873034"/>
            <a:ext cx="4314001" cy="4462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00" dirty="0">
                <a:solidFill>
                  <a:schemeClr val="bg1"/>
                </a:solidFill>
                <a:latin typeface="方正粗黑宋简体" panose="02000000000000000000" pitchFamily="2" charset="-122"/>
                <a:ea typeface="方正粗黑宋简体" panose="02000000000000000000" pitchFamily="2" charset="-122"/>
              </a:rPr>
              <a:t>学校消防安全风险自查检查指南</a:t>
            </a:r>
            <a:endParaRPr lang="en-US" altLang="zh-CN" sz="2300" dirty="0">
              <a:solidFill>
                <a:schemeClr val="bg1"/>
              </a:solidFill>
              <a:latin typeface="方正粗黑宋简体" panose="02000000000000000000" pitchFamily="2" charset="-122"/>
              <a:ea typeface="方正粗黑宋简体" panose="02000000000000000000" pitchFamily="2" charset="-122"/>
            </a:endParaRPr>
          </a:p>
        </p:txBody>
      </p:sp>
      <p:sp>
        <p:nvSpPr>
          <p:cNvPr id="29" name="矩形 28"/>
          <p:cNvSpPr>
            <a:spLocks noChangeArrowheads="1"/>
          </p:cNvSpPr>
          <p:nvPr/>
        </p:nvSpPr>
        <p:spPr bwMode="auto">
          <a:xfrm>
            <a:off x="3220030" y="3495011"/>
            <a:ext cx="3429144" cy="4462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00" dirty="0" smtClean="0">
                <a:solidFill>
                  <a:schemeClr val="bg1"/>
                </a:solidFill>
                <a:latin typeface="方正粗黑宋简体" panose="02000000000000000000" pitchFamily="2" charset="-122"/>
                <a:ea typeface="方正粗黑宋简体" panose="02000000000000000000" pitchFamily="2" charset="-122"/>
              </a:rPr>
              <a:t>学校消防</a:t>
            </a:r>
            <a:r>
              <a:rPr lang="zh-CN" altLang="en-US" sz="2300" dirty="0">
                <a:solidFill>
                  <a:schemeClr val="bg1"/>
                </a:solidFill>
                <a:latin typeface="方正粗黑宋简体" panose="02000000000000000000" pitchFamily="2" charset="-122"/>
                <a:ea typeface="方正粗黑宋简体" panose="02000000000000000000" pitchFamily="2" charset="-122"/>
              </a:rPr>
              <a:t>安全标准化管理</a:t>
            </a:r>
            <a:endParaRPr lang="en-US" altLang="zh-CN" sz="2300" dirty="0">
              <a:solidFill>
                <a:schemeClr val="bg1"/>
              </a:solidFill>
              <a:latin typeface="方正粗黑宋简体" panose="02000000000000000000" pitchFamily="2" charset="-122"/>
              <a:ea typeface="方正粗黑宋简体" panose="02000000000000000000" pitchFamily="2" charset="-122"/>
            </a:endParaRPr>
          </a:p>
        </p:txBody>
      </p:sp>
      <p:sp>
        <p:nvSpPr>
          <p:cNvPr id="30" name="矩形 29"/>
          <p:cNvSpPr>
            <a:spLocks noChangeArrowheads="1"/>
          </p:cNvSpPr>
          <p:nvPr/>
        </p:nvSpPr>
        <p:spPr bwMode="auto">
          <a:xfrm>
            <a:off x="3594808" y="4202963"/>
            <a:ext cx="2544286" cy="4462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00">
                <a:solidFill>
                  <a:schemeClr val="bg1"/>
                </a:solidFill>
                <a:latin typeface="方正粗黑宋简体" panose="02000000000000000000" pitchFamily="2" charset="-122"/>
                <a:ea typeface="方正粗黑宋简体" panose="02000000000000000000" pitchFamily="2" charset="-122"/>
              </a:rPr>
              <a:t>消防</a:t>
            </a:r>
            <a:r>
              <a:rPr lang="zh-CN" altLang="en-US" sz="2300" smtClean="0">
                <a:solidFill>
                  <a:schemeClr val="bg1"/>
                </a:solidFill>
                <a:latin typeface="方正粗黑宋简体" panose="02000000000000000000" pitchFamily="2" charset="-122"/>
                <a:ea typeface="方正粗黑宋简体" panose="02000000000000000000" pitchFamily="2" charset="-122"/>
              </a:rPr>
              <a:t>安全</a:t>
            </a:r>
            <a:r>
              <a:rPr lang="zh-CN" altLang="en-US" sz="2300">
                <a:solidFill>
                  <a:schemeClr val="bg1"/>
                </a:solidFill>
                <a:latin typeface="方正粗黑宋简体" panose="02000000000000000000" pitchFamily="2" charset="-122"/>
                <a:ea typeface="方正粗黑宋简体" panose="02000000000000000000" pitchFamily="2" charset="-122"/>
              </a:rPr>
              <a:t>基本</a:t>
            </a:r>
            <a:r>
              <a:rPr lang="zh-CN" altLang="en-US" sz="2300" smtClean="0">
                <a:solidFill>
                  <a:schemeClr val="bg1"/>
                </a:solidFill>
                <a:latin typeface="方正粗黑宋简体" panose="02000000000000000000" pitchFamily="2" charset="-122"/>
                <a:ea typeface="方正粗黑宋简体" panose="02000000000000000000" pitchFamily="2" charset="-122"/>
              </a:rPr>
              <a:t>常识</a:t>
            </a:r>
            <a:endParaRPr lang="en-US" altLang="zh-CN" sz="23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par>
                          <p:cTn id="14" fill="hold">
                            <p:stCondLst>
                              <p:cond delay="2000"/>
                            </p:stCondLst>
                            <p:childTnLst>
                              <p:par>
                                <p:cTn id="15" presetID="1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p:tgtEl>
                                          <p:spTgt spid="6"/>
                                        </p:tgtEl>
                                        <p:attrNameLst>
                                          <p:attrName>ppt_x</p:attrName>
                                        </p:attrNameLst>
                                      </p:cBhvr>
                                      <p:tavLst>
                                        <p:tav tm="0">
                                          <p:val>
                                            <p:strVal val="#ppt_x-#ppt_w*1.125000"/>
                                          </p:val>
                                        </p:tav>
                                        <p:tav tm="100000">
                                          <p:val>
                                            <p:strVal val="#ppt_x"/>
                                          </p:val>
                                        </p:tav>
                                      </p:tavLst>
                                    </p:anim>
                                    <p:animEffect transition="in" filter="wipe(right)">
                                      <p:cBhvr>
                                        <p:cTn id="18" dur="1000"/>
                                        <p:tgtEl>
                                          <p:spTgt spid="6"/>
                                        </p:tgtEl>
                                      </p:cBhvr>
                                    </p:animEffect>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平行四边形 4"/>
          <p:cNvSpPr/>
          <p:nvPr/>
        </p:nvSpPr>
        <p:spPr>
          <a:xfrm>
            <a:off x="595041" y="2112004"/>
            <a:ext cx="8210551" cy="809625"/>
          </a:xfrm>
          <a:prstGeom prst="parallelogram">
            <a:avLst>
              <a:gd name="adj" fmla="val 46212"/>
            </a:avLst>
          </a:prstGeom>
          <a:solidFill>
            <a:srgbClr val="D7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408" y="1558326"/>
            <a:ext cx="3365284" cy="420660"/>
          </a:xfrm>
          <a:prstGeom prst="rect">
            <a:avLst/>
          </a:prstGeom>
        </p:spPr>
      </p:pic>
      <p:sp>
        <p:nvSpPr>
          <p:cNvPr id="8" name="文本框 7"/>
          <p:cNvSpPr txBox="1"/>
          <p:nvPr/>
        </p:nvSpPr>
        <p:spPr>
          <a:xfrm>
            <a:off x="1776682" y="1004328"/>
            <a:ext cx="1031051" cy="1107996"/>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壹</a:t>
            </a:r>
          </a:p>
        </p:txBody>
      </p:sp>
      <p:sp>
        <p:nvSpPr>
          <p:cNvPr id="9" name="矩形 8"/>
          <p:cNvSpPr>
            <a:spLocks noChangeArrowheads="1"/>
          </p:cNvSpPr>
          <p:nvPr/>
        </p:nvSpPr>
        <p:spPr bwMode="auto">
          <a:xfrm>
            <a:off x="1867888" y="2193650"/>
            <a:ext cx="6186309" cy="6463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dirty="0">
                <a:solidFill>
                  <a:schemeClr val="bg1"/>
                </a:solidFill>
                <a:latin typeface="方正粗黑宋简体" panose="02000000000000000000" pitchFamily="2" charset="-122"/>
                <a:ea typeface="方正粗黑宋简体" panose="02000000000000000000" pitchFamily="2" charset="-122"/>
              </a:rPr>
              <a:t>典型火灾事故案例及责任追究</a:t>
            </a:r>
            <a:endParaRPr lang="en-US" altLang="zh-CN" sz="3600" dirty="0">
              <a:solidFill>
                <a:schemeClr val="bg1"/>
              </a:solidFill>
              <a:latin typeface="方正粗黑宋简体" panose="02000000000000000000" pitchFamily="2" charset="-122"/>
              <a:ea typeface="方正粗黑宋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YyNzQzNzM0YmI4YzVkYjNiN2RjMWRhN2I4YjFjNzUifQ=="/>
  <p:tag name="commondata" val="eyJoZGlkIjoiNDI3MzFkNWM1YThhZGRkNTc5YmU2ZjliMTQxMWNkNzcifQ=="/>
</p:tagLst>
</file>

<file path=ppt/tags/tag1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NUMBER"/>
  <p:tag name="ID" val="545820"/>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NUMBER"/>
  <p:tag name="ID" val="545820"/>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NUMBER"/>
  <p:tag name="ID" val="545820"/>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1665</Words>
  <Application>Microsoft Office PowerPoint</Application>
  <PresentationFormat>全屏显示(16:9)</PresentationFormat>
  <Paragraphs>176</Paragraphs>
  <Slides>54</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54</vt:i4>
      </vt:variant>
    </vt:vector>
  </HeadingPairs>
  <TitlesOfParts>
    <vt:vector size="56" baseType="lpstr">
      <vt:lpstr>Office 主题</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ddd</dc:creator>
  <cp:lastModifiedBy>User</cp:lastModifiedBy>
  <cp:revision>313</cp:revision>
  <dcterms:created xsi:type="dcterms:W3CDTF">2019-06-07T12:38:00Z</dcterms:created>
  <dcterms:modified xsi:type="dcterms:W3CDTF">2024-01-19T02:05:59Z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8CCD4602540F4AB28542D8B51FF3E8F8_13</vt:lpwstr>
  </property>
  <property fmtid="{D5CDD505-2E9C-101B-9397-08002B2CF9AE}" pid="3" name="KSOProductBuildVer">
    <vt:lpwstr>2052-12.1.0.16250</vt:lpwstr>
  </property>
</Properties>
</file>