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3"/>
    <p:sldId id="298" r:id="rId4"/>
    <p:sldId id="299" r:id="rId5"/>
    <p:sldId id="300" r:id="rId6"/>
    <p:sldId id="312" r:id="rId8"/>
    <p:sldId id="301" r:id="rId9"/>
  </p:sldIdLst>
  <p:sldSz cx="9144000" cy="5143500" type="screen16x9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68" userDrawn="1">
          <p15:clr>
            <a:srgbClr val="A4A3A4"/>
          </p15:clr>
        </p15:guide>
        <p15:guide id="2" pos="2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66" d="100"/>
          <a:sy n="66" d="100"/>
        </p:scale>
        <p:origin x="-1930" y="-782"/>
      </p:cViewPr>
      <p:guideLst>
        <p:guide orient="horz" pos="1568"/>
        <p:guide pos="28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471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6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0EAE-E1F5-4BF3-954D-FF58A1F979B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6873B-BFBA-47D9-B0B8-41872C23F9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0EAE-E1F5-4BF3-954D-FF58A1F979B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6873B-BFBA-47D9-B0B8-41872C23F9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0EAE-E1F5-4BF3-954D-FF58A1F979B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6873B-BFBA-47D9-B0B8-41872C23F9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0EAE-E1F5-4BF3-954D-FF58A1F979B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6873B-BFBA-47D9-B0B8-41872C23F9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0EAE-E1F5-4BF3-954D-FF58A1F979B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6873B-BFBA-47D9-B0B8-41872C23F9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0EAE-E1F5-4BF3-954D-FF58A1F979B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6873B-BFBA-47D9-B0B8-41872C23F9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0EAE-E1F5-4BF3-954D-FF58A1F979B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6873B-BFBA-47D9-B0B8-41872C23F9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0EAE-E1F5-4BF3-954D-FF58A1F979B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6873B-BFBA-47D9-B0B8-41872C23F9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0EAE-E1F5-4BF3-954D-FF58A1F979B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6873B-BFBA-47D9-B0B8-41872C23F9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0EAE-E1F5-4BF3-954D-FF58A1F979B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6873B-BFBA-47D9-B0B8-41872C23F9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0EAE-E1F5-4BF3-954D-FF58A1F979B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6873B-BFBA-47D9-B0B8-41872C23F90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E0EAE-E1F5-4BF3-954D-FF58A1F979B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6873B-BFBA-47D9-B0B8-41872C23F90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1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5.png"/><Relationship Id="rId3" Type="http://schemas.openxmlformats.org/officeDocument/2006/relationships/tags" Target="../tags/tag4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5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 descr="https://gimg2.baidu.com/image_search/src=http%3A%2F%2Fimg.pptjia.com%2Fimage%2F20180201%2F37d119505d6b36704c35767726e38cc8.jpg&amp;refer=http%3A%2F%2Fimg.pptjia.com&amp;app=2002&amp;size=f9999,10000&amp;q=a80&amp;n=0&amp;g=0n&amp;fmt=jpeg?sec=1645080091&amp;t=f94dd7c8554fe756a2baadd255bb2ab7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16"/>
          <a:stretch>
            <a:fillRect/>
          </a:stretch>
        </p:blipFill>
        <p:spPr bwMode="auto">
          <a:xfrm>
            <a:off x="-36336" y="29"/>
            <a:ext cx="9133981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图片 5" descr="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2154" y="3209319"/>
            <a:ext cx="3626136" cy="508139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2699385" y="1346200"/>
            <a:ext cx="6318250" cy="14452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做一个安全教育的有心人</a:t>
            </a:r>
            <a:endParaRPr lang="en-US" altLang="zh-CN" sz="4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endParaRPr lang="en-US" altLang="zh-CN" sz="24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飞龙实验小学新教师安全教育专题培训</a:t>
            </a:r>
            <a:endParaRPr lang="zh-CN" altLang="en-US" sz="2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17879" y="3724190"/>
            <a:ext cx="1681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/>
              <a:t>2023</a:t>
            </a:r>
            <a:r>
              <a:rPr lang="zh-CN" altLang="en-US" b="1" dirty="0" smtClean="0"/>
              <a:t>年</a:t>
            </a:r>
            <a:r>
              <a:rPr lang="en-US" altLang="zh-CN" b="1" dirty="0" smtClean="0"/>
              <a:t>8</a:t>
            </a:r>
            <a:r>
              <a:rPr lang="zh-CN" altLang="en-US" b="1" dirty="0" smtClean="0"/>
              <a:t>月</a:t>
            </a:r>
            <a:r>
              <a:rPr lang="en-US" altLang="zh-CN" b="1" dirty="0" smtClean="0"/>
              <a:t>21</a:t>
            </a:r>
            <a:r>
              <a:rPr lang="zh-CN" altLang="en-US" b="1" dirty="0" smtClean="0"/>
              <a:t>日</a:t>
            </a:r>
            <a:endParaRPr lang="zh-CN" altLang="en-US" b="1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1"/>
          <a:stretch>
            <a:fillRect/>
          </a:stretch>
        </p:blipFill>
        <p:spPr bwMode="auto">
          <a:xfrm rot="10800000">
            <a:off x="-3683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95486"/>
            <a:ext cx="31940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179705" y="483235"/>
            <a:ext cx="651700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微软雅黑" panose="020B0503020204020204" pitchFamily="34" charset="-122"/>
                <a:ea typeface="微软雅黑" panose="020B0503020204020204" pitchFamily="34" charset="-122"/>
              </a:rPr>
              <a:t>一、熟悉掌握班级情况</a:t>
            </a:r>
            <a:endParaRPr lang="zh-CN" alt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899160" y="1059815"/>
            <a:ext cx="7238365" cy="31692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>
              <a:lnSpc>
                <a:spcPct val="150000"/>
              </a:lnSpc>
            </a:pPr>
            <a:r>
              <a:rPr lang="en-US" altLang="zh-CN" sz="20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</a:t>
            </a:r>
            <a:r>
              <a:rPr lang="en-US" altLang="zh-CN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 </a:t>
            </a:r>
            <a:r>
              <a:rPr lang="zh-CN" altLang="en-US" sz="2000">
                <a:highlight>
                  <a:srgbClr val="FFFF00"/>
                </a:highligh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准备一本工作记录本。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和班主任、语数英老师多交流，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班级的调皮学生，班上的特殊学生，作一个记录，特别是术科老师任教班级多。要与班主任多做联动，及时把违反纪律的学生情况反馈给班主任（当然自己也要管理，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纳入各班的学生考核中。当然也</a:t>
            </a:r>
            <a:r>
              <a:rPr lang="zh-CN" altLang="en-US" sz="20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不能交给班主任了事，你的课你是责任主体，你是寻求教育管理评价的协助。</a:t>
            </a:r>
            <a:endParaRPr lang="zh-CN" altLang="en-US" sz="20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indent="406400"/>
            <a:endParaRPr lang="zh-CN" altLang="en-US" sz="20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1"/>
          <a:stretch>
            <a:fillRect/>
          </a:stretch>
        </p:blipFill>
        <p:spPr bwMode="auto">
          <a:xfrm rot="10800000">
            <a:off x="-36830" y="-2032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95486"/>
            <a:ext cx="31940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467360" y="195580"/>
            <a:ext cx="557212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微软雅黑" panose="020B0503020204020204" pitchFamily="34" charset="-122"/>
                <a:ea typeface="微软雅黑" panose="020B0503020204020204" pitchFamily="34" charset="-122"/>
              </a:rPr>
              <a:t>二、做实</a:t>
            </a:r>
            <a:r>
              <a:rPr lang="en-US" altLang="zh-CN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微软雅黑" panose="020B0503020204020204" pitchFamily="34" charset="-122"/>
                <a:ea typeface="微软雅黑" panose="020B0503020204020204" pitchFamily="34" charset="-122"/>
              </a:rPr>
              <a:t>1530</a:t>
            </a:r>
            <a:r>
              <a:rPr lang="zh-CN" alt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微软雅黑" panose="020B0503020204020204" pitchFamily="34" charset="-122"/>
                <a:ea typeface="微软雅黑" panose="020B0503020204020204" pitchFamily="34" charset="-122"/>
              </a:rPr>
              <a:t>安全教育</a:t>
            </a:r>
            <a:endParaRPr lang="zh-CN" alt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539750" y="771525"/>
            <a:ext cx="7565390" cy="40925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/>
            <a:r>
              <a:rPr lang="en-US" altLang="zh-CN" sz="2000">
                <a:highlight>
                  <a:srgbClr val="FFFF00"/>
                </a:highligh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1530</a:t>
            </a:r>
            <a:r>
              <a:rPr lang="zh-CN" altLang="en-US" sz="2000">
                <a:highlight>
                  <a:srgbClr val="FFFF00"/>
                </a:highligh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记得做，坚持做，留痕迹。</a:t>
            </a:r>
            <a:endParaRPr lang="zh-CN" altLang="en-US" sz="2000">
              <a:highlight>
                <a:srgbClr val="FFFF00"/>
              </a:highligh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406400"/>
            <a:r>
              <a:rPr lang="zh-CN" altLang="en-US" sz="1600">
                <a:highlight>
                  <a:srgbClr val="FFFF00"/>
                </a:highligh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实施时间：</a:t>
            </a:r>
            <a:endParaRPr lang="zh-CN" altLang="en-US" sz="1600">
              <a:highlight>
                <a:srgbClr val="FFFF00"/>
              </a:highligh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406400"/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每天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分钟：班主任利用每天晨会、午会时间进行安全教育；放学带班老师利用整队时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分钟。</a:t>
            </a:r>
            <a:endParaRPr lang="zh-CN" altLang="en-US" sz="16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406400"/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每周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分钟：每周五放学前、每周一上课前，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班主任进行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5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分钟安全教育。</a:t>
            </a:r>
            <a:endParaRPr lang="zh-CN" altLang="en-US" sz="16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406400"/>
            <a:r>
              <a:rPr lang="zh-CN" altLang="en-US" sz="1600">
                <a:highlight>
                  <a:srgbClr val="FFFF00"/>
                </a:highligh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实施内容：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见下页</a:t>
            </a:r>
            <a:endParaRPr lang="zh-CN" altLang="en-US" sz="16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406400"/>
            <a:r>
              <a:rPr lang="zh-CN" altLang="en-US" sz="1600">
                <a:highlight>
                  <a:srgbClr val="FFFF00"/>
                </a:highlight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实施要领：</a:t>
            </a:r>
            <a:endParaRPr lang="zh-CN" altLang="en-US" sz="1600">
              <a:highlight>
                <a:srgbClr val="FFFF00"/>
              </a:highlight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406400"/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1.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安全文明小岗哨每天都到督促到位，定人、定时、定职责、定反馈（学生向老师汇报和老师向学生通报，与学生的考核挂勾）</a:t>
            </a:r>
            <a:endParaRPr lang="zh-CN" altLang="en-US" sz="1600">
              <a:latin typeface="宋体" panose="02010600030101010101" pitchFamily="2" charset="-122"/>
              <a:ea typeface="宋体" panose="02010600030101010101" pitchFamily="2" charset="-122"/>
              <a:cs typeface="楷体" panose="02010609060101010101" charset="-122"/>
              <a:sym typeface="+mn-ea"/>
            </a:endParaRPr>
          </a:p>
          <a:p>
            <a:pPr indent="406400"/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2.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一个班级一般安排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5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个人，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1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个学生负责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1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天规定好，不要在一天内频繁换人，学生记不住。</a:t>
            </a:r>
            <a:endParaRPr lang="zh-CN" altLang="en-US" sz="1600">
              <a:latin typeface="宋体" panose="02010600030101010101" pitchFamily="2" charset="-122"/>
              <a:ea typeface="宋体" panose="02010600030101010101" pitchFamily="2" charset="-122"/>
              <a:cs typeface="楷体" panose="02010609060101010101" charset="-122"/>
              <a:sym typeface="+mn-ea"/>
            </a:endParaRPr>
          </a:p>
          <a:p>
            <a:pPr indent="406400"/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3.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楷体" panose="02010609060101010101" charset="-122"/>
                <a:sym typeface="+mn-ea"/>
              </a:rPr>
              <a:t>上岗一定要戴好牌子。上学期发过的，问原来班主任要。实在找不到，我那里还有几张。</a:t>
            </a:r>
            <a:endParaRPr lang="zh-CN" altLang="en-US" sz="1600">
              <a:latin typeface="宋体" panose="02010600030101010101" pitchFamily="2" charset="-122"/>
              <a:ea typeface="宋体" panose="02010600030101010101" pitchFamily="2" charset="-122"/>
              <a:cs typeface="楷体" panose="02010609060101010101" charset="-122"/>
              <a:sym typeface="+mn-ea"/>
            </a:endParaRPr>
          </a:p>
          <a:p>
            <a:pPr indent="406400"/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4.</a:t>
            </a:r>
            <a:r>
              <a:rPr lang="zh-CN" altLang="en-US" sz="16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安全教育时间要重点反馈小岗哨的检查的内容，如果不反馈，时间长了小岗哨就形同虚设。</a:t>
            </a:r>
            <a:endParaRPr lang="zh-CN" altLang="en-US" sz="16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406400"/>
            <a:endParaRPr lang="zh-CN" altLang="en-US" sz="16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1"/>
          <a:stretch>
            <a:fillRect/>
          </a:stretch>
        </p:blipFill>
        <p:spPr bwMode="auto">
          <a:xfrm rot="10800000">
            <a:off x="-3683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95486"/>
            <a:ext cx="31940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251460" y="339090"/>
            <a:ext cx="577977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三、重点抓：课间安全教育</a:t>
            </a:r>
            <a:endParaRPr lang="zh-CN" altLang="en-US" sz="2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algn="l"/>
            <a:r>
              <a:rPr lang="en-US" altLang="zh-CN" sz="2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</a:t>
            </a:r>
            <a:r>
              <a:rPr lang="zh-CN" altLang="en-US" sz="2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（安全文明小岗哨的责职内容）</a:t>
            </a:r>
            <a:endParaRPr lang="zh-CN" altLang="en-US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3" name="文本框 2"/>
          <p:cNvSpPr txBox="1"/>
          <p:nvPr>
            <p:custDataLst>
              <p:tags r:id="rId3"/>
            </p:custDataLst>
          </p:nvPr>
        </p:nvSpPr>
        <p:spPr>
          <a:xfrm>
            <a:off x="66040" y="1131570"/>
            <a:ext cx="9041130" cy="439991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406400">
              <a:lnSpc>
                <a:spcPct val="150000"/>
              </a:lnSpc>
            </a:pPr>
            <a:r>
              <a:rPr lang="en-US" altLang="zh-CN" sz="1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1</a:t>
            </a:r>
            <a:r>
              <a:rPr lang="zh-CN" altLang="en-US" sz="1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、运动事故：跑步摔倒、运动相撞、从室外器械区上掉下来等。</a:t>
            </a:r>
            <a:endParaRPr lang="zh-CN" altLang="en-US" sz="16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406400">
              <a:lnSpc>
                <a:spcPct val="150000"/>
              </a:lnSpc>
            </a:pP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  <a:sym typeface="+mn-ea"/>
              </a:rPr>
              <a:t>学生跑步的科学规范性不行，体育老师要加强指导。班主任教育不爬高。</a:t>
            </a:r>
            <a:endParaRPr lang="en-US" altLang="zh-CN" sz="1600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  <a:sym typeface="+mn-ea"/>
            </a:endParaRPr>
          </a:p>
          <a:p>
            <a:pPr indent="406400">
              <a:lnSpc>
                <a:spcPct val="150000"/>
              </a:lnSpc>
            </a:pPr>
            <a:r>
              <a:rPr lang="en-US" altLang="zh-CN" sz="1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2</a:t>
            </a:r>
            <a:r>
              <a:rPr lang="zh-CN" altLang="en-US" sz="1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、课间事故：奔跑摔倒，通道交叉盲点两生相撞、厕所滑倒。</a:t>
            </a:r>
            <a:endParaRPr lang="zh-CN" altLang="en-US" sz="16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indent="406400">
              <a:lnSpc>
                <a:spcPct val="150000"/>
              </a:lnSpc>
            </a:pP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  <a:sym typeface="+mn-ea"/>
              </a:rPr>
              <a:t>奔跑的原因：一是追打好玩，要有正确的交友方式；二是上课来不及，要不拖课。</a:t>
            </a:r>
            <a:endParaRPr lang="zh-CN" altLang="en-US" sz="1600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  <a:sym typeface="+mn-ea"/>
            </a:endParaRPr>
          </a:p>
          <a:p>
            <a:pPr indent="406400">
              <a:lnSpc>
                <a:spcPct val="150000"/>
              </a:lnSpc>
            </a:pPr>
            <a:r>
              <a:rPr lang="zh-CN" altLang="en-US" sz="1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3、班级的调皮学生打其他学生（有意和无意）。</a:t>
            </a:r>
            <a:endParaRPr lang="zh-CN" altLang="en-US" sz="16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406400">
              <a:lnSpc>
                <a:spcPct val="150000"/>
              </a:lnSpc>
            </a:pP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要加强正能量的指导，与家长、班主任联系，形成教育的合力。加强学生的考核。</a:t>
            </a:r>
            <a:endParaRPr lang="zh-CN" altLang="en-US" sz="1600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  <a:p>
            <a:pPr indent="406400">
              <a:lnSpc>
                <a:spcPct val="150000"/>
              </a:lnSpc>
            </a:pPr>
            <a:r>
              <a:rPr lang="en-US" altLang="zh-CN" sz="1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</a:t>
            </a:r>
            <a:r>
              <a:rPr lang="zh-CN" altLang="en-US" sz="1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、学具伤人或自伤（工具刀、削笔刀、笔尖等）。</a:t>
            </a:r>
            <a:endParaRPr lang="zh-CN" altLang="en-US" sz="16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406400">
              <a:lnSpc>
                <a:spcPct val="150000"/>
              </a:lnSpc>
            </a:pP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宋体" panose="02010600030101010101" pitchFamily="2" charset="-122"/>
              </a:rPr>
              <a:t>不带危险工具，教学要用刀，一定要在指导后使用。</a:t>
            </a:r>
            <a:endParaRPr lang="zh-CN" altLang="en-US" sz="1600">
              <a:latin typeface="楷体" panose="02010609060101010101" charset="-122"/>
              <a:ea typeface="楷体" panose="02010609060101010101" charset="-122"/>
              <a:cs typeface="宋体" panose="02010600030101010101" pitchFamily="2" charset="-122"/>
            </a:endParaRPr>
          </a:p>
          <a:p>
            <a:pPr indent="406400">
              <a:lnSpc>
                <a:spcPct val="150000"/>
              </a:lnSpc>
            </a:pPr>
            <a:r>
              <a:rPr lang="zh-CN" altLang="en-US" sz="1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5、上下楼梯时，集会、上操时，人员拥挤推人。</a:t>
            </a:r>
            <a:r>
              <a:rPr lang="zh-CN" altLang="en-US" sz="1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爬阳台、滑扶杆。</a:t>
            </a:r>
            <a:endParaRPr lang="zh-CN" altLang="en-US" sz="1600" b="1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406400" algn="l">
              <a:lnSpc>
                <a:spcPct val="150000"/>
              </a:lnSpc>
              <a:buClrTx/>
              <a:buSzTx/>
              <a:buFontTx/>
            </a:pP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平时要加强列队的训练，加强反馈与评价。排队快静齐。评价指到人</a:t>
            </a:r>
            <a:endParaRPr lang="zh-CN" altLang="en-US" sz="16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indent="406400">
              <a:lnSpc>
                <a:spcPct val="150000"/>
              </a:lnSpc>
            </a:pPr>
            <a:r>
              <a:rPr lang="zh-CN" altLang="en-US" sz="160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危险动作要常提醒，常评价。</a:t>
            </a:r>
            <a:endParaRPr lang="zh-CN" altLang="en-US" sz="16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indent="406400"/>
            <a:endParaRPr lang="zh-CN" altLang="en-US" sz="1600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1"/>
          <a:stretch>
            <a:fillRect/>
          </a:stretch>
        </p:blipFill>
        <p:spPr bwMode="auto">
          <a:xfrm rot="10800000">
            <a:off x="-3683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95486"/>
            <a:ext cx="31940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251460" y="339090"/>
            <a:ext cx="577977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四、出现安全事故的处理流程</a:t>
            </a:r>
            <a:endParaRPr lang="zh-CN" altLang="en-US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251460" y="1275715"/>
            <a:ext cx="4810760" cy="3401060"/>
          </a:xfrm>
          <a:prstGeom prst="rect">
            <a:avLst/>
          </a:prstGeom>
          <a:ln w="12700" cmpd="sng">
            <a:solidFill>
              <a:schemeClr val="accent1">
                <a:shade val="50000"/>
              </a:schemeClr>
            </a:solidFill>
            <a:prstDash val="solid"/>
          </a:ln>
        </p:spPr>
      </p:pic>
      <p:sp>
        <p:nvSpPr>
          <p:cNvPr id="5" name="文本框 4"/>
          <p:cNvSpPr txBox="1"/>
          <p:nvPr/>
        </p:nvSpPr>
        <p:spPr>
          <a:xfrm>
            <a:off x="5280660" y="1203960"/>
            <a:ext cx="3337560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600"/>
              <a:t>注意事项：</a:t>
            </a:r>
            <a:endParaRPr lang="zh-CN" altLang="en-US" sz="1600"/>
          </a:p>
          <a:p>
            <a:r>
              <a:rPr lang="en-US" altLang="zh-CN" sz="1600"/>
              <a:t>1.</a:t>
            </a:r>
            <a:r>
              <a:rPr lang="zh-CN" altLang="en-US" sz="1600"/>
              <a:t>出事要冷静理智。不要㤺，也</a:t>
            </a:r>
            <a:r>
              <a:rPr lang="zh-CN" altLang="en-US" sz="1600">
                <a:sym typeface="+mn-ea"/>
              </a:rPr>
              <a:t>不能不闻不问，</a:t>
            </a:r>
            <a:r>
              <a:rPr lang="zh-CN" altLang="en-US" sz="1600"/>
              <a:t>班主任只要是你班级出的事情，都要过问。</a:t>
            </a:r>
            <a:endParaRPr lang="zh-CN" altLang="en-US" sz="1600"/>
          </a:p>
          <a:p>
            <a:r>
              <a:rPr lang="en-US" altLang="zh-CN" sz="1600"/>
              <a:t>2.</a:t>
            </a:r>
            <a:r>
              <a:rPr lang="zh-CN" altLang="en-US" sz="1600"/>
              <a:t>对事情的真相不要猜测、想当然，要以事实为依据。（监控、人证等）</a:t>
            </a:r>
            <a:endParaRPr lang="zh-CN" altLang="en-US" sz="1600"/>
          </a:p>
          <a:p>
            <a:r>
              <a:rPr lang="en-US" altLang="zh-CN" sz="1600"/>
              <a:t>3.</a:t>
            </a:r>
            <a:r>
              <a:rPr lang="zh-CN" altLang="en-US" sz="1600"/>
              <a:t>安抚家长情绪，对家长不要承诺。</a:t>
            </a:r>
            <a:endParaRPr lang="zh-CN" altLang="en-US" sz="1600"/>
          </a:p>
          <a:p>
            <a:r>
              <a:rPr lang="en-US" altLang="zh-CN" sz="1600"/>
              <a:t>4.</a:t>
            </a:r>
            <a:r>
              <a:rPr lang="zh-CN" altLang="en-US" sz="1600"/>
              <a:t>不要隐瞞，要及时上报。</a:t>
            </a:r>
            <a:endParaRPr lang="zh-CN" altLang="en-US" sz="1600"/>
          </a:p>
          <a:p>
            <a:endParaRPr lang="zh-CN" altLang="en-US" sz="1600"/>
          </a:p>
          <a:p>
            <a:r>
              <a:rPr lang="zh-CN" altLang="en-US" sz="1600"/>
              <a:t>情况轻微：速报年级组长、年级蹲点主任、年级蹲点校长。</a:t>
            </a:r>
            <a:endParaRPr lang="zh-CN" altLang="en-US" sz="1600"/>
          </a:p>
          <a:p>
            <a:endParaRPr lang="zh-CN" altLang="en-US" sz="1600"/>
          </a:p>
          <a:p>
            <a:r>
              <a:rPr lang="zh-CN" altLang="en-US" sz="1600"/>
              <a:t>情况严重：上报王杨主任、徐骏主任和金华校长</a:t>
            </a:r>
            <a:endParaRPr lang="zh-CN" altLang="en-US" sz="1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1"/>
          <a:stretch>
            <a:fillRect/>
          </a:stretch>
        </p:blipFill>
        <p:spPr bwMode="auto">
          <a:xfrm rot="10800000">
            <a:off x="-36830" y="0"/>
            <a:ext cx="9144000" cy="514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95486"/>
            <a:ext cx="31940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467995" y="1491615"/>
            <a:ext cx="7946390" cy="3291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altLang="zh-CN" sz="1600" b="1" cap="none" spc="50" dirty="0">
                <a:ln w="11430"/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1600" b="1" cap="none" spc="50" dirty="0">
                <a:ln w="11430"/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新学期，学校</a:t>
            </a:r>
            <a:r>
              <a:rPr lang="zh-CN" altLang="en-US" sz="16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德育处和后勤处</a:t>
            </a:r>
            <a:r>
              <a:rPr lang="zh-CN" altLang="en-US" sz="1600" b="1" cap="none" spc="50" dirty="0">
                <a:ln w="11430"/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会加强对安全教育工作的考核。班级安全工作与正副班主任和教师的月考核（月安全奖）、评优评先挂勾。</a:t>
            </a:r>
            <a:endParaRPr lang="zh-CN" altLang="en-US" sz="1600" b="1" cap="none" spc="50" dirty="0">
              <a:ln w="11430"/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>
              <a:lnSpc>
                <a:spcPct val="150000"/>
              </a:lnSpc>
            </a:pPr>
            <a:endParaRPr lang="zh-CN" altLang="en-US" sz="1600" b="1" cap="none" spc="50" dirty="0">
              <a:ln w="11430"/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600" b="1" cap="none" spc="50" dirty="0">
                <a:ln w="11430"/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1600" b="1" cap="none" spc="50" dirty="0">
                <a:ln w="11430"/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关键看：班级</a:t>
            </a:r>
            <a:r>
              <a:rPr lang="en-US" altLang="zh-CN" sz="1600" b="1" cap="none" spc="50" dirty="0">
                <a:ln w="11430"/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1530</a:t>
            </a:r>
            <a:r>
              <a:rPr lang="zh-CN" altLang="en-US" sz="1600" b="1" cap="none" spc="50" dirty="0">
                <a:ln w="11430"/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安全教育是否正常开展，</a:t>
            </a:r>
            <a:r>
              <a:rPr lang="zh-CN" altLang="en-US" sz="1600" b="1" spc="50" dirty="0">
                <a:ln w="11430"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班级安全文明岗是否有效落实，正副班主任和教师是否存在管理失职或过错。</a:t>
            </a:r>
            <a:endParaRPr lang="zh-CN" altLang="en-US" sz="1600" b="1" spc="50" dirty="0">
              <a:ln w="11430"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altLang="en-US" sz="1600" b="1" spc="50" dirty="0">
                <a:ln w="11430"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（</a:t>
            </a:r>
            <a:r>
              <a:rPr lang="zh-CN" altLang="en-US" sz="1600" b="1" cap="none" spc="50" dirty="0">
                <a:ln w="11430"/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体育老师的备课有无体现安全教育设计，体育课开始时有没有进行安全教育。班级开展外出活动是否有安全预案）</a:t>
            </a:r>
            <a:endParaRPr lang="zh-CN" altLang="en-US" sz="1600" b="1" cap="none" spc="50" dirty="0">
              <a:ln w="11430"/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>
              <a:lnSpc>
                <a:spcPct val="150000"/>
              </a:lnSpc>
            </a:pPr>
            <a:r>
              <a:rPr lang="en-US" altLang="zh-CN" sz="1600" b="1" cap="none" spc="50" dirty="0">
                <a:ln w="11430"/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1600" b="1" cap="none" spc="50" dirty="0">
                <a:ln w="11430"/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参考看：事故发生后是否积极及时、妥善处理，家校矛盾是否及时化解。</a:t>
            </a:r>
            <a:endParaRPr lang="zh-CN" altLang="en-US" sz="1600" b="1" cap="none" spc="50" dirty="0">
              <a:ln w="11430"/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algn="l"/>
            <a:endParaRPr lang="zh-CN" altLang="en-US" sz="1600" b="1" cap="none" spc="50" dirty="0">
              <a:ln w="11430"/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" name="矩形 1"/>
          <p:cNvSpPr/>
          <p:nvPr>
            <p:custDataLst>
              <p:tags r:id="rId3"/>
            </p:custDataLst>
          </p:nvPr>
        </p:nvSpPr>
        <p:spPr>
          <a:xfrm>
            <a:off x="107950" y="771525"/>
            <a:ext cx="7421880" cy="521970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zh-CN" sz="2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五、明确学校的考核与评价，加强责任心。</a:t>
            </a:r>
            <a:endParaRPr lang="zh-CN" altLang="en-US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COMMONDATA" val="eyJoZGlkIjoiNDI3MzFkNWM1YThhZGRkNTc5YmU2ZjliMTQxMWNkNzcifQ=="/>
  <p:tag name="KSO_WPP_MARK_KEY" val="3932255b-7a67-4f92-bd1d-95a8662b1e01"/>
</p:tagLst>
</file>

<file path=ppt/theme/theme1.xml><?xml version="1.0" encoding="utf-8"?>
<a:theme xmlns:a="http://schemas.openxmlformats.org/drawingml/2006/main" name="Office 主题​​">
  <a:themeElements>
    <a:clrScheme name="行云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1232</Words>
  <Application>WPS 演示</Application>
  <PresentationFormat>全屏显示(16:9)</PresentationFormat>
  <Paragraphs>62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楷体</vt:lpstr>
      <vt:lpstr>Calibri</vt:lpstr>
      <vt:lpstr>Arial Unicode MS</vt:lpstr>
      <vt:lpstr>仿宋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金华</cp:lastModifiedBy>
  <cp:revision>65</cp:revision>
  <dcterms:created xsi:type="dcterms:W3CDTF">2022-01-18T06:41:00Z</dcterms:created>
  <dcterms:modified xsi:type="dcterms:W3CDTF">2023-08-22T03:32:35Z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03525617E4EA4171A52689560632899E_13</vt:lpwstr>
  </property>
  <property fmtid="{D5CDD505-2E9C-101B-9397-08002B2CF9AE}" pid="3" name="KSOProductBuildVer">
    <vt:lpwstr>2052-11.1.0.14309</vt:lpwstr>
  </property>
</Properties>
</file>