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8" r:id="rId4"/>
    <p:sldId id="299" r:id="rId5"/>
    <p:sldId id="306" r:id="rId6"/>
    <p:sldId id="300" r:id="rId7"/>
    <p:sldId id="258" r:id="rId8"/>
    <p:sldId id="284" r:id="rId9"/>
    <p:sldId id="287" r:id="rId10"/>
    <p:sldId id="301" r:id="rId11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8" userDrawn="1">
          <p15:clr>
            <a:srgbClr val="A4A3A4"/>
          </p15:clr>
        </p15:guide>
        <p15:guide id="2" pos="2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930" y="-782"/>
      </p:cViewPr>
      <p:guideLst>
        <p:guide orient="horz" pos="1568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6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0EAE-E1F5-4BF3-954D-FF58A1F97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873B-BFBA-47D9-B0B8-41872C23F9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s://gimg2.baidu.com/image_search/src=http%3A%2F%2Fimg.pptjia.com%2Fimage%2F20180201%2F37d119505d6b36704c35767726e38cc8.jpg&amp;refer=http%3A%2F%2Fimg.pptjia.com&amp;app=2002&amp;size=f9999,10000&amp;q=a80&amp;n=0&amp;g=0n&amp;fmt=jpeg?sec=1645080091&amp;t=f94dd7c8554fe756a2baadd255bb2ab7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6"/>
          <a:stretch>
            <a:fillRect/>
          </a:stretch>
        </p:blipFill>
        <p:spPr bwMode="auto">
          <a:xfrm>
            <a:off x="-36336" y="29"/>
            <a:ext cx="913398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2154" y="3209319"/>
            <a:ext cx="3626136" cy="5081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99385" y="1346200"/>
            <a:ext cx="6318250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安全责任重于泰山</a:t>
            </a:r>
            <a:endParaRPr lang="en-US" altLang="zh-CN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飞龙实验小学正副班主任安全专题培训</a:t>
            </a:r>
            <a:endParaRPr lang="zh-CN" alt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7879" y="3724190"/>
            <a:ext cx="168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2023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8</a:t>
            </a:r>
            <a:r>
              <a:rPr lang="zh-CN" altLang="en-US" b="1" dirty="0" smtClean="0"/>
              <a:t>月</a:t>
            </a:r>
            <a:r>
              <a:rPr lang="en-US" altLang="zh-CN" b="1" dirty="0" smtClean="0"/>
              <a:t>20</a:t>
            </a:r>
            <a:r>
              <a:rPr lang="zh-CN" altLang="en-US" b="1" dirty="0" smtClean="0"/>
              <a:t>日</a:t>
            </a:r>
            <a:endParaRPr lang="zh-CN" altLang="en-US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/>
          <a:stretch>
            <a:fillRect/>
          </a:stretch>
        </p:blipFill>
        <p:spPr bwMode="auto">
          <a:xfrm rot="10800000">
            <a:off x="-3683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19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7315" y="627380"/>
            <a:ext cx="65170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开学前必做：熟悉班级情况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899160" y="1059815"/>
            <a:ext cx="517398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班风、班级特性。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406400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任课老师的情况。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06400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班级的调皮学生。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06400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班上的特殊学生。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06400"/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/>
          <a:stretch>
            <a:fillRect/>
          </a:stretch>
        </p:blipFill>
        <p:spPr bwMode="auto">
          <a:xfrm rot="10800000">
            <a:off x="-36830" y="-2032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19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4925" y="195580"/>
            <a:ext cx="557212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面上抓：</a:t>
            </a:r>
            <a:r>
              <a:rPr lang="en-US" altLang="zh-CN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1530</a:t>
            </a:r>
            <a:r>
              <a:rPr lang="zh-CN" alt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安全教育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20650" y="843915"/>
            <a:ext cx="9023350" cy="4584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注：德育处和后勤处共同抓，坚持做好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1530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安全教育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06400"/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06400"/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（一）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1530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安全教育责任主体和时间：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06400"/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每天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分钟：班主任利用每天晨会、午会时间进行安全教育；放学带班老师利用整队时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分钟。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每周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分钟：每周五放学前、每周一上课前，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班主任进行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分钟安全教育。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每学期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分钟：学期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休业式和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开学一周内：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分钟安全教育，一般由学校统一组织。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endParaRPr lang="en-US" altLang="zh-CN" sz="1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06400"/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（二）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1530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安全教育内容：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06400"/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课间安全教育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课中安全教育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交通安全教育（主要是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上学放学，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驾驶自行车必须年满12周岁，驾驶电动自行车必须年满16周岁，乘电动车必须带头盔）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防溺水教育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06400"/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5.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消防安全教育（不玩火、不玩电、不玩煤气）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06400"/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6.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防诈骗、防拐骗教育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06400"/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7.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防网络沉迷教育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06400"/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406400"/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/>
          <a:stretch>
            <a:fillRect/>
          </a:stretch>
        </p:blipFill>
        <p:spPr bwMode="auto">
          <a:xfrm rot="10800000">
            <a:off x="-3683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19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35" y="267335"/>
            <a:ext cx="638619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重点抓</a:t>
            </a:r>
            <a:r>
              <a:rPr lang="en-US" altLang="zh-CN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：课间安全教育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11505" y="987425"/>
            <a:ext cx="692277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>
              <a:lnSpc>
                <a:spcPct val="150000"/>
              </a:lnSpc>
            </a:pP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  <a:sym typeface="+mn-ea"/>
            </a:endParaRPr>
          </a:p>
          <a:p>
            <a:pPr indent="406400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重点管好：奔跑和追打（特别是通道交叉的盲点处、上下楼梯、厕所等）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 indent="406400">
              <a:lnSpc>
                <a:spcPct val="150000"/>
              </a:lnSpc>
            </a:pP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 indent="406400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勤于反馈：安全文明小岗哨每天都到位，定人、定时、定职责、定反馈（学生向老师汇报和老师向学生通报，与学生的考核挂勾）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/>
          <a:stretch>
            <a:fillRect/>
          </a:stretch>
        </p:blipFill>
        <p:spPr bwMode="auto">
          <a:xfrm rot="10800000">
            <a:off x="-3683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19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51460" y="195580"/>
            <a:ext cx="39071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典型事故解析：</a:t>
            </a:r>
            <a:endParaRPr lang="zh-CN" alt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-36830" y="1059180"/>
            <a:ext cx="9041130" cy="433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>
              <a:lnSpc>
                <a:spcPct val="15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、运动事故：跑步摔倒、运动相撞、从室外器械区上掉下来等。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406400">
              <a:lnSpc>
                <a:spcPct val="15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、课间事故：奔跑摔倒，通道交叉盲点两生相撞、厕所滑倒。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406400">
              <a:lnSpc>
                <a:spcPct val="15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、班级的调皮学生打其他学生（有意和无意）。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06400">
              <a:lnSpc>
                <a:spcPct val="15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、学具伤人或自伤（工具刀、削笔刀、笔尖等）。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06400">
              <a:lnSpc>
                <a:spcPct val="15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、上下楼梯时，集会、上操时，人员拥挤推人。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06400">
              <a:lnSpc>
                <a:spcPct val="15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、爬阳台、滑扶杆。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06400">
              <a:lnSpc>
                <a:spcPct val="150000"/>
              </a:lnSpc>
            </a:pP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06400"/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/>
          <a:stretch>
            <a:fillRect/>
          </a:stretch>
        </p:blipFill>
        <p:spPr bwMode="auto">
          <a:xfrm rot="10800000">
            <a:off x="-3683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19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3345" y="201295"/>
            <a:ext cx="52889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重点抓</a:t>
            </a:r>
            <a:r>
              <a:rPr lang="en-US" alt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交通安全教育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12000"/>
          </a:blip>
          <a:stretch>
            <a:fillRect/>
          </a:stretch>
        </p:blipFill>
        <p:spPr>
          <a:xfrm>
            <a:off x="4283710" y="1203960"/>
            <a:ext cx="4312920" cy="294386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4" name="文本框 103"/>
          <p:cNvSpPr txBox="1"/>
          <p:nvPr/>
        </p:nvSpPr>
        <p:spPr>
          <a:xfrm>
            <a:off x="323215" y="1347470"/>
            <a:ext cx="37287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ea typeface="仿宋" panose="02010609060101010101" charset="-122"/>
              </a:rPr>
              <a:t>戴盔的重要性：根据相关统计研究表明，戴头盔，在电动车发生交通事故时，乘骑人员死亡风险降低60-70%。</a:t>
            </a:r>
            <a:endParaRPr lang="zh-CN" altLang="en-US"/>
          </a:p>
        </p:txBody>
      </p:sp>
      <p:sp>
        <p:nvSpPr>
          <p:cNvPr id="105" name="文本框 104"/>
          <p:cNvSpPr txBox="1"/>
          <p:nvPr/>
        </p:nvSpPr>
        <p:spPr>
          <a:xfrm>
            <a:off x="199390" y="2177415"/>
            <a:ext cx="3852545" cy="1845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zh-CN" sz="1600" b="0">
                <a:ea typeface="仿宋" panose="02010609060101010101" charset="-122"/>
              </a:rPr>
              <a:t>戴盔的要求：乘坐电动车，家长和学生都要戴头盔。每天把一大一小的头盔放在车上或门口，以防忘记。</a:t>
            </a:r>
            <a:endParaRPr lang="zh-CN" sz="1600" b="0">
              <a:ea typeface="仿宋" panose="02010609060101010101" charset="-122"/>
            </a:endParaRPr>
          </a:p>
          <a:p>
            <a:pPr indent="406400"/>
            <a:endParaRPr lang="zh-CN" altLang="en-US"/>
          </a:p>
          <a:p>
            <a:pPr indent="406400"/>
            <a:r>
              <a:rPr lang="zh-CN" sz="1600" b="1">
                <a:ea typeface="仿宋" panose="02010609060101010101" charset="-122"/>
                <a:sym typeface="+mn-ea"/>
              </a:rPr>
              <a:t>注：本学期德育处会加强红领巾值岗，学生戴盔检查与反馈的力度，加强反馈和处理。区里重点在抓。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5"/>
          <a:stretch>
            <a:fillRect/>
          </a:stretch>
        </p:blipFill>
        <p:spPr bwMode="auto">
          <a:xfrm rot="10800000">
            <a:off x="-36830" y="0"/>
            <a:ext cx="914590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19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3345" y="201295"/>
            <a:ext cx="59086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重点抓</a:t>
            </a:r>
            <a:r>
              <a:rPr lang="en-US" alt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防拐骗、诈骗教育</a:t>
            </a:r>
            <a:endParaRPr lang="zh-CN" altLang="en-US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4970" y="1563370"/>
            <a:ext cx="4799965" cy="230695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</a:rPr>
              <a:t>一是加强防拐骗教育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</a:rPr>
              <a:t>不跟陌生人走。不吃陌生人的食品和饮料、玩陌生人的宠物。不轻信他人代接送。陌生人敲门不开门。</a:t>
            </a:r>
            <a:endParaRPr lang="zh-CN" altLang="en-US" sz="1600" dirty="0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</a:rPr>
              <a:t>二是加强防诈骗教育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</a:rPr>
              <a:t>游戏币冲值、游戏皮肤、加明星</a:t>
            </a:r>
            <a:r>
              <a:rPr lang="en-US" altLang="zh-CN" sz="1600" dirty="0">
                <a:latin typeface="仿宋" panose="02010609060101010101" charset="-122"/>
                <a:ea typeface="仿宋" panose="02010609060101010101" charset="-122"/>
              </a:rPr>
              <a:t>QQ</a:t>
            </a:r>
            <a:r>
              <a:rPr lang="zh-CN" altLang="en-US" sz="1600" dirty="0">
                <a:latin typeface="仿宋" panose="02010609060101010101" charset="-122"/>
                <a:ea typeface="仿宋" panose="02010609060101010101" charset="-122"/>
              </a:rPr>
              <a:t>，低价会员卡，购物等诈骗行动。</a:t>
            </a:r>
            <a:endParaRPr lang="zh-CN" altLang="en-US" sz="1600" dirty="0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1600" dirty="0">
              <a:latin typeface="仿宋" panose="02010609060101010101" charset="-122"/>
              <a:ea typeface="仿宋" panose="02010609060101010101" charset="-122"/>
            </a:endParaRPr>
          </a:p>
          <a:p>
            <a:endParaRPr lang="en-US" altLang="zh-CN" sz="16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35" y="699135"/>
            <a:ext cx="2974975" cy="4217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5"/>
          <a:stretch>
            <a:fillRect/>
          </a:stretch>
        </p:blipFill>
        <p:spPr bwMode="auto">
          <a:xfrm rot="10800000">
            <a:off x="0" y="-20955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19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93345" y="201295"/>
            <a:ext cx="73018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重点抓</a:t>
            </a:r>
            <a:r>
              <a:rPr lang="en-US" alt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防网络沉迷教育</a:t>
            </a:r>
            <a:endParaRPr lang="zh-CN" altLang="en-US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6"/>
          <p:cNvSpPr txBox="1"/>
          <p:nvPr/>
        </p:nvSpPr>
        <p:spPr>
          <a:xfrm>
            <a:off x="107950" y="1995170"/>
            <a:ext cx="33312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危害：</a:t>
            </a:r>
            <a:endParaRPr lang="en-US" altLang="zh-CN" sz="1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、造成精神颓废，荒废学业；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、影响身心健康，正常人际交往；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</a:t>
            </a: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、造成经济负担；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</a:t>
            </a: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、影响思想道德观念，有的走上违法犯罪道路。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5446395" y="1131570"/>
            <a:ext cx="3291205" cy="256667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29" name="文本框 28"/>
          <p:cNvSpPr txBox="1"/>
          <p:nvPr/>
        </p:nvSpPr>
        <p:spPr>
          <a:xfrm>
            <a:off x="3636010" y="1995170"/>
            <a:ext cx="1954530" cy="26536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</a:rPr>
              <a:t>要求：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</a:rPr>
              <a:t>上网时间需安排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上网经家长同意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上网目的需明确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聊天交友需慎重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仿宋" panose="02010609060101010101" charset="-122"/>
                <a:ea typeface="仿宋" panose="02010609060101010101" charset="-122"/>
                <a:sym typeface="+mn-ea"/>
              </a:rPr>
              <a:t>拒绝不良网站</a:t>
            </a:r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16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2095" y="915035"/>
            <a:ext cx="44926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网络是把</a:t>
            </a:r>
            <a:r>
              <a:rPr lang="en-US" altLang="zh-CN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双刃剑</a:t>
            </a:r>
            <a:r>
              <a:rPr lang="en-US" altLang="zh-CN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，既有对学生有利的一面，但暑期家长管理不到位，会产生很大的消极影响。暑期是学生网络沉迷的高发期，务必对学生进行</a:t>
            </a:r>
            <a:r>
              <a:rPr lang="en-US" altLang="zh-CN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防网络沉迷</a:t>
            </a:r>
            <a:r>
              <a:rPr lang="en-US" altLang="zh-CN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教育。</a:t>
            </a:r>
            <a:endParaRPr lang="en-US" altLang="zh-CN" sz="16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/>
          <a:stretch>
            <a:fillRect/>
          </a:stretch>
        </p:blipFill>
        <p:spPr bwMode="auto">
          <a:xfrm rot="10800000">
            <a:off x="-3683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19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39750" y="925830"/>
            <a:ext cx="7946390" cy="329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cap="none" spc="50" dirty="0">
                <a:ln w="11430"/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1600" b="1" cap="none" spc="50" dirty="0">
                <a:ln w="11430"/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新学期，学校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德育处和后勤处</a:t>
            </a:r>
            <a:r>
              <a:rPr lang="zh-CN" altLang="en-US" sz="1600" b="1" cap="none" spc="50" dirty="0">
                <a:ln w="11430"/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会加强对安全教育工作的考核。班级安全工作与正副班主任和教师的月考核（月安全奖）、评优评先挂勾。</a:t>
            </a:r>
            <a:endParaRPr lang="zh-CN" altLang="en-US" sz="1600" b="1" cap="none" spc="50" dirty="0">
              <a:ln w="11430"/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 b="1" cap="none" spc="50" dirty="0">
              <a:ln w="11430"/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 cap="none" spc="50" dirty="0">
                <a:ln w="11430"/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1600" b="1" cap="none" spc="50" dirty="0">
                <a:ln w="11430"/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关键看：班级</a:t>
            </a:r>
            <a:r>
              <a:rPr lang="en-US" altLang="zh-CN" sz="1600" b="1" cap="none" spc="50" dirty="0">
                <a:ln w="11430"/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1530</a:t>
            </a:r>
            <a:r>
              <a:rPr lang="zh-CN" altLang="en-US" sz="1600" b="1" cap="none" spc="50" dirty="0">
                <a:ln w="11430"/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安全教育是否正常开展，</a:t>
            </a:r>
            <a:r>
              <a:rPr lang="zh-CN" altLang="en-US" sz="1600" b="1" spc="50" dirty="0">
                <a:ln w="11430"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班级安全文明岗是否有效落实，正副班主任和教师是否存在管理失职或过错。</a:t>
            </a:r>
            <a:endParaRPr lang="zh-CN" altLang="en-US" sz="1600" b="1" spc="50" dirty="0">
              <a:ln w="11430"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b="1" spc="50" dirty="0">
                <a:ln w="11430"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en-US" sz="1600" b="1" cap="none" spc="50" dirty="0">
                <a:ln w="11430"/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体育老师的备课有无体现安全教育设计，体育课开始时有没有进行安全教育。班级开展外出活动是否有安全预案）</a:t>
            </a:r>
            <a:endParaRPr lang="zh-CN" altLang="en-US" sz="1600" b="1" cap="none" spc="50" dirty="0">
              <a:ln w="11430"/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 cap="none" spc="50" dirty="0">
                <a:ln w="11430"/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1600" b="1" cap="none" spc="50" dirty="0">
                <a:ln w="11430"/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参考看：事故发生后是否积极及时、妥善处理，家校矛盾是否及时化解。</a:t>
            </a:r>
            <a:endParaRPr lang="zh-CN" altLang="en-US" sz="1600" b="1" cap="none" spc="50" dirty="0">
              <a:ln w="11430"/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zh-CN" altLang="en-US" sz="1600" b="1" cap="none" spc="50" dirty="0">
              <a:ln w="11430"/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07315" y="339725"/>
            <a:ext cx="5520055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加强安全教育工作的考核与评价</a:t>
            </a:r>
            <a:endParaRPr lang="zh-CN" altLang="en-US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DI3MzFkNWM1YThhZGRkNTc5YmU2ZjliMTQxMWNkNzcifQ=="/>
  <p:tag name="KSO_WPP_MARK_KEY" val="3932255b-7a67-4f92-bd1d-95a8662b1e01"/>
</p:tagLst>
</file>

<file path=ppt/theme/theme1.xml><?xml version="1.0" encoding="utf-8"?>
<a:theme xmlns:a="http://schemas.openxmlformats.org/drawingml/2006/main" name="Office 主题​​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1311</Words>
  <Application>WPS 演示</Application>
  <PresentationFormat>全屏显示(16:9)</PresentationFormat>
  <Paragraphs>96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楷体</vt:lpstr>
      <vt:lpstr>仿宋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金华</cp:lastModifiedBy>
  <cp:revision>60</cp:revision>
  <dcterms:created xsi:type="dcterms:W3CDTF">2022-01-18T06:41:00Z</dcterms:created>
  <dcterms:modified xsi:type="dcterms:W3CDTF">2023-08-21T04:44:26Z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03525617E4EA4171A52689560632899E_13</vt:lpwstr>
  </property>
  <property fmtid="{D5CDD505-2E9C-101B-9397-08002B2CF9AE}" pid="3" name="KSOProductBuildVer">
    <vt:lpwstr>2052-11.1.0.14309</vt:lpwstr>
  </property>
</Properties>
</file>