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16"/>
  </p:handoutMasterIdLst>
  <p:sldIdLst>
    <p:sldId id="256" r:id="rId3"/>
    <p:sldId id="1305" r:id="rId4"/>
    <p:sldId id="317" r:id="rId5"/>
    <p:sldId id="1303" r:id="rId6"/>
    <p:sldId id="1306" r:id="rId7"/>
    <p:sldId id="1307" r:id="rId9"/>
    <p:sldId id="1304" r:id="rId10"/>
    <p:sldId id="1310" r:id="rId11"/>
    <p:sldId id="1309" r:id="rId12"/>
    <p:sldId id="261" r:id="rId13"/>
    <p:sldId id="1311" r:id="rId14"/>
    <p:sldId id="131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3D469"/>
    <a:srgbClr val="FFF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698" y="-858"/>
      </p:cViewPr>
      <p:guideLst>
        <p:guide orient="horz" pos="598"/>
        <p:guide orient="horz" pos="706"/>
        <p:guide orient="horz" pos="3928"/>
        <p:guide orient="horz" pos="3864"/>
        <p:guide pos="416"/>
        <p:guide pos="72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870" y="-90"/>
      </p:cViewPr>
      <p:guideLst>
        <p:guide orient="horz" pos="2979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D8119-8B37-473C-8B5E-7A04891F12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C774C-D1C4-4A2D-9F6D-9937ABA8E9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32E4-2D70-4F33-B037-C4E43AE918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C707-0E26-4279-857E-1F4BD68FB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0488-6AD0-4F2C-9696-ABF2FE86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C707-0E26-4279-857E-1F4BD68FB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0488-6AD0-4F2C-9696-ABF2FE86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C707-0E26-4279-857E-1F4BD68FB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0488-6AD0-4F2C-9696-ABF2FE86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C707-0E26-4279-857E-1F4BD68FB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0488-6AD0-4F2C-9696-ABF2FE86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C707-0E26-4279-857E-1F4BD68FB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0488-6AD0-4F2C-9696-ABF2FE86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9250" y="349251"/>
            <a:ext cx="11493500" cy="6159499"/>
          </a:xfrm>
          <a:prstGeom prst="roundRect">
            <a:avLst>
              <a:gd name="adj" fmla="val 361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" y="5461377"/>
            <a:ext cx="12191999" cy="1396623"/>
            <a:chOff x="1" y="5461377"/>
            <a:chExt cx="12191999" cy="139662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849258" y="5461377"/>
              <a:ext cx="6342742" cy="139662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" y="5461377"/>
              <a:ext cx="5849256" cy="13966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9250" y="349251"/>
            <a:ext cx="11493500" cy="6159499"/>
          </a:xfrm>
          <a:prstGeom prst="roundRect">
            <a:avLst>
              <a:gd name="adj" fmla="val 361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" y="5461377"/>
            <a:ext cx="12191999" cy="1396623"/>
            <a:chOff x="1" y="5461377"/>
            <a:chExt cx="12191999" cy="139662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849258" y="5461377"/>
              <a:ext cx="6342742" cy="139662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" y="5461377"/>
              <a:ext cx="5849256" cy="13966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9250" y="349251"/>
            <a:ext cx="11493500" cy="6159499"/>
          </a:xfrm>
          <a:prstGeom prst="roundRect">
            <a:avLst>
              <a:gd name="adj" fmla="val 361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" y="5461377"/>
            <a:ext cx="12191999" cy="1396623"/>
            <a:chOff x="1" y="5461377"/>
            <a:chExt cx="12191999" cy="139662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849258" y="5461377"/>
              <a:ext cx="6342742" cy="139662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" y="5461377"/>
              <a:ext cx="5849256" cy="13966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C707-0E26-4279-857E-1F4BD68FB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0488-6AD0-4F2C-9696-ABF2FE86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C707-0E26-4279-857E-1F4BD68FB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0488-6AD0-4F2C-9696-ABF2FE86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C707-0E26-4279-857E-1F4BD68FB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0488-6AD0-4F2C-9696-ABF2FE86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C707-0E26-4279-857E-1F4BD68FB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0488-6AD0-4F2C-9696-ABF2FE86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C707-0E26-4279-857E-1F4BD68FB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0488-6AD0-4F2C-9696-ABF2FE86E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C707-0E26-4279-857E-1F4BD68FBB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0488-6AD0-4F2C-9696-ABF2FE86E7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866775" y="619124"/>
            <a:ext cx="10458450" cy="5680075"/>
          </a:xfrm>
          <a:prstGeom prst="roundRect">
            <a:avLst>
              <a:gd name="adj" fmla="val 361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5074523" cy="1390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777662"/>
            <a:ext cx="6448425" cy="10803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72150" y="5782450"/>
            <a:ext cx="6419850" cy="107555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136649" y="2323921"/>
            <a:ext cx="995680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rgbClr val="B3272D"/>
                </a:solidFill>
                <a:latin typeface="汉仪方叠体简" pitchFamily="49" charset="-122"/>
                <a:ea typeface="汉仪方叠体简" pitchFamily="49" charset="-122"/>
                <a:cs typeface="+mn-ea"/>
                <a:sym typeface="+mn-lt"/>
              </a:rPr>
              <a:t>常州市校外培训风险防范</a:t>
            </a:r>
            <a:endParaRPr lang="zh-CN" altLang="en-US" sz="6600" b="1" spc="300" dirty="0">
              <a:solidFill>
                <a:srgbClr val="B3272D"/>
              </a:solidFill>
              <a:latin typeface="汉仪方叠体简" pitchFamily="49" charset="-122"/>
              <a:ea typeface="汉仪方叠体简" pitchFamily="49" charset="-122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819525" y="1139826"/>
            <a:ext cx="4324350" cy="1200150"/>
            <a:chOff x="1725150" y="2800350"/>
            <a:chExt cx="9301770" cy="218030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email"/>
            <a:srcRect l="-7001" b="-8485"/>
            <a:stretch>
              <a:fillRect/>
            </a:stretch>
          </p:blipFill>
          <p:spPr>
            <a:xfrm>
              <a:off x="1725150" y="2800350"/>
              <a:ext cx="4650885" cy="218030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email"/>
            <a:srcRect l="-7001" b="-8485"/>
            <a:stretch>
              <a:fillRect/>
            </a:stretch>
          </p:blipFill>
          <p:spPr>
            <a:xfrm flipH="1">
              <a:off x="6376035" y="2800350"/>
              <a:ext cx="4650885" cy="2180301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2863544" y="3544419"/>
              <a:ext cx="6770160" cy="1060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200" b="1" spc="300" dirty="0">
                  <a:solidFill>
                    <a:schemeClr val="bg1"/>
                  </a:solidFill>
                  <a:cs typeface="+mn-ea"/>
                  <a:sym typeface="+mn-lt"/>
                </a:rPr>
                <a:t>五必须</a:t>
              </a:r>
              <a:r>
                <a:rPr lang="en-US" altLang="zh-CN" sz="3200" b="1" spc="3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en-US" sz="3200" b="1" spc="300" dirty="0">
                  <a:solidFill>
                    <a:schemeClr val="bg1"/>
                  </a:solidFill>
                  <a:cs typeface="+mn-ea"/>
                  <a:sym typeface="+mn-lt"/>
                </a:rPr>
                <a:t>三不要</a:t>
              </a:r>
              <a:endParaRPr lang="zh-CN" altLang="en-US" sz="3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56625" y="1120925"/>
            <a:ext cx="1479400" cy="1479400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2409825" y="3676650"/>
            <a:ext cx="73723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600081" y="2724149"/>
            <a:ext cx="3971931" cy="3971931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3781211" y="4498529"/>
            <a:ext cx="426720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常州市“双减”工作联席会议办公室</a:t>
            </a:r>
            <a:endParaRPr sz="20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sz="20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0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42975" y="1325245"/>
            <a:ext cx="3739515" cy="37395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979035" y="1424940"/>
            <a:ext cx="6541135" cy="452183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400" dirty="0">
                <a:cs typeface="+mn-ea"/>
                <a:sym typeface="+mn-lt"/>
              </a:rPr>
              <a:t>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一家叫做“Isee灰姑娘”的少儿芭蕾的机构，2007年创立于北京，遍布全国50余座城市，拥有100多家芭蕾舞中心。常州地区两家门店分别为新北万达校区和武进吾悦校区。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dirty="0">
                <a:cs typeface="+mn-ea"/>
                <a:sym typeface="+mn-lt"/>
              </a:rPr>
              <a:t>    </a:t>
            </a:r>
            <a:r>
              <a:rPr lang="zh-CN" altLang="en-US" sz="2400" dirty="0">
                <a:cs typeface="+mn-ea"/>
                <a:sym typeface="+mn-lt"/>
              </a:rPr>
              <a:t>2023年11月1号晚上11点，常州灰姑娘武进店、新北店同时宣布闭店！联系不上任何员工，几百名家长集体维权！</a:t>
            </a:r>
            <a:endParaRPr lang="zh-CN" altLang="en-US" sz="2400" dirty="0"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dirty="0">
                <a:cs typeface="+mn-ea"/>
                <a:sym typeface="+mn-lt"/>
              </a:rPr>
              <a:t>    出事之前，常州灰姑娘6月份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9月份相继推出了大额课包，欺骗家长续课报名。闭店之前没有任何通知，也没有任何转课协调。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775662" y="614739"/>
            <a:ext cx="8021955" cy="667962"/>
            <a:chOff x="5347662" y="1993480"/>
            <a:chExt cx="9943022" cy="827923"/>
          </a:xfrm>
        </p:grpSpPr>
        <p:sp>
          <p:nvSpPr>
            <p:cNvPr id="2" name="椭圆 1"/>
            <p:cNvSpPr/>
            <p:nvPr/>
          </p:nvSpPr>
          <p:spPr>
            <a:xfrm>
              <a:off x="5347662" y="2044490"/>
              <a:ext cx="776913" cy="776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>
              <a:off x="6225242" y="1993480"/>
              <a:ext cx="9065442" cy="8216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109678" tIns="54838" rIns="109678" bIns="54838">
              <a:spAutoFit/>
            </a:bodyPr>
            <a:p>
              <a:pPr eaLnBrk="0" hangingPunct="0"/>
              <a:r>
                <a:rPr lang="zh-CN" altLang="en-US" sz="3600" b="0" spc="600" dirty="0">
                  <a:ln>
                    <a:noFill/>
                  </a:ln>
                  <a:solidFill>
                    <a:srgbClr val="C00000"/>
                  </a:solidFill>
                  <a:latin typeface="汉仪菱心体简" panose="02010400000101010101" pitchFamily="2" charset="-122"/>
                  <a:ea typeface="汉仪菱心体简" panose="02010400000101010101" pitchFamily="2" charset="-122"/>
                  <a:cs typeface="+mn-ea"/>
                  <a:sym typeface="+mn-lt"/>
                </a:rPr>
                <a:t>案例一</a:t>
              </a:r>
              <a:endParaRPr lang="zh-CN" altLang="en-US" sz="3600" b="0" spc="600" dirty="0">
                <a:ln>
                  <a:noFill/>
                </a:ln>
                <a:solidFill>
                  <a:srgbClr val="C00000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42975" y="1325245"/>
            <a:ext cx="3739515" cy="37395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979035" y="1424940"/>
            <a:ext cx="5314315" cy="363601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400" dirty="0">
                <a:cs typeface="+mn-ea"/>
                <a:sym typeface="+mn-lt"/>
              </a:rPr>
              <a:t>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全国连锁早教机构美吉姆暴雷，进入关店潮，截至2023年9月30日，其早教中心数量较2022年同期减少149家。11月29日，A股上市公司美吉姆发布公告，通过电话、微信登联系方式，都没法与董事长取得联系。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2023年10月底，常州市多家美吉姆门店也突然倒闭，家长退费无门。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775662" y="614739"/>
            <a:ext cx="8021955" cy="667962"/>
            <a:chOff x="5347662" y="1993480"/>
            <a:chExt cx="9943022" cy="827923"/>
          </a:xfrm>
        </p:grpSpPr>
        <p:sp>
          <p:nvSpPr>
            <p:cNvPr id="2" name="椭圆 1"/>
            <p:cNvSpPr/>
            <p:nvPr/>
          </p:nvSpPr>
          <p:spPr>
            <a:xfrm>
              <a:off x="5347662" y="2044490"/>
              <a:ext cx="776913" cy="776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>
              <a:off x="6225242" y="1993480"/>
              <a:ext cx="9065442" cy="8216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109678" tIns="54838" rIns="109678" bIns="54838">
              <a:spAutoFit/>
            </a:bodyPr>
            <a:p>
              <a:pPr eaLnBrk="0" hangingPunct="0"/>
              <a:r>
                <a:rPr lang="zh-CN" altLang="en-US" sz="3600" b="0" spc="600" dirty="0">
                  <a:ln>
                    <a:noFill/>
                  </a:ln>
                  <a:solidFill>
                    <a:srgbClr val="C00000"/>
                  </a:solidFill>
                  <a:latin typeface="汉仪菱心体简" panose="02010400000101010101" pitchFamily="2" charset="-122"/>
                  <a:ea typeface="汉仪菱心体简" panose="02010400000101010101" pitchFamily="2" charset="-122"/>
                  <a:cs typeface="+mn-ea"/>
                  <a:sym typeface="+mn-lt"/>
                </a:rPr>
                <a:t>案例二</a:t>
              </a:r>
              <a:endParaRPr lang="zh-CN" altLang="en-US" sz="3600" b="0" spc="600" dirty="0">
                <a:ln>
                  <a:noFill/>
                </a:ln>
                <a:solidFill>
                  <a:srgbClr val="C00000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951355" y="2618740"/>
            <a:ext cx="923671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7200" spc="600" dirty="0">
                <a:solidFill>
                  <a:srgbClr val="FFF18E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  <a:cs typeface="+mn-ea"/>
                <a:sym typeface="+mn-lt"/>
              </a:rPr>
              <a:t>请谨慎选择培训机构！</a:t>
            </a:r>
            <a:endParaRPr kumimoji="1" lang="zh-CN" altLang="en-US" sz="7200" spc="600" dirty="0">
              <a:solidFill>
                <a:srgbClr val="FFF18E"/>
              </a:solidFill>
              <a:latin typeface="汉仪菱心体简" panose="02010400000101010101" pitchFamily="2" charset="-122"/>
              <a:ea typeface="汉仪菱心体简" panose="0201040000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64413" y="1299487"/>
            <a:ext cx="9464397" cy="323024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Font typeface="+mj-ea"/>
              <a:buNone/>
            </a:pPr>
            <a:r>
              <a:rPr lang="en-US" altLang="zh-CN" sz="2400" dirty="0">
                <a:cs typeface="+mn-ea"/>
                <a:sym typeface="+mn-lt"/>
              </a:rPr>
              <a:t>    </a:t>
            </a:r>
            <a:r>
              <a:rPr lang="zh-CN" altLang="en-US" sz="2400" dirty="0">
                <a:cs typeface="+mn-ea"/>
                <a:sym typeface="+mn-lt"/>
              </a:rPr>
              <a:t>认真查看培训机构是否持有主管部门发放的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《审核意见书》</a:t>
            </a:r>
            <a:r>
              <a:rPr lang="zh-CN" altLang="en-US" sz="2400" dirty="0">
                <a:cs typeface="+mn-ea"/>
                <a:sym typeface="+mn-lt"/>
              </a:rPr>
              <a:t>或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《民办学校办学许可证》</a:t>
            </a:r>
            <a:r>
              <a:rPr lang="zh-CN" altLang="en-US" sz="2400" dirty="0">
                <a:cs typeface="+mn-ea"/>
                <a:sym typeface="+mn-lt"/>
              </a:rPr>
              <a:t>，同时还须具备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《营业执照》</a:t>
            </a:r>
            <a:r>
              <a:rPr lang="zh-CN" altLang="en-US" sz="2400" dirty="0">
                <a:cs typeface="+mn-ea"/>
                <a:sym typeface="+mn-lt"/>
              </a:rPr>
              <a:t>或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《民办非企业单位登记证书》</a:t>
            </a:r>
            <a:r>
              <a:rPr lang="zh-CN" altLang="en-US" sz="2400" dirty="0">
                <a:cs typeface="+mn-ea"/>
                <a:sym typeface="+mn-lt"/>
              </a:rPr>
              <a:t>等证照（一般张贴在机构内醒目位置）。</a:t>
            </a:r>
            <a:endParaRPr lang="zh-CN" altLang="en-US" sz="2400" dirty="0"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r>
              <a:rPr lang="en-US" altLang="zh-CN" sz="2400" dirty="0">
                <a:cs typeface="+mn-ea"/>
                <a:sym typeface="+mn-lt"/>
              </a:rPr>
              <a:t>    </a:t>
            </a:r>
            <a:r>
              <a:rPr lang="zh-CN" altLang="en-US" sz="2400" dirty="0">
                <a:cs typeface="+mn-ea"/>
                <a:sym typeface="+mn-lt"/>
              </a:rPr>
              <a:t>您也可以从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“校外培训家长端”APP</a:t>
            </a:r>
            <a:r>
              <a:rPr lang="zh-CN" altLang="en-US" sz="2400" dirty="0">
                <a:cs typeface="+mn-ea"/>
                <a:sym typeface="+mn-lt"/>
              </a:rPr>
              <a:t>中选择培训机构，不在这个APP平台中的培训机构不要选择。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2891" y="1586387"/>
            <a:ext cx="523982" cy="2282291"/>
            <a:chOff x="991456" y="1957227"/>
            <a:chExt cx="523982" cy="2282291"/>
          </a:xfrm>
        </p:grpSpPr>
        <p:sp>
          <p:nvSpPr>
            <p:cNvPr id="5" name="L 形 4"/>
            <p:cNvSpPr/>
            <p:nvPr/>
          </p:nvSpPr>
          <p:spPr>
            <a:xfrm rot="18745530">
              <a:off x="1006867" y="1941816"/>
              <a:ext cx="493160" cy="523982"/>
            </a:xfrm>
            <a:prstGeom prst="corner">
              <a:avLst>
                <a:gd name="adj1" fmla="val 27903"/>
                <a:gd name="adj2" fmla="val 3232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L 形 5"/>
            <p:cNvSpPr/>
            <p:nvPr/>
          </p:nvSpPr>
          <p:spPr>
            <a:xfrm rot="18745530">
              <a:off x="1006867" y="3730947"/>
              <a:ext cx="493160" cy="523982"/>
            </a:xfrm>
            <a:prstGeom prst="corner">
              <a:avLst>
                <a:gd name="adj1" fmla="val 27903"/>
                <a:gd name="adj2" fmla="val 3232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787092" y="608389"/>
            <a:ext cx="5242560" cy="667962"/>
            <a:chOff x="5347662" y="1993480"/>
            <a:chExt cx="6498028" cy="827923"/>
          </a:xfrm>
        </p:grpSpPr>
        <p:sp>
          <p:nvSpPr>
            <p:cNvPr id="4" name="椭圆 3"/>
            <p:cNvSpPr/>
            <p:nvPr/>
          </p:nvSpPr>
          <p:spPr>
            <a:xfrm>
              <a:off x="5347662" y="2044490"/>
              <a:ext cx="776913" cy="776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44"/>
            <p:cNvSpPr>
              <a:spLocks noChangeArrowheads="1"/>
            </p:cNvSpPr>
            <p:nvPr/>
          </p:nvSpPr>
          <p:spPr bwMode="auto">
            <a:xfrm>
              <a:off x="6225242" y="1993480"/>
              <a:ext cx="5620448" cy="8216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109678" tIns="54838" rIns="109678" bIns="54838">
              <a:spAutoFit/>
            </a:bodyPr>
            <a:p>
              <a:pPr eaLnBrk="0" hangingPunct="0"/>
              <a:r>
                <a:rPr lang="zh-CN" altLang="en-US" sz="3600" b="0" spc="600" dirty="0">
                  <a:ln>
                    <a:noFill/>
                  </a:ln>
                  <a:solidFill>
                    <a:srgbClr val="C00000"/>
                  </a:solidFill>
                  <a:latin typeface="汉仪菱心体简" panose="02010400000101010101" pitchFamily="2" charset="-122"/>
                  <a:ea typeface="汉仪菱心体简" panose="02010400000101010101" pitchFamily="2" charset="-122"/>
                  <a:cs typeface="+mn-ea"/>
                  <a:sym typeface="+mn-lt"/>
                </a:rPr>
                <a:t>必须选择正规机构</a:t>
              </a:r>
              <a:endParaRPr lang="zh-CN" altLang="en-US" sz="3600" b="0" spc="600" dirty="0">
                <a:ln>
                  <a:noFill/>
                </a:ln>
                <a:solidFill>
                  <a:srgbClr val="C00000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89170854" name="图片 118917085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0055" y="3971925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565265" y="5516880"/>
            <a:ext cx="18897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000" b="0">
                <a:solidFill>
                  <a:srgbClr val="000000"/>
                </a:solidFill>
                <a:ea typeface="黑体" panose="02010609060101010101" charset="-122"/>
              </a:rPr>
              <a:t>扫二维码查询白名单机构</a:t>
            </a:r>
            <a:endParaRPr lang="zh-CN" altLang="en-US" sz="2000"/>
          </a:p>
        </p:txBody>
      </p:sp>
      <p:pic>
        <p:nvPicPr>
          <p:cNvPr id="1525586067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6398" y="3971608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8813800" y="5516880"/>
            <a:ext cx="23653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2000" b="0">
                <a:solidFill>
                  <a:srgbClr val="000000"/>
                </a:solidFill>
                <a:ea typeface="黑体" panose="02010609060101010101" charset="-122"/>
              </a:rPr>
              <a:t>扫二维码下载校外培训家长端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293495" y="1710690"/>
            <a:ext cx="4294505" cy="3897214"/>
            <a:chOff x="1890445" y="1837669"/>
            <a:chExt cx="4294505" cy="3597275"/>
          </a:xfrm>
        </p:grpSpPr>
        <p:sp>
          <p:nvSpPr>
            <p:cNvPr id="3" name="矩形 2"/>
            <p:cNvSpPr/>
            <p:nvPr/>
          </p:nvSpPr>
          <p:spPr>
            <a:xfrm>
              <a:off x="2080945" y="1841186"/>
              <a:ext cx="4029710" cy="349215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400" dirty="0">
                  <a:cs typeface="+mn-ea"/>
                  <a:sym typeface="+mn-lt"/>
                </a:rPr>
                <a:t>    </a:t>
              </a:r>
              <a:r>
                <a:rPr lang="zh-CN" altLang="en-US" sz="2800" dirty="0">
                  <a:cs typeface="+mn-ea"/>
                  <a:sym typeface="+mn-lt"/>
                </a:rPr>
                <a:t>根据 “双减”要求，校外培训机构不得占用</a:t>
              </a:r>
              <a:r>
                <a:rPr lang="zh-CN" altLang="en-US" sz="3000" dirty="0">
                  <a:solidFill>
                    <a:srgbClr val="FF0000"/>
                  </a:solidFill>
                  <a:cs typeface="+mn-ea"/>
                  <a:sym typeface="+mn-lt"/>
                </a:rPr>
                <a:t>国家法定节假日、休息日及寒暑假期</a:t>
              </a:r>
              <a:r>
                <a:rPr lang="zh-CN" altLang="en-US" sz="2800" dirty="0">
                  <a:cs typeface="+mn-ea"/>
                  <a:sym typeface="+mn-lt"/>
                </a:rPr>
                <a:t>组织学科类培训，广大学生家长切勿购买上述时间段的学科类校外培训课程。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8" name="对话气泡: 圆角矩形 7"/>
            <p:cNvSpPr/>
            <p:nvPr/>
          </p:nvSpPr>
          <p:spPr>
            <a:xfrm>
              <a:off x="1890445" y="1837669"/>
              <a:ext cx="4294505" cy="3597275"/>
            </a:xfrm>
            <a:prstGeom prst="wedgeRoundRectCallout">
              <a:avLst>
                <a:gd name="adj1" fmla="val 64095"/>
                <a:gd name="adj2" fmla="val 33879"/>
                <a:gd name="adj3" fmla="val 16667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362700" y="1397000"/>
            <a:ext cx="4495800" cy="44958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775662" y="614739"/>
            <a:ext cx="6018837" cy="667962"/>
            <a:chOff x="5347662" y="1993480"/>
            <a:chExt cx="7460205" cy="827923"/>
          </a:xfrm>
        </p:grpSpPr>
        <p:sp>
          <p:nvSpPr>
            <p:cNvPr id="7" name="椭圆 6"/>
            <p:cNvSpPr/>
            <p:nvPr/>
          </p:nvSpPr>
          <p:spPr>
            <a:xfrm>
              <a:off x="5347662" y="2044490"/>
              <a:ext cx="776913" cy="776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" name="Rectangle 44"/>
            <p:cNvSpPr>
              <a:spLocks noChangeArrowheads="1"/>
            </p:cNvSpPr>
            <p:nvPr/>
          </p:nvSpPr>
          <p:spPr bwMode="auto">
            <a:xfrm>
              <a:off x="6224867" y="1993480"/>
              <a:ext cx="6583000" cy="8216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109678" tIns="54838" rIns="109678" bIns="54838">
              <a:spAutoFit/>
            </a:bodyPr>
            <a:p>
              <a:pPr eaLnBrk="0" hangingPunct="0"/>
              <a:r>
                <a:rPr lang="zh-CN" altLang="en-US" sz="3600" b="0" spc="600" dirty="0">
                  <a:ln>
                    <a:noFill/>
                  </a:ln>
                  <a:solidFill>
                    <a:srgbClr val="C00000"/>
                  </a:solidFill>
                  <a:latin typeface="汉仪菱心体简" panose="02010400000101010101" pitchFamily="2" charset="-122"/>
                  <a:ea typeface="汉仪菱心体简" panose="02010400000101010101" pitchFamily="2" charset="-122"/>
                  <a:cs typeface="+mn-ea"/>
                  <a:sym typeface="+mn-lt"/>
                </a:rPr>
                <a:t>必须留意培训时间</a:t>
              </a:r>
              <a:endParaRPr lang="zh-CN" altLang="en-US" sz="3600" b="0" spc="600" dirty="0">
                <a:ln>
                  <a:noFill/>
                </a:ln>
                <a:solidFill>
                  <a:srgbClr val="C00000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75" y="1938655"/>
            <a:ext cx="6225596" cy="33588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47750" y="1657987"/>
            <a:ext cx="4671695" cy="4337050"/>
            <a:chOff x="1695236" y="1976713"/>
            <a:chExt cx="4963093" cy="4337074"/>
          </a:xfrm>
        </p:grpSpPr>
        <p:sp>
          <p:nvSpPr>
            <p:cNvPr id="3" name="矩形 2"/>
            <p:cNvSpPr/>
            <p:nvPr/>
          </p:nvSpPr>
          <p:spPr>
            <a:xfrm>
              <a:off x="1788332" y="1976713"/>
              <a:ext cx="4869997" cy="433707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 dirty="0">
                  <a:cs typeface="+mn-ea"/>
                  <a:sym typeface="+mn-lt"/>
                </a:rPr>
                <a:t>    </a:t>
              </a:r>
              <a:r>
                <a:rPr sz="2800" dirty="0">
                  <a:cs typeface="+mn-ea"/>
                  <a:sym typeface="+mn-lt"/>
                </a:rPr>
                <a:t>务必使用教育部和国家市场监管总局联合印发的</a:t>
              </a:r>
              <a:r>
                <a:rPr sz="3000" dirty="0">
                  <a:solidFill>
                    <a:srgbClr val="FF0000"/>
                  </a:solidFill>
                  <a:cs typeface="+mn-ea"/>
                  <a:sym typeface="+mn-lt"/>
                </a:rPr>
                <a:t>《中小学生校外培训服务合同（示范文本）》（2021版）</a:t>
              </a:r>
              <a:r>
                <a:rPr sz="2800" dirty="0">
                  <a:cs typeface="+mn-ea"/>
                  <a:sym typeface="+mn-lt"/>
                </a:rPr>
                <a:t>签署合同，认真、完整研读所有合同条款，逐字逐句审阅确认，特别要明确好收退费相关规定。</a:t>
              </a:r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8" name="矩形: 折角 7"/>
            <p:cNvSpPr/>
            <p:nvPr/>
          </p:nvSpPr>
          <p:spPr>
            <a:xfrm>
              <a:off x="1695236" y="2050373"/>
              <a:ext cx="4962418" cy="4229124"/>
            </a:xfrm>
            <a:prstGeom prst="foldedCorner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773757" y="628074"/>
            <a:ext cx="5236845" cy="667962"/>
            <a:chOff x="5347662" y="1993480"/>
            <a:chExt cx="6490944" cy="827923"/>
          </a:xfrm>
        </p:grpSpPr>
        <p:sp>
          <p:nvSpPr>
            <p:cNvPr id="10" name="椭圆 9"/>
            <p:cNvSpPr/>
            <p:nvPr/>
          </p:nvSpPr>
          <p:spPr>
            <a:xfrm>
              <a:off x="5347662" y="2044490"/>
              <a:ext cx="776913" cy="776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6225242" y="1993480"/>
              <a:ext cx="5613364" cy="8216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109678" tIns="54838" rIns="109678" bIns="54838">
              <a:spAutoFit/>
            </a:bodyPr>
            <a:p>
              <a:pPr eaLnBrk="0" hangingPunct="0"/>
              <a:r>
                <a:rPr lang="zh-CN" altLang="en-US" sz="3600" b="0" spc="600" dirty="0">
                  <a:ln>
                    <a:noFill/>
                  </a:ln>
                  <a:solidFill>
                    <a:srgbClr val="C00000"/>
                  </a:solidFill>
                  <a:latin typeface="汉仪菱心体简" panose="02010400000101010101" pitchFamily="2" charset="-122"/>
                  <a:ea typeface="汉仪菱心体简" panose="02010400000101010101" pitchFamily="2" charset="-122"/>
                  <a:cs typeface="+mn-ea"/>
                  <a:sym typeface="+mn-lt"/>
                </a:rPr>
                <a:t>必须认真阅读合同</a:t>
              </a:r>
              <a:endParaRPr lang="zh-CN" altLang="en-US" sz="3600" b="0" spc="600" dirty="0">
                <a:ln>
                  <a:noFill/>
                </a:ln>
                <a:solidFill>
                  <a:srgbClr val="C00000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30985" y="1437633"/>
            <a:ext cx="5111115" cy="4451986"/>
            <a:chOff x="1530849" y="1185837"/>
            <a:chExt cx="5111115" cy="5045678"/>
          </a:xfrm>
        </p:grpSpPr>
        <p:sp>
          <p:nvSpPr>
            <p:cNvPr id="4" name="矩形 3"/>
            <p:cNvSpPr/>
            <p:nvPr/>
          </p:nvSpPr>
          <p:spPr>
            <a:xfrm>
              <a:off x="1709284" y="1185837"/>
              <a:ext cx="4932680" cy="49988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800" b="1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400" dirty="0">
                  <a:cs typeface="+mn-ea"/>
                  <a:sym typeface="+mn-lt"/>
                </a:rPr>
                <a:t>    </a:t>
              </a:r>
              <a:r>
                <a:rPr lang="zh-CN" altLang="en-US" sz="2800" dirty="0">
                  <a:cs typeface="+mn-ea"/>
                  <a:sym typeface="+mn-lt"/>
                </a:rPr>
                <a:t>签订合同后再付款，务必使用</a:t>
              </a:r>
              <a:r>
                <a:rPr lang="zh-CN" altLang="en-US" sz="3000" dirty="0">
                  <a:solidFill>
                    <a:srgbClr val="FF0000"/>
                  </a:solidFill>
                  <a:cs typeface="+mn-ea"/>
                  <a:sym typeface="+mn-lt"/>
                </a:rPr>
                <a:t>“校外培训家长端”APP</a:t>
              </a:r>
              <a:r>
                <a:rPr lang="zh-CN" altLang="en-US" sz="2800" dirty="0">
                  <a:cs typeface="+mn-ea"/>
                  <a:sym typeface="+mn-lt"/>
                </a:rPr>
                <a:t>购课缴费和续费，您的培训费用将被纳入监管，能有效防范培训机构“卷钱跑路”和家长“退费难”等损害群众利益事件的发生，保障您的培训资金安全。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1530849" y="1380152"/>
              <a:ext cx="5094605" cy="4851363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775662" y="614739"/>
            <a:ext cx="6018837" cy="667962"/>
            <a:chOff x="5347662" y="1993480"/>
            <a:chExt cx="7460205" cy="827923"/>
          </a:xfrm>
        </p:grpSpPr>
        <p:sp>
          <p:nvSpPr>
            <p:cNvPr id="10" name="椭圆 9"/>
            <p:cNvSpPr/>
            <p:nvPr/>
          </p:nvSpPr>
          <p:spPr>
            <a:xfrm>
              <a:off x="5347662" y="2044490"/>
              <a:ext cx="776913" cy="776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44"/>
            <p:cNvSpPr>
              <a:spLocks noChangeArrowheads="1"/>
            </p:cNvSpPr>
            <p:nvPr/>
          </p:nvSpPr>
          <p:spPr bwMode="auto">
            <a:xfrm>
              <a:off x="6224867" y="1993480"/>
              <a:ext cx="6583000" cy="8216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109678" tIns="54838" rIns="109678" bIns="54838">
              <a:spAutoFit/>
            </a:bodyPr>
            <a:p>
              <a:pPr eaLnBrk="0" hangingPunct="0"/>
              <a:r>
                <a:rPr lang="zh-CN" altLang="en-US" sz="3600" b="0" spc="600" dirty="0">
                  <a:ln>
                    <a:noFill/>
                  </a:ln>
                  <a:solidFill>
                    <a:srgbClr val="C00000"/>
                  </a:solidFill>
                  <a:latin typeface="汉仪菱心体简" panose="02010400000101010101" pitchFamily="2" charset="-122"/>
                  <a:ea typeface="汉仪菱心体简" panose="02010400000101010101" pitchFamily="2" charset="-122"/>
                  <a:cs typeface="+mn-ea"/>
                  <a:sym typeface="+mn-lt"/>
                </a:rPr>
                <a:t>必须使用平台缴费</a:t>
              </a:r>
              <a:endParaRPr lang="zh-CN" altLang="en-US" sz="3600" b="0" spc="600" dirty="0">
                <a:ln>
                  <a:noFill/>
                </a:ln>
                <a:solidFill>
                  <a:srgbClr val="C00000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 11" descr="Screenshot_20240110_1228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9115" y="377825"/>
            <a:ext cx="2742565" cy="5946775"/>
          </a:xfrm>
          <a:prstGeom prst="rect">
            <a:avLst/>
          </a:prstGeom>
        </p:spPr>
      </p:pic>
      <p:pic>
        <p:nvPicPr>
          <p:cNvPr id="1525586067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8543" y="2533333"/>
            <a:ext cx="1440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9465945" y="4078605"/>
            <a:ext cx="23653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2000" b="0">
                <a:solidFill>
                  <a:srgbClr val="000000"/>
                </a:solidFill>
                <a:ea typeface="黑体" panose="02010609060101010101" charset="-122"/>
              </a:rPr>
              <a:t>扫二维码下载校外培训家长端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02000" y="1925320"/>
            <a:ext cx="7705725" cy="2685415"/>
            <a:chOff x="1695236" y="2167847"/>
            <a:chExt cx="4962418" cy="3780176"/>
          </a:xfrm>
        </p:grpSpPr>
        <p:sp>
          <p:nvSpPr>
            <p:cNvPr id="3" name="矩形 2"/>
            <p:cNvSpPr/>
            <p:nvPr/>
          </p:nvSpPr>
          <p:spPr>
            <a:xfrm>
              <a:off x="1886277" y="2748258"/>
              <a:ext cx="4560869" cy="257077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800" b="1" dirty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dirty="0">
                  <a:cs typeface="+mn-ea"/>
                  <a:sym typeface="+mn-lt"/>
                </a:rPr>
                <a:t>    </a:t>
              </a:r>
              <a:r>
                <a:rPr sz="2800" dirty="0">
                  <a:cs typeface="+mn-ea"/>
                  <a:sym typeface="+mn-lt"/>
                </a:rPr>
                <a:t>付款后务必索要正规发票或收据，妥善保管好</a:t>
              </a:r>
              <a:r>
                <a:rPr sz="3000" dirty="0">
                  <a:solidFill>
                    <a:srgbClr val="FF0000"/>
                  </a:solidFill>
                  <a:cs typeface="+mn-ea"/>
                  <a:sym typeface="+mn-lt"/>
                </a:rPr>
                <a:t>合同文本、票据</a:t>
              </a:r>
              <a:r>
                <a:rPr sz="2800" dirty="0">
                  <a:cs typeface="+mn-ea"/>
                  <a:sym typeface="+mn-lt"/>
                </a:rPr>
                <a:t>等资料，以作为维权凭据。</a:t>
              </a:r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1695236" y="2167847"/>
              <a:ext cx="4962418" cy="3780176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-152400" y="1638300"/>
            <a:ext cx="4495800" cy="449580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775662" y="614739"/>
            <a:ext cx="6018837" cy="667962"/>
            <a:chOff x="5347662" y="1993480"/>
            <a:chExt cx="7460205" cy="827923"/>
          </a:xfrm>
        </p:grpSpPr>
        <p:sp>
          <p:nvSpPr>
            <p:cNvPr id="7" name="椭圆 6"/>
            <p:cNvSpPr/>
            <p:nvPr/>
          </p:nvSpPr>
          <p:spPr>
            <a:xfrm>
              <a:off x="5347662" y="2044490"/>
              <a:ext cx="776913" cy="776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>
              <a:off x="6224867" y="1993480"/>
              <a:ext cx="6583000" cy="8216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109678" tIns="54838" rIns="109678" bIns="54838">
              <a:spAutoFit/>
            </a:bodyPr>
            <a:p>
              <a:pPr eaLnBrk="0" hangingPunct="0"/>
              <a:r>
                <a:rPr lang="zh-CN" altLang="en-US" sz="3600" b="0" spc="600" dirty="0">
                  <a:ln>
                    <a:noFill/>
                  </a:ln>
                  <a:solidFill>
                    <a:srgbClr val="C00000"/>
                  </a:solidFill>
                  <a:latin typeface="汉仪菱心体简" panose="02010400000101010101" pitchFamily="2" charset="-122"/>
                  <a:ea typeface="汉仪菱心体简" panose="02010400000101010101" pitchFamily="2" charset="-122"/>
                  <a:cs typeface="+mn-ea"/>
                  <a:sym typeface="+mn-lt"/>
                </a:rPr>
                <a:t>必须妥善保管凭证</a:t>
              </a:r>
              <a:endParaRPr lang="zh-CN" altLang="en-US" sz="3600" b="0" spc="600" dirty="0">
                <a:ln>
                  <a:noFill/>
                </a:ln>
                <a:solidFill>
                  <a:srgbClr val="C00000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/>
          <p:cNvSpPr/>
          <p:nvPr>
            <p:custDataLst>
              <p:tags r:id="rId1"/>
            </p:custDataLst>
          </p:nvPr>
        </p:nvSpPr>
        <p:spPr>
          <a:xfrm>
            <a:off x="3449325" y="1626742"/>
            <a:ext cx="664049" cy="664049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04927" y="1841675"/>
            <a:ext cx="7813973" cy="16414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cs typeface="+mn-ea"/>
                <a:sym typeface="+mn-lt"/>
              </a:rPr>
              <a:t>    </a:t>
            </a:r>
            <a:r>
              <a:rPr sz="2800" dirty="0">
                <a:cs typeface="+mn-ea"/>
                <a:sym typeface="+mn-lt"/>
              </a:rPr>
              <a:t>在核查资质、缴纳费用时，务必亲力亲为、仔细甄别、眼见为实，切勿轻易听信销售人员的口头宣传、广告标语等。</a:t>
            </a:r>
            <a:endParaRPr sz="2800" dirty="0"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3449325" y="3543807"/>
            <a:ext cx="664049" cy="664049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0100" y="1854200"/>
            <a:ext cx="2581275" cy="2581275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775662" y="614739"/>
            <a:ext cx="8039100" cy="667962"/>
            <a:chOff x="5347662" y="1993480"/>
            <a:chExt cx="9964273" cy="827923"/>
          </a:xfrm>
        </p:grpSpPr>
        <p:sp>
          <p:nvSpPr>
            <p:cNvPr id="12" name="椭圆 11"/>
            <p:cNvSpPr/>
            <p:nvPr/>
          </p:nvSpPr>
          <p:spPr>
            <a:xfrm>
              <a:off x="5347662" y="2044490"/>
              <a:ext cx="776913" cy="776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44"/>
            <p:cNvSpPr>
              <a:spLocks noChangeArrowheads="1"/>
            </p:cNvSpPr>
            <p:nvPr/>
          </p:nvSpPr>
          <p:spPr bwMode="auto">
            <a:xfrm>
              <a:off x="6225242" y="1993480"/>
              <a:ext cx="9086693" cy="8216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109678" tIns="54838" rIns="109678" bIns="54838">
              <a:spAutoFit/>
            </a:bodyPr>
            <a:p>
              <a:pPr eaLnBrk="0" hangingPunct="0"/>
              <a:r>
                <a:rPr lang="zh-CN" altLang="en-US" sz="3600" b="0" spc="600" dirty="0">
                  <a:ln>
                    <a:noFill/>
                  </a:ln>
                  <a:solidFill>
                    <a:srgbClr val="C00000"/>
                  </a:solidFill>
                  <a:latin typeface="汉仪菱心体简" panose="02010400000101010101" pitchFamily="2" charset="-122"/>
                  <a:ea typeface="汉仪菱心体简" panose="02010400000101010101" pitchFamily="2" charset="-122"/>
                  <a:cs typeface="+mn-ea"/>
                  <a:sym typeface="+mn-lt"/>
                </a:rPr>
                <a:t>不要听信培训机构的口头承诺</a:t>
              </a:r>
              <a:endParaRPr lang="zh-CN" altLang="en-US" sz="3600" b="0" spc="600" dirty="0">
                <a:ln>
                  <a:noFill/>
                </a:ln>
                <a:solidFill>
                  <a:srgbClr val="C00000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716357" y="3776520"/>
            <a:ext cx="7813973" cy="16414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cs typeface="+mn-ea"/>
                <a:sym typeface="+mn-lt"/>
              </a:rPr>
              <a:t>    </a:t>
            </a:r>
            <a:r>
              <a:rPr sz="2800" dirty="0">
                <a:cs typeface="+mn-ea"/>
                <a:sym typeface="+mn-lt"/>
              </a:rPr>
              <a:t>不要轻信培训机构、教育咨询公司营销人员的“升学考试、保送名校、帮助择校”等虚假宣传承诺。</a:t>
            </a:r>
            <a:endParaRPr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32206" y="1551397"/>
            <a:ext cx="10470936" cy="1502522"/>
            <a:chOff x="1695236" y="2167847"/>
            <a:chExt cx="4962418" cy="1746607"/>
          </a:xfrm>
        </p:grpSpPr>
        <p:sp>
          <p:nvSpPr>
            <p:cNvPr id="3" name="矩形 2"/>
            <p:cNvSpPr/>
            <p:nvPr/>
          </p:nvSpPr>
          <p:spPr>
            <a:xfrm>
              <a:off x="1748797" y="2293231"/>
              <a:ext cx="4830207" cy="139363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 dirty="0">
                  <a:cs typeface="+mn-ea"/>
                  <a:sym typeface="+mn-lt"/>
                </a:rPr>
                <a:t>    </a:t>
              </a:r>
              <a:r>
                <a:rPr sz="2800" dirty="0">
                  <a:cs typeface="+mn-ea"/>
                  <a:sym typeface="+mn-lt"/>
                </a:rPr>
                <a:t>不要贪图优惠而一次性缴纳时间跨度超</a:t>
              </a:r>
              <a:r>
                <a:rPr sz="3000" dirty="0">
                  <a:solidFill>
                    <a:srgbClr val="FF0000"/>
                  </a:solidFill>
                  <a:cs typeface="+mn-ea"/>
                  <a:sym typeface="+mn-lt"/>
                </a:rPr>
                <a:t>3个月</a:t>
              </a:r>
              <a:r>
                <a:rPr sz="2800" dirty="0">
                  <a:cs typeface="+mn-ea"/>
                  <a:sym typeface="+mn-lt"/>
                </a:rPr>
                <a:t>或超</a:t>
              </a:r>
              <a:r>
                <a:rPr sz="3000" dirty="0">
                  <a:solidFill>
                    <a:srgbClr val="FF0000"/>
                  </a:solidFill>
                  <a:cs typeface="+mn-ea"/>
                  <a:sym typeface="+mn-lt"/>
                </a:rPr>
                <a:t>60课时</a:t>
              </a:r>
              <a:r>
                <a:rPr sz="2800" dirty="0">
                  <a:cs typeface="+mn-ea"/>
                  <a:sym typeface="+mn-lt"/>
                </a:rPr>
                <a:t>的培训费用、不要一次付款总金额超</a:t>
              </a:r>
              <a:r>
                <a:rPr sz="3000" dirty="0">
                  <a:solidFill>
                    <a:srgbClr val="FF0000"/>
                  </a:solidFill>
                  <a:cs typeface="+mn-ea"/>
                  <a:sym typeface="+mn-lt"/>
                </a:rPr>
                <a:t>5000元</a:t>
              </a:r>
              <a:r>
                <a:rPr sz="2800" dirty="0">
                  <a:cs typeface="+mn-ea"/>
                  <a:sym typeface="+mn-lt"/>
                </a:rPr>
                <a:t>。</a:t>
              </a:r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8" name="矩形: 折角 7"/>
            <p:cNvSpPr/>
            <p:nvPr/>
          </p:nvSpPr>
          <p:spPr>
            <a:xfrm>
              <a:off x="1695236" y="2167847"/>
              <a:ext cx="4962418" cy="1746607"/>
            </a:xfrm>
            <a:prstGeom prst="foldedCorner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32206" y="3214615"/>
            <a:ext cx="10470936" cy="1422720"/>
            <a:chOff x="1695236" y="2167848"/>
            <a:chExt cx="4962418" cy="1212350"/>
          </a:xfrm>
        </p:grpSpPr>
        <p:sp>
          <p:nvSpPr>
            <p:cNvPr id="17" name="矩形 16"/>
            <p:cNvSpPr/>
            <p:nvPr/>
          </p:nvSpPr>
          <p:spPr>
            <a:xfrm>
              <a:off x="1748797" y="2264190"/>
              <a:ext cx="4830207" cy="99022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</a:t>
              </a:r>
              <a:r>
                <a:rPr sz="2800" dirty="0">
                  <a:cs typeface="+mn-ea"/>
                  <a:sym typeface="+mn-lt"/>
                </a:rPr>
                <a:t>不要私下使用</a:t>
              </a:r>
              <a:r>
                <a:rPr sz="3000" dirty="0">
                  <a:solidFill>
                    <a:srgbClr val="FF0000"/>
                  </a:solidFill>
                  <a:cs typeface="+mn-ea"/>
                  <a:sym typeface="+mn-lt"/>
                </a:rPr>
                <a:t>现金或转账</a:t>
              </a:r>
              <a:r>
                <a:rPr sz="2800" dirty="0">
                  <a:cs typeface="+mn-ea"/>
                  <a:sym typeface="+mn-lt"/>
                </a:rPr>
                <a:t>等方式直接给培训机构或工作人员支付培训费用。</a:t>
              </a:r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18" name="矩形: 折角 17"/>
            <p:cNvSpPr/>
            <p:nvPr/>
          </p:nvSpPr>
          <p:spPr>
            <a:xfrm>
              <a:off x="1695236" y="2167848"/>
              <a:ext cx="4962418" cy="1212350"/>
            </a:xfrm>
            <a:prstGeom prst="foldedCorner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2206" y="4798032"/>
            <a:ext cx="10470936" cy="1437668"/>
            <a:chOff x="1695236" y="2167848"/>
            <a:chExt cx="4962418" cy="1212350"/>
          </a:xfrm>
        </p:grpSpPr>
        <p:sp>
          <p:nvSpPr>
            <p:cNvPr id="20" name="矩形 19"/>
            <p:cNvSpPr/>
            <p:nvPr/>
          </p:nvSpPr>
          <p:spPr>
            <a:xfrm>
              <a:off x="1748797" y="2280056"/>
              <a:ext cx="4830207" cy="94833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 dirty="0">
                  <a:cs typeface="+mn-ea"/>
                  <a:sym typeface="+mn-lt"/>
                </a:rPr>
                <a:t>    </a:t>
              </a:r>
              <a:r>
                <a:rPr sz="2800" dirty="0">
                  <a:cs typeface="+mn-ea"/>
                  <a:sym typeface="+mn-lt"/>
                </a:rPr>
                <a:t>如有机构超期收费，请务必更换其他收费合规的培训机构，并向主管部门投诉举报该机构。</a:t>
              </a:r>
              <a:endParaRPr sz="2800" dirty="0">
                <a:cs typeface="+mn-ea"/>
                <a:sym typeface="+mn-lt"/>
              </a:endParaRPr>
            </a:p>
          </p:txBody>
        </p:sp>
        <p:sp>
          <p:nvSpPr>
            <p:cNvPr id="21" name="矩形: 折角 20"/>
            <p:cNvSpPr/>
            <p:nvPr/>
          </p:nvSpPr>
          <p:spPr>
            <a:xfrm>
              <a:off x="1695236" y="2167848"/>
              <a:ext cx="4962418" cy="1212350"/>
            </a:xfrm>
            <a:prstGeom prst="foldedCorner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4" name="组合 3"/>
          <p:cNvGrpSpPr/>
          <p:nvPr userDrawn="1"/>
        </p:nvGrpSpPr>
        <p:grpSpPr>
          <a:xfrm>
            <a:off x="775662" y="614739"/>
            <a:ext cx="8075295" cy="667962"/>
            <a:chOff x="5347662" y="1993480"/>
            <a:chExt cx="10009136" cy="827923"/>
          </a:xfrm>
        </p:grpSpPr>
        <p:sp>
          <p:nvSpPr>
            <p:cNvPr id="7" name="椭圆 6"/>
            <p:cNvSpPr/>
            <p:nvPr/>
          </p:nvSpPr>
          <p:spPr>
            <a:xfrm>
              <a:off x="5347662" y="2044490"/>
              <a:ext cx="776913" cy="776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" name="Rectangle 44"/>
            <p:cNvSpPr>
              <a:spLocks noChangeArrowheads="1"/>
            </p:cNvSpPr>
            <p:nvPr/>
          </p:nvSpPr>
          <p:spPr bwMode="auto">
            <a:xfrm>
              <a:off x="6225242" y="1993480"/>
              <a:ext cx="9131556" cy="8216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109678" tIns="54838" rIns="109678" bIns="54838">
              <a:spAutoFit/>
            </a:bodyPr>
            <a:p>
              <a:pPr eaLnBrk="0" hangingPunct="0"/>
              <a:r>
                <a:rPr lang="zh-CN" altLang="en-US" sz="3600" b="0" spc="600" dirty="0">
                  <a:ln>
                    <a:noFill/>
                  </a:ln>
                  <a:solidFill>
                    <a:srgbClr val="C00000"/>
                  </a:solidFill>
                  <a:latin typeface="汉仪菱心体简" panose="02010400000101010101" pitchFamily="2" charset="-122"/>
                  <a:ea typeface="汉仪菱心体简" panose="02010400000101010101" pitchFamily="2" charset="-122"/>
                  <a:cs typeface="+mn-ea"/>
                  <a:sym typeface="+mn-lt"/>
                </a:rPr>
                <a:t>不要一次性缴纳超期大额费用</a:t>
              </a:r>
              <a:endParaRPr lang="zh-CN" altLang="en-US" sz="3600" b="0" spc="600" dirty="0">
                <a:ln>
                  <a:noFill/>
                </a:ln>
                <a:solidFill>
                  <a:srgbClr val="C00000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/>
          <p:cNvSpPr/>
          <p:nvPr>
            <p:custDataLst>
              <p:tags r:id="rId1"/>
            </p:custDataLst>
          </p:nvPr>
        </p:nvSpPr>
        <p:spPr>
          <a:xfrm>
            <a:off x="1061724" y="1804542"/>
            <a:ext cx="664049" cy="664049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28426" y="1968675"/>
            <a:ext cx="7585373" cy="319214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cs typeface="+mn-ea"/>
                <a:sym typeface="+mn-lt"/>
              </a:rPr>
              <a:t>    </a:t>
            </a:r>
            <a:r>
              <a:rPr sz="2800" dirty="0">
                <a:cs typeface="+mn-ea"/>
                <a:sym typeface="+mn-lt"/>
              </a:rPr>
              <a:t>寒假期间不要为孩子购买学科类校外教育培训课程，不要参加以“家教”“衔接班”“活动营”“托管写作业”等名义私下开展的隐形变异学科类培训活动，凡是打着“教育咨询、托管辅导”等名义开展的培训，都属于违规培训。</a:t>
            </a:r>
            <a:endParaRPr sz="28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8763000" y="1638300"/>
            <a:ext cx="2425700" cy="51054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775662" y="614739"/>
            <a:ext cx="7449185" cy="667962"/>
            <a:chOff x="5347662" y="1993480"/>
            <a:chExt cx="9233087" cy="827923"/>
          </a:xfrm>
        </p:grpSpPr>
        <p:sp>
          <p:nvSpPr>
            <p:cNvPr id="7" name="椭圆 6"/>
            <p:cNvSpPr/>
            <p:nvPr/>
          </p:nvSpPr>
          <p:spPr>
            <a:xfrm>
              <a:off x="5347662" y="2044490"/>
              <a:ext cx="776913" cy="7769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44"/>
            <p:cNvSpPr>
              <a:spLocks noChangeArrowheads="1"/>
            </p:cNvSpPr>
            <p:nvPr/>
          </p:nvSpPr>
          <p:spPr bwMode="auto">
            <a:xfrm>
              <a:off x="6225242" y="1993480"/>
              <a:ext cx="8355507" cy="8216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109678" tIns="54838" rIns="109678" bIns="54838">
              <a:spAutoFit/>
            </a:bodyPr>
            <a:p>
              <a:pPr eaLnBrk="0" hangingPunct="0"/>
              <a:r>
                <a:rPr lang="zh-CN" altLang="en-US" sz="3600" b="0" spc="600" dirty="0">
                  <a:ln>
                    <a:noFill/>
                  </a:ln>
                  <a:solidFill>
                    <a:srgbClr val="C00000"/>
                  </a:solidFill>
                  <a:latin typeface="汉仪菱心体简" panose="02010400000101010101" pitchFamily="2" charset="-122"/>
                  <a:ea typeface="汉仪菱心体简" panose="02010400000101010101" pitchFamily="2" charset="-122"/>
                  <a:cs typeface="+mn-ea"/>
                  <a:sym typeface="+mn-lt"/>
                </a:rPr>
                <a:t>不要参加隐形变异学科培训</a:t>
              </a:r>
              <a:endParaRPr lang="zh-CN" altLang="en-US" sz="3600" b="0" spc="600" dirty="0">
                <a:ln>
                  <a:noFill/>
                </a:ln>
                <a:solidFill>
                  <a:srgbClr val="C00000"/>
                </a:solidFill>
                <a:latin typeface="汉仪菱心体简" panose="02010400000101010101" pitchFamily="2" charset="-122"/>
                <a:ea typeface="汉仪菱心体简" panose="0201040000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70726164042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70726164042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726164042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u4wnh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WPS 演示</Application>
  <PresentationFormat>自定义</PresentationFormat>
  <Paragraphs>89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汉仪方叠体简</vt:lpstr>
      <vt:lpstr>仿宋_GB2312</vt:lpstr>
      <vt:lpstr>微软雅黑</vt:lpstr>
      <vt:lpstr>汉仪菱心体简</vt:lpstr>
      <vt:lpstr>华文中宋</vt:lpstr>
      <vt:lpstr>黑体</vt:lpstr>
      <vt:lpstr>思源黑体 CN</vt:lpstr>
      <vt:lpstr>宋体</vt:lpstr>
      <vt:lpstr>Arial Unicode MS</vt:lpstr>
      <vt:lpstr>等线</vt:lpstr>
      <vt:lpstr>C059</vt:lpstr>
      <vt:lpstr>方正书宋_GBK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kylinsp</cp:lastModifiedBy>
  <cp:revision>19</cp:revision>
  <dcterms:created xsi:type="dcterms:W3CDTF">2024-01-12T07:02:23Z</dcterms:created>
  <dcterms:modified xsi:type="dcterms:W3CDTF">2024-01-12T07:02:23Z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E68BF561723DC750E9429F65DB1C18CC</vt:lpwstr>
  </property>
  <property fmtid="{D5CDD505-2E9C-101B-9397-08002B2CF9AE}" pid="3" name="KSOProductBuildVer">
    <vt:lpwstr>2052-11.8.2.1130</vt:lpwstr>
  </property>
</Properties>
</file>