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7103745" cy="10234295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2940685" y="1463040"/>
            <a:ext cx="6047740" cy="186118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</a:bodyPr>
          <a:p>
            <a:pPr algn="l"/>
            <a:r>
              <a:rPr lang="zh-CN" altLang="en-US" sz="11500" b="1">
                <a:solidFill>
                  <a:schemeClr val="accent2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sym typeface="+mn-ea"/>
              </a:rPr>
              <a:t>认识面积</a:t>
            </a:r>
            <a:endParaRPr lang="zh-CN" altLang="en-US" sz="11500" b="1">
              <a:solidFill>
                <a:schemeClr val="accent2">
                  <a:lumMod val="75000"/>
                </a:schemeClr>
              </a:solidFill>
              <a:effectLst>
                <a:reflection blurRad="6350" stA="53000" endA="300" endPos="35500" dir="5400000" sy="-90000" algn="bl" rotWithShape="0"/>
              </a:effectLst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011160" y="3746500"/>
            <a:ext cx="19456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 altLang="zh-CN" sz="3600"/>
          </a:p>
        </p:txBody>
      </p:sp>
      <p:sp>
        <p:nvSpPr>
          <p:cNvPr id="7" name="等腰三角形 6"/>
          <p:cNvSpPr/>
          <p:nvPr/>
        </p:nvSpPr>
        <p:spPr>
          <a:xfrm>
            <a:off x="9056370" y="5188585"/>
            <a:ext cx="1213485" cy="1044575"/>
          </a:xfrm>
          <a:prstGeom prst="triangle">
            <a:avLst/>
          </a:prstGeom>
          <a:solidFill>
            <a:schemeClr val="accent4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9956800" y="5525135"/>
            <a:ext cx="1212850" cy="1249045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10994390" y="5188585"/>
            <a:ext cx="969010" cy="68453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减号 10"/>
          <p:cNvSpPr/>
          <p:nvPr/>
        </p:nvSpPr>
        <p:spPr>
          <a:xfrm>
            <a:off x="1496060" y="5068570"/>
            <a:ext cx="1238250" cy="1021080"/>
          </a:xfrm>
          <a:prstGeom prst="mathMinu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加号 11"/>
          <p:cNvSpPr/>
          <p:nvPr/>
        </p:nvSpPr>
        <p:spPr>
          <a:xfrm>
            <a:off x="66675" y="4972050"/>
            <a:ext cx="1429385" cy="1117600"/>
          </a:xfrm>
          <a:prstGeom prst="mathPlu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乘号 12"/>
          <p:cNvSpPr/>
          <p:nvPr/>
        </p:nvSpPr>
        <p:spPr>
          <a:xfrm>
            <a:off x="679450" y="5784850"/>
            <a:ext cx="1189355" cy="1285240"/>
          </a:xfrm>
          <a:prstGeom prst="mathMultiply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除号 13"/>
          <p:cNvSpPr/>
          <p:nvPr/>
        </p:nvSpPr>
        <p:spPr>
          <a:xfrm>
            <a:off x="2402840" y="6043295"/>
            <a:ext cx="1429385" cy="768985"/>
          </a:xfrm>
          <a:prstGeom prst="mathDivid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图片 1" descr="长方形和正方形的面积1"/>
          <p:cNvPicPr>
            <a:picLocks noChangeAspect="1"/>
          </p:cNvPicPr>
          <p:nvPr/>
        </p:nvPicPr>
        <p:blipFill>
          <a:blip r:embed="rId1"/>
          <a:srcRect l="13379" t="18206" r="4301" b="50717"/>
          <a:stretch>
            <a:fillRect/>
          </a:stretch>
        </p:blipFill>
        <p:spPr>
          <a:xfrm>
            <a:off x="3732530" y="465455"/>
            <a:ext cx="4727575" cy="276733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512570" y="3556635"/>
            <a:ext cx="61620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/>
              <a:t>请同学们拿出数学书，摸一摸</a:t>
            </a:r>
            <a:r>
              <a:rPr lang="zh-CN" altLang="en-US" sz="2400">
                <a:solidFill>
                  <a:srgbClr val="FF0000"/>
                </a:solidFill>
              </a:rPr>
              <a:t>数学书的封面</a:t>
            </a:r>
            <a:r>
              <a:rPr lang="zh-CN" altLang="en-US" sz="2400"/>
              <a:t>。</a:t>
            </a:r>
            <a:endParaRPr lang="zh-CN" altLang="en-US" sz="2400"/>
          </a:p>
        </p:txBody>
      </p:sp>
      <p:sp>
        <p:nvSpPr>
          <p:cNvPr id="4" name="文本框 3"/>
          <p:cNvSpPr txBox="1"/>
          <p:nvPr/>
        </p:nvSpPr>
        <p:spPr>
          <a:xfrm>
            <a:off x="5499735" y="4215130"/>
            <a:ext cx="22948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solidFill>
                  <a:srgbClr val="FF0000"/>
                </a:solidFill>
              </a:rPr>
              <a:t>课桌的表面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541645" y="4886325"/>
            <a:ext cx="221107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solidFill>
                  <a:srgbClr val="FF0000"/>
                </a:solidFill>
              </a:rPr>
              <a:t>黑板的表面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 rot="5400000">
            <a:off x="5843270" y="5734050"/>
            <a:ext cx="114173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</a:t>
            </a:r>
            <a:r>
              <a:rPr lang="en-US" altLang="zh-CN">
                <a:solidFill>
                  <a:srgbClr val="FF0000"/>
                </a:solidFill>
              </a:rPr>
              <a:t>  </a:t>
            </a:r>
            <a:r>
              <a:rPr lang="en-US" altLang="zh-CN" sz="3200">
                <a:solidFill>
                  <a:srgbClr val="FF0000"/>
                </a:solidFill>
              </a:rPr>
              <a:t>……</a:t>
            </a:r>
            <a:endParaRPr lang="en-US" altLang="zh-CN" sz="3200">
              <a:solidFill>
                <a:srgbClr val="FF0000"/>
              </a:solidFill>
            </a:endParaRPr>
          </a:p>
        </p:txBody>
      </p:sp>
      <p:sp>
        <p:nvSpPr>
          <p:cNvPr id="7" name="右大括号 6"/>
          <p:cNvSpPr/>
          <p:nvPr/>
        </p:nvSpPr>
        <p:spPr>
          <a:xfrm>
            <a:off x="7854950" y="3686810"/>
            <a:ext cx="384810" cy="2414270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8335010" y="4602480"/>
            <a:ext cx="30149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FF0000"/>
                </a:solidFill>
              </a:rPr>
              <a:t>物体的表面</a:t>
            </a:r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460105" y="5186045"/>
            <a:ext cx="32918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有大有小</a:t>
            </a:r>
            <a:endParaRPr lang="zh-CN" altLang="en-US" sz="3200"/>
          </a:p>
        </p:txBody>
      </p:sp>
      <p:grpSp>
        <p:nvGrpSpPr>
          <p:cNvPr id="17" name="组合 16"/>
          <p:cNvGrpSpPr/>
          <p:nvPr/>
        </p:nvGrpSpPr>
        <p:grpSpPr>
          <a:xfrm>
            <a:off x="23495" y="6985"/>
            <a:ext cx="2068830" cy="586740"/>
            <a:chOff x="37" y="11"/>
            <a:chExt cx="3258" cy="924"/>
          </a:xfrm>
        </p:grpSpPr>
        <p:sp>
          <p:nvSpPr>
            <p:cNvPr id="16" name="云形 15"/>
            <p:cNvSpPr/>
            <p:nvPr/>
          </p:nvSpPr>
          <p:spPr>
            <a:xfrm>
              <a:off x="37" y="11"/>
              <a:ext cx="3259" cy="924"/>
            </a:xfrm>
            <a:prstGeom prst="cloud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50" y="184"/>
              <a:ext cx="2969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踮起来，够得着</a:t>
              </a:r>
              <a:endParaRPr lang="zh-CN" altLang="en-US"/>
            </a:p>
          </p:txBody>
        </p:sp>
      </p:grpSp>
      <p:sp>
        <p:nvSpPr>
          <p:cNvPr id="12" name="十字星 11"/>
          <p:cNvSpPr/>
          <p:nvPr/>
        </p:nvSpPr>
        <p:spPr>
          <a:xfrm>
            <a:off x="11627485" y="282575"/>
            <a:ext cx="489585" cy="881380"/>
          </a:xfrm>
          <a:prstGeom prst="star4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图片 1" descr="长方形和正方形的面积1"/>
          <p:cNvPicPr>
            <a:picLocks noChangeAspect="1"/>
          </p:cNvPicPr>
          <p:nvPr/>
        </p:nvPicPr>
        <p:blipFill>
          <a:blip r:embed="rId1"/>
          <a:srcRect l="13379" t="18206" r="4301" b="50717"/>
          <a:stretch>
            <a:fillRect/>
          </a:stretch>
        </p:blipFill>
        <p:spPr>
          <a:xfrm>
            <a:off x="3864610" y="321310"/>
            <a:ext cx="4727575" cy="276733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692910" y="3168015"/>
            <a:ext cx="63779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ym typeface="+mn-ea"/>
              </a:rPr>
              <a:t>数学书封面的大小是数学书封面的面积。</a:t>
            </a:r>
            <a:endParaRPr lang="zh-CN" altLang="en-US" sz="2800"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692910" y="3689985"/>
            <a:ext cx="63779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ym typeface="+mn-ea"/>
              </a:rPr>
              <a:t>课桌表面的大小是</a:t>
            </a:r>
            <a:r>
              <a:rPr lang="zh-CN" altLang="en-US" sz="2800">
                <a:sym typeface="+mn-ea"/>
              </a:rPr>
              <a:t>课桌表面</a:t>
            </a:r>
            <a:r>
              <a:rPr lang="zh-CN" altLang="en-US" sz="2800">
                <a:sym typeface="+mn-ea"/>
              </a:rPr>
              <a:t>的面积。</a:t>
            </a:r>
            <a:endParaRPr lang="zh-CN" altLang="en-US" sz="2800"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692910" y="4211955"/>
            <a:ext cx="637794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ym typeface="+mn-ea"/>
              </a:rPr>
              <a:t>黑板表面的大小是黑板表面的面积。</a:t>
            </a:r>
            <a:endParaRPr lang="zh-CN" altLang="en-US" sz="2800"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809355" y="3762375"/>
            <a:ext cx="114173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</a:t>
            </a:r>
            <a:r>
              <a:rPr lang="en-US" altLang="zh-CN">
                <a:solidFill>
                  <a:srgbClr val="FF0000"/>
                </a:solidFill>
              </a:rPr>
              <a:t>  </a:t>
            </a:r>
            <a:r>
              <a:rPr lang="en-US" altLang="zh-CN" sz="3200"/>
              <a:t>……</a:t>
            </a:r>
            <a:endParaRPr lang="en-US" altLang="zh-CN" sz="3200"/>
          </a:p>
        </p:txBody>
      </p:sp>
      <p:sp>
        <p:nvSpPr>
          <p:cNvPr id="100" name="文本框 99"/>
          <p:cNvSpPr txBox="1"/>
          <p:nvPr/>
        </p:nvSpPr>
        <p:spPr>
          <a:xfrm>
            <a:off x="1831975" y="5200650"/>
            <a:ext cx="69773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800" b="1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</a:rPr>
              <a:t>物体表面的大小就是物体表面的面积。</a:t>
            </a:r>
            <a:endParaRPr lang="zh-CN" altLang="en-US" sz="2800" b="1">
              <a:solidFill>
                <a:srgbClr val="FF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23495" y="6985"/>
            <a:ext cx="2068830" cy="586740"/>
            <a:chOff x="37" y="11"/>
            <a:chExt cx="3258" cy="924"/>
          </a:xfrm>
        </p:grpSpPr>
        <p:sp>
          <p:nvSpPr>
            <p:cNvPr id="16" name="云形 15"/>
            <p:cNvSpPr/>
            <p:nvPr/>
          </p:nvSpPr>
          <p:spPr>
            <a:xfrm>
              <a:off x="37" y="11"/>
              <a:ext cx="3259" cy="924"/>
            </a:xfrm>
            <a:prstGeom prst="cloud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50" y="184"/>
              <a:ext cx="2969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踮起来，够得着</a:t>
              </a:r>
              <a:endParaRPr lang="zh-CN" altLang="en-US"/>
            </a:p>
          </p:txBody>
        </p:sp>
      </p:grpSp>
      <p:sp>
        <p:nvSpPr>
          <p:cNvPr id="12" name="十字星 11"/>
          <p:cNvSpPr/>
          <p:nvPr/>
        </p:nvSpPr>
        <p:spPr>
          <a:xfrm>
            <a:off x="11627485" y="282575"/>
            <a:ext cx="489585" cy="881380"/>
          </a:xfrm>
          <a:prstGeom prst="star4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  <p:bldP spid="4" grpId="0"/>
      <p:bldP spid="5" grpId="0"/>
      <p:bldP spid="10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3334385" y="3518535"/>
            <a:ext cx="578866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800" b="0">
                <a:latin typeface="Calibri" panose="020F0502020204030204" charset="0"/>
                <a:ea typeface="宋体" panose="02010600030101010101" pitchFamily="2" charset="-122"/>
              </a:rPr>
              <a:t>课桌面的面积比椅子面的面积大。</a:t>
            </a:r>
            <a:endParaRPr lang="zh-CN" altLang="en-US" sz="2800" b="0">
              <a:latin typeface="Calibri" panose="020F0502020204030204" charset="0"/>
              <a:ea typeface="宋体" panose="02010600030101010101" pitchFamily="2" charset="-122"/>
            </a:endParaRPr>
          </a:p>
        </p:txBody>
      </p:sp>
      <p:pic>
        <p:nvPicPr>
          <p:cNvPr id="2" name="图片 1" descr="长方形和正方形的面积1"/>
          <p:cNvPicPr>
            <a:picLocks noChangeAspect="1"/>
          </p:cNvPicPr>
          <p:nvPr/>
        </p:nvPicPr>
        <p:blipFill>
          <a:blip r:embed="rId1"/>
          <a:srcRect l="13379" t="18206" r="4301" b="50717"/>
          <a:stretch>
            <a:fillRect/>
          </a:stretch>
        </p:blipFill>
        <p:spPr>
          <a:xfrm>
            <a:off x="3864610" y="321310"/>
            <a:ext cx="4727575" cy="276733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325745" y="4579620"/>
            <a:ext cx="114173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</a:t>
            </a:r>
            <a:r>
              <a:rPr lang="en-US" altLang="zh-CN">
                <a:solidFill>
                  <a:srgbClr val="FF0000"/>
                </a:solidFill>
              </a:rPr>
              <a:t>  </a:t>
            </a:r>
            <a:r>
              <a:rPr lang="en-US" altLang="zh-CN" sz="3200"/>
              <a:t>……</a:t>
            </a:r>
            <a:endParaRPr lang="en-US" altLang="zh-CN" sz="3200"/>
          </a:p>
        </p:txBody>
      </p:sp>
      <p:grpSp>
        <p:nvGrpSpPr>
          <p:cNvPr id="17" name="组合 16"/>
          <p:cNvGrpSpPr/>
          <p:nvPr/>
        </p:nvGrpSpPr>
        <p:grpSpPr>
          <a:xfrm>
            <a:off x="23495" y="6985"/>
            <a:ext cx="2068830" cy="586740"/>
            <a:chOff x="37" y="11"/>
            <a:chExt cx="3258" cy="924"/>
          </a:xfrm>
        </p:grpSpPr>
        <p:sp>
          <p:nvSpPr>
            <p:cNvPr id="16" name="云形 15"/>
            <p:cNvSpPr/>
            <p:nvPr/>
          </p:nvSpPr>
          <p:spPr>
            <a:xfrm>
              <a:off x="37" y="11"/>
              <a:ext cx="3259" cy="924"/>
            </a:xfrm>
            <a:prstGeom prst="cloud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250" y="184"/>
              <a:ext cx="2969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踮起来，够得着</a:t>
              </a:r>
              <a:endParaRPr lang="zh-CN" altLang="en-US"/>
            </a:p>
          </p:txBody>
        </p:sp>
      </p:grpSp>
      <p:sp>
        <p:nvSpPr>
          <p:cNvPr id="12" name="十字星 11"/>
          <p:cNvSpPr/>
          <p:nvPr/>
        </p:nvSpPr>
        <p:spPr>
          <a:xfrm>
            <a:off x="11627485" y="282575"/>
            <a:ext cx="489585" cy="881380"/>
          </a:xfrm>
          <a:prstGeom prst="star4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2593975" y="1609090"/>
            <a:ext cx="1585595" cy="1464945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5399405" y="1609090"/>
            <a:ext cx="2222500" cy="1464945"/>
          </a:xfrm>
          <a:prstGeom prst="rect">
            <a:avLst/>
          </a:prstGeom>
          <a:solidFill>
            <a:schemeClr val="accent6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0" name="文本框 99"/>
          <p:cNvSpPr txBox="1"/>
          <p:nvPr/>
        </p:nvSpPr>
        <p:spPr>
          <a:xfrm>
            <a:off x="2967355" y="4095750"/>
            <a:ext cx="5080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zh-CN" sz="2800" b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</a:rPr>
              <a:t>图形的大小就是图形的面积。</a:t>
            </a:r>
            <a:endParaRPr lang="zh-CN" altLang="en-US" sz="2800" b="0">
              <a:solidFill>
                <a:srgbClr val="FF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23495" y="6985"/>
            <a:ext cx="2068830" cy="586740"/>
            <a:chOff x="37" y="11"/>
            <a:chExt cx="3258" cy="924"/>
          </a:xfrm>
        </p:grpSpPr>
        <p:sp>
          <p:nvSpPr>
            <p:cNvPr id="16" name="云形 15"/>
            <p:cNvSpPr/>
            <p:nvPr/>
          </p:nvSpPr>
          <p:spPr>
            <a:xfrm>
              <a:off x="37" y="11"/>
              <a:ext cx="3259" cy="924"/>
            </a:xfrm>
            <a:prstGeom prst="cloud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250" y="184"/>
              <a:ext cx="2969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踮起来，够得着</a:t>
              </a:r>
              <a:endParaRPr lang="zh-CN" altLang="en-US"/>
            </a:p>
          </p:txBody>
        </p:sp>
      </p:grpSp>
      <p:sp>
        <p:nvSpPr>
          <p:cNvPr id="12" name="十字星 11"/>
          <p:cNvSpPr/>
          <p:nvPr/>
        </p:nvSpPr>
        <p:spPr>
          <a:xfrm>
            <a:off x="11627485" y="727710"/>
            <a:ext cx="489585" cy="881380"/>
          </a:xfrm>
          <a:prstGeom prst="star4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十字星 7"/>
          <p:cNvSpPr/>
          <p:nvPr/>
        </p:nvSpPr>
        <p:spPr>
          <a:xfrm rot="19740000">
            <a:off x="11534140" y="-66675"/>
            <a:ext cx="489585" cy="881380"/>
          </a:xfrm>
          <a:prstGeom prst="star4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578610" y="2804795"/>
            <a:ext cx="9339580" cy="30149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活动探究</a:t>
            </a:r>
            <a:r>
              <a:rPr lang="zh-CN" altLang="en-US" sz="2800"/>
              <a:t>：</a:t>
            </a:r>
            <a:endParaRPr lang="zh-CN" altLang="en-US"/>
          </a:p>
          <a:p>
            <a:endParaRPr lang="zh-CN" altLang="en-US"/>
          </a:p>
          <a:p>
            <a:r>
              <a:rPr lang="en-US" altLang="zh-CN" sz="2800">
                <a:solidFill>
                  <a:srgbClr val="FF0000"/>
                </a:solidFill>
              </a:rPr>
              <a:t>1.想一想</a:t>
            </a:r>
            <a:r>
              <a:rPr lang="en-US" altLang="zh-CN" sz="2800"/>
              <a:t>：3组图形，你想用什么方法来比较他们面积大小？</a:t>
            </a:r>
            <a:endParaRPr lang="en-US" altLang="zh-CN" sz="2800"/>
          </a:p>
          <a:p>
            <a:endParaRPr lang="en-US" altLang="zh-CN" sz="2800"/>
          </a:p>
          <a:p>
            <a:r>
              <a:rPr lang="en-US" altLang="zh-CN" sz="2800">
                <a:solidFill>
                  <a:srgbClr val="FF0000"/>
                </a:solidFill>
              </a:rPr>
              <a:t>2.试一试</a:t>
            </a:r>
            <a:r>
              <a:rPr lang="en-US" altLang="zh-CN" sz="2800"/>
              <a:t>：用你想到的方法试一试。</a:t>
            </a:r>
            <a:endParaRPr lang="en-US" altLang="zh-CN" sz="2800"/>
          </a:p>
          <a:p>
            <a:endParaRPr lang="en-US" altLang="zh-CN" sz="2800"/>
          </a:p>
          <a:p>
            <a:r>
              <a:rPr lang="en-US" altLang="zh-CN" sz="2800">
                <a:solidFill>
                  <a:srgbClr val="FF0000"/>
                </a:solidFill>
              </a:rPr>
              <a:t>3.说一说</a:t>
            </a:r>
            <a:r>
              <a:rPr lang="en-US" altLang="zh-CN" sz="2800"/>
              <a:t>：和小组的小伙伴介绍一下你的方法。</a:t>
            </a:r>
            <a:endParaRPr lang="en-US" altLang="zh-CN" sz="2800"/>
          </a:p>
        </p:txBody>
      </p:sp>
      <p:grpSp>
        <p:nvGrpSpPr>
          <p:cNvPr id="17" name="组合 16"/>
          <p:cNvGrpSpPr/>
          <p:nvPr/>
        </p:nvGrpSpPr>
        <p:grpSpPr>
          <a:xfrm>
            <a:off x="23495" y="6985"/>
            <a:ext cx="2068830" cy="586740"/>
            <a:chOff x="37" y="11"/>
            <a:chExt cx="3258" cy="924"/>
          </a:xfrm>
        </p:grpSpPr>
        <p:sp>
          <p:nvSpPr>
            <p:cNvPr id="16" name="云形 15"/>
            <p:cNvSpPr/>
            <p:nvPr/>
          </p:nvSpPr>
          <p:spPr>
            <a:xfrm>
              <a:off x="37" y="11"/>
              <a:ext cx="3259" cy="924"/>
            </a:xfrm>
            <a:prstGeom prst="cloud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250" y="184"/>
              <a:ext cx="2969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踮起来，够得着</a:t>
              </a:r>
              <a:endParaRPr lang="zh-CN" altLang="en-US"/>
            </a:p>
          </p:txBody>
        </p:sp>
      </p:grpSp>
      <p:sp>
        <p:nvSpPr>
          <p:cNvPr id="6" name="矩形 5"/>
          <p:cNvSpPr/>
          <p:nvPr/>
        </p:nvSpPr>
        <p:spPr>
          <a:xfrm>
            <a:off x="1050290" y="923290"/>
            <a:ext cx="1114425" cy="14439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2558415" y="1119505"/>
            <a:ext cx="575945" cy="562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610870" y="692150"/>
            <a:ext cx="3194685" cy="1983105"/>
          </a:xfrm>
          <a:prstGeom prst="rect">
            <a:avLst/>
          </a:prstGeom>
          <a:noFill/>
          <a:ln w="28575"/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4498340" y="692150"/>
            <a:ext cx="3194685" cy="1983105"/>
          </a:xfrm>
          <a:prstGeom prst="rect">
            <a:avLst/>
          </a:prstGeom>
          <a:noFill/>
          <a:ln w="28575"/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8261350" y="692150"/>
            <a:ext cx="3340735" cy="1983105"/>
          </a:xfrm>
          <a:prstGeom prst="rect">
            <a:avLst/>
          </a:prstGeom>
          <a:noFill/>
          <a:ln w="28575"/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4898390" y="962025"/>
            <a:ext cx="1114425" cy="14439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6330315" y="962025"/>
            <a:ext cx="1114425" cy="893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8440420" y="962025"/>
            <a:ext cx="1114425" cy="14439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9680575" y="1200785"/>
            <a:ext cx="1775460" cy="966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图片 1" descr="长方形和正方形的面积2"/>
          <p:cNvPicPr>
            <a:picLocks noChangeAspect="1"/>
          </p:cNvPicPr>
          <p:nvPr/>
        </p:nvPicPr>
        <p:blipFill>
          <a:blip r:embed="rId1"/>
          <a:srcRect l="5479" t="78173" r="1620" b="2909"/>
          <a:stretch>
            <a:fillRect/>
          </a:stretch>
        </p:blipFill>
        <p:spPr>
          <a:xfrm>
            <a:off x="885825" y="1441450"/>
            <a:ext cx="5316220" cy="2035810"/>
          </a:xfrm>
          <a:prstGeom prst="rect">
            <a:avLst/>
          </a:prstGeom>
        </p:spPr>
      </p:pic>
      <p:pic>
        <p:nvPicPr>
          <p:cNvPr id="5" name="图片 4" descr="长方形和正方形的面积3"/>
          <p:cNvPicPr>
            <a:picLocks noChangeAspect="1"/>
          </p:cNvPicPr>
          <p:nvPr/>
        </p:nvPicPr>
        <p:blipFill>
          <a:blip r:embed="rId2"/>
          <a:srcRect l="10271" t="19394" r="2099" b="42766"/>
          <a:stretch>
            <a:fillRect/>
          </a:stretch>
        </p:blipFill>
        <p:spPr>
          <a:xfrm>
            <a:off x="6921500" y="993775"/>
            <a:ext cx="4571365" cy="30607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294255" y="4054475"/>
            <a:ext cx="696531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400" b="0">
                <a:latin typeface="Calibri" panose="020F0502020204030204" charset="0"/>
                <a:ea typeface="宋体" panose="02010600030101010101" pitchFamily="2" charset="-122"/>
              </a:rPr>
              <a:t>同桌活动：（</a:t>
            </a:r>
            <a:r>
              <a:rPr lang="en-US" sz="2400" b="0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1</a:t>
            </a:r>
            <a:r>
              <a:rPr lang="zh-CN" sz="2400" b="0">
                <a:latin typeface="Calibri" panose="020F0502020204030204" charset="0"/>
                <a:ea typeface="宋体" panose="02010600030101010101" pitchFamily="2" charset="-122"/>
              </a:rPr>
              <a:t>）想一想：你想怎么比？（</a:t>
            </a:r>
            <a:r>
              <a:rPr lang="en-US" sz="2400" b="0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2</a:t>
            </a:r>
            <a:r>
              <a:rPr lang="zh-CN" sz="2400" b="0">
                <a:latin typeface="Calibri" panose="020F0502020204030204" charset="0"/>
                <a:ea typeface="宋体" panose="02010600030101010101" pitchFamily="2" charset="-122"/>
              </a:rPr>
              <a:t>）试一试：动手做一做。（</a:t>
            </a:r>
            <a:r>
              <a:rPr lang="en-US" sz="2400" b="0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3</a:t>
            </a:r>
            <a:r>
              <a:rPr lang="zh-CN" sz="2400" b="0">
                <a:latin typeface="Calibri" panose="020F0502020204030204" charset="0"/>
                <a:ea typeface="宋体" panose="02010600030101010101" pitchFamily="2" charset="-122"/>
              </a:rPr>
              <a:t>）说一说：和小伙伴介绍一下你的方法。</a:t>
            </a:r>
            <a:endParaRPr lang="zh-CN" altLang="en-US" sz="2400" b="0">
              <a:latin typeface="Calibri" panose="020F0502020204030204" charset="0"/>
              <a:ea typeface="宋体" panose="02010600030101010101" pitchFamily="2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23495" y="6985"/>
            <a:ext cx="2069465" cy="586740"/>
            <a:chOff x="37" y="11"/>
            <a:chExt cx="3259" cy="924"/>
          </a:xfrm>
        </p:grpSpPr>
        <p:sp>
          <p:nvSpPr>
            <p:cNvPr id="16" name="云形 15"/>
            <p:cNvSpPr/>
            <p:nvPr/>
          </p:nvSpPr>
          <p:spPr>
            <a:xfrm>
              <a:off x="37" y="11"/>
              <a:ext cx="3259" cy="924"/>
            </a:xfrm>
            <a:prstGeom prst="cloud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50" y="184"/>
              <a:ext cx="2969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练一下，才掌握</a:t>
              </a:r>
              <a:endParaRPr lang="en-US" altLang="zh-CN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图片 1" descr="长方形和正方形的面积3"/>
          <p:cNvPicPr>
            <a:picLocks noChangeAspect="1"/>
          </p:cNvPicPr>
          <p:nvPr/>
        </p:nvPicPr>
        <p:blipFill>
          <a:blip r:embed="rId1"/>
          <a:srcRect l="9640" t="56383" r="1328"/>
          <a:stretch>
            <a:fillRect/>
          </a:stretch>
        </p:blipFill>
        <p:spPr>
          <a:xfrm>
            <a:off x="3526155" y="1755775"/>
            <a:ext cx="5139055" cy="390398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571625" y="791210"/>
            <a:ext cx="82867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800" b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</a:rPr>
              <a:t>从图中你知道了什么？比一比他们面积的大小。</a:t>
            </a:r>
            <a:endParaRPr lang="zh-CN" altLang="en-US" sz="2800" b="0">
              <a:solidFill>
                <a:srgbClr val="FF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23495" y="6985"/>
            <a:ext cx="2069465" cy="586740"/>
            <a:chOff x="37" y="11"/>
            <a:chExt cx="3259" cy="924"/>
          </a:xfrm>
        </p:grpSpPr>
        <p:sp>
          <p:nvSpPr>
            <p:cNvPr id="16" name="云形 15"/>
            <p:cNvSpPr/>
            <p:nvPr/>
          </p:nvSpPr>
          <p:spPr>
            <a:xfrm>
              <a:off x="37" y="11"/>
              <a:ext cx="3259" cy="924"/>
            </a:xfrm>
            <a:prstGeom prst="cloud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50" y="184"/>
              <a:ext cx="2969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/>
                <a:t>练一下，才掌握</a:t>
              </a:r>
              <a:endParaRPr lang="en-US" altLang="zh-CN"/>
            </a:p>
          </p:txBody>
        </p:sp>
      </p:grpSp>
      <p:sp>
        <p:nvSpPr>
          <p:cNvPr id="12" name="十字星 11"/>
          <p:cNvSpPr/>
          <p:nvPr/>
        </p:nvSpPr>
        <p:spPr>
          <a:xfrm>
            <a:off x="11627485" y="282575"/>
            <a:ext cx="489585" cy="881380"/>
          </a:xfrm>
          <a:prstGeom prst="star4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3770630" y="803275"/>
            <a:ext cx="82867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altLang="en-US" sz="2800" b="0">
                <a:solidFill>
                  <a:srgbClr val="FF0000"/>
                </a:solidFill>
                <a:latin typeface="Calibri" panose="020F0502020204030204" charset="0"/>
                <a:ea typeface="宋体" panose="02010600030101010101" pitchFamily="2" charset="-122"/>
              </a:rPr>
              <a:t>今天这节课，你有哪些收获呢？</a:t>
            </a:r>
            <a:endParaRPr lang="zh-CN" altLang="en-US" sz="2800" b="0">
              <a:solidFill>
                <a:srgbClr val="FF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0045" y="1675765"/>
            <a:ext cx="3410585" cy="1906905"/>
          </a:xfrm>
          <a:prstGeom prst="rect">
            <a:avLst/>
          </a:prstGeom>
          <a:solidFill>
            <a:schemeClr val="tx1"/>
          </a:solidFill>
          <a:ln cmpd="sng">
            <a:solidFill>
              <a:schemeClr val="tx1"/>
            </a:solidFill>
          </a:ln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4820" y="1586865"/>
            <a:ext cx="3642995" cy="1995805"/>
          </a:xfrm>
          <a:prstGeom prst="rect">
            <a:avLst/>
          </a:prstGeom>
          <a:ln w="12700" cmpd="sng">
            <a:solidFill>
              <a:schemeClr val="tx1"/>
            </a:solidFill>
            <a:prstDash val="solid"/>
          </a:ln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4560" y="1586865"/>
            <a:ext cx="3512820" cy="2035810"/>
          </a:xfrm>
          <a:prstGeom prst="rect">
            <a:avLst/>
          </a:prstGeom>
          <a:ln w="9525" cmpd="sng">
            <a:solidFill>
              <a:schemeClr val="tx1"/>
            </a:solidFill>
            <a:prstDash val="solid"/>
          </a:ln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45195" y="4124325"/>
            <a:ext cx="3512185" cy="207835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3885" y="4124325"/>
            <a:ext cx="3599815" cy="216217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右箭头 5"/>
          <p:cNvSpPr/>
          <p:nvPr/>
        </p:nvSpPr>
        <p:spPr>
          <a:xfrm>
            <a:off x="3891915" y="2449195"/>
            <a:ext cx="281305" cy="158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右箭头 8"/>
          <p:cNvSpPr/>
          <p:nvPr/>
        </p:nvSpPr>
        <p:spPr>
          <a:xfrm>
            <a:off x="8156575" y="2525395"/>
            <a:ext cx="281305" cy="158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右箭头 9"/>
          <p:cNvSpPr/>
          <p:nvPr/>
        </p:nvSpPr>
        <p:spPr>
          <a:xfrm rot="5400000">
            <a:off x="10160000" y="3794125"/>
            <a:ext cx="281305" cy="158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右箭头 11"/>
          <p:cNvSpPr/>
          <p:nvPr/>
        </p:nvSpPr>
        <p:spPr>
          <a:xfrm rot="10560000">
            <a:off x="8156575" y="4831080"/>
            <a:ext cx="281305" cy="158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commondata" val="eyJoZGlkIjoiODMyZjViMzIzMThmMThiZjM4MDJlZTI1MGJhOWUxYmU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360</Words>
  <Application>WPS 演示</Application>
  <PresentationFormat>宽屏</PresentationFormat>
  <Paragraphs>61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Arial</vt:lpstr>
      <vt:lpstr>宋体</vt:lpstr>
      <vt:lpstr>Wingdings</vt:lpstr>
      <vt:lpstr>Calibri</vt:lpstr>
      <vt:lpstr>Times New Roman</vt:lpstr>
      <vt:lpstr>微软雅黑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吉姣</cp:lastModifiedBy>
  <cp:revision>4</cp:revision>
  <dcterms:created xsi:type="dcterms:W3CDTF">2023-10-15T05:26:00Z</dcterms:created>
  <dcterms:modified xsi:type="dcterms:W3CDTF">2024-01-17T06:28:23Z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2052-12.1.0.16120</vt:lpwstr>
  </property>
  <property fmtid="{D5CDD505-2E9C-101B-9397-08002B2CF9AE}" pid="3" name="ICV">
    <vt:lpwstr>7C3E1B09F11F4FD3B352916F9704C033_12</vt:lpwstr>
  </property>
</Properties>
</file>