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</p:sldMasterIdLst>
  <p:notesMasterIdLst>
    <p:notesMasterId r:id="rId15"/>
  </p:notesMasterIdLst>
  <p:handoutMasterIdLst>
    <p:handoutMasterId r:id="rId16"/>
  </p:handoutMasterIdLst>
  <p:sldIdLst>
    <p:sldId id="257" r:id="rId4"/>
    <p:sldId id="291" r:id="rId5"/>
    <p:sldId id="335" r:id="rId6"/>
    <p:sldId id="336" r:id="rId7"/>
    <p:sldId id="357" r:id="rId8"/>
    <p:sldId id="356" r:id="rId9"/>
    <p:sldId id="355" r:id="rId10"/>
    <p:sldId id="358" r:id="rId11"/>
    <p:sldId id="360" r:id="rId12"/>
    <p:sldId id="359" r:id="rId13"/>
    <p:sldId id="324" r:id="rId14"/>
  </p:sldIdLst>
  <p:sldSz cx="12192000" cy="6858000"/>
  <p:notesSz cx="6858000" cy="9144000"/>
  <p:embeddedFontLst>
    <p:embeddedFont>
      <p:font typeface="汉仪尚巍手书简" panose="00020600040101010101" charset="-122"/>
      <p:regular r:id="rId20"/>
    </p:embeddedFont>
    <p:embeddedFont>
      <p:font typeface="日暮秋山行楷" panose="02010600010101010101" charset="-122"/>
      <p:regular r:id="rId21"/>
    </p:embeddedFont>
    <p:embeddedFont>
      <p:font typeface="等线" panose="02010600030101010101" charset="-122"/>
      <p:regular r:id="rId22"/>
    </p:embeddedFont>
    <p:embeddedFont>
      <p:font typeface="等线 Light" panose="02010600030101010101" charset="-122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  <p:embeddedFont>
      <p:font typeface="华文新魏" panose="02010800040101010101" charset="-122"/>
      <p:regular r:id="rId28"/>
    </p:embeddedFont>
    <p:embeddedFont>
      <p:font typeface="华文楷体" panose="02010600040101010101" charset="-122"/>
      <p:regular r:id="rId29"/>
    </p:embeddedFont>
    <p:embeddedFont>
      <p:font typeface="方正楷体_GB2312" panose="02000000000000000000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orient="horz" pos="38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12A3E4"/>
    <a:srgbClr val="0D86D9"/>
    <a:srgbClr val="63C6F3"/>
    <a:srgbClr val="1198D5"/>
    <a:srgbClr val="54C1F2"/>
    <a:srgbClr val="41B8F0"/>
    <a:srgbClr val="19346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3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516" y="1506"/>
      </p:cViewPr>
      <p:guideLst>
        <p:guide pos="438"/>
        <p:guide orient="horz"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22.xml"/><Relationship Id="rId30" Type="http://schemas.openxmlformats.org/officeDocument/2006/relationships/font" Target="fonts/font11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tags" Target="../tags/tag4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microsoft.com/office/2007/relationships/hdphoto" Target="../media/image6.wdp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6" Type="http://schemas.openxmlformats.org/officeDocument/2006/relationships/tags" Target="../tags/tag11.xml"/><Relationship Id="rId5" Type="http://schemas.openxmlformats.org/officeDocument/2006/relationships/image" Target="../media/image14.jpeg"/><Relationship Id="rId4" Type="http://schemas.openxmlformats.org/officeDocument/2006/relationships/tags" Target="../tags/tag10.xml"/><Relationship Id="rId3" Type="http://schemas.openxmlformats.org/officeDocument/2006/relationships/image" Target="../media/image13.jpe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24.jpeg"/><Relationship Id="rId7" Type="http://schemas.openxmlformats.org/officeDocument/2006/relationships/tags" Target="../tags/tag17.xml"/><Relationship Id="rId6" Type="http://schemas.openxmlformats.org/officeDocument/2006/relationships/image" Target="../media/image23.jpeg"/><Relationship Id="rId5" Type="http://schemas.openxmlformats.org/officeDocument/2006/relationships/tags" Target="../tags/tag16.xml"/><Relationship Id="rId4" Type="http://schemas.openxmlformats.org/officeDocument/2006/relationships/image" Target="../media/image22.jpeg"/><Relationship Id="rId3" Type="http://schemas.openxmlformats.org/officeDocument/2006/relationships/tags" Target="../tags/tag15.xml"/><Relationship Id="rId2" Type="http://schemas.microsoft.com/office/2007/relationships/hdphoto" Target="../media/image6.wdp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6.jpeg"/><Relationship Id="rId10" Type="http://schemas.openxmlformats.org/officeDocument/2006/relationships/image" Target="../media/image25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tags" Target="../tags/tag19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7170056" y="3815862"/>
            <a:ext cx="5021943" cy="265757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83663" y="3238320"/>
            <a:ext cx="3147759" cy="2801217"/>
          </a:xfrm>
          <a:custGeom>
            <a:avLst/>
            <a:gdLst>
              <a:gd name="connsiteX0" fmla="*/ 0 w 3135570"/>
              <a:gd name="connsiteY0" fmla="*/ 0 h 2790370"/>
              <a:gd name="connsiteX1" fmla="*/ 3135570 w 3135570"/>
              <a:gd name="connsiteY1" fmla="*/ 0 h 2790370"/>
              <a:gd name="connsiteX2" fmla="*/ 3135570 w 3135570"/>
              <a:gd name="connsiteY2" fmla="*/ 2790370 h 2790370"/>
              <a:gd name="connsiteX3" fmla="*/ 0 w 3135570"/>
              <a:gd name="connsiteY3" fmla="*/ 2790370 h 279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5570" h="2790370">
                <a:moveTo>
                  <a:pt x="0" y="0"/>
                </a:moveTo>
                <a:lnTo>
                  <a:pt x="3135570" y="0"/>
                </a:lnTo>
                <a:lnTo>
                  <a:pt x="3135570" y="2790370"/>
                </a:lnTo>
                <a:lnTo>
                  <a:pt x="0" y="2790370"/>
                </a:lnTo>
                <a:close/>
              </a:path>
            </a:pathLst>
          </a:custGeom>
        </p:spPr>
      </p:pic>
      <p:sp>
        <p:nvSpPr>
          <p:cNvPr id="9" name="文本框 8"/>
          <p:cNvSpPr txBox="1"/>
          <p:nvPr/>
        </p:nvSpPr>
        <p:spPr>
          <a:xfrm>
            <a:off x="1758950" y="1734820"/>
            <a:ext cx="8888095" cy="110680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ctr"/>
            <a:r>
              <a:rPr lang="zh-CN" altLang="en-US" sz="6600" spc="400">
                <a:solidFill>
                  <a:srgbClr val="00B0F0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以终为始</a:t>
            </a:r>
            <a:r>
              <a:rPr lang="en-US" altLang="zh-CN" sz="6600" spc="400">
                <a:solidFill>
                  <a:srgbClr val="00B0F0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  </a:t>
            </a:r>
            <a:r>
              <a:rPr lang="zh-CN" altLang="en-US" sz="6600" spc="400">
                <a:solidFill>
                  <a:srgbClr val="00B0F0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融通节点</a:t>
            </a:r>
            <a:endParaRPr lang="zh-CN" altLang="en-US" sz="6600" spc="400">
              <a:solidFill>
                <a:srgbClr val="00B0F0"/>
              </a:solidFill>
              <a:latin typeface="汉仪尚巍手书简" panose="00020600040101010101" charset="-122"/>
              <a:ea typeface="汉仪尚巍手书简" panose="00020600040101010101" charset="-122"/>
              <a:cs typeface="汉仪尚巍手书简" panose="0002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535430" y="3326765"/>
            <a:ext cx="963104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sz="3200" b="1" spc="400">
                <a:solidFill>
                  <a:srgbClr val="00B0F0"/>
                </a:solidFill>
                <a:latin typeface="日暮秋山行楷" panose="02010600010101010101" charset="-122"/>
                <a:ea typeface="日暮秋山行楷" panose="02010600010101010101" charset="-122"/>
                <a:cs typeface="日暮秋山行楷" panose="02010600010101010101" charset="-122"/>
              </a:rPr>
              <a:t>龙虎塘二小</a:t>
            </a:r>
            <a:r>
              <a:rPr lang="zh-CN" altLang="en-US" sz="3200" b="1" spc="400">
                <a:solidFill>
                  <a:srgbClr val="00B0F0"/>
                </a:solidFill>
                <a:latin typeface="日暮秋山行楷" panose="02010600010101010101" charset="-122"/>
                <a:ea typeface="日暮秋山行楷" panose="02010600010101010101" charset="-122"/>
                <a:cs typeface="日暮秋山行楷" panose="02010600010101010101" charset="-122"/>
              </a:rPr>
              <a:t>班主任成长工作室</a:t>
            </a:r>
            <a:r>
              <a:rPr lang="en-US" altLang="zh-CN" sz="3200" b="1" spc="400">
                <a:solidFill>
                  <a:srgbClr val="00B0F0"/>
                </a:solidFill>
                <a:latin typeface="日暮秋山行楷" panose="02010600010101010101" charset="-122"/>
                <a:ea typeface="日暮秋山行楷" panose="02010600010101010101" charset="-122"/>
                <a:cs typeface="日暮秋山行楷" panose="02010600010101010101" charset="-122"/>
              </a:rPr>
              <a:t>2023</a:t>
            </a:r>
            <a:r>
              <a:rPr lang="zh-CN" altLang="en-US" sz="3200" b="1" spc="400">
                <a:solidFill>
                  <a:srgbClr val="00B0F0"/>
                </a:solidFill>
                <a:latin typeface="日暮秋山行楷" panose="02010600010101010101" charset="-122"/>
                <a:ea typeface="日暮秋山行楷" panose="02010600010101010101" charset="-122"/>
                <a:cs typeface="日暮秋山行楷" panose="02010600010101010101" charset="-122"/>
              </a:rPr>
              <a:t>年工作总结</a:t>
            </a:r>
            <a:endParaRPr lang="zh-CN" altLang="en-US" sz="3200" b="1" spc="400">
              <a:solidFill>
                <a:srgbClr val="00B0F0"/>
              </a:solidFill>
              <a:latin typeface="日暮秋山行楷" panose="02010600010101010101" charset="-122"/>
              <a:ea typeface="日暮秋山行楷" panose="02010600010101010101" charset="-122"/>
              <a:cs typeface="日暮秋山行楷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433705" y="153670"/>
            <a:ext cx="4816475" cy="623570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3.</a:t>
            </a:r>
            <a:r>
              <a:rPr lang="zh-CN" altLang="en-US" sz="2800"/>
              <a:t>日常专题研讨活动开展</a:t>
            </a:r>
            <a:endParaRPr lang="zh-CN" altLang="en-US" sz="2800"/>
          </a:p>
        </p:txBody>
      </p:sp>
      <p:sp>
        <p:nvSpPr>
          <p:cNvPr id="10" name="圆角矩形 9"/>
          <p:cNvSpPr/>
          <p:nvPr/>
        </p:nvSpPr>
        <p:spPr>
          <a:xfrm>
            <a:off x="526415" y="2969895"/>
            <a:ext cx="1924050" cy="9188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项目研究</a:t>
            </a:r>
            <a:endParaRPr lang="zh-CN" altLang="en-US" sz="2400"/>
          </a:p>
          <a:p>
            <a:pPr algn="ctr"/>
            <a:r>
              <a:rPr lang="zh-CN" altLang="en-US" sz="2400"/>
              <a:t>全员卷入</a:t>
            </a:r>
            <a:endParaRPr lang="zh-CN" altLang="en-US" sz="2400"/>
          </a:p>
        </p:txBody>
      </p:sp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2870835" y="942340"/>
          <a:ext cx="7991475" cy="5816600"/>
        </p:xfrm>
        <a:graphic>
          <a:graphicData uri="http://schemas.openxmlformats.org/drawingml/2006/table">
            <a:tbl>
              <a:tblPr/>
              <a:tblGrid>
                <a:gridCol w="931545"/>
                <a:gridCol w="3766820"/>
                <a:gridCol w="651510"/>
                <a:gridCol w="1436370"/>
                <a:gridCol w="1205230"/>
              </a:tblGrid>
              <a:tr h="5391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课题名称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级别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参与情况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研究进展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7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周菲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指向学生领导力开发的假日玩伴团研究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主持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结题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7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黄莺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万婧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基于情境的互动式家长课程的开发与研究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主持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结题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4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林燕群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指向培育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红孩子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”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的少先队活动研究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主持</a:t>
                      </a:r>
                      <a:endParaRPr lang="zh-CN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结题</a:t>
                      </a:r>
                      <a:endParaRPr lang="zh-CN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4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朱柯侠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班级活动中校外资源的开发与实践转化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主持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立项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81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黄莺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《游戏干预促进智力障碍儿童社交能力发展的实践研究》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参与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中期评估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7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黄莺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《基于情境的互动式家长课程的开发与研究》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参与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立项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8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林燕群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【项目】“少年硅谷”：培养科技创新人才的实践研究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参与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立项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81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房丽丽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诗国常州：培育少先队员文化自信的在地化实践探索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省级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参与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立项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106" y="-297"/>
            <a:ext cx="12193057" cy="685859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" y="3286979"/>
            <a:ext cx="7764651" cy="3571021"/>
          </a:xfrm>
          <a:custGeom>
            <a:avLst/>
            <a:gdLst>
              <a:gd name="connsiteX0" fmla="*/ 0 w 7656462"/>
              <a:gd name="connsiteY0" fmla="*/ 0 h 3521264"/>
              <a:gd name="connsiteX1" fmla="*/ 7656462 w 7656462"/>
              <a:gd name="connsiteY1" fmla="*/ 0 h 3521264"/>
              <a:gd name="connsiteX2" fmla="*/ 7656462 w 7656462"/>
              <a:gd name="connsiteY2" fmla="*/ 3521264 h 3521264"/>
              <a:gd name="connsiteX3" fmla="*/ 0 w 7656462"/>
              <a:gd name="connsiteY3" fmla="*/ 3521264 h 352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6462" h="3521264">
                <a:moveTo>
                  <a:pt x="0" y="0"/>
                </a:moveTo>
                <a:lnTo>
                  <a:pt x="7656462" y="0"/>
                </a:lnTo>
                <a:lnTo>
                  <a:pt x="7656462" y="3521264"/>
                </a:lnTo>
                <a:lnTo>
                  <a:pt x="0" y="3521264"/>
                </a:lnTo>
                <a:close/>
              </a:path>
            </a:pathLst>
          </a:custGeom>
        </p:spPr>
      </p:pic>
      <p:grpSp>
        <p:nvGrpSpPr>
          <p:cNvPr id="29" name="组合 28"/>
          <p:cNvGrpSpPr/>
          <p:nvPr/>
        </p:nvGrpSpPr>
        <p:grpSpPr>
          <a:xfrm>
            <a:off x="487129" y="493464"/>
            <a:ext cx="2506204" cy="2129760"/>
            <a:chOff x="1208500" y="1136784"/>
            <a:chExt cx="2014780" cy="17121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8500" y="1136784"/>
              <a:ext cx="2014780" cy="844798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8094" y="2544008"/>
              <a:ext cx="727226" cy="30492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506855" y="737235"/>
            <a:ext cx="10875010" cy="37846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ctr"/>
            <a:r>
              <a:rPr lang="en-US" altLang="zh-CN" sz="66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2024</a:t>
            </a:r>
            <a:r>
              <a:rPr lang="zh-CN" altLang="en-US" sz="66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年工作思路</a:t>
            </a:r>
            <a:endParaRPr lang="zh-CN" altLang="en-US" sz="6600" dirty="0">
              <a:gradFill>
                <a:gsLst>
                  <a:gs pos="39000">
                    <a:srgbClr val="41B8F0"/>
                  </a:gs>
                  <a:gs pos="100000">
                    <a:srgbClr val="0D86D9"/>
                  </a:gs>
                </a:gsLst>
                <a:lin ang="5400000" scaled="1"/>
              </a:gradFill>
              <a:latin typeface="日暮秋山行楷" panose="02010600010101010101" charset="-122"/>
              <a:ea typeface="日暮秋山行楷" panose="02010600010101010101" charset="-122"/>
              <a:cs typeface="阿里巴巴普惠体 B" panose="00020600040101010101" pitchFamily="18" charset="-122"/>
              <a:sym typeface="+mn-ea"/>
            </a:endParaRPr>
          </a:p>
          <a:p>
            <a:pPr algn="l"/>
            <a:endParaRPr lang="zh-CN" altLang="en-US" sz="6600" dirty="0">
              <a:gradFill>
                <a:gsLst>
                  <a:gs pos="39000">
                    <a:srgbClr val="41B8F0"/>
                  </a:gs>
                  <a:gs pos="100000">
                    <a:srgbClr val="0D86D9"/>
                  </a:gs>
                </a:gsLst>
                <a:lin ang="5400000" scaled="1"/>
              </a:gradFill>
              <a:latin typeface="日暮秋山行楷" panose="02010600010101010101" charset="-122"/>
              <a:ea typeface="日暮秋山行楷" panose="02010600010101010101" charset="-122"/>
              <a:cs typeface="阿里巴巴普惠体 B" panose="00020600040101010101" pitchFamily="18" charset="-122"/>
              <a:sym typeface="+mn-ea"/>
            </a:endParaRPr>
          </a:p>
          <a:p>
            <a:pPr algn="l"/>
            <a:r>
              <a:rPr lang="en-US" altLang="zh-CN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1.</a:t>
            </a:r>
            <a:r>
              <a:rPr lang="zh-CN" altLang="en-US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促</a:t>
            </a:r>
            <a:r>
              <a:rPr lang="zh-CN" altLang="en-US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内化：多元化的主题阅读与经验分享</a:t>
            </a:r>
            <a:endParaRPr lang="en-US" altLang="zh-CN" sz="3600" b="1" spc="400" dirty="0">
              <a:gradFill>
                <a:gsLst>
                  <a:gs pos="39000">
                    <a:srgbClr val="41B8F0"/>
                  </a:gs>
                  <a:gs pos="100000">
                    <a:srgbClr val="0D86D9"/>
                  </a:gs>
                </a:gsLst>
                <a:lin ang="5400000" scaled="1"/>
              </a:gradFill>
              <a:latin typeface="日暮秋山行楷" panose="02010600010101010101" charset="-122"/>
              <a:ea typeface="日暮秋山行楷" panose="02010600010101010101" charset="-122"/>
              <a:cs typeface="阿里巴巴普惠体 B" panose="00020600040101010101" pitchFamily="18" charset="-122"/>
              <a:sym typeface="+mn-ea"/>
            </a:endParaRPr>
          </a:p>
          <a:p>
            <a:pPr algn="l"/>
            <a:r>
              <a:rPr lang="en-US" altLang="zh-CN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2.</a:t>
            </a:r>
            <a:r>
              <a:rPr lang="zh-CN" altLang="en-US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强进阶：校、区级的联合教研（同题异构</a:t>
            </a:r>
            <a:r>
              <a:rPr lang="zh-CN" altLang="en-US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等）</a:t>
            </a:r>
            <a:endParaRPr lang="zh-CN" altLang="en-US" sz="3600" b="1" spc="400" dirty="0">
              <a:gradFill>
                <a:gsLst>
                  <a:gs pos="39000">
                    <a:srgbClr val="41B8F0"/>
                  </a:gs>
                  <a:gs pos="100000">
                    <a:srgbClr val="0D86D9"/>
                  </a:gs>
                </a:gsLst>
                <a:lin ang="5400000" scaled="1"/>
              </a:gradFill>
              <a:latin typeface="日暮秋山行楷" panose="02010600010101010101" charset="-122"/>
              <a:ea typeface="日暮秋山行楷" panose="02010600010101010101" charset="-122"/>
              <a:cs typeface="阿里巴巴普惠体 B" panose="00020600040101010101" pitchFamily="18" charset="-122"/>
              <a:sym typeface="+mn-ea"/>
            </a:endParaRPr>
          </a:p>
          <a:p>
            <a:pPr algn="l"/>
            <a:r>
              <a:rPr lang="en-US" altLang="zh-CN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3.</a:t>
            </a:r>
            <a:r>
              <a:rPr lang="zh-CN" altLang="en-US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树典型：基于项目研究的阶段成果</a:t>
            </a:r>
            <a:r>
              <a:rPr lang="zh-CN" altLang="en-US" sz="3600" b="1" spc="400" dirty="0">
                <a:gradFill>
                  <a:gsLst>
                    <a:gs pos="39000">
                      <a:srgbClr val="41B8F0"/>
                    </a:gs>
                    <a:gs pos="100000">
                      <a:srgbClr val="0D86D9"/>
                    </a:gs>
                  </a:gsLst>
                  <a:lin ang="5400000" scaled="1"/>
                </a:gradFill>
                <a:latin typeface="日暮秋山行楷" panose="02010600010101010101" charset="-122"/>
                <a:ea typeface="日暮秋山行楷" panose="02010600010101010101" charset="-122"/>
                <a:cs typeface="阿里巴巴普惠体 B" panose="00020600040101010101" pitchFamily="18" charset="-122"/>
                <a:sym typeface="+mn-ea"/>
              </a:rPr>
              <a:t>提炼</a:t>
            </a:r>
            <a:endParaRPr lang="zh-CN" altLang="en-US" sz="3600" b="1" spc="400" dirty="0">
              <a:gradFill>
                <a:gsLst>
                  <a:gs pos="39000">
                    <a:srgbClr val="41B8F0"/>
                  </a:gs>
                  <a:gs pos="100000">
                    <a:srgbClr val="0D86D9"/>
                  </a:gs>
                </a:gsLst>
                <a:lin ang="5400000" scaled="1"/>
              </a:gradFill>
              <a:latin typeface="日暮秋山行楷" panose="02010600010101010101" charset="-122"/>
              <a:ea typeface="日暮秋山行楷" panose="02010600010101010101" charset="-122"/>
              <a:cs typeface="阿里巴巴普惠体 B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3947160" y="471170"/>
            <a:ext cx="3451860" cy="69278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目标定位</a:t>
            </a:r>
            <a:endParaRPr lang="zh-CN" altLang="en-US" sz="3200" b="1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>
            <a:off x="537845" y="1990725"/>
            <a:ext cx="11581130" cy="23069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2400" b="1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培养队伍：</a:t>
            </a:r>
            <a:r>
              <a:rPr lang="zh-CN" altLang="en-US" sz="24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先培养部分骨干班主任，以骨干带动年级团队。</a:t>
            </a:r>
            <a:endParaRPr lang="zh-CN" altLang="en-US" sz="2400" dirty="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2400" dirty="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 sz="2400" b="1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2400" b="1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提升素养：</a:t>
            </a:r>
            <a:r>
              <a:rPr lang="zh-CN" altLang="en-US" sz="24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班主任的</a:t>
            </a:r>
            <a:r>
              <a:rPr lang="zh-CN" altLang="en-US" sz="24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学生研究力、课程开发力、资源统整力和家校合作力等。</a:t>
            </a:r>
            <a:endParaRPr lang="zh-CN" altLang="en-US" sz="2400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2400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en-US" altLang="zh-CN" sz="2400" b="1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3.</a:t>
            </a:r>
            <a:r>
              <a:rPr lang="zh-CN" altLang="en-US" sz="2400" b="1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打造平台：</a:t>
            </a:r>
            <a:r>
              <a:rPr lang="zh-CN" altLang="en-US" sz="24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提供辐射引领、锻炼成长、交流学习的平台。</a:t>
            </a:r>
            <a:endParaRPr lang="zh-CN" altLang="en-US" sz="2400" dirty="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2400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282065" y="4595495"/>
            <a:ext cx="9106535" cy="60261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宝藏班主任【吴静娟、周菲】</a:t>
            </a:r>
            <a:r>
              <a:rPr lang="en-US" altLang="zh-CN"/>
              <a:t>+6</a:t>
            </a:r>
            <a:r>
              <a:rPr lang="zh-CN" altLang="en-US"/>
              <a:t>位年级组长</a:t>
            </a:r>
            <a:r>
              <a:rPr lang="en-US" altLang="zh-CN"/>
              <a:t>+</a:t>
            </a:r>
            <a:r>
              <a:rPr lang="zh-CN" altLang="en-US"/>
              <a:t>青年班主任【朱柯侠、许逸超、吴艳】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196215" y="282575"/>
            <a:ext cx="6179185" cy="692785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一、任务驱动，把握发展节点</a:t>
            </a:r>
            <a:endParaRPr lang="zh-CN" altLang="en-US" sz="3200" b="1"/>
          </a:p>
        </p:txBody>
      </p:sp>
      <p:sp>
        <p:nvSpPr>
          <p:cNvPr id="10" name="圆角矩形 9"/>
          <p:cNvSpPr/>
          <p:nvPr/>
        </p:nvSpPr>
        <p:spPr>
          <a:xfrm>
            <a:off x="485775" y="1289685"/>
            <a:ext cx="3755390" cy="623570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1.</a:t>
            </a:r>
            <a:r>
              <a:rPr lang="zh-CN" altLang="en-US" sz="2800" b="1"/>
              <a:t>培训输出，提炼特色</a:t>
            </a:r>
            <a:endParaRPr lang="zh-CN" altLang="en-US" sz="2800" b="1"/>
          </a:p>
        </p:txBody>
      </p:sp>
      <p:sp>
        <p:nvSpPr>
          <p:cNvPr id="13" name="圆角矩形 12"/>
          <p:cNvSpPr/>
          <p:nvPr/>
        </p:nvSpPr>
        <p:spPr>
          <a:xfrm>
            <a:off x="353695" y="2341880"/>
            <a:ext cx="6412865" cy="3793490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/>
              <a:t>周菲：</a:t>
            </a:r>
            <a:r>
              <a:rPr lang="en-US" altLang="zh-CN"/>
              <a:t>    </a:t>
            </a:r>
            <a:r>
              <a:rPr lang="zh-CN" altLang="en-US"/>
              <a:t>校级讲座</a:t>
            </a:r>
            <a:r>
              <a:rPr lang="en-US" altLang="zh-CN"/>
              <a:t>2</a:t>
            </a:r>
            <a:r>
              <a:rPr lang="zh-CN" altLang="en-US"/>
              <a:t>次</a:t>
            </a:r>
            <a:endParaRPr lang="zh-CN" altLang="en-US"/>
          </a:p>
          <a:p>
            <a:pPr algn="l"/>
            <a:r>
              <a:rPr lang="zh-CN" altLang="en-US"/>
              <a:t> </a:t>
            </a:r>
            <a:r>
              <a:rPr lang="en-US" altLang="zh-CN"/>
              <a:t>             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新班主任入职培训《做一名有温度的班主任》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  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班主任基本功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带班方略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培训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zh-CN" altLang="en-US"/>
              <a:t>吴静娟：校级班主任培训</a:t>
            </a:r>
            <a:r>
              <a:rPr lang="en-US" altLang="zh-CN"/>
              <a:t>2</a:t>
            </a:r>
            <a:r>
              <a:rPr lang="zh-CN" altLang="en-US"/>
              <a:t>次</a:t>
            </a:r>
            <a:endParaRPr lang="zh-CN" altLang="en-US"/>
          </a:p>
          <a:p>
            <a:pPr algn="l"/>
            <a:r>
              <a:rPr lang="zh-CN" altLang="en-US"/>
              <a:t> </a:t>
            </a:r>
            <a:r>
              <a:rPr lang="en-US" altLang="zh-CN"/>
              <a:t>              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班级评价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l"/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</a:t>
            </a:r>
            <a:r>
              <a:rPr lang="en-US" altLang="zh-CN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         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期末评优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l"/>
            <a:endParaRPr lang="zh-CN" altLang="en-US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l"/>
            <a:r>
              <a:rPr lang="zh-CN" altLang="en-US"/>
              <a:t>黄莺：</a:t>
            </a:r>
            <a:r>
              <a:rPr lang="en-US" altLang="zh-CN"/>
              <a:t>    </a:t>
            </a:r>
            <a:r>
              <a:rPr lang="zh-CN" altLang="en-US"/>
              <a:t>区级融合教育讲座</a:t>
            </a:r>
            <a:r>
              <a:rPr lang="en-US" altLang="zh-CN"/>
              <a:t>2</a:t>
            </a:r>
            <a:r>
              <a:rPr lang="zh-CN" altLang="en-US"/>
              <a:t>次</a:t>
            </a:r>
            <a:endParaRPr lang="zh-CN" altLang="en-US"/>
          </a:p>
          <a:p>
            <a:pPr algn="l"/>
            <a:endParaRPr lang="zh-CN" altLang="en-US"/>
          </a:p>
          <a:p>
            <a:pPr algn="l"/>
            <a:r>
              <a:rPr lang="zh-CN" altLang="en-US"/>
              <a:t>林燕群：区级新入职教师培训</a:t>
            </a:r>
            <a:r>
              <a:rPr lang="en-US" altLang="zh-CN"/>
              <a:t>1</a:t>
            </a:r>
            <a:r>
              <a:rPr lang="zh-CN" altLang="en-US"/>
              <a:t>次</a:t>
            </a:r>
            <a:endParaRPr lang="zh-CN" altLang="en-US"/>
          </a:p>
          <a:p>
            <a:pPr algn="l"/>
            <a:r>
              <a:rPr lang="zh-CN" altLang="en-US"/>
              <a:t> </a:t>
            </a:r>
            <a:r>
              <a:rPr lang="en-US" altLang="zh-CN"/>
              <a:t>              </a:t>
            </a:r>
            <a:r>
              <a:rPr lang="zh-CN" altLang="en-US"/>
              <a:t>市、区级家庭教育指导讲座</a:t>
            </a:r>
            <a:r>
              <a:rPr lang="en-US" altLang="zh-CN"/>
              <a:t>6</a:t>
            </a:r>
            <a:r>
              <a:rPr lang="zh-CN" altLang="en-US"/>
              <a:t>次</a:t>
            </a:r>
            <a:endParaRPr lang="zh-CN" altLang="en-US"/>
          </a:p>
          <a:p>
            <a:pPr algn="l"/>
            <a:endParaRPr lang="zh-CN" altLang="en-US"/>
          </a:p>
        </p:txBody>
      </p:sp>
      <p:pic>
        <p:nvPicPr>
          <p:cNvPr id="11" name="图片 10" descr="mmexport17052852889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325" y="137160"/>
            <a:ext cx="4548505" cy="2927985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2" name="图片 11" descr="E0D5AC952E215EEC49E303C58F2B0E6F_750_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260" y="3893185"/>
            <a:ext cx="3825875" cy="2880995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4" name="图片 13" descr="942a3fce961f4b8290cc8b4d527c5b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900" y="2341880"/>
            <a:ext cx="3876040" cy="2747645"/>
          </a:xfrm>
          <a:prstGeom prst="ellipse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1079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259080" y="414655"/>
            <a:ext cx="4283710" cy="623570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2.</a:t>
            </a:r>
            <a:r>
              <a:rPr lang="zh-CN" altLang="en-US" sz="2800" b="1"/>
              <a:t>课程实施，提升领导力</a:t>
            </a:r>
            <a:endParaRPr lang="zh-CN" altLang="en-US" sz="2800" b="1"/>
          </a:p>
        </p:txBody>
      </p:sp>
      <p:graphicFrame>
        <p:nvGraphicFramePr>
          <p:cNvPr id="14" name="表格 13"/>
          <p:cNvGraphicFramePr/>
          <p:nvPr>
            <p:custDataLst>
              <p:tags r:id="rId4"/>
            </p:custDataLst>
          </p:nvPr>
        </p:nvGraphicFramePr>
        <p:xfrm>
          <a:off x="422910" y="1758315"/>
          <a:ext cx="8564880" cy="34709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8340"/>
                <a:gridCol w="1229995"/>
                <a:gridCol w="5376545"/>
              </a:tblGrid>
              <a:tr h="5880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学生发展节点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时间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活动课程</a:t>
                      </a:r>
                      <a:endParaRPr lang="zh-CN" altLang="en-US"/>
                    </a:p>
                  </a:txBody>
                  <a:tcPr/>
                </a:tc>
              </a:tr>
              <a:tr h="450850">
                <a:tc rowSpan="2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一年级入队</a:t>
                      </a:r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p>
                      <a:pPr algn="l">
                        <a:buNone/>
                      </a:pPr>
                      <a:r>
                        <a:rPr lang="en-US"/>
                        <a:t>3-5</a:t>
                      </a:r>
                      <a:r>
                        <a:rPr lang="zh-CN" altLang="en-US"/>
                        <a:t>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队前教育系列活动</a:t>
                      </a:r>
                      <a:endParaRPr lang="zh-CN" altLang="en-US"/>
                    </a:p>
                  </a:txBody>
                  <a:tcPr/>
                </a:tc>
              </a:tr>
              <a:tr h="64262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“学习二十大</a:t>
                      </a:r>
                      <a:r>
                        <a:rPr lang="en-US" altLang="zh-CN"/>
                        <a:t> </a:t>
                      </a:r>
                      <a:r>
                        <a:rPr lang="zh-CN" altLang="en-US"/>
                        <a:t> 童心逐梦红领巾”一年级分批入队仪式暨家长开放日活动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三年级成长礼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4-</a:t>
                      </a:r>
                      <a:r>
                        <a:rPr lang="en-US"/>
                        <a:t>6</a:t>
                      </a:r>
                      <a:r>
                        <a:rPr lang="zh-CN" altLang="en-US"/>
                        <a:t>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“</a:t>
                      </a:r>
                      <a:r>
                        <a:rPr lang="zh-CN" altLang="en-US"/>
                        <a:t>诗国常州</a:t>
                      </a:r>
                      <a:r>
                        <a:rPr lang="en-US" altLang="zh-CN"/>
                        <a:t>”——“</a:t>
                      </a:r>
                      <a:r>
                        <a:rPr lang="zh-CN" altLang="en-US"/>
                        <a:t>十岁遇见东坡</a:t>
                      </a:r>
                      <a:r>
                        <a:rPr lang="en-US" altLang="zh-CN"/>
                        <a:t>”</a:t>
                      </a:r>
                      <a:r>
                        <a:rPr lang="zh-CN" altLang="en-US"/>
                        <a:t>研学课程</a:t>
                      </a:r>
                      <a:endParaRPr lang="zh-CN" altLang="en-US"/>
                    </a:p>
                  </a:txBody>
                  <a:tcPr/>
                </a:tc>
              </a:tr>
              <a:tr h="642620"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三年级十岁成长仪式暨家长开放日活动。</a:t>
                      </a:r>
                      <a:endParaRPr lang="zh-CN" altLang="en-US" sz="1800"/>
                    </a:p>
                    <a:p>
                      <a:pPr algn="l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整合“亲子慧沟通 特殊成长礼”家长课程实施</a:t>
                      </a:r>
                      <a:endParaRPr lang="zh-CN" altLang="en-US"/>
                    </a:p>
                  </a:txBody>
                  <a:tcPr/>
                </a:tc>
              </a:tr>
              <a:tr h="37909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六年级毕业季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6</a:t>
                      </a:r>
                      <a:r>
                        <a:rPr lang="zh-CN" altLang="en-US"/>
                        <a:t>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毕业典礼</a:t>
                      </a:r>
                      <a:endParaRPr lang="zh-CN" altLang="en-US"/>
                    </a:p>
                  </a:txBody>
                  <a:tcPr/>
                </a:tc>
              </a:tr>
              <a:tr h="37909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一年级入学礼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9</a:t>
                      </a:r>
                      <a:r>
                        <a:rPr lang="zh-CN" altLang="en-US"/>
                        <a:t>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“礼</a:t>
                      </a:r>
                      <a:r>
                        <a:rPr lang="en-US" altLang="zh-CN"/>
                        <a:t>”</a:t>
                      </a:r>
                      <a:r>
                        <a:rPr lang="zh-CN" altLang="en-US"/>
                        <a:t>遇成长，美好</a:t>
                      </a:r>
                      <a:r>
                        <a:rPr lang="en-US" altLang="zh-CN"/>
                        <a:t>“</a:t>
                      </a:r>
                      <a:r>
                        <a:rPr lang="zh-CN" altLang="en-US"/>
                        <a:t>童</a:t>
                      </a:r>
                      <a:r>
                        <a:rPr lang="en-US" altLang="zh-CN"/>
                        <a:t>”</a:t>
                      </a:r>
                      <a:r>
                        <a:rPr lang="zh-CN" altLang="en-US"/>
                        <a:t>行”新生入学仪式。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图片 14" descr="30f3befb18fb4730b5a42de733f84da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730" y="2484755"/>
            <a:ext cx="2964815" cy="18872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图片 15" descr="c86c7f5806074f4cb5745d10f1f8c0b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2730" y="154305"/>
            <a:ext cx="2900045" cy="22123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图片 19" descr="mmexport17052675632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960" y="4615815"/>
            <a:ext cx="2952750" cy="21323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圆角矩形 20"/>
          <p:cNvSpPr/>
          <p:nvPr/>
        </p:nvSpPr>
        <p:spPr>
          <a:xfrm>
            <a:off x="516890" y="5669280"/>
            <a:ext cx="1584960" cy="5702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开发与完善</a:t>
            </a:r>
            <a:endParaRPr lang="zh-CN" altLang="en-US"/>
          </a:p>
        </p:txBody>
      </p:sp>
      <p:sp>
        <p:nvSpPr>
          <p:cNvPr id="22" name="圆角矩形 21"/>
          <p:cNvSpPr/>
          <p:nvPr>
            <p:custDataLst>
              <p:tags r:id="rId8"/>
            </p:custDataLst>
          </p:nvPr>
        </p:nvSpPr>
        <p:spPr>
          <a:xfrm>
            <a:off x="2418715" y="5669280"/>
            <a:ext cx="1584960" cy="5702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组织与推进</a:t>
            </a:r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9"/>
            </p:custDataLst>
          </p:nvPr>
        </p:nvSpPr>
        <p:spPr>
          <a:xfrm>
            <a:off x="4542790" y="5669280"/>
            <a:ext cx="1584960" cy="5702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沟通与协调</a:t>
            </a:r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10"/>
            </p:custDataLst>
          </p:nvPr>
        </p:nvSpPr>
        <p:spPr>
          <a:xfrm>
            <a:off x="6581775" y="5669280"/>
            <a:ext cx="1584960" cy="5702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总结与反思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" name="图片 9" descr="《常州晚报》宣传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33925" cy="602043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14" name="直接连接符 13"/>
          <p:cNvCxnSpPr/>
          <p:nvPr/>
        </p:nvCxnSpPr>
        <p:spPr>
          <a:xfrm flipV="1">
            <a:off x="2925445" y="3873500"/>
            <a:ext cx="1310640" cy="20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9" descr="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97495" y="73025"/>
            <a:ext cx="3770630" cy="528193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图片 8" descr="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33925" y="73025"/>
            <a:ext cx="3163570" cy="528193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7" name="圆角矩形 16"/>
          <p:cNvSpPr/>
          <p:nvPr/>
        </p:nvSpPr>
        <p:spPr>
          <a:xfrm>
            <a:off x="168275" y="6144895"/>
            <a:ext cx="5324475" cy="4438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宣传辐射：</a:t>
            </a:r>
            <a:r>
              <a:rPr lang="zh-CN" altLang="en-US"/>
              <a:t>《常州晚报》</a:t>
            </a:r>
            <a:r>
              <a:rPr lang="zh-CN" b="1">
                <a:ea typeface="宋体" panose="02010600030101010101" pitchFamily="2" charset="-122"/>
                <a:sym typeface="+mn-ea"/>
              </a:rPr>
              <a:t>“常州终身学习在线”</a:t>
            </a:r>
            <a:endParaRPr lang="en-US" altLang="zh-CN"/>
          </a:p>
        </p:txBody>
      </p:sp>
      <p:sp>
        <p:nvSpPr>
          <p:cNvPr id="18" name="圆角矩形 17"/>
          <p:cNvSpPr/>
          <p:nvPr/>
        </p:nvSpPr>
        <p:spPr>
          <a:xfrm>
            <a:off x="6771005" y="6113780"/>
            <a:ext cx="4447540" cy="4749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成果提炼：</a:t>
            </a:r>
            <a:r>
              <a:rPr lang="en-US" altLang="zh-CN"/>
              <a:t>“</a:t>
            </a:r>
            <a:r>
              <a:rPr lang="zh-CN" altLang="en-US"/>
              <a:t>双减</a:t>
            </a:r>
            <a:r>
              <a:rPr lang="en-US" altLang="zh-CN"/>
              <a:t>”</a:t>
            </a:r>
            <a:r>
              <a:rPr lang="zh-CN" altLang="en-US"/>
              <a:t>案例入选市级</a:t>
            </a:r>
            <a:r>
              <a:rPr lang="zh-CN" altLang="en-US"/>
              <a:t>评选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3115945" y="6271895"/>
            <a:ext cx="5324475" cy="4438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推广实践：三年级、四年级、五年级家长</a:t>
            </a:r>
            <a:r>
              <a:rPr lang="zh-CN" altLang="en-US" b="1"/>
              <a:t>会</a:t>
            </a:r>
            <a:endParaRPr lang="zh-CN" altLang="en-US" b="1"/>
          </a:p>
        </p:txBody>
      </p:sp>
      <p:pic>
        <p:nvPicPr>
          <p:cNvPr id="2" name="图片 1" descr="mmexport1705288482164"/>
          <p:cNvPicPr>
            <a:picLocks noChangeAspect="1"/>
          </p:cNvPicPr>
          <p:nvPr/>
        </p:nvPicPr>
        <p:blipFill>
          <a:blip r:embed="rId2"/>
          <a:srcRect r="21941"/>
          <a:stretch>
            <a:fillRect/>
          </a:stretch>
        </p:blipFill>
        <p:spPr>
          <a:xfrm>
            <a:off x="251460" y="223520"/>
            <a:ext cx="3488055" cy="249047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图片 2" descr="mmexport1705288489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2933700"/>
            <a:ext cx="3559810" cy="306514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图片 5" descr="mmexport17052884470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180" y="223520"/>
            <a:ext cx="3981450" cy="264414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图片 6" descr="mmexport17052884557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545" y="2961640"/>
            <a:ext cx="3977640" cy="299974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图片 7" descr="mmexport17052884006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520" y="223520"/>
            <a:ext cx="3589655" cy="25819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图片 8" descr="mmexport17052884182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520" y="2933700"/>
            <a:ext cx="3589020" cy="302768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433705" y="153670"/>
            <a:ext cx="4816475" cy="623570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3.</a:t>
            </a:r>
            <a:r>
              <a:rPr lang="zh-CN" altLang="en-US" sz="2800"/>
              <a:t>日常专题研讨活动开展</a:t>
            </a:r>
            <a:endParaRPr lang="zh-CN" altLang="en-US" sz="2800"/>
          </a:p>
        </p:txBody>
      </p:sp>
      <p:sp>
        <p:nvSpPr>
          <p:cNvPr id="10" name="圆角矩形 9"/>
          <p:cNvSpPr/>
          <p:nvPr/>
        </p:nvSpPr>
        <p:spPr>
          <a:xfrm>
            <a:off x="695960" y="2658110"/>
            <a:ext cx="1924050" cy="9188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课堂示范</a:t>
            </a:r>
            <a:endParaRPr lang="zh-CN" altLang="en-US" sz="2400"/>
          </a:p>
          <a:p>
            <a:pPr algn="ctr"/>
            <a:r>
              <a:rPr lang="zh-CN" altLang="en-US" sz="2400"/>
              <a:t>辐射引领</a:t>
            </a:r>
            <a:endParaRPr lang="zh-CN" altLang="en-US" sz="2400"/>
          </a:p>
        </p:txBody>
      </p:sp>
      <p:graphicFrame>
        <p:nvGraphicFramePr>
          <p:cNvPr id="14" name="表格 13"/>
          <p:cNvGraphicFramePr/>
          <p:nvPr>
            <p:custDataLst>
              <p:tags r:id="rId4"/>
            </p:custDataLst>
          </p:nvPr>
        </p:nvGraphicFramePr>
        <p:xfrm>
          <a:off x="3012440" y="1800225"/>
          <a:ext cx="6565265" cy="3268345"/>
        </p:xfrm>
        <a:graphic>
          <a:graphicData uri="http://schemas.openxmlformats.org/drawingml/2006/table">
            <a:tbl>
              <a:tblPr/>
              <a:tblGrid>
                <a:gridCol w="833755"/>
                <a:gridCol w="3821430"/>
                <a:gridCol w="1214755"/>
                <a:gridCol w="695325"/>
              </a:tblGrid>
              <a:tr h="733425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执教者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主题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时间及地点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级别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785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周玲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C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队课：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《你好，少先队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！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》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3.2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校级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395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周菲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C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学科整合：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《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让我的名字闪亮起来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11.22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校级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房丽丽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C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跨学科：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《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“奇”石“妙”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享》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10.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26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校级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朱柯侠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C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心理健康教育：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《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面对挫折 我能行！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4.23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区级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03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张洁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C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队课：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《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新北行，新北行！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9.28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区级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03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林燕群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C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家庭教育指导课：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《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亲子慧沟通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5.29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市级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5" name="图片 14" descr="ae6b66efba024fa1a834f23d6de1b36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2090" y="0"/>
            <a:ext cx="3797300" cy="3068955"/>
          </a:xfrm>
          <a:prstGeom prst="rect">
            <a:avLst/>
          </a:prstGeom>
        </p:spPr>
      </p:pic>
      <p:pic>
        <p:nvPicPr>
          <p:cNvPr id="18" name="图片 17" descr="56b8dfd510184d6c8cba02b149eaf66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44975" y="3217545"/>
            <a:ext cx="4062730" cy="3301365"/>
          </a:xfrm>
          <a:prstGeom prst="rect">
            <a:avLst/>
          </a:prstGeom>
        </p:spPr>
      </p:pic>
      <p:pic>
        <p:nvPicPr>
          <p:cNvPr id="17" name="图片 16" descr="6c863ed702004ed893446b0cd244917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34705" y="1922145"/>
            <a:ext cx="3500120" cy="3013710"/>
          </a:xfrm>
          <a:prstGeom prst="rect">
            <a:avLst/>
          </a:prstGeom>
        </p:spPr>
      </p:pic>
      <p:pic>
        <p:nvPicPr>
          <p:cNvPr id="16" name="图片 15" descr="1c26033479fc4c509fa845561ea5a77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89425" y="0"/>
            <a:ext cx="4018280" cy="3013710"/>
          </a:xfrm>
          <a:prstGeom prst="rect">
            <a:avLst/>
          </a:prstGeom>
        </p:spPr>
      </p:pic>
      <p:pic>
        <p:nvPicPr>
          <p:cNvPr id="9" name="图片 8" descr="7ef6437e55234effbdb2ac0c81b078f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090" y="3217545"/>
            <a:ext cx="3797300" cy="330073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8542655" y="5405120"/>
            <a:ext cx="3302000" cy="708025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打造日常主题班队课范式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433705" y="153670"/>
            <a:ext cx="4816475" cy="623570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3.</a:t>
            </a:r>
            <a:r>
              <a:rPr lang="zh-CN" altLang="en-US" sz="2800"/>
              <a:t>日常专题研讨活动开展</a:t>
            </a:r>
            <a:endParaRPr lang="zh-CN" altLang="en-US" sz="2800"/>
          </a:p>
        </p:txBody>
      </p:sp>
      <p:sp>
        <p:nvSpPr>
          <p:cNvPr id="10" name="圆角矩形 9"/>
          <p:cNvSpPr/>
          <p:nvPr/>
        </p:nvSpPr>
        <p:spPr>
          <a:xfrm>
            <a:off x="695960" y="2658110"/>
            <a:ext cx="1924050" cy="918845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区校联动</a:t>
            </a:r>
            <a:endParaRPr lang="zh-CN" altLang="en-US" sz="2400"/>
          </a:p>
          <a:p>
            <a:pPr algn="ctr"/>
            <a:r>
              <a:rPr lang="zh-CN" altLang="en-US" sz="2400"/>
              <a:t>内容整合</a:t>
            </a:r>
            <a:endParaRPr lang="zh-CN" altLang="en-US" sz="2400"/>
          </a:p>
        </p:txBody>
      </p:sp>
      <p:pic>
        <p:nvPicPr>
          <p:cNvPr id="11" name="图片 10" descr="mmexport17052940887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705" y="153670"/>
            <a:ext cx="6115050" cy="458660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片 8" descr="D3AAC1EE0A98516469503117F3D20709_750_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420" y="2789555"/>
            <a:ext cx="5988050" cy="392049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TABLE_ENDDRAG_ORIGIN_RECT" val="516*299"/>
  <p:tag name="TABLE_ENDDRAG_RECT" val="237*141*516*299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TABLE_ENDDRAG_ORIGIN_RECT" val="629*457"/>
  <p:tag name="TABLE_ENDDRAG_RECT" val="247*95*629*458"/>
</p:tagLst>
</file>

<file path=ppt/tags/tag22.xml><?xml version="1.0" encoding="utf-8"?>
<p:tagLst xmlns:p="http://schemas.openxmlformats.org/presentationml/2006/main">
  <p:tag name="commondata" val="eyJoZGlkIjoiYjJmZmNiODM3NTJmMjRjMzgxZGMzZmZjZTIwYmY2YmQ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TABLE_ENDDRAG_ORIGIN_RECT" val="674*273"/>
  <p:tag name="TABLE_ENDDRAG_RECT" val="33*138*674*273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1195</Words>
  <Application>WPS 演示</Application>
  <PresentationFormat>宽屏</PresentationFormat>
  <Paragraphs>258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5" baseType="lpstr">
      <vt:lpstr>Arial</vt:lpstr>
      <vt:lpstr>宋体</vt:lpstr>
      <vt:lpstr>Wingdings</vt:lpstr>
      <vt:lpstr>汉仪尚巍手书简</vt:lpstr>
      <vt:lpstr>日暮秋山行楷</vt:lpstr>
      <vt:lpstr>微软雅黑</vt:lpstr>
      <vt:lpstr>阿里巴巴普惠体 B</vt:lpstr>
      <vt:lpstr>013-上首华凤书法体</vt:lpstr>
      <vt:lpstr>思源黑体 CN Regular</vt:lpstr>
      <vt:lpstr>思源黑体</vt:lpstr>
      <vt:lpstr>思源黑体 CN Bold</vt:lpstr>
      <vt:lpstr>等线</vt:lpstr>
      <vt:lpstr>Arial Unicode MS</vt:lpstr>
      <vt:lpstr>等线 Light</vt:lpstr>
      <vt:lpstr>Calibri</vt:lpstr>
      <vt:lpstr>黑体</vt:lpstr>
      <vt:lpstr>华文新魏</vt:lpstr>
      <vt:lpstr>华文仿宋</vt:lpstr>
      <vt:lpstr>华文楷体</vt:lpstr>
      <vt:lpstr>方正楷体_GB2312</vt:lpstr>
      <vt:lpstr>华文彩云</vt:lpstr>
      <vt:lpstr>华文宋体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</dc:creator>
  <cp:lastModifiedBy>磉</cp:lastModifiedBy>
  <cp:revision>39</cp:revision>
  <dcterms:created xsi:type="dcterms:W3CDTF">2018-04-18T06:17:00Z</dcterms:created>
  <dcterms:modified xsi:type="dcterms:W3CDTF">2024-01-15T04:55:20Z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C5F53390D59F43ECACAAF9BE493F427F_12</vt:lpwstr>
  </property>
  <property fmtid="{D5CDD505-2E9C-101B-9397-08002B2CF9AE}" pid="3" name="KSOProductBuildVer">
    <vt:lpwstr>2052-12.1.0.16120</vt:lpwstr>
  </property>
</Properties>
</file>