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2"/>
  </p:notesMasterIdLst>
  <p:sldIdLst>
    <p:sldId id="277" r:id="rId4"/>
    <p:sldId id="323" r:id="rId5"/>
    <p:sldId id="324" r:id="rId6"/>
    <p:sldId id="325" r:id="rId7"/>
    <p:sldId id="326" r:id="rId8"/>
    <p:sldId id="328" r:id="rId9"/>
    <p:sldId id="399" r:id="rId10"/>
    <p:sldId id="349" r:id="rId11"/>
    <p:sldId id="350" r:id="rId12"/>
    <p:sldId id="351" r:id="rId13"/>
    <p:sldId id="388" r:id="rId14"/>
    <p:sldId id="389" r:id="rId15"/>
    <p:sldId id="400" r:id="rId16"/>
    <p:sldId id="378" r:id="rId17"/>
    <p:sldId id="377" r:id="rId18"/>
    <p:sldId id="379" r:id="rId19"/>
    <p:sldId id="380" r:id="rId20"/>
    <p:sldId id="391" r:id="rId21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8" userDrawn="1">
          <p15:clr>
            <a:srgbClr val="A4A3A4"/>
          </p15:clr>
        </p15:guide>
        <p15:guide id="2" pos="384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1" clrIdx="0"/>
  <p:cmAuthor id="2" name="作者" initials="A" lastIdx="0" clrIdx="1"/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288"/>
        <p:guide pos="3843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311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3.png"/><Relationship Id="rId7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tags" Target="../tags/tag3.xml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tags" Target="../tags/tag7.xml"/><Relationship Id="rId10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image" Target="../media/image5.png"/><Relationship Id="rId5" Type="http://schemas.openxmlformats.org/officeDocument/2006/relationships/tags" Target="../tags/tag12.xml"/><Relationship Id="rId4" Type="http://schemas.openxmlformats.org/officeDocument/2006/relationships/image" Target="../media/image4.png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image" Target="../media/image3.png"/><Relationship Id="rId7" Type="http://schemas.openxmlformats.org/officeDocument/2006/relationships/tags" Target="../tags/tag21.xml"/><Relationship Id="rId6" Type="http://schemas.openxmlformats.org/officeDocument/2006/relationships/image" Target="../media/image2.png"/><Relationship Id="rId5" Type="http://schemas.openxmlformats.org/officeDocument/2006/relationships/tags" Target="../tags/tag20.xml"/><Relationship Id="rId4" Type="http://schemas.openxmlformats.org/officeDocument/2006/relationships/image" Target="../media/image6.png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image" Target="../media/image5.png"/><Relationship Id="rId5" Type="http://schemas.openxmlformats.org/officeDocument/2006/relationships/tags" Target="../tags/tag28.xml"/><Relationship Id="rId4" Type="http://schemas.openxmlformats.org/officeDocument/2006/relationships/image" Target="../media/image4.png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image" Target="../media/image5.png"/><Relationship Id="rId5" Type="http://schemas.openxmlformats.org/officeDocument/2006/relationships/tags" Target="../tags/tag37.xml"/><Relationship Id="rId4" Type="http://schemas.openxmlformats.org/officeDocument/2006/relationships/image" Target="../media/image4.png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4" Type="http://schemas.openxmlformats.org/officeDocument/2006/relationships/tags" Target="../tags/tag45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image" Target="../media/image5.png"/><Relationship Id="rId5" Type="http://schemas.openxmlformats.org/officeDocument/2006/relationships/tags" Target="../tags/tag48.xml"/><Relationship Id="rId4" Type="http://schemas.openxmlformats.org/officeDocument/2006/relationships/image" Target="../media/image4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tags" Target="../tags/tag60.xml"/><Relationship Id="rId7" Type="http://schemas.openxmlformats.org/officeDocument/2006/relationships/tags" Target="../tags/tag59.xml"/><Relationship Id="rId6" Type="http://schemas.openxmlformats.org/officeDocument/2006/relationships/image" Target="../media/image5.png"/><Relationship Id="rId5" Type="http://schemas.openxmlformats.org/officeDocument/2006/relationships/tags" Target="../tags/tag58.xml"/><Relationship Id="rId4" Type="http://schemas.openxmlformats.org/officeDocument/2006/relationships/image" Target="../media/image4.png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2" Type="http://schemas.openxmlformats.org/officeDocument/2006/relationships/tags" Target="../tags/tag64.xml"/><Relationship Id="rId11" Type="http://schemas.openxmlformats.org/officeDocument/2006/relationships/tags" Target="../tags/tag63.xml"/><Relationship Id="rId10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2" Type="http://schemas.openxmlformats.org/officeDocument/2006/relationships/image" Target="../media/image5.png"/><Relationship Id="rId11" Type="http://schemas.openxmlformats.org/officeDocument/2006/relationships/tags" Target="../tags/tag73.xml"/><Relationship Id="rId10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1" Type="http://schemas.openxmlformats.org/officeDocument/2006/relationships/image" Target="../media/image5.png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image" Target="../media/image3.png"/><Relationship Id="rId7" Type="http://schemas.openxmlformats.org/officeDocument/2006/relationships/tags" Target="../tags/tag85.xml"/><Relationship Id="rId6" Type="http://schemas.openxmlformats.org/officeDocument/2006/relationships/image" Target="../media/image2.png"/><Relationship Id="rId5" Type="http://schemas.openxmlformats.org/officeDocument/2006/relationships/tags" Target="../tags/tag84.xml"/><Relationship Id="rId4" Type="http://schemas.openxmlformats.org/officeDocument/2006/relationships/image" Target="../media/image6.png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3" Type="http://schemas.openxmlformats.org/officeDocument/2006/relationships/tags" Target="../tags/tag90.xml"/><Relationship Id="rId12" Type="http://schemas.openxmlformats.org/officeDocument/2006/relationships/tags" Target="../tags/tag89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image" Target="../media/image5.png"/><Relationship Id="rId4" Type="http://schemas.openxmlformats.org/officeDocument/2006/relationships/tags" Target="../tags/tag92.xml"/><Relationship Id="rId3" Type="http://schemas.openxmlformats.org/officeDocument/2006/relationships/image" Target="../media/image4.png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1" Type="http://schemas.openxmlformats.org/officeDocument/2006/relationships/image" Target="../media/image5.png"/><Relationship Id="rId10" Type="http://schemas.openxmlformats.org/officeDocument/2006/relationships/tags" Target="../tags/tag10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image" Target="../media/image4.png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image" Target="../media/image8.png"/><Relationship Id="rId7" Type="http://schemas.openxmlformats.org/officeDocument/2006/relationships/tags" Target="../tags/tag116.xml"/><Relationship Id="rId6" Type="http://schemas.openxmlformats.org/officeDocument/2006/relationships/image" Target="../media/image4.png"/><Relationship Id="rId5" Type="http://schemas.openxmlformats.org/officeDocument/2006/relationships/tags" Target="../tags/tag115.xml"/><Relationship Id="rId4" Type="http://schemas.openxmlformats.org/officeDocument/2006/relationships/image" Target="../media/image7.png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tags" Target="../tags/tag129.xml"/><Relationship Id="rId7" Type="http://schemas.openxmlformats.org/officeDocument/2006/relationships/tags" Target="../tags/tag128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image" Target="../media/image9.png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0" Type="http://schemas.openxmlformats.org/officeDocument/2006/relationships/tags" Target="../tags/tag131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image" Target="../media/image9.png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2" Type="http://schemas.openxmlformats.org/officeDocument/2006/relationships/tags" Target="../tags/tag141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46.xml"/><Relationship Id="rId8" Type="http://schemas.openxmlformats.org/officeDocument/2006/relationships/image" Target="../media/image12.png"/><Relationship Id="rId7" Type="http://schemas.openxmlformats.org/officeDocument/2006/relationships/tags" Target="../tags/tag145.xml"/><Relationship Id="rId6" Type="http://schemas.openxmlformats.org/officeDocument/2006/relationships/image" Target="../media/image11.png"/><Relationship Id="rId5" Type="http://schemas.openxmlformats.org/officeDocument/2006/relationships/tags" Target="../tags/tag144.xml"/><Relationship Id="rId4" Type="http://schemas.openxmlformats.org/officeDocument/2006/relationships/image" Target="../media/image10.png"/><Relationship Id="rId32" Type="http://schemas.openxmlformats.org/officeDocument/2006/relationships/tags" Target="../tags/tag169.xml"/><Relationship Id="rId31" Type="http://schemas.openxmlformats.org/officeDocument/2006/relationships/tags" Target="../tags/tag168.xml"/><Relationship Id="rId30" Type="http://schemas.openxmlformats.org/officeDocument/2006/relationships/tags" Target="../tags/tag167.xml"/><Relationship Id="rId3" Type="http://schemas.openxmlformats.org/officeDocument/2006/relationships/tags" Target="../tags/tag143.xml"/><Relationship Id="rId29" Type="http://schemas.openxmlformats.org/officeDocument/2006/relationships/tags" Target="../tags/tag166.xml"/><Relationship Id="rId28" Type="http://schemas.openxmlformats.org/officeDocument/2006/relationships/tags" Target="../tags/tag165.xml"/><Relationship Id="rId27" Type="http://schemas.openxmlformats.org/officeDocument/2006/relationships/tags" Target="../tags/tag164.xml"/><Relationship Id="rId26" Type="http://schemas.openxmlformats.org/officeDocument/2006/relationships/tags" Target="../tags/tag163.xml"/><Relationship Id="rId25" Type="http://schemas.openxmlformats.org/officeDocument/2006/relationships/tags" Target="../tags/tag162.xml"/><Relationship Id="rId24" Type="http://schemas.openxmlformats.org/officeDocument/2006/relationships/tags" Target="../tags/tag161.xml"/><Relationship Id="rId23" Type="http://schemas.openxmlformats.org/officeDocument/2006/relationships/tags" Target="../tags/tag160.xml"/><Relationship Id="rId22" Type="http://schemas.openxmlformats.org/officeDocument/2006/relationships/tags" Target="../tags/tag159.xml"/><Relationship Id="rId21" Type="http://schemas.openxmlformats.org/officeDocument/2006/relationships/tags" Target="../tags/tag158.xml"/><Relationship Id="rId20" Type="http://schemas.openxmlformats.org/officeDocument/2006/relationships/tags" Target="../tags/tag157.xml"/><Relationship Id="rId2" Type="http://schemas.openxmlformats.org/officeDocument/2006/relationships/tags" Target="../tags/tag142.xml"/><Relationship Id="rId19" Type="http://schemas.openxmlformats.org/officeDocument/2006/relationships/tags" Target="../tags/tag156.xml"/><Relationship Id="rId18" Type="http://schemas.openxmlformats.org/officeDocument/2006/relationships/tags" Target="../tags/tag155.xml"/><Relationship Id="rId17" Type="http://schemas.openxmlformats.org/officeDocument/2006/relationships/tags" Target="../tags/tag154.xml"/><Relationship Id="rId16" Type="http://schemas.openxmlformats.org/officeDocument/2006/relationships/tags" Target="../tags/tag153.xml"/><Relationship Id="rId15" Type="http://schemas.openxmlformats.org/officeDocument/2006/relationships/tags" Target="../tags/tag152.xml"/><Relationship Id="rId14" Type="http://schemas.openxmlformats.org/officeDocument/2006/relationships/tags" Target="../tags/tag151.xml"/><Relationship Id="rId13" Type="http://schemas.openxmlformats.org/officeDocument/2006/relationships/tags" Target="../tags/tag150.xml"/><Relationship Id="rId12" Type="http://schemas.openxmlformats.org/officeDocument/2006/relationships/tags" Target="../tags/tag149.xml"/><Relationship Id="rId11" Type="http://schemas.openxmlformats.org/officeDocument/2006/relationships/tags" Target="../tags/tag148.xml"/><Relationship Id="rId10" Type="http://schemas.openxmlformats.org/officeDocument/2006/relationships/tags" Target="../tags/tag14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 userDrawn="1">
            <p:custDataLst>
              <p:tags r:id="rId2"/>
            </p:custDataLst>
          </p:nvPr>
        </p:nvSpPr>
        <p:spPr>
          <a:xfrm>
            <a:off x="1464816" y="1703517"/>
            <a:ext cx="9223899" cy="34366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1879600" y="1029335"/>
            <a:ext cx="1550670" cy="13182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>
            <a:off x="1927416" y="4009560"/>
            <a:ext cx="1965158" cy="21586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>
            <a:off x="1686784" y="2040393"/>
            <a:ext cx="1965158" cy="21586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9"/>
            </p:custDataLst>
          </p:nvPr>
        </p:nvSpPr>
        <p:spPr>
          <a:xfrm>
            <a:off x="3651942" y="2384253"/>
            <a:ext cx="6302549" cy="1123978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defRPr sz="5400" spc="600" baseline="0"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0"/>
            </p:custDataLst>
          </p:nvPr>
        </p:nvSpPr>
        <p:spPr>
          <a:xfrm>
            <a:off x="3651942" y="3586942"/>
            <a:ext cx="6302549" cy="950984"/>
          </a:xfrm>
        </p:spPr>
        <p:txBody>
          <a:bodyPr lIns="90000" tIns="4680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00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73660" y="97790"/>
            <a:ext cx="12084685" cy="6729095"/>
            <a:chOff x="116" y="154"/>
            <a:chExt cx="19031" cy="10597"/>
          </a:xfrm>
        </p:grpSpPr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18091" y="9593"/>
              <a:ext cx="1056" cy="1159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116" y="154"/>
              <a:ext cx="1126" cy="95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 userDrawn="1">
            <p:custDataLst>
              <p:tags r:id="rId2"/>
            </p:custDataLst>
          </p:nvPr>
        </p:nvSpPr>
        <p:spPr>
          <a:xfrm>
            <a:off x="1464816" y="1703517"/>
            <a:ext cx="9223899" cy="34366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1446152" y="500350"/>
            <a:ext cx="1965158" cy="21586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>
            <a:off x="1927416" y="4009560"/>
            <a:ext cx="1965158" cy="21586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>
            <a:off x="1686784" y="2040393"/>
            <a:ext cx="1965158" cy="21586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3892575" y="3608487"/>
            <a:ext cx="6372010" cy="1350581"/>
          </a:xfrm>
        </p:spPr>
        <p:txBody>
          <a:bodyPr lIns="90170" tIns="46990" rIns="90170" bIns="46990" anchor="t" anchorCtr="0">
            <a:normAutofit/>
          </a:bodyPr>
          <a:lstStyle>
            <a:lvl1pPr algn="ctr">
              <a:defRPr sz="24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62865" y="107950"/>
            <a:ext cx="12084685" cy="6729095"/>
            <a:chOff x="116" y="154"/>
            <a:chExt cx="19031" cy="10597"/>
          </a:xfrm>
        </p:grpSpPr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18091" y="9593"/>
              <a:ext cx="1056" cy="115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116" y="154"/>
              <a:ext cx="1126" cy="95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73660" y="97790"/>
            <a:ext cx="12084685" cy="6729095"/>
            <a:chOff x="116" y="154"/>
            <a:chExt cx="19031" cy="10597"/>
          </a:xfrm>
        </p:grpSpPr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18091" y="9593"/>
              <a:ext cx="1056" cy="115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116" y="154"/>
              <a:ext cx="1126" cy="95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9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0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1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73660" y="97790"/>
            <a:ext cx="12084685" cy="6729095"/>
            <a:chOff x="116" y="154"/>
            <a:chExt cx="19031" cy="10597"/>
          </a:xfrm>
        </p:grpSpPr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18091" y="9593"/>
              <a:ext cx="1056" cy="1159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116" y="154"/>
              <a:ext cx="1126" cy="95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73660" y="97790"/>
            <a:ext cx="12084685" cy="6729095"/>
            <a:chOff x="116" y="154"/>
            <a:chExt cx="19031" cy="10597"/>
          </a:xfrm>
        </p:grpSpPr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18091" y="9593"/>
              <a:ext cx="1056" cy="115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116" y="154"/>
              <a:ext cx="1126" cy="95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8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9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48285" y="273050"/>
            <a:ext cx="11692255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dirty="0">
              <a:sym typeface="+mn-ea"/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3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4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>
            <p:custDataLst>
              <p:tags r:id="rId8"/>
            </p:custDataLst>
          </p:nvPr>
        </p:nvGrpSpPr>
        <p:grpSpPr>
          <a:xfrm>
            <a:off x="73660" y="97790"/>
            <a:ext cx="12084685" cy="6729095"/>
            <a:chOff x="116" y="154"/>
            <a:chExt cx="19031" cy="10597"/>
          </a:xfrm>
        </p:grpSpPr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 rotWithShape="1">
            <a:blip r:embed="rId10"/>
            <a:srcRect/>
            <a:stretch>
              <a:fillRect/>
            </a:stretch>
          </p:blipFill>
          <p:spPr>
            <a:xfrm>
              <a:off x="18091" y="9593"/>
              <a:ext cx="1056" cy="1159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11"/>
              </p:custDataLst>
            </p:nvPr>
          </p:nvPicPr>
          <p:blipFill rotWithShape="1">
            <a:blip r:embed="rId12"/>
            <a:srcRect/>
            <a:stretch>
              <a:fillRect/>
            </a:stretch>
          </p:blipFill>
          <p:spPr>
            <a:xfrm>
              <a:off x="116" y="154"/>
              <a:ext cx="1126" cy="95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48285" y="273050"/>
            <a:ext cx="11692255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2" name="组合 1"/>
          <p:cNvGrpSpPr/>
          <p:nvPr userDrawn="1">
            <p:custDataLst>
              <p:tags r:id="rId7"/>
            </p:custDataLst>
          </p:nvPr>
        </p:nvGrpSpPr>
        <p:grpSpPr>
          <a:xfrm>
            <a:off x="73660" y="97790"/>
            <a:ext cx="12084685" cy="6729095"/>
            <a:chOff x="116" y="154"/>
            <a:chExt cx="19031" cy="10597"/>
          </a:xfrm>
        </p:grpSpPr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18091" y="9593"/>
              <a:ext cx="1056" cy="115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 rotWithShape="1">
            <a:blip r:embed="rId11"/>
            <a:srcRect/>
            <a:stretch>
              <a:fillRect/>
            </a:stretch>
          </p:blipFill>
          <p:spPr>
            <a:xfrm>
              <a:off x="116" y="154"/>
              <a:ext cx="1126" cy="95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 userDrawn="1">
            <p:custDataLst>
              <p:tags r:id="rId2"/>
            </p:custDataLst>
          </p:nvPr>
        </p:nvSpPr>
        <p:spPr>
          <a:xfrm>
            <a:off x="1464816" y="1703517"/>
            <a:ext cx="9223899" cy="34366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1446152" y="500350"/>
            <a:ext cx="1965158" cy="21586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>
            <a:off x="1927416" y="4009560"/>
            <a:ext cx="1965158" cy="21586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>
            <a:off x="1686784" y="2040393"/>
            <a:ext cx="1965158" cy="21586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3892575" y="2440969"/>
            <a:ext cx="6123728" cy="1198880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6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 hasCustomPrompt="1"/>
            <p:custDataLst>
              <p:tags r:id="rId13"/>
            </p:custDataLst>
          </p:nvPr>
        </p:nvSpPr>
        <p:spPr>
          <a:xfrm>
            <a:off x="3891810" y="3676649"/>
            <a:ext cx="6123728" cy="885825"/>
          </a:xfrm>
        </p:spPr>
        <p:txBody>
          <a:bodyPr lIns="90000" tIns="46800" rIns="90000" bIns="46800"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1487785" y="6091555"/>
            <a:ext cx="670560" cy="7359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>
            <a:off x="73660" y="97790"/>
            <a:ext cx="715010" cy="60833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48285" y="273050"/>
            <a:ext cx="11692255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11487785" y="6091555"/>
            <a:ext cx="670560" cy="7359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>
            <a:off x="73660" y="97790"/>
            <a:ext cx="715010" cy="6083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dirty="0">
              <a:sym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101600" y="6130290"/>
            <a:ext cx="670560" cy="7359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9"/>
            <a:ext cx="6480000" cy="5087937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-10795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-58420" y="-137795"/>
            <a:ext cx="670560" cy="7359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>
            <a:off x="11578590" y="6102350"/>
            <a:ext cx="670560" cy="7359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>
            <a:off x="11588750" y="-137795"/>
            <a:ext cx="670560" cy="7359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>
            <a:off x="0" y="6106795"/>
            <a:ext cx="670560" cy="7359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11419205" y="6012180"/>
            <a:ext cx="772795" cy="8483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11419205" y="6012180"/>
            <a:ext cx="772795" cy="8483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755" y="237490"/>
            <a:ext cx="11037570" cy="542925"/>
          </a:xfrm>
        </p:spPr>
        <p:txBody>
          <a:bodyPr>
            <a:normAutofit/>
          </a:bodyPr>
          <a:lstStyle>
            <a:lvl1pPr>
              <a:defRPr sz="32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>
              <a:sym typeface="+mn-ea"/>
            </a:endParaRPr>
          </a:p>
        </p:txBody>
      </p:sp>
      <p:pic>
        <p:nvPicPr>
          <p:cNvPr id="26" name="图片 2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19860000">
            <a:off x="1350645" y="36830"/>
            <a:ext cx="821055" cy="90233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 rot="19740000">
            <a:off x="170815" y="-20955"/>
            <a:ext cx="927100" cy="10185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 rot="2100000">
            <a:off x="2424430" y="46355"/>
            <a:ext cx="803910" cy="8839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19860000">
            <a:off x="3481070" y="36830"/>
            <a:ext cx="821055" cy="9023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 rot="19740000">
            <a:off x="4554855" y="-20955"/>
            <a:ext cx="927100" cy="10185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 rot="2100000">
            <a:off x="5734685" y="46355"/>
            <a:ext cx="803910" cy="8839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 rot="2100000">
            <a:off x="7865110" y="46355"/>
            <a:ext cx="803910" cy="8839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19860000">
            <a:off x="6791325" y="36830"/>
            <a:ext cx="821055" cy="90233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 rot="2100000">
            <a:off x="9995535" y="46355"/>
            <a:ext cx="803910" cy="8839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 rot="19740000">
            <a:off x="11052175" y="-20955"/>
            <a:ext cx="927100" cy="101854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19860000">
            <a:off x="8921750" y="36830"/>
            <a:ext cx="821055" cy="90233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19860000">
            <a:off x="221615" y="5871210"/>
            <a:ext cx="821055" cy="90233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 rot="19740000">
            <a:off x="6713220" y="5812790"/>
            <a:ext cx="927100" cy="101854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 userDrawn="1">
            <p:custDataLst>
              <p:tags r:id="rId19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 rot="2100000">
            <a:off x="1291590" y="5880100"/>
            <a:ext cx="803910" cy="88392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>
            <p:custDataLst>
              <p:tags r:id="rId20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19860000">
            <a:off x="2344420" y="5871210"/>
            <a:ext cx="821055" cy="90233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 userDrawn="1">
            <p:custDataLst>
              <p:tags r:id="rId21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 rot="19740000">
            <a:off x="4467225" y="5812790"/>
            <a:ext cx="927100" cy="101854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>
            <p:custDataLst>
              <p:tags r:id="rId22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 rot="2100000">
            <a:off x="3414395" y="5880100"/>
            <a:ext cx="803910" cy="88392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 userDrawn="1">
            <p:custDataLst>
              <p:tags r:id="rId23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 rot="2100000">
            <a:off x="7889240" y="5880100"/>
            <a:ext cx="803910" cy="88392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 userDrawn="1">
            <p:custDataLst>
              <p:tags r:id="rId24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19860000">
            <a:off x="5643245" y="5871210"/>
            <a:ext cx="821055" cy="9023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 rot="2100000">
            <a:off x="11188065" y="5880100"/>
            <a:ext cx="803910" cy="88392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>
            <p:custDataLst>
              <p:tags r:id="rId26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 rot="19740000">
            <a:off x="10012045" y="5812790"/>
            <a:ext cx="927100" cy="101854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>
            <p:custDataLst>
              <p:tags r:id="rId27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19860000">
            <a:off x="8942070" y="5871210"/>
            <a:ext cx="821055" cy="9023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8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2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75.xml"/><Relationship Id="rId23" Type="http://schemas.openxmlformats.org/officeDocument/2006/relationships/tags" Target="../tags/tag174.xml"/><Relationship Id="rId22" Type="http://schemas.openxmlformats.org/officeDocument/2006/relationships/tags" Target="../tags/tag173.xml"/><Relationship Id="rId21" Type="http://schemas.openxmlformats.org/officeDocument/2006/relationships/tags" Target="../tags/tag172.xml"/><Relationship Id="rId20" Type="http://schemas.openxmlformats.org/officeDocument/2006/relationships/tags" Target="../tags/tag171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7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256.xml"/><Relationship Id="rId7" Type="http://schemas.openxmlformats.org/officeDocument/2006/relationships/image" Target="../media/image20.jpeg"/><Relationship Id="rId6" Type="http://schemas.openxmlformats.org/officeDocument/2006/relationships/tags" Target="../tags/tag255.xml"/><Relationship Id="rId5" Type="http://schemas.openxmlformats.org/officeDocument/2006/relationships/tags" Target="../tags/tag254.xml"/><Relationship Id="rId4" Type="http://schemas.openxmlformats.org/officeDocument/2006/relationships/tags" Target="../tags/tag253.xml"/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1" Type="http://schemas.openxmlformats.org/officeDocument/2006/relationships/slideLayout" Target="../slideLayouts/slideLayout13.xml"/><Relationship Id="rId10" Type="http://schemas.openxmlformats.org/officeDocument/2006/relationships/tags" Target="../tags/tag257.xml"/><Relationship Id="rId1" Type="http://schemas.openxmlformats.org/officeDocument/2006/relationships/tags" Target="../tags/tag250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62.xml"/><Relationship Id="rId4" Type="http://schemas.openxmlformats.org/officeDocument/2006/relationships/tags" Target="../tags/tag261.xml"/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71.xml"/><Relationship Id="rId8" Type="http://schemas.openxmlformats.org/officeDocument/2006/relationships/tags" Target="../tags/tag270.xml"/><Relationship Id="rId7" Type="http://schemas.openxmlformats.org/officeDocument/2006/relationships/tags" Target="../tags/tag269.xml"/><Relationship Id="rId6" Type="http://schemas.openxmlformats.org/officeDocument/2006/relationships/tags" Target="../tags/tag268.xml"/><Relationship Id="rId5" Type="http://schemas.openxmlformats.org/officeDocument/2006/relationships/tags" Target="../tags/tag267.xml"/><Relationship Id="rId4" Type="http://schemas.openxmlformats.org/officeDocument/2006/relationships/tags" Target="../tags/tag266.xml"/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0" Type="http://schemas.openxmlformats.org/officeDocument/2006/relationships/slideLayout" Target="../slideLayouts/slideLayout13.xml"/><Relationship Id="rId1" Type="http://schemas.openxmlformats.org/officeDocument/2006/relationships/tags" Target="../tags/tag26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80.xml"/><Relationship Id="rId8" Type="http://schemas.openxmlformats.org/officeDocument/2006/relationships/tags" Target="../tags/tag279.xml"/><Relationship Id="rId7" Type="http://schemas.openxmlformats.org/officeDocument/2006/relationships/tags" Target="../tags/tag278.xml"/><Relationship Id="rId6" Type="http://schemas.openxmlformats.org/officeDocument/2006/relationships/tags" Target="../tags/tag277.xml"/><Relationship Id="rId5" Type="http://schemas.openxmlformats.org/officeDocument/2006/relationships/tags" Target="../tags/tag276.xml"/><Relationship Id="rId4" Type="http://schemas.openxmlformats.org/officeDocument/2006/relationships/tags" Target="../tags/tag275.xml"/><Relationship Id="rId3" Type="http://schemas.openxmlformats.org/officeDocument/2006/relationships/tags" Target="../tags/tag274.xml"/><Relationship Id="rId2" Type="http://schemas.openxmlformats.org/officeDocument/2006/relationships/tags" Target="../tags/tag273.xml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283.xml"/><Relationship Id="rId11" Type="http://schemas.openxmlformats.org/officeDocument/2006/relationships/tags" Target="../tags/tag282.xml"/><Relationship Id="rId10" Type="http://schemas.openxmlformats.org/officeDocument/2006/relationships/tags" Target="../tags/tag281.xml"/><Relationship Id="rId1" Type="http://schemas.openxmlformats.org/officeDocument/2006/relationships/tags" Target="../tags/tag272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89.xml"/><Relationship Id="rId5" Type="http://schemas.openxmlformats.org/officeDocument/2006/relationships/tags" Target="../tags/tag288.xml"/><Relationship Id="rId4" Type="http://schemas.openxmlformats.org/officeDocument/2006/relationships/tags" Target="../tags/tag287.xml"/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" Type="http://schemas.openxmlformats.org/officeDocument/2006/relationships/tags" Target="../tags/tag284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94.xml"/><Relationship Id="rId5" Type="http://schemas.openxmlformats.org/officeDocument/2006/relationships/tags" Target="../tags/tag293.xml"/><Relationship Id="rId4" Type="http://schemas.openxmlformats.org/officeDocument/2006/relationships/image" Target="../media/image21.png"/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tags" Target="../tags/tag290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03.xml"/><Relationship Id="rId8" Type="http://schemas.openxmlformats.org/officeDocument/2006/relationships/tags" Target="../tags/tag302.xml"/><Relationship Id="rId7" Type="http://schemas.openxmlformats.org/officeDocument/2006/relationships/tags" Target="../tags/tag301.xml"/><Relationship Id="rId6" Type="http://schemas.openxmlformats.org/officeDocument/2006/relationships/tags" Target="../tags/tag300.xml"/><Relationship Id="rId5" Type="http://schemas.openxmlformats.org/officeDocument/2006/relationships/tags" Target="../tags/tag299.xml"/><Relationship Id="rId4" Type="http://schemas.openxmlformats.org/officeDocument/2006/relationships/tags" Target="../tags/tag298.xml"/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1" Type="http://schemas.openxmlformats.org/officeDocument/2006/relationships/slideLayout" Target="../slideLayouts/slideLayout13.xml"/><Relationship Id="rId10" Type="http://schemas.openxmlformats.org/officeDocument/2006/relationships/tags" Target="../tags/tag304.xml"/><Relationship Id="rId1" Type="http://schemas.openxmlformats.org/officeDocument/2006/relationships/tags" Target="../tags/tag295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307.xml"/><Relationship Id="rId2" Type="http://schemas.openxmlformats.org/officeDocument/2006/relationships/tags" Target="../tags/tag306.xml"/><Relationship Id="rId1" Type="http://schemas.openxmlformats.org/officeDocument/2006/relationships/tags" Target="../tags/tag305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" Type="http://schemas.openxmlformats.org/officeDocument/2006/relationships/tags" Target="../tags/tag30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86.xml"/><Relationship Id="rId8" Type="http://schemas.openxmlformats.org/officeDocument/2006/relationships/tags" Target="../tags/tag185.xml"/><Relationship Id="rId7" Type="http://schemas.openxmlformats.org/officeDocument/2006/relationships/tags" Target="../tags/tag184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" Type="http://schemas.openxmlformats.org/officeDocument/2006/relationships/image" Target="../media/image13.png"/><Relationship Id="rId2" Type="http://schemas.openxmlformats.org/officeDocument/2006/relationships/tags" Target="../tags/tag180.xml"/><Relationship Id="rId14" Type="http://schemas.openxmlformats.org/officeDocument/2006/relationships/slideLayout" Target="../slideLayouts/slideLayout13.xml"/><Relationship Id="rId13" Type="http://schemas.openxmlformats.org/officeDocument/2006/relationships/tags" Target="../tags/tag190.xml"/><Relationship Id="rId12" Type="http://schemas.openxmlformats.org/officeDocument/2006/relationships/tags" Target="../tags/tag189.xml"/><Relationship Id="rId11" Type="http://schemas.openxmlformats.org/officeDocument/2006/relationships/tags" Target="../tags/tag188.xml"/><Relationship Id="rId10" Type="http://schemas.openxmlformats.org/officeDocument/2006/relationships/tags" Target="../tags/tag187.xml"/><Relationship Id="rId1" Type="http://schemas.openxmlformats.org/officeDocument/2006/relationships/tags" Target="../tags/tag17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tags" Target="../tags/tag197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4" Type="http://schemas.openxmlformats.org/officeDocument/2006/relationships/slideLayout" Target="../slideLayouts/slideLayout13.xml"/><Relationship Id="rId13" Type="http://schemas.openxmlformats.org/officeDocument/2006/relationships/tags" Target="../tags/tag203.xml"/><Relationship Id="rId12" Type="http://schemas.openxmlformats.org/officeDocument/2006/relationships/tags" Target="../tags/tag202.xml"/><Relationship Id="rId11" Type="http://schemas.openxmlformats.org/officeDocument/2006/relationships/tags" Target="../tags/tag201.xml"/><Relationship Id="rId10" Type="http://schemas.openxmlformats.org/officeDocument/2006/relationships/tags" Target="../tags/tag200.xml"/><Relationship Id="rId1" Type="http://schemas.openxmlformats.org/officeDocument/2006/relationships/tags" Target="../tags/tag19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05.xml"/><Relationship Id="rId1" Type="http://schemas.openxmlformats.org/officeDocument/2006/relationships/tags" Target="../tags/tag20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13.xml"/><Relationship Id="rId8" Type="http://schemas.openxmlformats.org/officeDocument/2006/relationships/tags" Target="../tags/tag212.xml"/><Relationship Id="rId7" Type="http://schemas.openxmlformats.org/officeDocument/2006/relationships/tags" Target="../tags/tag211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Relationship Id="rId3" Type="http://schemas.openxmlformats.org/officeDocument/2006/relationships/image" Target="../media/image14.png"/><Relationship Id="rId2" Type="http://schemas.openxmlformats.org/officeDocument/2006/relationships/tags" Target="../tags/tag207.xml"/><Relationship Id="rId18" Type="http://schemas.openxmlformats.org/officeDocument/2006/relationships/slideLayout" Target="../slideLayouts/slideLayout13.xml"/><Relationship Id="rId17" Type="http://schemas.openxmlformats.org/officeDocument/2006/relationships/tags" Target="../tags/tag221.xml"/><Relationship Id="rId16" Type="http://schemas.openxmlformats.org/officeDocument/2006/relationships/tags" Target="../tags/tag220.xml"/><Relationship Id="rId15" Type="http://schemas.openxmlformats.org/officeDocument/2006/relationships/tags" Target="../tags/tag219.xml"/><Relationship Id="rId14" Type="http://schemas.openxmlformats.org/officeDocument/2006/relationships/tags" Target="../tags/tag218.xml"/><Relationship Id="rId13" Type="http://schemas.openxmlformats.org/officeDocument/2006/relationships/tags" Target="../tags/tag217.xml"/><Relationship Id="rId12" Type="http://schemas.openxmlformats.org/officeDocument/2006/relationships/tags" Target="../tags/tag216.xml"/><Relationship Id="rId11" Type="http://schemas.openxmlformats.org/officeDocument/2006/relationships/tags" Target="../tags/tag215.xml"/><Relationship Id="rId10" Type="http://schemas.openxmlformats.org/officeDocument/2006/relationships/tags" Target="../tags/tag214.xml"/><Relationship Id="rId1" Type="http://schemas.openxmlformats.org/officeDocument/2006/relationships/tags" Target="../tags/tag20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tags" Target="../tags/tag228.xml"/><Relationship Id="rId7" Type="http://schemas.openxmlformats.org/officeDocument/2006/relationships/tags" Target="../tags/tag227.xml"/><Relationship Id="rId6" Type="http://schemas.openxmlformats.org/officeDocument/2006/relationships/tags" Target="../tags/tag226.xml"/><Relationship Id="rId5" Type="http://schemas.openxmlformats.org/officeDocument/2006/relationships/tags" Target="../tags/tag225.xml"/><Relationship Id="rId4" Type="http://schemas.openxmlformats.org/officeDocument/2006/relationships/tags" Target="../tags/tag224.xml"/><Relationship Id="rId3" Type="http://schemas.openxmlformats.org/officeDocument/2006/relationships/tags" Target="../tags/tag223.xml"/><Relationship Id="rId2" Type="http://schemas.openxmlformats.org/officeDocument/2006/relationships/image" Target="../media/image15.png"/><Relationship Id="rId12" Type="http://schemas.openxmlformats.org/officeDocument/2006/relationships/slideLayout" Target="../slideLayouts/slideLayout13.xml"/><Relationship Id="rId11" Type="http://schemas.openxmlformats.org/officeDocument/2006/relationships/tags" Target="../tags/tag230.xml"/><Relationship Id="rId10" Type="http://schemas.openxmlformats.org/officeDocument/2006/relationships/tags" Target="../tags/tag229.xml"/><Relationship Id="rId1" Type="http://schemas.openxmlformats.org/officeDocument/2006/relationships/tags" Target="../tags/tag22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35.xml"/><Relationship Id="rId4" Type="http://schemas.openxmlformats.org/officeDocument/2006/relationships/tags" Target="../tags/tag234.xml"/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240.xml"/><Relationship Id="rId7" Type="http://schemas.openxmlformats.org/officeDocument/2006/relationships/image" Target="../media/image19.png"/><Relationship Id="rId6" Type="http://schemas.openxmlformats.org/officeDocument/2006/relationships/tags" Target="../tags/tag239.xml"/><Relationship Id="rId5" Type="http://schemas.openxmlformats.org/officeDocument/2006/relationships/tags" Target="../tags/tag238.xml"/><Relationship Id="rId4" Type="http://schemas.openxmlformats.org/officeDocument/2006/relationships/tags" Target="../tags/tag237.xml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tags" Target="../tags/tag23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49.xml"/><Relationship Id="rId8" Type="http://schemas.openxmlformats.org/officeDocument/2006/relationships/tags" Target="../tags/tag248.xml"/><Relationship Id="rId7" Type="http://schemas.openxmlformats.org/officeDocument/2006/relationships/tags" Target="../tags/tag247.xml"/><Relationship Id="rId6" Type="http://schemas.openxmlformats.org/officeDocument/2006/relationships/tags" Target="../tags/tag246.xml"/><Relationship Id="rId5" Type="http://schemas.openxmlformats.org/officeDocument/2006/relationships/tags" Target="../tags/tag245.xml"/><Relationship Id="rId4" Type="http://schemas.openxmlformats.org/officeDocument/2006/relationships/tags" Target="../tags/tag244.xml"/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0" Type="http://schemas.openxmlformats.org/officeDocument/2006/relationships/slideLayout" Target="../slideLayouts/slideLayout13.xml"/><Relationship Id="rId1" Type="http://schemas.openxmlformats.org/officeDocument/2006/relationships/tags" Target="../tags/tag2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651885" y="2425065"/>
            <a:ext cx="4559935" cy="615950"/>
          </a:xfrm>
        </p:spPr>
        <p:txBody>
          <a:bodyPr>
            <a:noAutofit/>
          </a:bodyPr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200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物质的组成</a:t>
            </a:r>
            <a:endParaRPr lang="zh-CN" altLang="en-US" sz="3200">
              <a:solidFill>
                <a:schemeClr val="accent1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935730" y="3861435"/>
            <a:ext cx="6741160" cy="951230"/>
          </a:xfrm>
        </p:spPr>
        <p:txBody>
          <a:bodyPr>
            <a:noAutofit/>
          </a:bodyPr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4000" b="1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物质组成的表示</a:t>
            </a:r>
            <a:r>
              <a:rPr lang="en-US" altLang="zh-CN" sz="4000" b="1">
                <a:solidFill>
                  <a:schemeClr val="dk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化学式</a:t>
            </a:r>
            <a:endParaRPr lang="zh-CN" altLang="en-US" sz="4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2423795" y="701675"/>
            <a:ext cx="68306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宋体" panose="02010600030101010101" pitchFamily="2" charset="-122"/>
                <a:cs typeface="宋体" panose="02010600030101010101" pitchFamily="2" charset="-122"/>
              </a:rPr>
              <a:t>【活动</a:t>
            </a:r>
            <a:r>
              <a:rPr lang="en-US" altLang="zh-CN" sz="3200" b="1"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3200" b="1">
                <a:latin typeface="宋体" panose="02010600030101010101" pitchFamily="2" charset="-122"/>
                <a:cs typeface="宋体" panose="02010600030101010101" pitchFamily="2" charset="-122"/>
              </a:rPr>
              <a:t>】：梳理化学式</a:t>
            </a:r>
            <a:r>
              <a:rPr lang="en-US" altLang="zh-CN" sz="3200" b="1">
                <a:latin typeface="宋体" panose="02010600030101010101" pitchFamily="2" charset="-122"/>
                <a:cs typeface="宋体" panose="02010600030101010101" pitchFamily="2" charset="-122"/>
              </a:rPr>
              <a:t>H</a:t>
            </a:r>
            <a:r>
              <a:rPr lang="en-US" altLang="zh-CN" sz="3200" b="1" baseline="-2500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altLang="zh-CN" sz="3200" b="1">
                <a:latin typeface="宋体" panose="02010600030101010101" pitchFamily="2" charset="-122"/>
                <a:cs typeface="宋体" panose="02010600030101010101" pitchFamily="2" charset="-122"/>
              </a:rPr>
              <a:t>O</a:t>
            </a:r>
            <a:r>
              <a:rPr lang="zh-CN" altLang="en-US" sz="3200" b="1">
                <a:latin typeface="宋体" panose="02010600030101010101" pitchFamily="2" charset="-122"/>
                <a:cs typeface="宋体" panose="02010600030101010101" pitchFamily="2" charset="-122"/>
              </a:rPr>
              <a:t>的意义</a:t>
            </a:r>
            <a:endParaRPr lang="zh-CN" altLang="en-US" sz="32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911860" y="44450"/>
            <a:ext cx="5379720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800" b="1"/>
              <a:t>环节二：表示纯净物的固定组成</a:t>
            </a:r>
            <a:endParaRPr lang="zh-CN" altLang="en-US" sz="2800" b="1"/>
          </a:p>
        </p:txBody>
      </p:sp>
      <p:sp>
        <p:nvSpPr>
          <p:cNvPr id="4" name="文本框 3"/>
          <p:cNvSpPr txBox="1"/>
          <p:nvPr/>
        </p:nvSpPr>
        <p:spPr>
          <a:xfrm>
            <a:off x="5375910" y="3644900"/>
            <a:ext cx="1224915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>
              <a:buClrTx/>
              <a:buSzTx/>
              <a:buFontTx/>
            </a:pPr>
            <a:r>
              <a:rPr lang="en-US" altLang="zh-CN" sz="5400" b="1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  <a:cs typeface="幼圆" panose="02010509060101010101" pitchFamily="49" charset="-122"/>
              </a:rPr>
              <a:t>H</a:t>
            </a:r>
            <a:r>
              <a:rPr lang="en-US" altLang="zh-CN" sz="5400" b="1" baseline="-25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幼圆" panose="02010509060101010101" pitchFamily="49" charset="-122"/>
              </a:rPr>
              <a:t>2</a:t>
            </a:r>
            <a:r>
              <a:rPr lang="en-US" altLang="zh-CN" sz="5400" b="1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幼圆" panose="02010509060101010101" pitchFamily="49" charset="-122"/>
              </a:rPr>
              <a:t>O</a:t>
            </a:r>
            <a:endParaRPr lang="en-US" altLang="zh-CN" sz="5400" b="1">
              <a:solidFill>
                <a:srgbClr val="00B050"/>
              </a:solidFill>
              <a:latin typeface="黑体" panose="02010609060101010101" charset="-122"/>
              <a:ea typeface="黑体" panose="02010609060101010101" charset="-122"/>
              <a:cs typeface="幼圆" panose="02010509060101010101" pitchFamily="49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056005" y="5102225"/>
            <a:ext cx="2705100" cy="107632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32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水由氢元素、氧元素组成</a:t>
            </a:r>
            <a:endParaRPr lang="zh-CN" altLang="en-US" sz="32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8832215" y="3141345"/>
            <a:ext cx="270510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32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一个水分子</a:t>
            </a:r>
            <a:endParaRPr lang="zh-CN" altLang="en-US" sz="32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60" name="文本框 59"/>
          <p:cNvSpPr txBox="1"/>
          <p:nvPr>
            <p:custDataLst>
              <p:tags r:id="rId5"/>
            </p:custDataLst>
          </p:nvPr>
        </p:nvSpPr>
        <p:spPr>
          <a:xfrm>
            <a:off x="8400415" y="4869180"/>
            <a:ext cx="3665855" cy="107632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32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水分子中氢、氧原子的个数比为</a:t>
            </a:r>
            <a:r>
              <a:rPr lang="en-US" altLang="zh-CN" sz="32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2:1</a:t>
            </a:r>
            <a:endParaRPr lang="en-US" altLang="zh-CN" sz="32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00" name="图片 99"/>
          <p:cNvPicPr/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369060" y="1419860"/>
            <a:ext cx="2147570" cy="19424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1199515" y="3429000"/>
            <a:ext cx="270510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3600" b="1">
                <a:solidFill>
                  <a:srgbClr val="0070C0"/>
                </a:solidFill>
                <a:latin typeface="宋体" panose="02010600030101010101" pitchFamily="2" charset="-122"/>
                <a:sym typeface="+mn-ea"/>
              </a:rPr>
              <a:t>水这种物质</a:t>
            </a:r>
            <a:endParaRPr lang="zh-CN" altLang="en-US" sz="3600" b="1">
              <a:solidFill>
                <a:srgbClr val="0070C0"/>
              </a:solidFill>
              <a:latin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08795" y="1988820"/>
            <a:ext cx="1249680" cy="107886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/>
      <p:bldP spid="15" grpId="0"/>
      <p:bldP spid="6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3791585" y="1196975"/>
            <a:ext cx="2534285" cy="6610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1">
            <a:noAutofit/>
          </a:bodyPr>
          <a:p>
            <a:pPr>
              <a:buClrTx/>
              <a:buSzTx/>
              <a:buFontTx/>
            </a:pPr>
            <a:r>
              <a:rPr lang="zh-CN" altLang="en-US" sz="4000" b="1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  <a:cs typeface="幼圆" panose="02010509060101010101" pitchFamily="49" charset="-122"/>
              </a:rPr>
              <a:t>一种物质</a:t>
            </a:r>
            <a:endParaRPr lang="zh-CN" altLang="en-US" sz="4000" b="1">
              <a:solidFill>
                <a:srgbClr val="00B0F0"/>
              </a:solidFill>
              <a:latin typeface="黑体" panose="02010609060101010101" charset="-122"/>
              <a:ea typeface="黑体" panose="02010609060101010101" charset="-122"/>
              <a:cs typeface="幼圆" panose="020105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91585" y="3213100"/>
            <a:ext cx="5600700" cy="7867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noAutofit/>
          </a:bodyPr>
          <a:p>
            <a:pPr>
              <a:buClrTx/>
              <a:buSzTx/>
              <a:buFontTx/>
            </a:pPr>
            <a:r>
              <a:rPr lang="zh-CN" altLang="en-US" sz="4000" b="1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  <a:cs typeface="幼圆" panose="02010509060101010101" pitchFamily="49" charset="-122"/>
              </a:rPr>
              <a:t>构成该物质的一个微粒</a:t>
            </a:r>
            <a:endParaRPr lang="zh-CN" altLang="en-US" sz="4000" b="1">
              <a:solidFill>
                <a:srgbClr val="00B0F0"/>
              </a:solidFill>
              <a:latin typeface="黑体" panose="02010609060101010101" charset="-122"/>
              <a:ea typeface="黑体" panose="02010609060101010101" charset="-122"/>
              <a:cs typeface="幼圆" panose="02010509060101010101" pitchFamily="49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795655" y="2708910"/>
            <a:ext cx="1737360" cy="706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t">
            <a:spAutoFit/>
          </a:bodyPr>
          <a:p>
            <a:pPr>
              <a:buClrTx/>
              <a:buSzTx/>
              <a:buFontTx/>
            </a:pPr>
            <a:r>
              <a:rPr lang="zh-CN" altLang="en-US" sz="4000" b="1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  <a:cs typeface="幼圆" panose="02010509060101010101" pitchFamily="49" charset="-122"/>
              </a:rPr>
              <a:t>化学式</a:t>
            </a:r>
            <a:endParaRPr lang="zh-CN" altLang="en-US" sz="4000" b="1">
              <a:solidFill>
                <a:srgbClr val="00B0F0"/>
              </a:solidFill>
              <a:latin typeface="黑体" panose="02010609060101010101" charset="-122"/>
              <a:ea typeface="黑体" panose="02010609060101010101" charset="-122"/>
              <a:cs typeface="幼圆" panose="020105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87805" y="548640"/>
            <a:ext cx="68306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宋体" panose="02010600030101010101" pitchFamily="2" charset="-122"/>
                <a:cs typeface="宋体" panose="02010600030101010101" pitchFamily="2" charset="-122"/>
              </a:rPr>
              <a:t>Q5</a:t>
            </a:r>
            <a:r>
              <a:rPr lang="zh-CN" altLang="en-US" sz="3200" b="1">
                <a:latin typeface="宋体" panose="02010600030101010101" pitchFamily="2" charset="-122"/>
                <a:cs typeface="宋体" panose="02010600030101010101" pitchFamily="2" charset="-122"/>
              </a:rPr>
              <a:t>：化学式</a:t>
            </a:r>
            <a:r>
              <a:rPr lang="zh-CN" altLang="en-US" sz="3200" b="1">
                <a:latin typeface="宋体" panose="02010600030101010101" pitchFamily="2" charset="-122"/>
                <a:cs typeface="宋体" panose="02010600030101010101" pitchFamily="2" charset="-122"/>
              </a:rPr>
              <a:t>有哪些意义？</a:t>
            </a:r>
            <a:endParaRPr lang="zh-CN" altLang="en-US" sz="32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左大括号 15"/>
          <p:cNvSpPr/>
          <p:nvPr>
            <p:custDataLst>
              <p:tags r:id="rId2"/>
            </p:custDataLst>
          </p:nvPr>
        </p:nvSpPr>
        <p:spPr>
          <a:xfrm>
            <a:off x="2711450" y="1341120"/>
            <a:ext cx="791210" cy="3731260"/>
          </a:xfrm>
          <a:prstGeom prst="leftBrac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180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91585" y="1988820"/>
            <a:ext cx="4335780" cy="6610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ctr" anchorCtr="1">
            <a:noAutofit/>
          </a:bodyPr>
          <a:p>
            <a:pPr algn="l">
              <a:buClrTx/>
              <a:buSzTx/>
              <a:buFontTx/>
            </a:pPr>
            <a:r>
              <a:rPr lang="zh-CN" altLang="en-US" sz="4000" b="1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  <a:cs typeface="幼圆" panose="02010509060101010101" pitchFamily="49" charset="-122"/>
              </a:rPr>
              <a:t>组成该物质的元素</a:t>
            </a:r>
            <a:endParaRPr lang="zh-CN" altLang="en-US" sz="4000" b="1">
              <a:solidFill>
                <a:srgbClr val="00B0F0"/>
              </a:solidFill>
              <a:latin typeface="黑体" panose="02010609060101010101" charset="-122"/>
              <a:ea typeface="黑体" panose="02010609060101010101" charset="-122"/>
              <a:cs typeface="幼圆" panose="020105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91585" y="4461510"/>
            <a:ext cx="6595110" cy="7867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noAutofit/>
          </a:bodyPr>
          <a:p>
            <a:pPr>
              <a:buClrTx/>
              <a:buSzTx/>
              <a:buFontTx/>
            </a:pPr>
            <a:r>
              <a:rPr lang="zh-CN" altLang="en-US" sz="4000" b="1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  <a:cs typeface="幼圆" panose="02010509060101010101" pitchFamily="49" charset="-122"/>
              </a:rPr>
              <a:t>该物质微粒中的原子个数比</a:t>
            </a:r>
            <a:endParaRPr lang="zh-CN" altLang="en-US" sz="4000" b="1">
              <a:solidFill>
                <a:srgbClr val="00B0F0"/>
              </a:solidFill>
              <a:latin typeface="黑体" panose="02010609060101010101" charset="-122"/>
              <a:ea typeface="黑体" panose="02010609060101010101" charset="-122"/>
              <a:cs typeface="幼圆" panose="02010509060101010101" pitchFamily="49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9984740" y="1628775"/>
            <a:ext cx="11391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>
                <a:latin typeface="宋体" panose="02010600030101010101" pitchFamily="2" charset="-122"/>
                <a:cs typeface="宋体" panose="02010600030101010101" pitchFamily="2" charset="-122"/>
              </a:rPr>
              <a:t>宏观</a:t>
            </a:r>
            <a:endParaRPr lang="zh-CN" sz="32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0128885" y="3716655"/>
            <a:ext cx="11391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>
                <a:latin typeface="宋体" panose="02010600030101010101" pitchFamily="2" charset="-122"/>
                <a:cs typeface="宋体" panose="02010600030101010101" pitchFamily="2" charset="-122"/>
              </a:rPr>
              <a:t>微观</a:t>
            </a:r>
            <a:endParaRPr lang="zh-CN" sz="32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bldLvl="0" animBg="1"/>
      <p:bldP spid="7" grpId="0"/>
      <p:bldP spid="8" grpId="0" animBg="1"/>
      <p:bldP spid="10" grpId="0" animBg="1"/>
      <p:bldP spid="9" grpId="0" bldLvl="0" animBg="1"/>
      <p:bldP spid="11" grpId="0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847850" y="692785"/>
            <a:ext cx="40208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宋体" panose="02010600030101010101" pitchFamily="2" charset="-122"/>
                <a:cs typeface="宋体" panose="02010600030101010101" pitchFamily="2" charset="-122"/>
              </a:rPr>
              <a:t>Q6</a:t>
            </a:r>
            <a:r>
              <a:rPr lang="zh-CN" altLang="en-US" sz="3200" b="1">
                <a:latin typeface="宋体" panose="02010600030101010101" pitchFamily="2" charset="-122"/>
                <a:cs typeface="宋体" panose="02010600030101010101" pitchFamily="2" charset="-122"/>
              </a:rPr>
              <a:t>：写出</a:t>
            </a:r>
            <a:r>
              <a:rPr lang="en-US" altLang="zh-CN" sz="3200" b="1">
                <a:latin typeface="宋体" panose="02010600030101010101" pitchFamily="2" charset="-122"/>
                <a:cs typeface="宋体" panose="02010600030101010101" pitchFamily="2" charset="-122"/>
              </a:rPr>
              <a:t>CO</a:t>
            </a:r>
            <a:r>
              <a:rPr lang="en-US" altLang="zh-CN" sz="3200" b="1" baseline="-2500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3200" b="1">
                <a:latin typeface="宋体" panose="02010600030101010101" pitchFamily="2" charset="-122"/>
                <a:cs typeface="宋体" panose="02010600030101010101" pitchFamily="2" charset="-122"/>
              </a:rPr>
              <a:t>的意义</a:t>
            </a:r>
            <a:endParaRPr lang="zh-CN" altLang="en-US" sz="32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911860" y="44450"/>
            <a:ext cx="5379720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800" b="1"/>
              <a:t>环节二：表示纯净物的固定组成</a:t>
            </a:r>
            <a:endParaRPr lang="zh-CN" altLang="en-US" sz="2800" b="1"/>
          </a:p>
        </p:txBody>
      </p:sp>
      <p:sp>
        <p:nvSpPr>
          <p:cNvPr id="20" name="文本框 19"/>
          <p:cNvSpPr txBox="1"/>
          <p:nvPr>
            <p:custDataLst>
              <p:tags r:id="rId3"/>
            </p:custDataLst>
          </p:nvPr>
        </p:nvSpPr>
        <p:spPr>
          <a:xfrm>
            <a:off x="1487805" y="3356610"/>
            <a:ext cx="1224915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>
              <a:buClrTx/>
              <a:buSzTx/>
              <a:buFontTx/>
            </a:pPr>
            <a:r>
              <a:rPr lang="en-US" altLang="zh-CN" sz="5400" b="1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  <a:cs typeface="幼圆" panose="02010509060101010101" pitchFamily="49" charset="-122"/>
              </a:rPr>
              <a:t>C</a:t>
            </a:r>
            <a:r>
              <a:rPr lang="en-US" altLang="zh-CN" sz="5400" b="1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幼圆" panose="02010509060101010101" pitchFamily="49" charset="-122"/>
              </a:rPr>
              <a:t>O</a:t>
            </a:r>
            <a:r>
              <a:rPr lang="en-US" altLang="zh-CN" sz="5400" b="1" baseline="-250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幼圆" panose="02010509060101010101" pitchFamily="49" charset="-122"/>
                <a:sym typeface="+mn-ea"/>
              </a:rPr>
              <a:t>2</a:t>
            </a:r>
            <a:endParaRPr lang="en-US" altLang="zh-CN" sz="5400" b="1">
              <a:solidFill>
                <a:srgbClr val="00B050"/>
              </a:solidFill>
              <a:latin typeface="黑体" panose="02010609060101010101" charset="-122"/>
              <a:ea typeface="黑体" panose="02010609060101010101" charset="-122"/>
              <a:cs typeface="幼圆" panose="02010509060101010101" pitchFamily="49" charset="-122"/>
            </a:endParaRPr>
          </a:p>
        </p:txBody>
      </p:sp>
      <p:sp>
        <p:nvSpPr>
          <p:cNvPr id="16" name="左大括号 15"/>
          <p:cNvSpPr/>
          <p:nvPr>
            <p:custDataLst>
              <p:tags r:id="rId4"/>
            </p:custDataLst>
          </p:nvPr>
        </p:nvSpPr>
        <p:spPr>
          <a:xfrm>
            <a:off x="2712720" y="1988820"/>
            <a:ext cx="791210" cy="3731260"/>
          </a:xfrm>
          <a:prstGeom prst="leftBrac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180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9408795" y="2060575"/>
            <a:ext cx="11391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>
                <a:latin typeface="宋体" panose="02010600030101010101" pitchFamily="2" charset="-122"/>
                <a:cs typeface="宋体" panose="02010600030101010101" pitchFamily="2" charset="-122"/>
              </a:rPr>
              <a:t>宏观</a:t>
            </a:r>
            <a:endParaRPr lang="zh-CN" sz="32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9480550" y="4293235"/>
            <a:ext cx="11391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>
                <a:latin typeface="宋体" panose="02010600030101010101" pitchFamily="2" charset="-122"/>
                <a:cs typeface="宋体" panose="02010600030101010101" pitchFamily="2" charset="-122"/>
              </a:rPr>
              <a:t>微观</a:t>
            </a:r>
            <a:endParaRPr lang="zh-CN" sz="32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48075" y="3789045"/>
            <a:ext cx="5160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>
                <a:solidFill>
                  <a:srgbClr val="00B0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一个二氧化碳分子</a:t>
            </a:r>
            <a:endParaRPr lang="zh-CN" sz="3200" b="1">
              <a:solidFill>
                <a:srgbClr val="00B05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19830" y="4653280"/>
            <a:ext cx="51600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>
                <a:solidFill>
                  <a:srgbClr val="00B05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一个二氧化碳分子中有一个碳原子、两个氧原子</a:t>
            </a:r>
            <a:endParaRPr lang="zh-CN" sz="3200" b="1">
              <a:solidFill>
                <a:srgbClr val="00B05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7"/>
            </p:custDataLst>
          </p:nvPr>
        </p:nvSpPr>
        <p:spPr>
          <a:xfrm>
            <a:off x="3719830" y="1772920"/>
            <a:ext cx="31800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二氧化碳</a:t>
            </a:r>
            <a:endParaRPr lang="zh-CN" sz="3200" b="1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8"/>
            </p:custDataLst>
          </p:nvPr>
        </p:nvSpPr>
        <p:spPr>
          <a:xfrm>
            <a:off x="3719830" y="2564765"/>
            <a:ext cx="521906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>
                <a:solidFill>
                  <a:srgbClr val="00B0F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二氧化碳由碳元素、氧元素组成</a:t>
            </a:r>
            <a:endParaRPr lang="zh-CN" sz="3200" b="1">
              <a:solidFill>
                <a:srgbClr val="00B0F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16" grpId="0" bldLvl="0" animBg="1"/>
      <p:bldP spid="6" grpId="0"/>
      <p:bldP spid="8" grpId="0"/>
      <p:bldP spid="12" grpId="0"/>
      <p:bldP spid="15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1344295" y="3500755"/>
            <a:ext cx="1016635" cy="5835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宏观</a:t>
            </a:r>
            <a:endParaRPr lang="zh-CN" altLang="en-US" sz="32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32400" y="3500755"/>
            <a:ext cx="1118870" cy="5835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3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宏观</a:t>
            </a:r>
            <a:endParaRPr lang="zh-CN" altLang="en-US" sz="32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271635" y="3454400"/>
            <a:ext cx="1196340" cy="5835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</a:rPr>
              <a:t>微观</a:t>
            </a:r>
            <a:endParaRPr lang="zh-CN" altLang="en-US" sz="32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85875" y="5516880"/>
            <a:ext cx="1075055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定性</a:t>
            </a:r>
            <a:endParaRPr lang="zh-CN" altLang="en-US" sz="32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76215" y="5516880"/>
            <a:ext cx="1075055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32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定量</a:t>
            </a:r>
            <a:endParaRPr lang="zh-CN" altLang="en-US" sz="32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480550" y="5527675"/>
            <a:ext cx="1075055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32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定量</a:t>
            </a:r>
            <a:endParaRPr lang="zh-CN" altLang="en-US" sz="32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207895" y="2996565"/>
            <a:ext cx="2447925" cy="36576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351270" y="2924810"/>
            <a:ext cx="3096260" cy="43243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 flipH="1">
            <a:off x="5664835" y="3068320"/>
            <a:ext cx="3810" cy="50419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>
            <p:custDataLst>
              <p:tags r:id="rId1"/>
            </p:custDataLst>
          </p:nvPr>
        </p:nvSpPr>
        <p:spPr>
          <a:xfrm>
            <a:off x="911860" y="44450"/>
            <a:ext cx="977265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800" b="1"/>
              <a:t>小结</a:t>
            </a:r>
            <a:endParaRPr lang="zh-CN" altLang="en-US" sz="2800" b="1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216275" y="2328545"/>
            <a:ext cx="5118735" cy="583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32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纯净物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sym typeface="+mn-ea"/>
              </a:rPr>
              <a:t>的组成是固定不变的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1815" y="4037965"/>
            <a:ext cx="2608580" cy="1549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txBody>
          <a:bodyPr wrap="square" rtlCol="0" anchor="ctr" anchorCtr="1">
            <a:noAutofit/>
          </a:bodyPr>
          <a:p>
            <a:r>
              <a:rPr lang="zh-CN" altLang="en-US" sz="32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元素种类</a:t>
            </a:r>
            <a:endParaRPr lang="zh-CN" altLang="en-US" sz="32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4512310" y="4076700"/>
            <a:ext cx="2608580" cy="149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txBody>
          <a:bodyPr wrap="square" rtlCol="0" anchor="ctr" anchorCtr="1">
            <a:noAutofit/>
          </a:bodyPr>
          <a:p>
            <a:r>
              <a:rPr lang="zh-CN" altLang="en-US" sz="32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元素质量比</a:t>
            </a:r>
            <a:endParaRPr lang="zh-CN" altLang="en-US" sz="32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4"/>
            </p:custDataLst>
          </p:nvPr>
        </p:nvSpPr>
        <p:spPr>
          <a:xfrm>
            <a:off x="8246110" y="4037965"/>
            <a:ext cx="3544570" cy="1549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txBody>
          <a:bodyPr wrap="square" rtlCol="0" anchor="ctr" anchorCtr="1">
            <a:noAutofit/>
          </a:bodyPr>
          <a:p>
            <a:r>
              <a:rPr lang="zh-CN" altLang="en-US" sz="32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原子个数比</a:t>
            </a:r>
            <a:endParaRPr lang="zh-CN" altLang="en-US" sz="32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4439920" y="44450"/>
            <a:ext cx="2554605" cy="88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p>
            <a:pPr>
              <a:buClrTx/>
              <a:buSzTx/>
              <a:buFontTx/>
            </a:pPr>
            <a:r>
              <a:rPr lang="zh-CN" altLang="en-US" sz="5400" b="1">
                <a:solidFill>
                  <a:srgbClr val="00B0F0"/>
                </a:solidFill>
                <a:latin typeface="黑体" panose="02010609060101010101" charset="-122"/>
                <a:ea typeface="黑体" panose="02010609060101010101" charset="-122"/>
                <a:cs typeface="幼圆" panose="02010509060101010101" pitchFamily="49" charset="-122"/>
              </a:rPr>
              <a:t>化学式</a:t>
            </a:r>
            <a:endParaRPr lang="zh-CN" altLang="en-US" sz="5400" b="1">
              <a:solidFill>
                <a:srgbClr val="00B050"/>
              </a:solidFill>
              <a:latin typeface="黑体" panose="02010609060101010101" charset="-122"/>
              <a:ea typeface="黑体" panose="02010609060101010101" charset="-122"/>
              <a:cs typeface="幼圆" panose="02010509060101010101" pitchFamily="49" charset="-122"/>
            </a:endParaRPr>
          </a:p>
        </p:txBody>
      </p:sp>
      <p:sp>
        <p:nvSpPr>
          <p:cNvPr id="5" name="下箭头 4"/>
          <p:cNvSpPr/>
          <p:nvPr>
            <p:custDataLst>
              <p:tags r:id="rId6"/>
            </p:custDataLst>
          </p:nvPr>
        </p:nvSpPr>
        <p:spPr>
          <a:xfrm>
            <a:off x="5375910" y="878840"/>
            <a:ext cx="410210" cy="1410335"/>
          </a:xfrm>
          <a:prstGeom prst="downArrow">
            <a:avLst/>
          </a:prstGeom>
          <a:solidFill>
            <a:schemeClr val="bg2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>
            <p:custDataLst>
              <p:tags r:id="rId7"/>
            </p:custDataLst>
          </p:nvPr>
        </p:nvSpPr>
        <p:spPr>
          <a:xfrm>
            <a:off x="5808345" y="1124585"/>
            <a:ext cx="1069340" cy="6483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3200" b="1">
                <a:latin typeface="宋体" panose="02010600030101010101" pitchFamily="2" charset="-122"/>
                <a:cs typeface="宋体" panose="02010600030101010101" pitchFamily="2" charset="-122"/>
              </a:rPr>
              <a:t>表示</a:t>
            </a:r>
            <a:endParaRPr lang="zh-CN" sz="32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>
          <a:xfrm>
            <a:off x="1055370" y="836295"/>
            <a:ext cx="1880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>
                <a:latin typeface="宋体" panose="02010600030101010101" pitchFamily="2" charset="-122"/>
                <a:cs typeface="宋体" panose="02010600030101010101" pitchFamily="2" charset="-122"/>
              </a:rPr>
              <a:t>元素符号</a:t>
            </a:r>
            <a:endParaRPr lang="zh-CN" sz="32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9"/>
            </p:custDataLst>
          </p:nvPr>
        </p:nvSpPr>
        <p:spPr>
          <a:xfrm>
            <a:off x="9336405" y="764540"/>
            <a:ext cx="12547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>
                <a:latin typeface="宋体" panose="02010600030101010101" pitchFamily="2" charset="-122"/>
                <a:cs typeface="宋体" panose="02010600030101010101" pitchFamily="2" charset="-122"/>
              </a:rPr>
              <a:t>数字</a:t>
            </a:r>
            <a:endParaRPr lang="zh-CN" sz="32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25" name="直接箭头连接符 24"/>
          <p:cNvCxnSpPr/>
          <p:nvPr>
            <p:custDataLst>
              <p:tags r:id="rId10"/>
            </p:custDataLst>
          </p:nvPr>
        </p:nvCxnSpPr>
        <p:spPr>
          <a:xfrm flipV="1">
            <a:off x="2783840" y="548640"/>
            <a:ext cx="1800225" cy="360045"/>
          </a:xfrm>
          <a:prstGeom prst="straightConnector1">
            <a:avLst/>
          </a:prstGeom>
          <a:ln w="53975" cmpd="sng">
            <a:solidFill>
              <a:schemeClr val="accent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>
            <p:custDataLst>
              <p:tags r:id="rId11"/>
            </p:custDataLst>
          </p:nvPr>
        </p:nvCxnSpPr>
        <p:spPr>
          <a:xfrm flipH="1" flipV="1">
            <a:off x="6744335" y="548640"/>
            <a:ext cx="2592070" cy="431800"/>
          </a:xfrm>
          <a:prstGeom prst="straightConnector1">
            <a:avLst/>
          </a:prstGeom>
          <a:ln w="53975" cmpd="sng">
            <a:solidFill>
              <a:schemeClr val="accent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左弧形箭头 26"/>
          <p:cNvSpPr/>
          <p:nvPr/>
        </p:nvSpPr>
        <p:spPr>
          <a:xfrm>
            <a:off x="479425" y="1124585"/>
            <a:ext cx="648335" cy="3660140"/>
          </a:xfrm>
          <a:prstGeom prst="curved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左弧形箭头 28"/>
          <p:cNvSpPr/>
          <p:nvPr/>
        </p:nvSpPr>
        <p:spPr>
          <a:xfrm flipH="1">
            <a:off x="10407015" y="1005840"/>
            <a:ext cx="648335" cy="3560445"/>
          </a:xfrm>
          <a:prstGeom prst="curved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右弧形箭头 32"/>
          <p:cNvSpPr/>
          <p:nvPr/>
        </p:nvSpPr>
        <p:spPr>
          <a:xfrm rot="2280000">
            <a:off x="8268970" y="1013460"/>
            <a:ext cx="501015" cy="4424045"/>
          </a:xfrm>
          <a:prstGeom prst="curved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5" grpId="0" bldLvl="0" animBg="1"/>
      <p:bldP spid="16" grpId="0"/>
      <p:bldP spid="24" grpId="0"/>
      <p:bldP spid="27" grpId="0" animBg="1"/>
      <p:bldP spid="33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559560" y="836295"/>
            <a:ext cx="9671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宋体" panose="02010600030101010101" pitchFamily="2" charset="-122"/>
                <a:cs typeface="宋体" panose="02010600030101010101" pitchFamily="2" charset="-122"/>
              </a:rPr>
              <a:t>【活动</a:t>
            </a:r>
            <a:r>
              <a:rPr lang="en-US" altLang="zh-CN" sz="3200" b="1">
                <a:latin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3200" b="1">
                <a:latin typeface="宋体" panose="02010600030101010101" pitchFamily="2" charset="-122"/>
                <a:cs typeface="宋体" panose="02010600030101010101" pitchFamily="2" charset="-122"/>
              </a:rPr>
              <a:t>】：写出熟悉物质的化学式。</a:t>
            </a:r>
            <a:endParaRPr lang="zh-CN" altLang="en-US" sz="32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487805" y="1560830"/>
            <a:ext cx="9615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铁、铜、金刚石、氢气、氧气、水、二氧化碳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59560" y="1988820"/>
            <a:ext cx="9752965" cy="607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Fe   Cu      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C           H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2           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O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2      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H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O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      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CO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2                       </a:t>
            </a:r>
            <a:endParaRPr lang="zh-CN" altLang="en-US" sz="2800">
              <a:solidFill>
                <a:srgbClr val="FF0000"/>
              </a:solidFill>
            </a:endParaRPr>
          </a:p>
          <a:p>
            <a:endParaRPr lang="zh-CN" altLang="en-US" sz="2800" b="1">
              <a:solidFill>
                <a:srgbClr val="FF0000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7035" y="2564765"/>
            <a:ext cx="117811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ClrTx/>
              <a:buSzTx/>
              <a:buFontTx/>
            </a:pPr>
            <a:r>
              <a:rPr lang="zh-CN" altLang="en-US" sz="3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Q</a:t>
            </a:r>
            <a:r>
              <a:rPr lang="en-US" altLang="zh-CN" sz="3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7</a:t>
            </a:r>
            <a:r>
              <a:rPr lang="zh-CN" altLang="en-US" sz="3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:是不是所有物质的化学式都包含了元素符号和数字？</a:t>
            </a:r>
            <a:endParaRPr lang="zh-CN" sz="3200" b="1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7" name="左大括号 26"/>
          <p:cNvSpPr/>
          <p:nvPr/>
        </p:nvSpPr>
        <p:spPr>
          <a:xfrm>
            <a:off x="1786255" y="3970655"/>
            <a:ext cx="205740" cy="1643380"/>
          </a:xfrm>
          <a:prstGeom prst="leftBrace">
            <a:avLst>
              <a:gd name="adj1" fmla="val 330964"/>
              <a:gd name="adj2" fmla="val 50000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2135505" y="3467100"/>
            <a:ext cx="16325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Fe  Cu  C</a:t>
            </a:r>
            <a:endParaRPr lang="en-US" altLang="zh-CN" sz="2800" b="1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063750" y="5372735"/>
            <a:ext cx="4606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CO</a:t>
            </a:r>
            <a:r>
              <a:rPr lang="en-US" altLang="zh-CN" sz="2800" b="1" baseline="-2500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H</a:t>
            </a:r>
            <a:r>
              <a:rPr lang="en-US" altLang="zh-CN" sz="2800" b="1" baseline="-2500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O  </a:t>
            </a:r>
            <a:endParaRPr lang="en-US" altLang="zh-CN" sz="2800" b="1" baseline="-2500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068445" y="3467100"/>
            <a:ext cx="6174740" cy="8299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金属、稀有气体（如氖气：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Ne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）、金刚石等物质对应的元素符号就是化学式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79875" y="5434330"/>
            <a:ext cx="2417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元素符号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数字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37740" y="4573905"/>
            <a:ext cx="1849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en-US" altLang="zh-CN" sz="2800" b="1" baseline="-2500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     </a:t>
            </a: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</a:t>
            </a:r>
            <a:r>
              <a:rPr lang="en-US" altLang="zh-CN" sz="2800" b="1" baseline="-2500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endParaRPr lang="en-US" altLang="zh-CN" sz="2800" b="1" baseline="-2500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87495" y="4605020"/>
            <a:ext cx="2417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元素符号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数字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559560" y="3728085"/>
            <a:ext cx="648335" cy="1327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559560" y="3860800"/>
            <a:ext cx="720090" cy="935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78790" y="3572510"/>
            <a:ext cx="1080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宋体" panose="02010600030101010101" pitchFamily="2" charset="-122"/>
                <a:cs typeface="宋体" panose="02010600030101010101" pitchFamily="2" charset="-122"/>
              </a:rPr>
              <a:t>单</a:t>
            </a:r>
            <a:r>
              <a:rPr lang="zh-CN" altLang="en-US" sz="3200" b="1">
                <a:latin typeface="宋体" panose="02010600030101010101" pitchFamily="2" charset="-122"/>
                <a:cs typeface="宋体" panose="02010600030101010101" pitchFamily="2" charset="-122"/>
              </a:rPr>
              <a:t>质</a:t>
            </a:r>
            <a:endParaRPr lang="zh-CN" altLang="en-US" sz="32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13" name="直接连接符 12"/>
          <p:cNvCxnSpPr>
            <a:stCxn id="14" idx="3"/>
          </p:cNvCxnSpPr>
          <p:nvPr>
            <p:custDataLst>
              <p:tags r:id="rId3"/>
            </p:custDataLst>
          </p:nvPr>
        </p:nvCxnSpPr>
        <p:spPr>
          <a:xfrm>
            <a:off x="1809750" y="5621655"/>
            <a:ext cx="612775" cy="298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236220" y="5329555"/>
            <a:ext cx="15735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200" b="1">
                <a:latin typeface="宋体" panose="02010600030101010101" pitchFamily="2" charset="-122"/>
                <a:cs typeface="宋体" panose="02010600030101010101" pitchFamily="2" charset="-122"/>
              </a:rPr>
              <a:t>化合物</a:t>
            </a:r>
            <a:endParaRPr lang="zh-CN" altLang="zh-CN" sz="32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839470" y="116205"/>
            <a:ext cx="4822825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800" b="1"/>
              <a:t>环节三：化学式书写的规则</a:t>
            </a:r>
            <a:endParaRPr lang="zh-CN" altLang="en-US" sz="2800" b="1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6" grpId="0"/>
      <p:bldP spid="8" grpId="0"/>
      <p:bldP spid="28" grpId="0"/>
      <p:bldP spid="3" grpId="0"/>
      <p:bldP spid="31" grpId="0" bldLvl="0" animBg="1"/>
      <p:bldP spid="4" grpId="0"/>
      <p:bldP spid="12" grpId="0"/>
      <p:bldP spid="27" grpId="0" bldLvl="0" animBg="1"/>
      <p:bldP spid="30" grpId="0"/>
      <p:bldP spid="9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767080" y="692785"/>
            <a:ext cx="1081976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0">
            <a:srgbClr val="FFFFFF"/>
          </a:lnRef>
          <a:fillRef idx="2">
            <a:schemeClr val="accent3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化合价：体现化合物中不同元素原子的数目比值关系的数值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Times New Roman" panose="02020603050405020304" charset="0"/>
              </a:rPr>
              <a:t>。</a:t>
            </a:r>
            <a:endParaRPr lang="en-US" altLang="zh-CN" sz="3200" b="1">
              <a:latin typeface="黑体" panose="02010609060101010101" charset="-122"/>
              <a:ea typeface="黑体" panose="02010609060101010101" charset="-122"/>
              <a:cs typeface="Times New Roman" panose="02020603050405020304" charset="0"/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2"/>
            </p:custDataLst>
          </p:nvPr>
        </p:nvGraphicFramePr>
        <p:xfrm>
          <a:off x="1814195" y="1628775"/>
          <a:ext cx="894842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"/>
                <a:gridCol w="1167130"/>
                <a:gridCol w="1498600"/>
                <a:gridCol w="1051560"/>
                <a:gridCol w="1116330"/>
                <a:gridCol w="3063240"/>
              </a:tblGrid>
              <a:tr h="5791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名称</a:t>
                      </a:r>
                      <a:endParaRPr lang="zh-CN" altLang="en-US" sz="32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符号</a:t>
                      </a:r>
                      <a:endParaRPr lang="zh-CN" altLang="en-US" sz="32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化合价</a:t>
                      </a:r>
                      <a:endParaRPr lang="zh-CN" altLang="en-US" sz="32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名称</a:t>
                      </a:r>
                      <a:endParaRPr lang="zh-CN" altLang="en-US" sz="32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符号</a:t>
                      </a:r>
                      <a:endParaRPr lang="zh-CN" altLang="en-US" sz="32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3200" b="1">
                          <a:solidFill>
                            <a:schemeClr val="tx1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化合价</a:t>
                      </a:r>
                      <a:endParaRPr lang="zh-CN" altLang="en-US" sz="3200" b="1">
                        <a:solidFill>
                          <a:schemeClr val="tx1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钠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Na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+1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氧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-2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钙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Ca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+2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碳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+2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+4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钾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+1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氯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Cl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镁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Mg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+2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硫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-2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+4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+6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铝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Al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+3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氮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-3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+2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+4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+5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锌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Zn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+2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铁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Fe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+2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、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+3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铜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Cu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+2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氢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+1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银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Ag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+1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3791585" y="1124585"/>
            <a:ext cx="38531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ClrTx/>
              <a:buSzTx/>
              <a:buFontTx/>
            </a:pPr>
            <a:r>
              <a:rPr lang="zh-CN" sz="3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一些元素的化合价</a:t>
            </a:r>
            <a:endParaRPr lang="zh-CN" sz="3200" b="1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950" y="1196340"/>
            <a:ext cx="9245600" cy="534670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839470" y="116205"/>
            <a:ext cx="4822825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800" b="1"/>
              <a:t>环节三：化学式书写的规则</a:t>
            </a:r>
            <a:endParaRPr lang="zh-CN" altLang="en-US" sz="2800" b="1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412750" y="2477770"/>
            <a:ext cx="1128776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ClrTx/>
              <a:buSzTx/>
              <a:buFontTx/>
            </a:pPr>
            <a:r>
              <a:rPr lang="zh-CN" altLang="en-US" sz="3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Q</a:t>
            </a:r>
            <a:r>
              <a:rPr lang="en-US" altLang="zh-CN" sz="3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8</a:t>
            </a:r>
            <a:r>
              <a:rPr lang="zh-CN" altLang="en-US" sz="3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：根据化合价表格，标出下面化合物中的各元素化合价，并结合化学式中的数字，你有什么发现？</a:t>
            </a:r>
            <a:endParaRPr lang="zh-CN" altLang="en-US" sz="3200" b="1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589280" y="1376680"/>
            <a:ext cx="3361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化合价的表示方法：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4295775" y="1376680"/>
            <a:ext cx="2893060" cy="82994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化合物中对应元素正上方</a:t>
            </a:r>
            <a:endParaRPr lang="zh-CN" altLang="en-US" sz="24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4584065" y="738505"/>
            <a:ext cx="11696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化合价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4"/>
            </p:custDataLst>
          </p:nvPr>
        </p:nvSpPr>
        <p:spPr>
          <a:xfrm>
            <a:off x="7536180" y="1341120"/>
            <a:ext cx="2948940" cy="82994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注：带上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“+”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“-”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“1”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不省略</a:t>
            </a:r>
            <a:endParaRPr lang="zh-CN" altLang="en-US" sz="2400" b="1">
              <a:solidFill>
                <a:srgbClr val="FF0000"/>
              </a:solidFill>
              <a:highlight>
                <a:srgbClr val="000000">
                  <a:alpha val="0"/>
                </a:srgbClr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767080" y="4869180"/>
            <a:ext cx="143256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ClrTx/>
              <a:buSzTx/>
              <a:buFontTx/>
            </a:pPr>
            <a:r>
              <a:rPr lang="zh-CN" sz="3200" b="1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规律：</a:t>
            </a:r>
            <a:endParaRPr lang="zh-CN" sz="3200" b="1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2279650" y="4869180"/>
            <a:ext cx="928814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ClrTx/>
              <a:buSzTx/>
              <a:buFontTx/>
            </a:pPr>
            <a:r>
              <a:rPr 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）一般情况下，正价元素在左，负价元素在右</a:t>
            </a:r>
            <a:endParaRPr lang="zh-CN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2279650" y="5509260"/>
            <a:ext cx="86956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ClrTx/>
              <a:buSzTx/>
              <a:buFontTx/>
            </a:pPr>
            <a:r>
              <a:rPr 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）化合物中，各元素化合价的代数和为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零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endParaRPr lang="en-US" altLang="zh-CN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479425" y="6102350"/>
            <a:ext cx="105911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3200" b="1">
                <a:latin typeface="宋体" panose="02010600030101010101" pitchFamily="2" charset="-122"/>
                <a:cs typeface="宋体" panose="02010600030101010101" pitchFamily="2" charset="-122"/>
              </a:rPr>
              <a:t>Q</a:t>
            </a:r>
            <a:r>
              <a:rPr lang="en-US" altLang="zh-CN" sz="3200" b="1">
                <a:latin typeface="宋体" panose="02010600030101010101" pitchFamily="2" charset="-122"/>
                <a:cs typeface="宋体" panose="02010600030101010101" pitchFamily="2" charset="-122"/>
              </a:rPr>
              <a:t>9</a:t>
            </a:r>
            <a:r>
              <a:rPr lang="zh-CN" altLang="en-US" sz="3200" b="1">
                <a:latin typeface="宋体" panose="02010600030101010101" pitchFamily="2" charset="-122"/>
                <a:cs typeface="宋体" panose="02010600030101010101" pitchFamily="2" charset="-122"/>
              </a:rPr>
              <a:t>：请你确定在 </a:t>
            </a:r>
            <a:r>
              <a:rPr lang="en-US" altLang="zh-CN" sz="3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CO</a:t>
            </a:r>
            <a:r>
              <a:rPr lang="en-US" altLang="zh-CN" sz="3200" b="1" baseline="-250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3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3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3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CO</a:t>
            </a:r>
            <a:r>
              <a:rPr lang="en-US" altLang="zh-CN" sz="3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3200" b="1">
                <a:latin typeface="宋体" panose="02010600030101010101" pitchFamily="2" charset="-122"/>
                <a:cs typeface="宋体" panose="02010600030101010101" pitchFamily="2" charset="-122"/>
              </a:rPr>
              <a:t>中碳元素的化合价</a:t>
            </a:r>
            <a:endParaRPr lang="zh-CN" altLang="en-US" sz="32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839470" y="116205"/>
            <a:ext cx="4822825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800" b="1"/>
              <a:t>环节三：化学式书写的规则</a:t>
            </a:r>
            <a:endParaRPr lang="zh-CN" altLang="en-US" sz="2800" b="1"/>
          </a:p>
        </p:txBody>
      </p:sp>
      <p:sp>
        <p:nvSpPr>
          <p:cNvPr id="4" name="文本框 3"/>
          <p:cNvSpPr txBox="1"/>
          <p:nvPr/>
        </p:nvSpPr>
        <p:spPr>
          <a:xfrm>
            <a:off x="2063750" y="3860800"/>
            <a:ext cx="7841615" cy="64516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0">
            <a:srgbClr val="FFFFFF"/>
          </a:lnRef>
          <a:fillRef idx="2">
            <a:schemeClr val="accent3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H</a:t>
            </a:r>
            <a:r>
              <a:rPr lang="en-US" altLang="zh-CN" sz="3600" b="1" baseline="-25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O   NaCl     CaC1</a:t>
            </a:r>
            <a:r>
              <a:rPr lang="en-US" altLang="zh-CN" sz="3600" b="1" baseline="-25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A1</a:t>
            </a:r>
            <a:r>
              <a:rPr lang="en-US" altLang="zh-CN" sz="3600" b="1" baseline="-25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en-US" altLang="zh-CN" sz="3600" b="1" baseline="-25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MgO</a:t>
            </a:r>
            <a:endParaRPr lang="en-US" altLang="zh-CN" sz="36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35505" y="3504565"/>
            <a:ext cx="8349615" cy="39878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0">
            <a:srgbClr val="FFFFFF"/>
          </a:lnRef>
          <a:fillRef idx="2">
            <a:schemeClr val="accent3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+1   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-2        +1    -1           +2      -1           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+3     -2           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+2    -2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   </a:t>
            </a:r>
            <a:endParaRPr lang="en-US" altLang="zh-CN" sz="2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 bldLvl="0" animBg="1"/>
      <p:bldP spid="12" grpId="0"/>
      <p:bldP spid="9" grpId="1" animBg="1"/>
      <p:bldP spid="12" grpId="1"/>
      <p:bldP spid="24" grpId="0" bldLvl="0" animBg="1"/>
      <p:bldP spid="24" grpId="1"/>
      <p:bldP spid="8" grpId="0"/>
      <p:bldP spid="10" grpId="0"/>
      <p:bldP spid="11" grpId="0"/>
      <p:bldP spid="13" grpId="0"/>
      <p:bldP spid="14" grpId="0"/>
      <p:bldP spid="14" grpId="1"/>
      <p:bldP spid="4" grpId="0" bldLvl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839470" y="116205"/>
            <a:ext cx="1185545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 anchorCtr="1">
            <a:spAutoFit/>
          </a:bodyPr>
          <a:p>
            <a:r>
              <a:rPr lang="zh-CN" altLang="en-US" sz="2800" b="1"/>
              <a:t>总结</a:t>
            </a:r>
            <a:endParaRPr lang="zh-CN" altLang="en-US" sz="2800" b="1"/>
          </a:p>
        </p:txBody>
      </p:sp>
      <p:sp>
        <p:nvSpPr>
          <p:cNvPr id="4" name="文本框 3"/>
          <p:cNvSpPr txBox="1"/>
          <p:nvPr/>
        </p:nvSpPr>
        <p:spPr>
          <a:xfrm>
            <a:off x="3792220" y="758190"/>
            <a:ext cx="3495675" cy="5835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纯净物的固定组成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下箭头 15"/>
          <p:cNvSpPr/>
          <p:nvPr/>
        </p:nvSpPr>
        <p:spPr>
          <a:xfrm flipV="1">
            <a:off x="5303520" y="1365250"/>
            <a:ext cx="437515" cy="1055370"/>
          </a:xfrm>
          <a:prstGeom prst="downArrow">
            <a:avLst/>
          </a:prstGeom>
          <a:solidFill>
            <a:schemeClr val="bg2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4799965" y="2420620"/>
            <a:ext cx="1419860" cy="5835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化学式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41035" y="1628775"/>
            <a:ext cx="11811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ClrTx/>
              <a:buSzTx/>
              <a:buFontTx/>
            </a:pPr>
            <a:r>
              <a:rPr lang="zh-CN" sz="3200" b="1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表示</a:t>
            </a:r>
            <a:endParaRPr lang="zh-CN" sz="3200" b="1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03705" y="4220845"/>
            <a:ext cx="2720340" cy="5835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化学式的意义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32175" y="1844675"/>
            <a:ext cx="17951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ClrTx/>
              <a:buSzTx/>
              <a:buFontTx/>
            </a:pPr>
            <a:r>
              <a:rPr lang="zh-CN" sz="2400" b="1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宏观、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微观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40430" y="1412875"/>
            <a:ext cx="18630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ClrTx/>
              <a:buSzTx/>
              <a:buFontTx/>
            </a:pPr>
            <a:r>
              <a:rPr lang="zh-CN" sz="2400" b="1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定性、定量</a:t>
            </a:r>
            <a:endParaRPr lang="zh-CN" sz="2400" b="1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8" name="下箭头 17"/>
          <p:cNvSpPr/>
          <p:nvPr/>
        </p:nvSpPr>
        <p:spPr>
          <a:xfrm rot="14220000" flipV="1">
            <a:off x="3717290" y="2553970"/>
            <a:ext cx="437515" cy="2014855"/>
          </a:xfrm>
          <a:prstGeom prst="downArrow">
            <a:avLst/>
          </a:prstGeom>
          <a:solidFill>
            <a:schemeClr val="bg2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下箭头 18"/>
          <p:cNvSpPr/>
          <p:nvPr/>
        </p:nvSpPr>
        <p:spPr>
          <a:xfrm rot="7620000" flipV="1">
            <a:off x="6813550" y="2625725"/>
            <a:ext cx="437515" cy="2014855"/>
          </a:xfrm>
          <a:prstGeom prst="downArrow">
            <a:avLst/>
          </a:prstGeom>
          <a:solidFill>
            <a:schemeClr val="bg2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7104380" y="4293235"/>
            <a:ext cx="4284345" cy="5835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zh-CN" sz="3200" b="1">
                <a:latin typeface="黑体" panose="02010609060101010101" charset="-122"/>
                <a:ea typeface="黑体" panose="02010609060101010101" charset="-122"/>
              </a:rPr>
              <a:t>认识化学式书写的规则</a:t>
            </a:r>
            <a:endParaRPr lang="zh-CN" altLang="zh-CN" sz="32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7" grpId="0"/>
      <p:bldP spid="9" grpId="0"/>
      <p:bldP spid="8" grpId="0"/>
      <p:bldP spid="4" grpId="0" bldLvl="0" animBg="1"/>
      <p:bldP spid="18" grpId="0" animBg="1"/>
      <p:bldP spid="6" grpId="0" animBg="1"/>
      <p:bldP spid="19" grpId="0" animBg="1"/>
      <p:bldP spid="20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055370" y="3500755"/>
            <a:ext cx="1092390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3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3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3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0">
            <a:srgbClr val="FFFFFF"/>
          </a:lnRef>
          <a:fillRef idx="2">
            <a:schemeClr val="accent3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lang="en-US" altLang="zh-CN" sz="3600" b="1" baseline="-25000">
                <a:latin typeface="Times New Roman" panose="02020603050405020304" charset="0"/>
                <a:cs typeface="Times New Roman" panose="02020603050405020304" charset="0"/>
              </a:rPr>
              <a:t>2     </a:t>
            </a:r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Fe    H</a:t>
            </a:r>
            <a:r>
              <a:rPr lang="en-US" altLang="zh-CN" sz="3600" b="1" baseline="-25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O  NaCl     CaC1</a:t>
            </a:r>
            <a:r>
              <a:rPr lang="en-US" altLang="zh-CN" sz="3600" b="1" baseline="-25000">
                <a:latin typeface="Times New Roman" panose="02020603050405020304" charset="0"/>
                <a:cs typeface="Times New Roman" panose="02020603050405020304" charset="0"/>
              </a:rPr>
              <a:t>2    </a:t>
            </a:r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A1</a:t>
            </a:r>
            <a:r>
              <a:rPr lang="en-US" altLang="zh-CN" sz="3600" b="1" baseline="-25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en-US" altLang="zh-CN" sz="3600" b="1" baseline="-25000">
                <a:latin typeface="Times New Roman" panose="02020603050405020304" charset="0"/>
                <a:cs typeface="Times New Roman" panose="02020603050405020304" charset="0"/>
              </a:rPr>
              <a:t>3       </a:t>
            </a:r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FeCl</a:t>
            </a:r>
            <a:r>
              <a:rPr lang="en-US" altLang="zh-CN" sz="3600" b="1" baseline="-25000">
                <a:latin typeface="Times New Roman" panose="02020603050405020304" charset="0"/>
                <a:cs typeface="Times New Roman" panose="02020603050405020304" charset="0"/>
              </a:rPr>
              <a:t>2     </a:t>
            </a:r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FeCl</a:t>
            </a:r>
            <a:r>
              <a:rPr lang="en-US" altLang="zh-CN" sz="3600" b="1" baseline="-25000"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altLang="zh-CN" sz="3600" b="1" baseline="-25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2"/>
            </p:custDataLst>
          </p:nvPr>
        </p:nvSpPr>
        <p:spPr>
          <a:xfrm>
            <a:off x="1056005" y="3212465"/>
            <a:ext cx="10594340" cy="4356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 b="1">
                <a:solidFill>
                  <a:srgbClr val="FF0000"/>
                </a:solidFill>
              </a:rPr>
              <a:t> 0           0           +1   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-2      +1    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-1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          +2     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-1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           </a:t>
            </a:r>
            <a:r>
              <a:rPr lang="en-US" altLang="zh-CN" sz="2000" b="1">
                <a:solidFill>
                  <a:srgbClr val="FF0000"/>
                </a:solidFill>
              </a:rPr>
              <a:t>+3    -2             </a:t>
            </a:r>
            <a:r>
              <a:rPr lang="zh-CN" altLang="en-US" sz="2000" b="1">
                <a:solidFill>
                  <a:srgbClr val="FF0000"/>
                </a:solidFill>
              </a:rPr>
              <a:t>？</a:t>
            </a:r>
            <a:r>
              <a:rPr lang="en-US" altLang="zh-CN" sz="2000" b="1">
                <a:solidFill>
                  <a:srgbClr val="FF0000"/>
                </a:solidFill>
              </a:rPr>
              <a:t>    -1          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？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    -1</a:t>
            </a:r>
            <a:endParaRPr lang="en-US" altLang="zh-CN" sz="2000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911860" y="44450"/>
            <a:ext cx="5379720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800" b="1"/>
              <a:t>环节一：探究物质</a:t>
            </a:r>
            <a:r>
              <a:rPr lang="zh-CN" altLang="en-US" sz="2800" b="1"/>
              <a:t>的组成</a:t>
            </a:r>
            <a:endParaRPr lang="zh-CN" altLang="en-US" sz="2800" b="1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271905" y="764540"/>
            <a:ext cx="54298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【活动</a:t>
            </a:r>
            <a:r>
              <a:rPr lang="en-US" altLang="zh-CN" sz="3200" b="1"/>
              <a:t>1</a:t>
            </a:r>
            <a:r>
              <a:rPr lang="zh-CN" altLang="en-US" sz="3200" b="1"/>
              <a:t>】：再识水的组成</a:t>
            </a:r>
            <a:endParaRPr lang="zh-CN" altLang="en-US" sz="3200" b="1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048750" y="44450"/>
            <a:ext cx="3087370" cy="365061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983615" y="1700530"/>
            <a:ext cx="2117725" cy="9531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28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正极：氧气</a:t>
            </a:r>
            <a:endParaRPr lang="zh-CN" altLang="en-US" sz="28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28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负极：氢气</a:t>
            </a:r>
            <a:endParaRPr lang="zh-CN" altLang="en-US" sz="28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cxnSp>
        <p:nvCxnSpPr>
          <p:cNvPr id="15" name="直接箭头连接符 14"/>
          <p:cNvCxnSpPr/>
          <p:nvPr>
            <p:custDataLst>
              <p:tags r:id="rId5"/>
            </p:custDataLst>
          </p:nvPr>
        </p:nvCxnSpPr>
        <p:spPr>
          <a:xfrm>
            <a:off x="3215640" y="2229485"/>
            <a:ext cx="786130" cy="0"/>
          </a:xfrm>
          <a:prstGeom prst="straightConnector1">
            <a:avLst/>
          </a:prstGeom>
          <a:ln w="412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4224020" y="1941830"/>
            <a:ext cx="4257675" cy="52197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28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水由氢元素、氧元素组成</a:t>
            </a:r>
            <a:endParaRPr lang="zh-CN" altLang="en-US" sz="28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5015865" y="1412875"/>
            <a:ext cx="251206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sz="36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H     O</a:t>
            </a:r>
            <a:endParaRPr lang="en-US" altLang="zh-CN" sz="3600" b="1">
              <a:solidFill>
                <a:srgbClr val="FF0000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983615" y="2780665"/>
            <a:ext cx="2724785" cy="94551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p>
            <a:pPr algn="l">
              <a:buClrTx/>
              <a:buSzTx/>
              <a:buFontTx/>
            </a:pPr>
            <a:r>
              <a:rPr lang="zh-CN" altLang="en-US" sz="28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氢气、</a:t>
            </a:r>
            <a:r>
              <a:rPr lang="zh-CN" altLang="en-US" sz="28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氧气</a:t>
            </a:r>
            <a:endParaRPr lang="zh-CN" altLang="en-US" sz="28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28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体积比</a:t>
            </a:r>
            <a:r>
              <a:rPr lang="en-US" altLang="zh-CN" sz="28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=2:1</a:t>
            </a:r>
            <a:endParaRPr lang="zh-CN" altLang="en-US" sz="28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algn="l">
              <a:buClrTx/>
              <a:buSzTx/>
              <a:buFontTx/>
            </a:pPr>
            <a:endParaRPr lang="zh-CN" altLang="en-US" sz="28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11860" y="4220845"/>
            <a:ext cx="5901055" cy="107632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p>
            <a:pPr algn="ctr"/>
            <a:r>
              <a:rPr 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资料</a:t>
            </a:r>
            <a:endParaRPr lang="zh-CN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氢气、氧气的密度之比为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1:16</a:t>
            </a:r>
            <a:endParaRPr lang="en-US" altLang="zh-CN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cxnSp>
        <p:nvCxnSpPr>
          <p:cNvPr id="13" name="直接箭头连接符 12"/>
          <p:cNvCxnSpPr/>
          <p:nvPr>
            <p:custDataLst>
              <p:tags r:id="rId9"/>
            </p:custDataLst>
          </p:nvPr>
        </p:nvCxnSpPr>
        <p:spPr>
          <a:xfrm>
            <a:off x="3270885" y="6052185"/>
            <a:ext cx="786130" cy="0"/>
          </a:xfrm>
          <a:prstGeom prst="straightConnector1">
            <a:avLst/>
          </a:prstGeom>
          <a:ln w="412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295775" y="5855970"/>
            <a:ext cx="3721735" cy="52197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sz="28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水是由水分子构成的</a:t>
            </a:r>
            <a:endParaRPr lang="zh-CN" sz="28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3615" y="5589270"/>
            <a:ext cx="2031365" cy="94551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p>
            <a:pPr algn="l">
              <a:buClrTx/>
              <a:buSzTx/>
              <a:buFontTx/>
            </a:pPr>
            <a:r>
              <a:rPr lang="zh-CN" sz="28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物质是由微粒构成的</a:t>
            </a:r>
            <a:endParaRPr lang="zh-CN" sz="28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cxnSp>
        <p:nvCxnSpPr>
          <p:cNvPr id="6" name="直接箭头连接符 5"/>
          <p:cNvCxnSpPr/>
          <p:nvPr>
            <p:custDataLst>
              <p:tags r:id="rId10"/>
            </p:custDataLst>
          </p:nvPr>
        </p:nvCxnSpPr>
        <p:spPr>
          <a:xfrm>
            <a:off x="3270885" y="3380740"/>
            <a:ext cx="786130" cy="0"/>
          </a:xfrm>
          <a:prstGeom prst="straightConnector1">
            <a:avLst/>
          </a:prstGeom>
          <a:ln w="412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>
            <p:custDataLst>
              <p:tags r:id="rId11"/>
            </p:custDataLst>
          </p:nvPr>
        </p:nvSpPr>
        <p:spPr>
          <a:xfrm>
            <a:off x="4152265" y="3140075"/>
            <a:ext cx="4472940" cy="52197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28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氢气、氧气的质量比为</a:t>
            </a:r>
            <a:r>
              <a:rPr lang="en-US" altLang="zh-CN" sz="28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1:8</a:t>
            </a:r>
            <a:endParaRPr lang="zh-CN" altLang="en-US" sz="28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4152265" y="3140710"/>
            <a:ext cx="5574030" cy="52197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28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氢元素、氧元素的质量比为</a:t>
            </a:r>
            <a:r>
              <a:rPr lang="en-US" altLang="zh-CN" sz="28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1:8</a:t>
            </a:r>
            <a:endParaRPr lang="zh-CN" altLang="en-US" sz="28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1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2" grpId="0"/>
      <p:bldP spid="10" grpId="0"/>
      <p:bldP spid="11" grpId="0" bldLvl="0" animBg="1"/>
      <p:bldP spid="14" grpId="0" bldLvl="0" animBg="1"/>
      <p:bldP spid="3" grpId="0"/>
      <p:bldP spid="2" grpId="0" animBg="1"/>
      <p:bldP spid="1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" name="椭圆 41997"/>
          <p:cNvSpPr/>
          <p:nvPr>
            <p:custDataLst>
              <p:tags r:id="rId1"/>
            </p:custDataLst>
          </p:nvPr>
        </p:nvSpPr>
        <p:spPr>
          <a:xfrm>
            <a:off x="258827" y="5372735"/>
            <a:ext cx="286030" cy="243479"/>
          </a:xfrm>
          <a:prstGeom prst="ellipse">
            <a:avLst/>
          </a:prstGeom>
          <a:solidFill>
            <a:schemeClr val="bg1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>
            <a:noAutofit/>
          </a:bodyPr>
          <a:p>
            <a:pPr lvl="0" algn="l">
              <a:buClrTx/>
              <a:buSzTx/>
            </a:pPr>
            <a:endParaRPr lang="zh-CN" altLang="en-US" sz="240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55" name="椭圆 41998"/>
          <p:cNvSpPr/>
          <p:nvPr>
            <p:custDataLst>
              <p:tags r:id="rId2"/>
            </p:custDataLst>
          </p:nvPr>
        </p:nvSpPr>
        <p:spPr>
          <a:xfrm>
            <a:off x="1627505" y="5307965"/>
            <a:ext cx="363855" cy="340360"/>
          </a:xfrm>
          <a:prstGeom prst="ellipse">
            <a:avLst/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t">
            <a:noAutofit/>
          </a:bodyPr>
          <a:p>
            <a:pPr lvl="0" algn="l">
              <a:buClrTx/>
              <a:buSzTx/>
            </a:pPr>
            <a:endParaRPr lang="zh-CN" altLang="en-US" sz="240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56" name="文本框 55"/>
          <p:cNvSpPr txBox="1"/>
          <p:nvPr>
            <p:custDataLst>
              <p:tags r:id="rId3"/>
            </p:custDataLst>
          </p:nvPr>
        </p:nvSpPr>
        <p:spPr>
          <a:xfrm>
            <a:off x="475615" y="5300980"/>
            <a:ext cx="1080135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2000" b="1">
                <a:solidFill>
                  <a:srgbClr val="0070C0"/>
                </a:solidFill>
                <a:latin typeface="宋体" panose="02010600030101010101" pitchFamily="2" charset="-122"/>
                <a:sym typeface="+mn-ea"/>
              </a:rPr>
              <a:t>氢原子</a:t>
            </a:r>
            <a:endParaRPr lang="zh-CN" altLang="en-US" sz="2000" b="1">
              <a:solidFill>
                <a:srgbClr val="0070C0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57" name="文本框 56"/>
          <p:cNvSpPr txBox="1"/>
          <p:nvPr>
            <p:custDataLst>
              <p:tags r:id="rId4"/>
            </p:custDataLst>
          </p:nvPr>
        </p:nvSpPr>
        <p:spPr>
          <a:xfrm>
            <a:off x="1919605" y="5300980"/>
            <a:ext cx="1076960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2000" b="1">
                <a:solidFill>
                  <a:srgbClr val="0070C0"/>
                </a:solidFill>
                <a:latin typeface="宋体" panose="02010600030101010101" pitchFamily="2" charset="-122"/>
                <a:sym typeface="+mn-ea"/>
              </a:rPr>
              <a:t>氧原子</a:t>
            </a:r>
            <a:endParaRPr lang="zh-CN" altLang="en-US" sz="2000" b="1">
              <a:solidFill>
                <a:srgbClr val="0070C0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58" name="文本框 57"/>
          <p:cNvSpPr txBox="1"/>
          <p:nvPr>
            <p:custDataLst>
              <p:tags r:id="rId5"/>
            </p:custDataLst>
          </p:nvPr>
        </p:nvSpPr>
        <p:spPr>
          <a:xfrm>
            <a:off x="690880" y="4725035"/>
            <a:ext cx="18141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水分子模型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1815" y="1358265"/>
            <a:ext cx="1096708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3200" b="1">
                <a:sym typeface="+mn-ea"/>
              </a:rPr>
              <a:t>Q1:构建一个水分子模型，结合水分子的模型，你能得到关于水分子的什么信息？</a:t>
            </a:r>
            <a:endParaRPr lang="zh-CN" altLang="en-US" sz="3200" b="1"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3791585" y="4077335"/>
            <a:ext cx="7870190" cy="52197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2800" b="1">
                <a:solidFill>
                  <a:srgbClr val="0070C0"/>
                </a:solidFill>
                <a:latin typeface="宋体" panose="02010600030101010101" pitchFamily="2" charset="-122"/>
                <a:sym typeface="+mn-ea"/>
              </a:rPr>
              <a:t>每个水分子都是由</a:t>
            </a:r>
            <a:r>
              <a:rPr lang="en-US" altLang="zh-CN" sz="2800" b="1">
                <a:solidFill>
                  <a:srgbClr val="0070C0"/>
                </a:solidFill>
                <a:latin typeface="宋体" panose="02010600030101010101" pitchFamily="2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0070C0"/>
                </a:solidFill>
                <a:latin typeface="宋体" panose="02010600030101010101" pitchFamily="2" charset="-122"/>
                <a:sym typeface="+mn-ea"/>
              </a:rPr>
              <a:t>个氢原子和</a:t>
            </a:r>
            <a:r>
              <a:rPr lang="en-US" altLang="zh-CN" sz="2800" b="1">
                <a:solidFill>
                  <a:srgbClr val="0070C0"/>
                </a:solidFill>
                <a:latin typeface="宋体" panose="02010600030101010101" pitchFamily="2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0070C0"/>
                </a:solidFill>
                <a:latin typeface="宋体" panose="02010600030101010101" pitchFamily="2" charset="-122"/>
                <a:sym typeface="+mn-ea"/>
              </a:rPr>
              <a:t>个氧原子构成的</a:t>
            </a:r>
            <a:endParaRPr lang="zh-CN" altLang="en-US" sz="2800" b="1">
              <a:solidFill>
                <a:srgbClr val="0070C0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911860" y="44450"/>
            <a:ext cx="5379720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800" b="1"/>
              <a:t>环节一：探究</a:t>
            </a:r>
            <a:r>
              <a:rPr lang="zh-CN" altLang="en-US" sz="2800" b="1">
                <a:sym typeface="+mn-ea"/>
              </a:rPr>
              <a:t>物质</a:t>
            </a:r>
            <a:r>
              <a:rPr lang="zh-CN" altLang="en-US" sz="2800" b="1"/>
              <a:t>的组成</a:t>
            </a:r>
            <a:endParaRPr lang="zh-CN" altLang="en-US" sz="2800" b="1"/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3791585" y="3357245"/>
            <a:ext cx="7870190" cy="52197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2800" b="1">
                <a:solidFill>
                  <a:srgbClr val="0070C0"/>
                </a:solidFill>
                <a:latin typeface="宋体" panose="02010600030101010101" pitchFamily="2" charset="-122"/>
                <a:sym typeface="+mn-ea"/>
              </a:rPr>
              <a:t>水分子是由氢原子和氧原子构成的</a:t>
            </a:r>
            <a:endParaRPr lang="zh-CN" altLang="en-US" sz="2800" b="1">
              <a:solidFill>
                <a:srgbClr val="0070C0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3225" y="3284855"/>
            <a:ext cx="2663825" cy="136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41997"/>
          <p:cNvSpPr/>
          <p:nvPr>
            <p:custDataLst>
              <p:tags r:id="rId9"/>
            </p:custDataLst>
          </p:nvPr>
        </p:nvSpPr>
        <p:spPr>
          <a:xfrm>
            <a:off x="258827" y="5372735"/>
            <a:ext cx="286030" cy="243479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>
            <a:noAutofit/>
          </a:bodyPr>
          <a:p>
            <a:pPr lvl="0" algn="l">
              <a:buClrTx/>
              <a:buSzTx/>
            </a:pPr>
            <a:endParaRPr lang="zh-CN" altLang="en-US" sz="240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8" name="椭圆 41998"/>
          <p:cNvSpPr/>
          <p:nvPr>
            <p:custDataLst>
              <p:tags r:id="rId10"/>
            </p:custDataLst>
          </p:nvPr>
        </p:nvSpPr>
        <p:spPr>
          <a:xfrm>
            <a:off x="1627505" y="5302885"/>
            <a:ext cx="363855" cy="340360"/>
          </a:xfrm>
          <a:prstGeom prst="ellipse">
            <a:avLst/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t">
            <a:noAutofit/>
          </a:bodyPr>
          <a:p>
            <a:pPr lvl="0" algn="l">
              <a:buClrTx/>
              <a:buSzTx/>
            </a:pPr>
            <a:endParaRPr lang="zh-CN" altLang="en-US" sz="240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9" name="椭圆 41997"/>
          <p:cNvSpPr/>
          <p:nvPr>
            <p:custDataLst>
              <p:tags r:id="rId11"/>
            </p:custDataLst>
          </p:nvPr>
        </p:nvSpPr>
        <p:spPr>
          <a:xfrm>
            <a:off x="258827" y="5372735"/>
            <a:ext cx="286030" cy="243479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>
            <a:noAutofit/>
          </a:bodyPr>
          <a:p>
            <a:pPr lvl="0" algn="l">
              <a:buClrTx/>
              <a:buSzTx/>
            </a:pPr>
            <a:endParaRPr lang="zh-CN" altLang="en-US" sz="240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2"/>
            </p:custDataLst>
          </p:nvPr>
        </p:nvSpPr>
        <p:spPr>
          <a:xfrm>
            <a:off x="3143885" y="692785"/>
            <a:ext cx="54298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【活动</a:t>
            </a:r>
            <a:r>
              <a:rPr lang="en-US" altLang="zh-CN" sz="3200" b="1"/>
              <a:t>1</a:t>
            </a:r>
            <a:r>
              <a:rPr lang="zh-CN" altLang="en-US" sz="3200" b="1"/>
              <a:t>】：再识水的组成</a:t>
            </a:r>
            <a:endParaRPr lang="zh-CN" altLang="en-US" sz="3200" b="1"/>
          </a:p>
        </p:txBody>
      </p:sp>
    </p:spTree>
    <p:custDataLst>
      <p:tags r:id="rId1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1"/>
      <p:bldP spid="5" grpId="0" bldLvl="0" animBg="1"/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4511675" y="742950"/>
            <a:ext cx="2267585" cy="583565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3200" b="1"/>
              <a:t>电解水实验</a:t>
            </a:r>
            <a:endParaRPr lang="zh-CN" altLang="en-US" sz="3200" b="1"/>
          </a:p>
        </p:txBody>
      </p:sp>
      <p:sp>
        <p:nvSpPr>
          <p:cNvPr id="4" name="文本框 3"/>
          <p:cNvSpPr txBox="1"/>
          <p:nvPr/>
        </p:nvSpPr>
        <p:spPr>
          <a:xfrm>
            <a:off x="5232400" y="1700530"/>
            <a:ext cx="674370" cy="5835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3200" b="1">
                <a:latin typeface="黑体" panose="02010609060101010101" charset="-122"/>
                <a:ea typeface="黑体" panose="02010609060101010101" charset="-122"/>
              </a:rPr>
              <a:t>水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4195" y="3222625"/>
            <a:ext cx="2608580" cy="1549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 anchor="ctr" anchorCtr="1">
            <a:noAutofit/>
          </a:bodyPr>
          <a:p>
            <a:r>
              <a:rPr lang="zh-CN" altLang="en-US" sz="3200" b="1"/>
              <a:t>含有氢元素和氧元素</a:t>
            </a:r>
            <a:endParaRPr lang="zh-CN" altLang="en-US" sz="3200" b="1"/>
          </a:p>
        </p:txBody>
      </p:sp>
      <p:sp>
        <p:nvSpPr>
          <p:cNvPr id="8" name="文本框 7"/>
          <p:cNvSpPr txBox="1"/>
          <p:nvPr/>
        </p:nvSpPr>
        <p:spPr>
          <a:xfrm>
            <a:off x="4439920" y="3246120"/>
            <a:ext cx="2607945" cy="152590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 anchor="ctr" anchorCtr="1">
            <a:noAutofit/>
          </a:bodyPr>
          <a:p>
            <a:pPr lvl="0" algn="l">
              <a:buClrTx/>
              <a:buSzTx/>
              <a:buFontTx/>
            </a:pPr>
            <a:r>
              <a:rPr lang="zh-CN" altLang="en-US" sz="3200" b="1">
                <a:sym typeface="+mn-ea"/>
              </a:rPr>
              <a:t>氢元素、氧元素质量比</a:t>
            </a:r>
            <a:r>
              <a:rPr lang="en-US" altLang="zh-CN" sz="3200" b="1">
                <a:sym typeface="+mn-ea"/>
              </a:rPr>
              <a:t>1:8</a:t>
            </a:r>
            <a:endParaRPr lang="zh-CN" altLang="en-US" sz="3200" b="1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98485" y="3212465"/>
            <a:ext cx="3500120" cy="15233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 anchor="ctr" anchorCtr="1">
            <a:noAutofit/>
          </a:bodyPr>
          <a:p>
            <a:pPr lvl="0" algn="l">
              <a:buClrTx/>
              <a:buSzTx/>
              <a:buFontTx/>
            </a:pPr>
            <a:r>
              <a:rPr lang="zh-CN" altLang="en-US" sz="3200" b="1">
                <a:sym typeface="+mn-ea"/>
              </a:rPr>
              <a:t>每个水分子中氢原子、氧原子个数比</a:t>
            </a:r>
            <a:r>
              <a:rPr lang="en-US" altLang="zh-CN" sz="3200" b="1">
                <a:sym typeface="+mn-ea"/>
              </a:rPr>
              <a:t>2</a:t>
            </a:r>
            <a:r>
              <a:rPr lang="en-US" altLang="zh-CN" sz="3200" b="1">
                <a:sym typeface="+mn-ea"/>
              </a:rPr>
              <a:t>:1</a:t>
            </a:r>
            <a:endParaRPr lang="en-US" altLang="zh-CN" sz="3200" b="1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71905" y="2708910"/>
            <a:ext cx="1016635" cy="5835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宏观</a:t>
            </a:r>
            <a:endParaRPr lang="zh-CN" altLang="en-US" sz="32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60010" y="2708910"/>
            <a:ext cx="1118870" cy="5835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3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宏观</a:t>
            </a:r>
            <a:endParaRPr lang="zh-CN" altLang="en-US" sz="32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99245" y="2662555"/>
            <a:ext cx="1196340" cy="5835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</a:rPr>
              <a:t>微观</a:t>
            </a:r>
            <a:endParaRPr lang="zh-CN" altLang="en-US" sz="32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13485" y="4725035"/>
            <a:ext cx="1075055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定性</a:t>
            </a:r>
            <a:endParaRPr lang="zh-CN" altLang="en-US" sz="32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03825" y="4725035"/>
            <a:ext cx="1075055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32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定量</a:t>
            </a:r>
            <a:endParaRPr lang="zh-CN" altLang="en-US" sz="32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575685" y="1701165"/>
            <a:ext cx="4445000" cy="5835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sym typeface="+mn-ea"/>
              </a:rPr>
              <a:t>水的组成是固定不变的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6" name="下箭头 15"/>
          <p:cNvSpPr/>
          <p:nvPr/>
        </p:nvSpPr>
        <p:spPr>
          <a:xfrm>
            <a:off x="5448300" y="1348740"/>
            <a:ext cx="287655" cy="360045"/>
          </a:xfrm>
          <a:prstGeom prst="downArrow">
            <a:avLst/>
          </a:prstGeom>
          <a:solidFill>
            <a:schemeClr val="bg2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9408160" y="4735830"/>
            <a:ext cx="1075055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32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定量</a:t>
            </a:r>
            <a:endParaRPr lang="zh-CN" altLang="en-US" sz="32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135505" y="2204720"/>
            <a:ext cx="2447925" cy="36576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278880" y="2132965"/>
            <a:ext cx="3096260" cy="43243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 flipH="1">
            <a:off x="5592445" y="2276475"/>
            <a:ext cx="3810" cy="50419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>
            <p:custDataLst>
              <p:tags r:id="rId1"/>
            </p:custDataLst>
          </p:nvPr>
        </p:nvSpPr>
        <p:spPr>
          <a:xfrm>
            <a:off x="911860" y="44450"/>
            <a:ext cx="5379720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800" b="1"/>
              <a:t>环节一：探究</a:t>
            </a:r>
            <a:r>
              <a:rPr lang="zh-CN" altLang="en-US" sz="2800" b="1">
                <a:sym typeface="+mn-ea"/>
              </a:rPr>
              <a:t>物质</a:t>
            </a:r>
            <a:r>
              <a:rPr lang="zh-CN" altLang="en-US" sz="2800" b="1"/>
              <a:t>的组成</a:t>
            </a:r>
            <a:endParaRPr lang="zh-CN" altLang="en-US" sz="2800" b="1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6" grpId="0" bldLvl="0" animBg="1"/>
      <p:bldP spid="4" grpId="0" animBg="1"/>
      <p:bldP spid="7" grpId="0" animBg="1"/>
      <p:bldP spid="8" grpId="0" bldLvl="0" animBg="1"/>
      <p:bldP spid="9" grpId="0" animBg="1"/>
      <p:bldP spid="15" grpId="0" bldLvl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847850" y="1124585"/>
            <a:ext cx="73355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【资料卡1】：研究物质组成的化学史</a:t>
            </a:r>
            <a:endParaRPr lang="zh-CN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768205" y="1557020"/>
            <a:ext cx="2376170" cy="3282950"/>
          </a:xfrm>
          <a:prstGeom prst="rect">
            <a:avLst/>
          </a:prstGeom>
          <a:ln>
            <a:noFill/>
          </a:ln>
        </p:spPr>
      </p:pic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407670" y="1859280"/>
            <a:ext cx="1918970" cy="313944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3200" b="1">
                <a:sym typeface="+mn-ea"/>
              </a:rPr>
              <a:t>非洲的盐</a:t>
            </a:r>
            <a:endParaRPr lang="zh-CN" altLang="en-US" sz="3200" b="1"/>
          </a:p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3200" b="1">
                <a:sym typeface="+mn-ea"/>
              </a:rPr>
              <a:t>亚洲的</a:t>
            </a:r>
            <a:r>
              <a:rPr lang="zh-CN" altLang="en-US" sz="3200" b="1">
                <a:sym typeface="+mn-ea"/>
              </a:rPr>
              <a:t>盐</a:t>
            </a:r>
            <a:endParaRPr lang="zh-CN" altLang="en-US" sz="3200" b="1">
              <a:sym typeface="+mn-ea"/>
            </a:endParaRPr>
          </a:p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3200" b="1">
                <a:sym typeface="+mn-ea"/>
              </a:rPr>
              <a:t>欧洲的</a:t>
            </a:r>
            <a:r>
              <a:rPr lang="zh-CN" altLang="en-US" sz="3200" b="1">
                <a:sym typeface="+mn-ea"/>
              </a:rPr>
              <a:t>盐</a:t>
            </a:r>
            <a:endParaRPr lang="zh-CN" altLang="en-US" sz="3200" b="1">
              <a:sym typeface="+mn-ea"/>
            </a:endParaRPr>
          </a:p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3200" b="1">
                <a:sym typeface="+mn-ea"/>
              </a:rPr>
              <a:t>河</a:t>
            </a:r>
            <a:r>
              <a:rPr lang="zh-CN" altLang="en-US" sz="3200" b="1">
                <a:sym typeface="+mn-ea"/>
              </a:rPr>
              <a:t>盐</a:t>
            </a:r>
            <a:endParaRPr lang="zh-CN" altLang="en-US" sz="3200" b="1">
              <a:sym typeface="+mn-ea"/>
            </a:endParaRPr>
          </a:p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3200" b="1">
                <a:sym typeface="+mn-ea"/>
              </a:rPr>
              <a:t>湖</a:t>
            </a:r>
            <a:r>
              <a:rPr lang="zh-CN" altLang="en-US" sz="3200" b="1">
                <a:sym typeface="+mn-ea"/>
              </a:rPr>
              <a:t>盐</a:t>
            </a:r>
            <a:endParaRPr lang="zh-CN" altLang="en-US" sz="3200" b="1"/>
          </a:p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3200" b="1">
                <a:sym typeface="+mn-ea"/>
              </a:rPr>
              <a:t>海</a:t>
            </a:r>
            <a:r>
              <a:rPr lang="zh-CN" altLang="en-US" sz="3200" b="1">
                <a:sym typeface="+mn-ea"/>
              </a:rPr>
              <a:t>盐</a:t>
            </a:r>
            <a:endParaRPr lang="zh-CN" altLang="en-US" sz="3200" b="1"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911860" y="44450"/>
            <a:ext cx="5379720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800" b="1"/>
              <a:t>环节一</a:t>
            </a:r>
            <a:r>
              <a:rPr lang="zh-CN" altLang="en-US" sz="2800" b="1"/>
              <a:t>：探究物质的组成</a:t>
            </a:r>
            <a:endParaRPr lang="zh-CN" altLang="en-US" sz="2800" b="1"/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5321935" y="4004945"/>
            <a:ext cx="3347720" cy="6032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p>
            <a:r>
              <a:rPr lang="zh-CN" altLang="en-US" sz="3600">
                <a:solidFill>
                  <a:schemeClr val="dk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氯元素占</a:t>
            </a:r>
            <a:r>
              <a:rPr lang="en-US" altLang="zh-CN" sz="3600">
                <a:solidFill>
                  <a:schemeClr val="dk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60.7</a:t>
            </a:r>
            <a:r>
              <a:rPr lang="zh-CN" altLang="en-US" sz="3600">
                <a:solidFill>
                  <a:schemeClr val="dk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%</a:t>
            </a:r>
            <a:endParaRPr lang="zh-CN" altLang="en-US" sz="3600">
              <a:solidFill>
                <a:schemeClr val="dk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5323840" y="2067560"/>
            <a:ext cx="344741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r>
              <a:rPr lang="zh-CN" altLang="en-US" sz="3600">
                <a:solidFill>
                  <a:schemeClr val="dk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钠元素占</a:t>
            </a:r>
            <a:r>
              <a:rPr lang="en-US" altLang="zh-CN" sz="3600">
                <a:solidFill>
                  <a:schemeClr val="dk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39.3</a:t>
            </a:r>
            <a:r>
              <a:rPr lang="zh-CN" altLang="en-US" sz="3600">
                <a:solidFill>
                  <a:schemeClr val="dk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%</a:t>
            </a:r>
            <a:endParaRPr lang="zh-CN" altLang="en-US" sz="3600">
              <a:solidFill>
                <a:schemeClr val="dk1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2495550" y="2679700"/>
            <a:ext cx="2075180" cy="7372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800" b="1">
                <a:sym typeface="+mn-ea"/>
              </a:rPr>
              <a:t>去除杂质</a:t>
            </a:r>
            <a:endParaRPr lang="zh-CN" altLang="en-US" sz="2800" b="1"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4008120" y="2712720"/>
            <a:ext cx="736600" cy="176085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t">
            <a:spAutoFit/>
          </a:bodyPr>
          <a:p>
            <a:r>
              <a:rPr lang="zh-CN" altLang="en-US" sz="3600">
                <a:solidFill>
                  <a:schemeClr val="dk1"/>
                </a:solidFill>
                <a:latin typeface="宋体" panose="02010600030101010101" pitchFamily="2" charset="-122"/>
                <a:sym typeface="+mn-ea"/>
              </a:rPr>
              <a:t>氯化钠</a:t>
            </a:r>
            <a:endParaRPr lang="zh-CN" altLang="en-US" sz="3600">
              <a:solidFill>
                <a:schemeClr val="dk1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14" name="右大括号 13"/>
          <p:cNvSpPr/>
          <p:nvPr>
            <p:custDataLst>
              <p:tags r:id="rId10"/>
            </p:custDataLst>
          </p:nvPr>
        </p:nvSpPr>
        <p:spPr>
          <a:xfrm>
            <a:off x="2207895" y="1988820"/>
            <a:ext cx="403860" cy="2774315"/>
          </a:xfrm>
          <a:prstGeom prst="rightBrac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180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6" name="直接箭头连接符 5"/>
          <p:cNvCxnSpPr/>
          <p:nvPr>
            <p:custDataLst>
              <p:tags r:id="rId11"/>
            </p:custDataLst>
          </p:nvPr>
        </p:nvCxnSpPr>
        <p:spPr>
          <a:xfrm>
            <a:off x="2783840" y="3367405"/>
            <a:ext cx="1410970" cy="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左大括号 15"/>
          <p:cNvSpPr/>
          <p:nvPr>
            <p:custDataLst>
              <p:tags r:id="rId12"/>
            </p:custDataLst>
          </p:nvPr>
        </p:nvSpPr>
        <p:spPr>
          <a:xfrm>
            <a:off x="4830445" y="2364105"/>
            <a:ext cx="459105" cy="2006600"/>
          </a:xfrm>
          <a:prstGeom prst="leftBrac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180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3"/>
            </p:custDataLst>
          </p:nvPr>
        </p:nvSpPr>
        <p:spPr>
          <a:xfrm>
            <a:off x="2783840" y="4725035"/>
            <a:ext cx="5348605" cy="5835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sym typeface="+mn-ea"/>
              </a:rPr>
              <a:t>氯化钠具有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固定的元素组成</a:t>
            </a:r>
            <a:endParaRPr lang="zh-CN" altLang="en-US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14"/>
            </p:custDataLst>
          </p:nvPr>
        </p:nvSpPr>
        <p:spPr>
          <a:xfrm>
            <a:off x="9931400" y="4941570"/>
            <a:ext cx="19964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普鲁斯特</a:t>
            </a:r>
            <a:endParaRPr lang="zh-CN" altLang="en-US" sz="3200" b="1"/>
          </a:p>
        </p:txBody>
      </p:sp>
      <p:sp>
        <p:nvSpPr>
          <p:cNvPr id="3" name="文本框 2"/>
          <p:cNvSpPr txBox="1"/>
          <p:nvPr/>
        </p:nvSpPr>
        <p:spPr>
          <a:xfrm>
            <a:off x="1055370" y="5589270"/>
            <a:ext cx="8983345" cy="107632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zh-CN" altLang="en-US" sz="32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定</a:t>
            </a:r>
            <a:r>
              <a:rPr lang="zh-CN" altLang="en-US" sz="32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组成定律：</a:t>
            </a:r>
            <a:r>
              <a:rPr lang="zh-CN" altLang="en-US" sz="32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每一种物质都有固定的组成，组成该物质的各元素的质量比都是相同的。</a:t>
            </a:r>
            <a:endParaRPr lang="zh-CN" altLang="en-US" sz="32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5"/>
            </p:custDataLst>
          </p:nvPr>
        </p:nvSpPr>
        <p:spPr>
          <a:xfrm>
            <a:off x="3792220" y="2348865"/>
            <a:ext cx="144780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r>
              <a:rPr 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纯净物</a:t>
            </a:r>
            <a:endParaRPr lang="zh-CN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6"/>
            </p:custDataLst>
          </p:nvPr>
        </p:nvSpPr>
        <p:spPr>
          <a:xfrm>
            <a:off x="612140" y="620395"/>
            <a:ext cx="740727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3200" b="1">
                <a:sym typeface="+mn-ea"/>
              </a:rPr>
              <a:t>Q</a:t>
            </a:r>
            <a:r>
              <a:rPr lang="en-US" altLang="zh-CN" sz="3200" b="1">
                <a:sym typeface="+mn-ea"/>
              </a:rPr>
              <a:t>2</a:t>
            </a:r>
            <a:r>
              <a:rPr lang="zh-CN" altLang="en-US" sz="3200" b="1">
                <a:sym typeface="+mn-ea"/>
              </a:rPr>
              <a:t>:是不是其他物质都有固定组成呢？</a:t>
            </a:r>
            <a:endParaRPr lang="zh-CN" altLang="en-US" sz="3200" b="1">
              <a:sym typeface="+mn-ea"/>
            </a:endParaRPr>
          </a:p>
        </p:txBody>
      </p:sp>
    </p:spTree>
    <p:custDataLst>
      <p:tags r:id="rId1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ldLvl="0" animBg="1"/>
      <p:bldP spid="12" grpId="0"/>
      <p:bldP spid="13" grpId="0"/>
      <p:bldP spid="16" grpId="0" bldLvl="0" animBg="1"/>
      <p:bldP spid="10" grpId="0"/>
      <p:bldP spid="9" grpId="0"/>
      <p:bldP spid="8" grpId="0" bldLvl="0" animBg="1"/>
      <p:bldP spid="3" grpId="0" bldLvl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128885" y="2564765"/>
            <a:ext cx="1943735" cy="2611120"/>
          </a:xfrm>
          <a:prstGeom prst="rect">
            <a:avLst/>
          </a:prstGeom>
        </p:spPr>
      </p:pic>
      <p:sp>
        <p:nvSpPr>
          <p:cNvPr id="58" name="文本框 57"/>
          <p:cNvSpPr txBox="1"/>
          <p:nvPr/>
        </p:nvSpPr>
        <p:spPr>
          <a:xfrm>
            <a:off x="583565" y="5372735"/>
            <a:ext cx="18141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氯化钠晶体结构示意图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0704830" y="5323840"/>
            <a:ext cx="12636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斯塔</a:t>
            </a:r>
            <a:endParaRPr lang="zh-CN" altLang="en-US" sz="2800" b="1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919605" y="621030"/>
            <a:ext cx="73355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【资料卡2】：研究物质组成的化学史</a:t>
            </a:r>
            <a:endParaRPr lang="zh-CN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7035" y="1132840"/>
            <a:ext cx="1138872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ym typeface="+mn-ea"/>
              </a:rPr>
              <a:t>Q</a:t>
            </a:r>
            <a:r>
              <a:rPr lang="en-US" altLang="zh-CN" sz="3200" b="1">
                <a:sym typeface="+mn-ea"/>
              </a:rPr>
              <a:t>3</a:t>
            </a:r>
            <a:r>
              <a:rPr lang="zh-CN" altLang="en-US" sz="3200" b="1">
                <a:sym typeface="+mn-ea"/>
              </a:rPr>
              <a:t>：</a:t>
            </a:r>
            <a:r>
              <a:rPr lang="zh-CN" altLang="en-US" sz="3200" b="1"/>
              <a:t>请根据氯化钠的晶体微观结构示意图，数一数每个氯离子周围有多少个钠离子，</a:t>
            </a:r>
            <a:r>
              <a:rPr lang="zh-CN" altLang="en-US" sz="3200" b="1">
                <a:sym typeface="+mn-ea"/>
              </a:rPr>
              <a:t>每个钠离子周围有多少个氯离子？</a:t>
            </a:r>
            <a:endParaRPr lang="zh-CN" altLang="en-US" sz="3200" b="1"/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4377690" y="2492375"/>
            <a:ext cx="5370830" cy="95313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p>
            <a:pPr algn="ctr"/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每个钠离子的周围都有6个氯离子</a:t>
            </a:r>
            <a:endParaRPr 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/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每个氯离子的周围也有6个钠离子</a:t>
            </a:r>
            <a:endParaRPr 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6" name="下箭头 15"/>
          <p:cNvSpPr/>
          <p:nvPr>
            <p:custDataLst>
              <p:tags r:id="rId6"/>
            </p:custDataLst>
          </p:nvPr>
        </p:nvSpPr>
        <p:spPr>
          <a:xfrm>
            <a:off x="6892925" y="3569335"/>
            <a:ext cx="355600" cy="682625"/>
          </a:xfrm>
          <a:prstGeom prst="downArrow">
            <a:avLst/>
          </a:prstGeom>
          <a:solidFill>
            <a:schemeClr val="bg2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4584065" y="4436745"/>
            <a:ext cx="4709795" cy="52197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p>
            <a:pPr algn="ctr"/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氯离子和钠离子个数比为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1:1</a:t>
            </a:r>
            <a:endParaRPr lang="en-US" altLang="zh-CN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48075" y="5323840"/>
            <a:ext cx="6356350" cy="120523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 anchor="t">
            <a:noAutofit/>
          </a:bodyPr>
          <a:p>
            <a:pPr>
              <a:buClrTx/>
              <a:buSzTx/>
              <a:buFontTx/>
            </a:pPr>
            <a:r>
              <a:rPr 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微观:氯化钠有固定的组成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</a:t>
            </a:r>
            <a:r>
              <a:rPr 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验证了定组成定律</a:t>
            </a:r>
            <a:endParaRPr lang="zh-CN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911860" y="44450"/>
            <a:ext cx="5379720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800" b="1"/>
              <a:t>环节一：探究物质的组成</a:t>
            </a:r>
            <a:endParaRPr lang="zh-CN" altLang="en-US" sz="2800" b="1"/>
          </a:p>
        </p:txBody>
      </p:sp>
      <p:pic>
        <p:nvPicPr>
          <p:cNvPr id="17" name="图片 16" descr="123"/>
          <p:cNvPicPr>
            <a:picLocks noChangeAspect="1"/>
          </p:cNvPicPr>
          <p:nvPr/>
        </p:nvPicPr>
        <p:blipFill>
          <a:blip r:embed="rId9"/>
          <a:srcRect l="11417" t="22704" r="51576" b="6944"/>
          <a:stretch>
            <a:fillRect/>
          </a:stretch>
        </p:blipFill>
        <p:spPr>
          <a:xfrm>
            <a:off x="47625" y="2132965"/>
            <a:ext cx="2326640" cy="3317875"/>
          </a:xfrm>
          <a:prstGeom prst="rect">
            <a:avLst/>
          </a:prstGeom>
        </p:spPr>
      </p:pic>
      <p:pic>
        <p:nvPicPr>
          <p:cNvPr id="18" name="图片 17" descr="123"/>
          <p:cNvPicPr>
            <a:picLocks noChangeAspect="1"/>
          </p:cNvPicPr>
          <p:nvPr/>
        </p:nvPicPr>
        <p:blipFill>
          <a:blip r:embed="rId9"/>
          <a:srcRect l="54729" t="19556" r="14562" b="46955"/>
          <a:stretch>
            <a:fillRect/>
          </a:stretch>
        </p:blipFill>
        <p:spPr>
          <a:xfrm>
            <a:off x="2374265" y="2139950"/>
            <a:ext cx="1750060" cy="1432560"/>
          </a:xfrm>
          <a:prstGeom prst="rect">
            <a:avLst/>
          </a:prstGeom>
        </p:spPr>
      </p:pic>
      <p:pic>
        <p:nvPicPr>
          <p:cNvPr id="19" name="图片 18" descr="12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rcRect l="54729" t="50670" r="14563" b="14296"/>
          <a:stretch>
            <a:fillRect/>
          </a:stretch>
        </p:blipFill>
        <p:spPr>
          <a:xfrm>
            <a:off x="2342515" y="3472180"/>
            <a:ext cx="1750060" cy="14986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1" grpId="0" bldLvl="0" animBg="1"/>
      <p:bldP spid="16" grpId="0" bldLvl="0" animBg="1"/>
      <p:bldP spid="10" grpId="0" bldLvl="0" animBg="1"/>
      <p:bldP spid="8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544195" y="3222625"/>
            <a:ext cx="2608580" cy="1549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 anchor="ctr" anchorCtr="1">
            <a:noAutofit/>
          </a:bodyPr>
          <a:p>
            <a:r>
              <a:rPr lang="zh-CN" altLang="en-US" sz="3200" b="1"/>
              <a:t>含有氢元素和氧元素</a:t>
            </a:r>
            <a:endParaRPr lang="zh-CN" altLang="en-US" sz="3200" b="1"/>
          </a:p>
        </p:txBody>
      </p:sp>
      <p:sp>
        <p:nvSpPr>
          <p:cNvPr id="8" name="文本框 7"/>
          <p:cNvSpPr txBox="1"/>
          <p:nvPr/>
        </p:nvSpPr>
        <p:spPr>
          <a:xfrm>
            <a:off x="4439920" y="3246120"/>
            <a:ext cx="2607945" cy="152590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 anchor="ctr" anchorCtr="1">
            <a:noAutofit/>
          </a:bodyPr>
          <a:p>
            <a:pPr lvl="0" algn="l">
              <a:buClrTx/>
              <a:buSzTx/>
              <a:buFontTx/>
            </a:pPr>
            <a:r>
              <a:rPr lang="zh-CN" altLang="en-US" sz="3200" b="1">
                <a:sym typeface="+mn-ea"/>
              </a:rPr>
              <a:t>氢元素、氧元素质量比</a:t>
            </a:r>
            <a:r>
              <a:rPr lang="en-US" altLang="zh-CN" sz="3200" b="1">
                <a:sym typeface="+mn-ea"/>
              </a:rPr>
              <a:t>1:8</a:t>
            </a:r>
            <a:endParaRPr lang="zh-CN" altLang="en-US" sz="3200" b="1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198485" y="3212465"/>
            <a:ext cx="3500120" cy="15233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 anchor="ctr" anchorCtr="1">
            <a:noAutofit/>
          </a:bodyPr>
          <a:p>
            <a:pPr lvl="0" algn="l">
              <a:buClrTx/>
              <a:buSzTx/>
              <a:buFontTx/>
            </a:pPr>
            <a:r>
              <a:rPr lang="zh-CN" altLang="en-US" sz="3200" b="1">
                <a:sym typeface="+mn-ea"/>
              </a:rPr>
              <a:t>每个水分子中氢原子、氧原子个数比</a:t>
            </a:r>
            <a:r>
              <a:rPr lang="en-US" altLang="zh-CN" sz="3200" b="1">
                <a:sym typeface="+mn-ea"/>
              </a:rPr>
              <a:t>2</a:t>
            </a:r>
            <a:r>
              <a:rPr lang="en-US" altLang="zh-CN" sz="3200" b="1">
                <a:sym typeface="+mn-ea"/>
              </a:rPr>
              <a:t>:1</a:t>
            </a:r>
            <a:endParaRPr lang="en-US" altLang="zh-CN" sz="3200" b="1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71905" y="2708910"/>
            <a:ext cx="1016635" cy="5835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宏观</a:t>
            </a:r>
            <a:endParaRPr lang="zh-CN" altLang="en-US" sz="32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60010" y="2708910"/>
            <a:ext cx="1118870" cy="5835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3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宏观</a:t>
            </a:r>
            <a:endParaRPr lang="zh-CN" altLang="en-US" sz="32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99245" y="2662555"/>
            <a:ext cx="1196340" cy="5835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</a:rPr>
              <a:t>微观</a:t>
            </a:r>
            <a:endParaRPr lang="zh-CN" altLang="en-US" sz="32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13485" y="4725035"/>
            <a:ext cx="1075055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定性</a:t>
            </a:r>
            <a:endParaRPr lang="zh-CN" altLang="en-US" sz="32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03825" y="4725035"/>
            <a:ext cx="1075055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32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定量</a:t>
            </a:r>
            <a:endParaRPr lang="zh-CN" altLang="en-US" sz="32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575685" y="1556385"/>
            <a:ext cx="4445000" cy="5835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sym typeface="+mn-ea"/>
              </a:rPr>
              <a:t>水的组成是固定不变的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408160" y="4735830"/>
            <a:ext cx="1075055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32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定量</a:t>
            </a:r>
            <a:endParaRPr lang="zh-CN" altLang="en-US" sz="32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135505" y="2204720"/>
            <a:ext cx="2447925" cy="36576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278880" y="2132965"/>
            <a:ext cx="3096260" cy="43243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 flipH="1">
            <a:off x="5592445" y="2276475"/>
            <a:ext cx="3810" cy="50419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>
            <p:custDataLst>
              <p:tags r:id="rId1"/>
            </p:custDataLst>
          </p:nvPr>
        </p:nvSpPr>
        <p:spPr>
          <a:xfrm>
            <a:off x="911860" y="44450"/>
            <a:ext cx="1000760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800" b="1"/>
              <a:t>小结</a:t>
            </a:r>
            <a:endParaRPr lang="zh-CN" altLang="en-US" sz="2800" b="1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143885" y="1549400"/>
            <a:ext cx="5118735" cy="5835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32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纯净物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sym typeface="+mn-ea"/>
              </a:rPr>
              <a:t>的组成是固定不变的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6895" y="3221990"/>
            <a:ext cx="2608580" cy="1549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txBody>
          <a:bodyPr wrap="square" rtlCol="0" anchor="ctr" anchorCtr="1">
            <a:noAutofit/>
          </a:bodyPr>
          <a:p>
            <a:r>
              <a:rPr lang="zh-CN" altLang="en-US" sz="32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元素种类</a:t>
            </a:r>
            <a:endParaRPr lang="zh-CN" altLang="en-US" sz="32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4439920" y="3221990"/>
            <a:ext cx="2608580" cy="1549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txBody>
          <a:bodyPr wrap="square" rtlCol="0" anchor="ctr" anchorCtr="1">
            <a:noAutofit/>
          </a:bodyPr>
          <a:p>
            <a:r>
              <a:rPr lang="zh-CN" altLang="en-US" sz="32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元素质量比</a:t>
            </a:r>
            <a:endParaRPr lang="zh-CN" altLang="en-US" sz="32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4"/>
            </p:custDataLst>
          </p:nvPr>
        </p:nvSpPr>
        <p:spPr>
          <a:xfrm>
            <a:off x="8184515" y="3186430"/>
            <a:ext cx="3544570" cy="1549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txBody>
          <a:bodyPr wrap="square" rtlCol="0" anchor="ctr" anchorCtr="1">
            <a:noAutofit/>
          </a:bodyPr>
          <a:p>
            <a:r>
              <a:rPr lang="zh-CN" altLang="en-US" sz="32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原子个数比</a:t>
            </a:r>
            <a:endParaRPr lang="zh-CN" altLang="en-US" sz="32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21" grpId="0" bldLvl="0" animBg="1"/>
      <p:bldP spid="2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39470" y="626110"/>
            <a:ext cx="79159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ClrTx/>
              <a:buSzTx/>
              <a:buFontTx/>
            </a:pPr>
            <a:r>
              <a:rPr lang="zh-CN" altLang="en-US" sz="3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Q</a:t>
            </a:r>
            <a:r>
              <a:rPr lang="en-US" altLang="zh-CN" sz="3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32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:如何将纯净物的固定组成表示出来呢？</a:t>
            </a:r>
            <a:endParaRPr lang="zh-CN" altLang="en-US" sz="3200" b="1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911860" y="44450"/>
            <a:ext cx="5379720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800" b="1"/>
              <a:t>环节二</a:t>
            </a:r>
            <a:r>
              <a:rPr lang="zh-CN" altLang="en-US" sz="2800" b="1"/>
              <a:t>：表示纯净物的固定组成</a:t>
            </a:r>
            <a:endParaRPr lang="zh-CN" altLang="en-US" sz="2800" b="1"/>
          </a:p>
        </p:txBody>
      </p:sp>
      <p:sp>
        <p:nvSpPr>
          <p:cNvPr id="7" name="文本框 6"/>
          <p:cNvSpPr txBox="1"/>
          <p:nvPr/>
        </p:nvSpPr>
        <p:spPr>
          <a:xfrm>
            <a:off x="2495550" y="1196340"/>
            <a:ext cx="5226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宋体" panose="02010600030101010101" pitchFamily="2" charset="-122"/>
                <a:cs typeface="宋体" panose="02010600030101010101" pitchFamily="2" charset="-122"/>
              </a:rPr>
              <a:t>【活动</a:t>
            </a:r>
            <a:r>
              <a:rPr lang="en-US" altLang="zh-CN" sz="3200" b="1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3200" b="1">
                <a:latin typeface="宋体" panose="02010600030101010101" pitchFamily="2" charset="-122"/>
                <a:cs typeface="宋体" panose="02010600030101010101" pitchFamily="2" charset="-122"/>
              </a:rPr>
              <a:t>】：表示水的组成</a:t>
            </a:r>
            <a:endParaRPr lang="zh-CN" altLang="en-US" sz="32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5325" y="1772920"/>
            <a:ext cx="1138428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ClrTx/>
              <a:buSzTx/>
              <a:buFontTx/>
            </a:pPr>
            <a:r>
              <a:rPr lang="zh-CN" altLang="en-US" sz="3200" b="1">
                <a:latin typeface="宋体" panose="02010600030101010101" pitchFamily="2" charset="-122"/>
                <a:sym typeface="+mn-ea"/>
              </a:rPr>
              <a:t>小组讨论：有哪些方法可以表示水？哪种方法能更好的表示出水的组成？</a:t>
            </a:r>
            <a:endParaRPr lang="zh-CN" altLang="en-US" sz="3200" b="1">
              <a:latin typeface="宋体" panose="02010600030101010101" pitchFamily="2" charset="-122"/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263525" y="3050540"/>
            <a:ext cx="2847975" cy="19627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5125"/>
            <a:ext cx="5251450" cy="14097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27125" y="5013325"/>
            <a:ext cx="15462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water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51630" y="3274060"/>
            <a:ext cx="1381760" cy="854075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3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r>
              <a:rPr lang="en-US" altLang="zh-CN" sz="4400" b="1"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lang="en-US" altLang="zh-CN" sz="4400" b="1" baseline="-25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4400" b="1">
                <a:latin typeface="Times New Roman" panose="02020603050405020304" charset="0"/>
                <a:cs typeface="Times New Roman" panose="02020603050405020304" charset="0"/>
              </a:rPr>
              <a:t>O</a:t>
            </a:r>
            <a:endParaRPr lang="en-US" altLang="zh-CN" sz="4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左大括号 15"/>
          <p:cNvSpPr/>
          <p:nvPr>
            <p:custDataLst>
              <p:tags r:id="rId4"/>
            </p:custDataLst>
          </p:nvPr>
        </p:nvSpPr>
        <p:spPr>
          <a:xfrm>
            <a:off x="5591810" y="3141345"/>
            <a:ext cx="372110" cy="1325245"/>
          </a:xfrm>
          <a:prstGeom prst="leftBrac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1800">
              <a:solidFill>
                <a:schemeClr val="dk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951855" y="2781300"/>
            <a:ext cx="2092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元素符号</a:t>
            </a:r>
            <a:endParaRPr lang="zh-CN" altLang="en-US" sz="36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51855" y="4232275"/>
            <a:ext cx="25184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右下角数字</a:t>
            </a:r>
            <a:endParaRPr lang="zh-CN" altLang="en-US" sz="36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903970" y="2708910"/>
            <a:ext cx="33508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水由氢氧元素组成</a:t>
            </a:r>
            <a:endParaRPr lang="zh-CN" altLang="en-US" sz="36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5"/>
            </p:custDataLst>
          </p:nvPr>
        </p:nvSpPr>
        <p:spPr>
          <a:xfrm>
            <a:off x="9984105" y="2277110"/>
            <a:ext cx="251206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sz="36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H O</a:t>
            </a:r>
            <a:endParaRPr lang="en-US" altLang="zh-CN" sz="3600" b="1">
              <a:solidFill>
                <a:srgbClr val="FF0000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>
          <a:xfrm>
            <a:off x="8832215" y="4100195"/>
            <a:ext cx="335089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水分子中氢氧原子个数比为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2:1</a:t>
            </a:r>
            <a:endParaRPr lang="en-US" altLang="zh-CN" sz="36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2175" y="4634865"/>
            <a:ext cx="1350645" cy="116586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6" grpId="0"/>
      <p:bldP spid="9" grpId="0"/>
      <p:bldP spid="10" grpId="0" bldLvl="0" animBg="1"/>
      <p:bldP spid="16" grpId="0" bldLvl="0" animBg="1"/>
      <p:bldP spid="19" grpId="0"/>
      <p:bldP spid="13" grpId="0"/>
      <p:bldP spid="18" grpId="0"/>
      <p:bldP spid="14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911860" y="44450"/>
            <a:ext cx="5379720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800" b="1"/>
              <a:t>环节二</a:t>
            </a:r>
            <a:r>
              <a:rPr lang="zh-CN" altLang="en-US" sz="2800" b="1"/>
              <a:t>：表示纯净物的固定组成</a:t>
            </a:r>
            <a:endParaRPr lang="zh-CN" altLang="en-US" sz="2800" b="1"/>
          </a:p>
        </p:txBody>
      </p:sp>
      <p:sp>
        <p:nvSpPr>
          <p:cNvPr id="4" name="文本框 3"/>
          <p:cNvSpPr txBox="1"/>
          <p:nvPr/>
        </p:nvSpPr>
        <p:spPr>
          <a:xfrm>
            <a:off x="983615" y="2204720"/>
            <a:ext cx="9170035" cy="7162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元素符号+数字</a:t>
            </a:r>
            <a:r>
              <a:rPr lang="en-US" altLang="zh-CN" sz="3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     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物质组成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36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3570" y="1124585"/>
            <a:ext cx="16065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sym typeface="+mn-ea"/>
              </a:rPr>
              <a:t>化学式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4439920" y="2562860"/>
            <a:ext cx="3155315" cy="0"/>
          </a:xfrm>
          <a:prstGeom prst="straightConnector1">
            <a:avLst/>
          </a:prstGeom>
          <a:ln w="38100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8472170" y="1484630"/>
            <a:ext cx="0" cy="86360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896225" y="908685"/>
            <a:ext cx="16065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sym typeface="+mn-ea"/>
              </a:rPr>
              <a:t>纯净物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407035" y="3644900"/>
            <a:ext cx="4445000" cy="5835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 anchorCtr="1">
            <a:spAutoFit/>
          </a:bodyPr>
          <a:p>
            <a:pPr lvl="0" algn="l">
              <a:buClrTx/>
              <a:buSzTx/>
              <a:buFontTx/>
            </a:pP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sym typeface="+mn-ea"/>
              </a:rPr>
              <a:t>水的组成是固定不变的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1199515" y="5732780"/>
            <a:ext cx="1885950" cy="1002030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3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p>
            <a:r>
              <a:rPr lang="en-US" altLang="zh-CN" sz="4400" b="1"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lang="en-US" altLang="zh-CN" sz="4400" b="1" baseline="-25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4400" b="1">
                <a:latin typeface="Times New Roman" panose="02020603050405020304" charset="0"/>
                <a:cs typeface="Times New Roman" panose="02020603050405020304" charset="0"/>
              </a:rPr>
              <a:t>O</a:t>
            </a:r>
            <a:endParaRPr lang="en-US" altLang="zh-CN" sz="4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1" name="直接箭头连接符 10"/>
          <p:cNvCxnSpPr/>
          <p:nvPr>
            <p:custDataLst>
              <p:tags r:id="rId5"/>
            </p:custDataLst>
          </p:nvPr>
        </p:nvCxnSpPr>
        <p:spPr>
          <a:xfrm flipV="1">
            <a:off x="2135505" y="4364990"/>
            <a:ext cx="0" cy="77406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1415415" y="5372735"/>
            <a:ext cx="160655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sym typeface="+mn-ea"/>
              </a:rPr>
              <a:t>化学式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7823835" y="3571875"/>
            <a:ext cx="2329815" cy="6451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 anchorCtr="1">
            <a:spAutoFit/>
          </a:bodyPr>
          <a:p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sym typeface="+mn-ea"/>
              </a:rPr>
              <a:t>固定不变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7823835" y="5372735"/>
            <a:ext cx="2329815" cy="6451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 anchorCtr="1">
            <a:spAutoFit/>
          </a:bodyPr>
          <a:p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sym typeface="+mn-ea"/>
              </a:rPr>
              <a:t>唯一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5" grpId="0" bldLvl="0" animBg="1"/>
      <p:bldP spid="10" grpId="0" bldLvl="0" animBg="1"/>
      <p:bldP spid="12" grpId="0"/>
      <p:bldP spid="13" grpId="0" bldLvl="0" animBg="1"/>
      <p:bldP spid="14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  <p:tag name="KSO_WM_UNIT_BK_DARK_LIGHT" val="2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1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1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812"/>
  <p:tag name="KSO_WM_TEMPLATE_THUMBS_INDEX" val="1、4、7、8、10、11、12、13、15"/>
</p:tagLst>
</file>

<file path=ppt/tags/tag176.xml><?xml version="1.0" encoding="utf-8"?>
<p:tagLst xmlns:p="http://schemas.openxmlformats.org/presentationml/2006/main">
  <p:tag name="KSO_WM_UNIT_ISCONTENTSTITLE" val="0"/>
  <p:tag name="KSO_WM_UNIT_PRESET_TEXT" val="公开课教学课件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812_1*a*1"/>
  <p:tag name="KSO_WM_TEMPLATE_CATEGORY" val="custom"/>
  <p:tag name="KSO_WM_TEMPLATE_INDEX" val="20202812"/>
  <p:tag name="KSO_WM_UNIT_LAYERLEVEL" val="1"/>
  <p:tag name="KSO_WM_TAG_VERSION" val="1.0"/>
  <p:tag name="KSO_WM_BEAUTIFY_FLAG" val="#wm#"/>
  <p:tag name="KSO_WM_UNIT_ISNUMDGMTITLE" val="0"/>
  <p:tag name="KSO_WM_UNIT_TEXT_FILL_FORE_SCHEMECOLOR_INDEX_BRIGHTNESS" val="0.15"/>
  <p:tag name="KSO_WM_UNIT_TEXT_FILL_FORE_SCHEMECOLOR_INDEX" val="13"/>
  <p:tag name="KSO_WM_UNIT_TEXT_FILL_TYPE" val="1"/>
</p:tagLst>
</file>

<file path=ppt/tags/tag177.xml><?xml version="1.0" encoding="utf-8"?>
<p:tagLst xmlns:p="http://schemas.openxmlformats.org/presentationml/2006/main">
  <p:tag name="KSO_WM_UNIT_ISCONTENTSTITLE" val="0"/>
  <p:tag name="KSO_WM_UNIT_PRESET_TEXT" val="单击此处添加正文，文字是您思想的提炼，请尽量言简意赅的阐述观点。"/>
  <p:tag name="KSO_WM_UNIT_NOCLEAR" val="0"/>
  <p:tag name="KSO_WM_UNIT_VALUE" val="7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812_1*b*1"/>
  <p:tag name="KSO_WM_TEMPLATE_CATEGORY" val="custom"/>
  <p:tag name="KSO_WM_TEMPLATE_INDEX" val="20202812"/>
  <p:tag name="KSO_WM_UNIT_LAYERLEVEL" val="1"/>
  <p:tag name="KSO_WM_TAG_VERSION" val="1.0"/>
  <p:tag name="KSO_WM_BEAUTIFY_FLAG" val="#wm#"/>
  <p:tag name="KSO_WM_UNIT_ISNUMDGMTITLE" val="0"/>
  <p:tag name="KSO_WM_UNIT_TEXT_FILL_FORE_SCHEMECOLOR_INDEX_BRIGHTNESS" val="0"/>
  <p:tag name="KSO_WM_UNIT_TEXT_FILL_FORE_SCHEMECOLOR_INDEX" val="13"/>
  <p:tag name="KSO_WM_UNIT_TEXT_FILL_TYPE" val="1"/>
</p:tagLst>
</file>

<file path=ppt/tags/tag178.xml><?xml version="1.0" encoding="utf-8"?>
<p:tagLst xmlns:p="http://schemas.openxmlformats.org/presentationml/2006/main">
  <p:tag name="KSO_WM_SLIDE_ID" val="custom20202812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812"/>
  <p:tag name="KSO_WM_SLIDE_LAYOUT" val="a_b"/>
  <p:tag name="KSO_WM_SLIDE_LAYOUT_CNT" val="1_1"/>
  <p:tag name="KSO_WM_TEMPLATE_THUMBS_INDEX" val="1、4、7、8、10、11、12、13、15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BK_DARK_LIGHT" val="2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  <p:tag name="KSO_WM_UNIT_LINE_FORE_SCHEMECOLOR_INDEX_BRIGHTNESS" val="0"/>
  <p:tag name="KSO_WM_UNIT_LINE_FORE_SCHEMECOLOR_INDEX" val="5"/>
  <p:tag name="KSO_WM_UNIT_LINE_FILL_TYPE" val="2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87.xml><?xml version="1.0" encoding="utf-8"?>
<p:tagLst xmlns:p="http://schemas.openxmlformats.org/presentationml/2006/main">
  <p:tag name="KSO_WM_BEAUTIFY_FLAG" val=""/>
  <p:tag name="KSO_WM_UNIT_LINE_FORE_SCHEMECOLOR_INDEX_BRIGHTNESS" val="0"/>
  <p:tag name="KSO_WM_UNIT_LINE_FORE_SCHEMECOLOR_INDEX" val="5"/>
  <p:tag name="KSO_WM_UNIT_LINE_FILL_TYPE" val="2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#wm#"/>
  <p:tag name="KSO_WM_TEMPLATE_CATEGORY" val="custom"/>
  <p:tag name="KSO_WM_TEMPLATE_INDEX" val="20202812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#wm#"/>
  <p:tag name="KSO_WM_TEMPLATE_CATEGORY" val="custom"/>
  <p:tag name="KSO_WM_TEMPLATE_INDEX" val="20202812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#wm#"/>
  <p:tag name="KSO_WM_TEMPLATE_CATEGORY" val="custom"/>
  <p:tag name="KSO_WM_TEMPLATE_INDEX" val="20202812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14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15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BEAUTIFY_FLAG" val=""/>
</p:tagLst>
</file>

<file path=ppt/tags/tag216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#wm#"/>
  <p:tag name="KSO_WM_TEMPLATE_CATEGORY" val="custom"/>
  <p:tag name="KSO_WM_TEMPLATE_INDEX" val="20202812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BEAUTIFY_FLAG" val="#wm#"/>
  <p:tag name="KSO_WM_TEMPLATE_CATEGORY" val="custom"/>
  <p:tag name="KSO_WM_TEMPLATE_INDEX" val="20202812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#wm#"/>
  <p:tag name="KSO_WM_TEMPLATE_CATEGORY" val="custom"/>
  <p:tag name="KSO_WM_TEMPLATE_INDEX" val="20202812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#wm#"/>
  <p:tag name="KSO_WM_TEMPLATE_CATEGORY" val="custom"/>
  <p:tag name="KSO_WM_TEMPLATE_INDEX" val="20202812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#wm#"/>
  <p:tag name="KSO_WM_TEMPLATE_CATEGORY" val="custom"/>
  <p:tag name="KSO_WM_TEMPLATE_INDEX" val="2020281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#wm#"/>
  <p:tag name="KSO_WM_TEMPLATE_CATEGORY" val="custom"/>
  <p:tag name="KSO_WM_TEMPLATE_INDEX" val="20202812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BEAUTIFY_FLAG" val="#wm#"/>
  <p:tag name="KSO_WM_TEMPLATE_CATEGORY" val="custom"/>
  <p:tag name="KSO_WM_TEMPLATE_INDEX" val="20202812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#wm#"/>
  <p:tag name="KSO_WM_TEMPLATE_CATEGORY" val="custom"/>
  <p:tag name="KSO_WM_TEMPLATE_INDEX" val="20202812"/>
</p:tagLst>
</file>

<file path=ppt/tags/tag272.xml><?xml version="1.0" encoding="utf-8"?>
<p:tagLst xmlns:p="http://schemas.openxmlformats.org/presentationml/2006/main">
  <p:tag name="KSO_WM_BEAUTIFY_FLAG" val=""/>
</p:tagLst>
</file>

<file path=ppt/tags/tag273.xml><?xml version="1.0" encoding="utf-8"?>
<p:tagLst xmlns:p="http://schemas.openxmlformats.org/presentationml/2006/main">
  <p:tag name="KSO_WM_BEAUTIFY_FLAG" val=""/>
</p:tagLst>
</file>

<file path=ppt/tags/tag274.xml><?xml version="1.0" encoding="utf-8"?>
<p:tagLst xmlns:p="http://schemas.openxmlformats.org/presentationml/2006/main">
  <p:tag name="KSO_WM_BEAUTIFY_FLAG" val="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KSO_WM_BEAUTIFY_FLAG" val=""/>
</p:tagLst>
</file>

<file path=ppt/tags/tag277.xml><?xml version="1.0" encoding="utf-8"?>
<p:tagLst xmlns:p="http://schemas.openxmlformats.org/presentationml/2006/main">
  <p:tag name="KSO_WM_BEAUTIFY_FLAG" val="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BEAUTIFY_FLAG" val=""/>
</p:tagLst>
</file>

<file path=ppt/tags/tag281.xml><?xml version="1.0" encoding="utf-8"?>
<p:tagLst xmlns:p="http://schemas.openxmlformats.org/presentationml/2006/main">
  <p:tag name="KSO_WM_BEAUTIFY_FLAG" val=""/>
</p:tagLst>
</file>

<file path=ppt/tags/tag282.xml><?xml version="1.0" encoding="utf-8"?>
<p:tagLst xmlns:p="http://schemas.openxmlformats.org/presentationml/2006/main">
  <p:tag name="KSO_WM_BEAUTIFY_FLAG" val=""/>
</p:tagLst>
</file>

<file path=ppt/tags/tag283.xml><?xml version="1.0" encoding="utf-8"?>
<p:tagLst xmlns:p="http://schemas.openxmlformats.org/presentationml/2006/main">
  <p:tag name="KSO_WM_BEAUTIFY_FLAG" val="#wm#"/>
  <p:tag name="KSO_WM_TEMPLATE_CATEGORY" val="custom"/>
  <p:tag name="KSO_WM_TEMPLATE_INDEX" val="20202812"/>
</p:tagLst>
</file>

<file path=ppt/tags/tag284.xml><?xml version="1.0" encoding="utf-8"?>
<p:tagLst xmlns:p="http://schemas.openxmlformats.org/presentationml/2006/main">
  <p:tag name="KSO_WM_BEAUTIFY_FLAG" val=""/>
</p:tagLst>
</file>

<file path=ppt/tags/tag285.xml><?xml version="1.0" encoding="utf-8"?>
<p:tagLst xmlns:p="http://schemas.openxmlformats.org/presentationml/2006/main">
  <p:tag name="KSO_WM_BEAUTIFY_FLAG" val=""/>
</p:tagLst>
</file>

<file path=ppt/tags/tag286.xml><?xml version="1.0" encoding="utf-8"?>
<p:tagLst xmlns:p="http://schemas.openxmlformats.org/presentationml/2006/main">
  <p:tag name="KSO_WM_BEAUTIFY_FLAG" val=""/>
</p:tagLst>
</file>

<file path=ppt/tags/tag287.xml><?xml version="1.0" encoding="utf-8"?>
<p:tagLst xmlns:p="http://schemas.openxmlformats.org/presentationml/2006/main">
  <p:tag name="KSO_WM_BEAUTIFY_FLAG" val=""/>
</p:tagLst>
</file>

<file path=ppt/tags/tag288.xml><?xml version="1.0" encoding="utf-8"?>
<p:tagLst xmlns:p="http://schemas.openxmlformats.org/presentationml/2006/main">
  <p:tag name="KSO_WM_BEAUTIFY_FLAG" val=""/>
</p:tagLst>
</file>

<file path=ppt/tags/tag289.xml><?xml version="1.0" encoding="utf-8"?>
<p:tagLst xmlns:p="http://schemas.openxmlformats.org/presentationml/2006/main">
  <p:tag name="KSO_WM_BEAUTIFY_FLAG" val="#wm#"/>
  <p:tag name="KSO_WM_TEMPLATE_CATEGORY" val="custom"/>
  <p:tag name="KSO_WM_TEMPLATE_INDEX" val="20202812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KSO_WM_UNIT_TABLE_BEAUTIFY" val="smartTable{e5a5c192-3cb4-47e2-aa2b-76dfb991acd9}"/>
  <p:tag name="TABLE_ENDDRAG_ORIGIN_RECT" val="704*293"/>
  <p:tag name="TABLE_ENDDRAG_RECT" val="142*128*704*293"/>
  <p:tag name="KSO_WM_BEAUTIFY_FLAG" val=""/>
</p:tagLst>
</file>

<file path=ppt/tags/tag292.xml><?xml version="1.0" encoding="utf-8"?>
<p:tagLst xmlns:p="http://schemas.openxmlformats.org/presentationml/2006/main">
  <p:tag name="KSO_WM_BEAUTIFY_FLAG" val=""/>
</p:tagLst>
</file>

<file path=ppt/tags/tag293.xml><?xml version="1.0" encoding="utf-8"?>
<p:tagLst xmlns:p="http://schemas.openxmlformats.org/presentationml/2006/main">
  <p:tag name="KSO_WM_BEAUTIFY_FLAG" val=""/>
</p:tagLst>
</file>

<file path=ppt/tags/tag294.xml><?xml version="1.0" encoding="utf-8"?>
<p:tagLst xmlns:p="http://schemas.openxmlformats.org/presentationml/2006/main">
  <p:tag name="KSO_WM_BEAUTIFY_FLAG" val="#wm#"/>
  <p:tag name="KSO_WM_TEMPLATE_CATEGORY" val="custom"/>
  <p:tag name="KSO_WM_TEMPLATE_INDEX" val="20202812"/>
</p:tagLst>
</file>

<file path=ppt/tags/tag295.xml><?xml version="1.0" encoding="utf-8"?>
<p:tagLst xmlns:p="http://schemas.openxmlformats.org/presentationml/2006/main">
  <p:tag name="KSO_WM_BEAUTIFY_FLAG" val=""/>
</p:tagLst>
</file>

<file path=ppt/tags/tag296.xml><?xml version="1.0" encoding="utf-8"?>
<p:tagLst xmlns:p="http://schemas.openxmlformats.org/presentationml/2006/main">
  <p:tag name="KSO_WM_BEAUTIFY_FLAG" val=""/>
</p:tagLst>
</file>

<file path=ppt/tags/tag297.xml><?xml version="1.0" encoding="utf-8"?>
<p:tagLst xmlns:p="http://schemas.openxmlformats.org/presentationml/2006/main">
  <p:tag name="KSO_WM_BEAUTIFY_FLAG" val=""/>
</p:tagLst>
</file>

<file path=ppt/tags/tag298.xml><?xml version="1.0" encoding="utf-8"?>
<p:tagLst xmlns:p="http://schemas.openxmlformats.org/presentationml/2006/main">
  <p:tag name="KSO_WM_BEAUTIFY_FLAG" val=""/>
</p:tagLst>
</file>

<file path=ppt/tags/tag29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BEAUTIFY_FLAG" val=""/>
</p:tagLst>
</file>

<file path=ppt/tags/tag301.xml><?xml version="1.0" encoding="utf-8"?>
<p:tagLst xmlns:p="http://schemas.openxmlformats.org/presentationml/2006/main">
  <p:tag name="KSO_WM_BEAUTIFY_FLAG" val=""/>
</p:tagLst>
</file>

<file path=ppt/tags/tag302.xml><?xml version="1.0" encoding="utf-8"?>
<p:tagLst xmlns:p="http://schemas.openxmlformats.org/presentationml/2006/main">
  <p:tag name="KSO_WM_BEAUTIFY_FLAG" val=""/>
</p:tagLst>
</file>

<file path=ppt/tags/tag303.xml><?xml version="1.0" encoding="utf-8"?>
<p:tagLst xmlns:p="http://schemas.openxmlformats.org/presentationml/2006/main">
  <p:tag name="KSO_WM_BEAUTIFY_FLAG" val=""/>
</p:tagLst>
</file>

<file path=ppt/tags/tag304.xml><?xml version="1.0" encoding="utf-8"?>
<p:tagLst xmlns:p="http://schemas.openxmlformats.org/presentationml/2006/main">
  <p:tag name="KSO_WM_BEAUTIFY_FLAG" val="#wm#"/>
  <p:tag name="KSO_WM_TEMPLATE_CATEGORY" val="custom"/>
  <p:tag name="KSO_WM_TEMPLATE_INDEX" val="20202812"/>
</p:tagLst>
</file>

<file path=ppt/tags/tag305.xml><?xml version="1.0" encoding="utf-8"?>
<p:tagLst xmlns:p="http://schemas.openxmlformats.org/presentationml/2006/main">
  <p:tag name="KSO_WM_BEAUTIFY_FLAG" val=""/>
</p:tagLst>
</file>

<file path=ppt/tags/tag306.xml><?xml version="1.0" encoding="utf-8"?>
<p:tagLst xmlns:p="http://schemas.openxmlformats.org/presentationml/2006/main">
  <p:tag name="KSO_WM_BEAUTIFY_FLAG" val=""/>
</p:tagLst>
</file>

<file path=ppt/tags/tag307.xml><?xml version="1.0" encoding="utf-8"?>
<p:tagLst xmlns:p="http://schemas.openxmlformats.org/presentationml/2006/main">
  <p:tag name="KSO_WM_BEAUTIFY_FLAG" val="#wm#"/>
  <p:tag name="KSO_WM_TEMPLATE_CATEGORY" val="custom"/>
  <p:tag name="KSO_WM_TEMPLATE_INDEX" val="20202812"/>
</p:tagLst>
</file>

<file path=ppt/tags/tag308.xml><?xml version="1.0" encoding="utf-8"?>
<p:tagLst xmlns:p="http://schemas.openxmlformats.org/presentationml/2006/main">
  <p:tag name="KSO_WM_BEAUTIFY_FLAG" val=""/>
</p:tagLst>
</file>

<file path=ppt/tags/tag309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BEAUTIFY_FLAG" val="#wm#"/>
  <p:tag name="KSO_WM_TEMPLATE_CATEGORY" val="custom"/>
  <p:tag name="KSO_WM_TEMPLATE_INDEX" val="20202812"/>
</p:tagLst>
</file>

<file path=ppt/tags/tag311.xml><?xml version="1.0" encoding="utf-8"?>
<p:tagLst xmlns:p="http://schemas.openxmlformats.org/presentationml/2006/main">
  <p:tag name="COMMONDATA" val="eyJoZGlkIjoiMmZiNzUzMGIyOWQ0ODBhYmMzMTQ4OWE3OTI5ZjAzM2IifQ=="/>
  <p:tag name="commondata" val="eyJoZGlkIjoiNDgyNTI4MTM3ZDU4ZDAwNGI5Y2U4NzZiMTk5OGJmZjEifQ==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9*i*1"/>
  <p:tag name="KSO_WM_UNIT_BK_DARK_LIGHT" val="2"/>
  <p:tag name="KSO_WM_UNIT_LAYERLEVEL" val="1"/>
  <p:tag name="KSO_WM_TAG_VERSION" val="1.0"/>
  <p:tag name="KSO_WM_BEAUTIFY_FLAG" val="#wm#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K_DARK_LIGHT" val="2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K_DARK_LIGHT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0*i*1"/>
  <p:tag name="KSO_WM_UNIT_BK_DARK_LIGHT" val="2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K_DARK_LIGHT" val="2"/>
</p:tagLst>
</file>

<file path=ppt/tags/tag7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F8F8F8"/>
      </a:dk2>
      <a:lt2>
        <a:srgbClr val="FFFFFF"/>
      </a:lt2>
      <a:accent1>
        <a:srgbClr val="BE9D8A"/>
      </a:accent1>
      <a:accent2>
        <a:srgbClr val="B5A78D"/>
      </a:accent2>
      <a:accent3>
        <a:srgbClr val="ADB398"/>
      </a:accent3>
      <a:accent4>
        <a:srgbClr val="A7BBA7"/>
      </a:accent4>
      <a:accent5>
        <a:srgbClr val="A5C1B6"/>
      </a:accent5>
      <a:accent6>
        <a:srgbClr val="ABC6C6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noAutofit/>
      </a:bodyPr>
      <a:lstStyle>
        <a:defPPr>
          <a:defRPr lang="en-US" altLang="zh-CN" sz="4400" b="1">
            <a:latin typeface="Times New Roman" panose="02020603050405020304" charset="0"/>
            <a:cs typeface="Times New Roman" panose="02020603050405020304" charset="0"/>
          </a:defRPr>
        </a:defPPr>
      </a:lstStyle>
      <a:style>
        <a:lnRef idx="0">
          <a:srgbClr val="FFFFFF"/>
        </a:lnRef>
        <a:fillRef idx="2">
          <a:schemeClr val="accent3"/>
        </a:fillRef>
        <a:effectRef idx="0">
          <a:srgbClr val="FFFFFF"/>
        </a:effectRef>
        <a:fontRef idx="minor">
          <a:schemeClr val="dk1"/>
        </a:fontRef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2093</Words>
  <Application>WPS 演示</Application>
  <PresentationFormat/>
  <Paragraphs>446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Times New Roman</vt:lpstr>
      <vt:lpstr>幼圆</vt:lpstr>
      <vt:lpstr>汉仪乐喵体W</vt:lpstr>
      <vt:lpstr>黑体</vt:lpstr>
      <vt:lpstr>楷体</vt:lpstr>
      <vt:lpstr>微软雅黑</vt:lpstr>
      <vt:lpstr>Arial Unicode MS</vt:lpstr>
      <vt:lpstr>Calibri</vt:lpstr>
      <vt:lpstr>1_默认设计模板</vt:lpstr>
      <vt:lpstr>1_Office 主题​​</vt:lpstr>
      <vt:lpstr>物质的组成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物质的组成</dc:title>
  <dc:creator>yanglan</dc:creator>
  <cp:lastModifiedBy>A-我想要两颗西柚</cp:lastModifiedBy>
  <cp:revision>18</cp:revision>
  <dcterms:created xsi:type="dcterms:W3CDTF">2023-10-06T05:16:00Z</dcterms:created>
  <dcterms:modified xsi:type="dcterms:W3CDTF">2023-10-18T06:27:55Z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5E0523DE69DE4DB985442CA44C11C227_12</vt:lpwstr>
  </property>
</Properties>
</file>