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7"/>
  </p:notesMasterIdLst>
  <p:sldIdLst>
    <p:sldId id="261" r:id="rId5"/>
    <p:sldId id="517" r:id="rId6"/>
    <p:sldId id="542" r:id="rId8"/>
    <p:sldId id="434" r:id="rId9"/>
    <p:sldId id="506" r:id="rId10"/>
    <p:sldId id="518" r:id="rId11"/>
    <p:sldId id="519" r:id="rId12"/>
    <p:sldId id="534" r:id="rId13"/>
    <p:sldId id="520" r:id="rId14"/>
    <p:sldId id="528" r:id="rId15"/>
    <p:sldId id="523" r:id="rId16"/>
    <p:sldId id="512" r:id="rId17"/>
    <p:sldId id="554" r:id="rId18"/>
    <p:sldId id="535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37FF"/>
    <a:srgbClr val="FBFDFC"/>
    <a:srgbClr val="60B0E8"/>
    <a:srgbClr val="5FB6EB"/>
    <a:srgbClr val="C86802"/>
    <a:srgbClr val="6AB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这时候我犯了难，究竟是选加碘食盐呢，还是不加碘的呢？</a:t>
            </a: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那人体是如何从碘酸钾中获得碘元素的呢？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生活中的食盐标签引发了同学们思考，食盐的主要成分是氯化钠，那加碘食盐中的碘指的是什么</a:t>
            </a:r>
            <a:r>
              <a:rPr lang="en-US" altLang="zh-CN">
                <a:sym typeface="+mn-ea"/>
              </a:rPr>
              <a:t>?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加碘食盐是指含碘的食盐，这是为了减少碘缺乏症而存在的，因为我国大部分地区都缺碘，因此在日常食用的食盐中加入碘可以减少碘缺乏症。我国是从1995年开始实施全民食盐加碘，我们现在几乎可以在市面上购买到的食盐都是已经加碘的，甚至我国还设置了每年的5月15日为全国碘缺乏病防治日，专门用来宣传吃碘盐可以防治碘缺乏病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师：碘酸钾受热除了生成氧气以外，还生成了什么物质呢？请同学们继续观察试管中的物质。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你知道该反应的微观本质是什么吗？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碘酸钾受热分解的产物已经全部探究得出，小组同学又提出了新的疑问，如何求出碘酸钾的化学式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在全国范围内采用稳定性好的碘酸钾( KIO3 )代替碘化钾加工碘盐。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3.png"/><Relationship Id="rId2" Type="http://schemas.openxmlformats.org/officeDocument/2006/relationships/tags" Target="../tags/tag4.xml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4.png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image" Target="../media/image4.png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image" Target="../media/image3.png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1926993"/>
            <a:ext cx="12192000" cy="3181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2618" y="914401"/>
            <a:ext cx="5817515" cy="410527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647380" y="4001641"/>
            <a:ext cx="1752600" cy="1047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38825" y="2777918"/>
            <a:ext cx="6007100" cy="978729"/>
          </a:xfrm>
        </p:spPr>
        <p:txBody>
          <a:bodyPr lIns="90000" tIns="46800" rIns="90000" bIns="0" anchor="b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90000" tIns="46800" rIns="90000" bIns="46800"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90000" tIns="46800" rIns="90000" bIns="4680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90000" tIns="46800" rIns="90000" bIns="46800"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38826" y="3764267"/>
            <a:ext cx="6007100" cy="537712"/>
          </a:xfrm>
        </p:spPr>
        <p:txBody>
          <a:bodyPr lIns="90000" tIns="46800" rIns="90000" bIns="46800"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形 1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6388441" y="841695"/>
            <a:ext cx="5479709" cy="6082979"/>
          </a:xfrm>
          <a:prstGeom prst="rect">
            <a:avLst/>
          </a:prstGeom>
        </p:spPr>
      </p:pic>
      <p:sp>
        <p:nvSpPr>
          <p:cNvPr id="9801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962366" y="2870201"/>
            <a:ext cx="5426075" cy="558799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962366" y="1412694"/>
            <a:ext cx="5426075" cy="1382053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0" hasCustomPrompt="1"/>
            <p:custDataLst>
              <p:tags r:id="rId6"/>
            </p:custDataLst>
          </p:nvPr>
        </p:nvSpPr>
        <p:spPr>
          <a:xfrm>
            <a:off x="962025" y="3667125"/>
            <a:ext cx="4624388" cy="35242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1" hasCustomPrompt="1"/>
            <p:custDataLst>
              <p:tags r:id="rId7"/>
            </p:custDataLst>
          </p:nvPr>
        </p:nvSpPr>
        <p:spPr>
          <a:xfrm>
            <a:off x="962025" y="4080504"/>
            <a:ext cx="4630738" cy="35242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3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89447" y="5863917"/>
            <a:ext cx="4116000" cy="96291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76000" y="334800"/>
            <a:ext cx="10440000" cy="90232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876000" y="1672115"/>
            <a:ext cx="10440000" cy="450018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平行四边形 7"/>
          <p:cNvSpPr/>
          <p:nvPr>
            <p:custDataLst>
              <p:tags r:id="rId9"/>
            </p:custDataLst>
          </p:nvPr>
        </p:nvSpPr>
        <p:spPr>
          <a:xfrm flipH="1">
            <a:off x="690562" y="1399853"/>
            <a:ext cx="10810876" cy="109538"/>
          </a:xfrm>
          <a:prstGeom prst="parallelogram">
            <a:avLst>
              <a:gd name="adj" fmla="val 423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828473" y="2400290"/>
            <a:ext cx="4535055" cy="831797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822700" y="3292227"/>
            <a:ext cx="4546600" cy="831798"/>
          </a:xfrm>
        </p:spPr>
        <p:txBody>
          <a:bodyPr anchor="t">
            <a:norm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4" name="图形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84613" y="1248032"/>
            <a:ext cx="4422775" cy="1034686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74712" y="1854200"/>
            <a:ext cx="5112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8600" y="1854200"/>
            <a:ext cx="5112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74800" y="334800"/>
            <a:ext cx="10440000" cy="1368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74713" y="1854298"/>
            <a:ext cx="5112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74712" y="2716271"/>
            <a:ext cx="5112000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5764" y="1854298"/>
            <a:ext cx="5112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5760" y="2716271"/>
            <a:ext cx="5112001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74800" y="334800"/>
            <a:ext cx="4176000" cy="162000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93525" y="334800"/>
            <a:ext cx="6120000" cy="583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74800" y="2111473"/>
            <a:ext cx="4176000" cy="4053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9795909" y="333375"/>
            <a:ext cx="1512000" cy="5832000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74800" y="334800"/>
            <a:ext cx="8784000" cy="5832000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74713" y="333375"/>
            <a:ext cx="10440000" cy="58324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810001" y="2618626"/>
            <a:ext cx="4936521" cy="1620749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8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pic>
        <p:nvPicPr>
          <p:cNvPr id="33" name="图形 3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26051"/>
          <a:stretch>
            <a:fillRect/>
          </a:stretch>
        </p:blipFill>
        <p:spPr>
          <a:xfrm>
            <a:off x="553698" y="2426329"/>
            <a:ext cx="5479709" cy="449834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9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20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21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198125"/>
            <a:ext cx="12192000" cy="2038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719191" y="3341643"/>
            <a:ext cx="5025133" cy="757130"/>
          </a:xfrm>
        </p:spPr>
        <p:txBody>
          <a:bodyPr lIns="90000" tIns="46800" rIns="90000" bIns="4680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19190" y="4101949"/>
            <a:ext cx="5025133" cy="7560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90000" tIns="46800" rIns="90000" bIns="46800"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90000" tIns="46800" rIns="90000" bIns="4680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90000" tIns="46800" rIns="90000" bIns="46800"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78438"/>
            <a:ext cx="5222148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665379"/>
            <a:ext cx="5222148" cy="352428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509686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509686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flipH="1">
            <a:off x="0" y="1838325"/>
            <a:ext cx="12192000" cy="3181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5484"/>
            <a:ext cx="6238875" cy="41141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141249" y="2607237"/>
            <a:ext cx="5656678" cy="1421928"/>
          </a:xfrm>
        </p:spPr>
        <p:txBody>
          <a:bodyPr anchor="ctr">
            <a:normAutofit/>
          </a:bodyPr>
          <a:lstStyle>
            <a:lvl1pPr algn="ctr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291156" y="365125"/>
            <a:ext cx="1062644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378142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8" Type="http://schemas.openxmlformats.org/officeDocument/2006/relationships/theme" Target="../theme/theme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76000" y="333375"/>
            <a:ext cx="10440000" cy="1366838"/>
          </a:xfrm>
          <a:prstGeom prst="rect">
            <a:avLst/>
          </a:prstGeom>
        </p:spPr>
        <p:txBody>
          <a:bodyPr vert="horz" lIns="91440" tIns="45720" rIns="91440" bIns="4680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76000" y="1854000"/>
            <a:ext cx="10440000" cy="43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B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E8761-A14E-4E6E-B19C-D0ABAA7747F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10F0F-E077-475B-A7EC-03CDC27F5B89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: 圆角 6"/>
          <p:cNvSpPr/>
          <p:nvPr userDrawn="1"/>
        </p:nvSpPr>
        <p:spPr>
          <a:xfrm>
            <a:off x="351971" y="250825"/>
            <a:ext cx="11488057" cy="6356350"/>
          </a:xfrm>
          <a:prstGeom prst="roundRect">
            <a:avLst>
              <a:gd name="adj" fmla="val 273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81.xml"/><Relationship Id="rId4" Type="http://schemas.openxmlformats.org/officeDocument/2006/relationships/image" Target="../media/image25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8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83.xml"/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4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7.xml"/><Relationship Id="rId3" Type="http://schemas.openxmlformats.org/officeDocument/2006/relationships/tags" Target="../tags/tag74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75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tags" Target="../tags/tag76.xml"/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7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7.xml"/><Relationship Id="rId3" Type="http://schemas.openxmlformats.org/officeDocument/2006/relationships/tags" Target="../tags/tag78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79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7.xml"/><Relationship Id="rId2" Type="http://schemas.openxmlformats.org/officeDocument/2006/relationships/tags" Target="../tags/tag80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/>
          <p:nvPr/>
        </p:nvSpPr>
        <p:spPr>
          <a:xfrm>
            <a:off x="-8255" y="3131185"/>
            <a:ext cx="12204000" cy="11520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wrap="square" lIns="60156" tIns="30078" rIns="60156" bIns="30078">
            <a:spAutoFit/>
          </a:bodyPr>
          <a:lstStyle/>
          <a:p>
            <a:pPr algn="r" defTabSz="557530"/>
            <a:r>
              <a:rPr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</a:rPr>
              <a:t>       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0243" name="Rectangle 9"/>
          <p:cNvSpPr/>
          <p:nvPr/>
        </p:nvSpPr>
        <p:spPr>
          <a:xfrm>
            <a:off x="3020695" y="4606290"/>
            <a:ext cx="5706110" cy="490220"/>
          </a:xfrm>
          <a:prstGeom prst="rect">
            <a:avLst/>
          </a:prstGeom>
          <a:noFill/>
          <a:ln w="9525">
            <a:noFill/>
          </a:ln>
        </p:spPr>
        <p:txBody>
          <a:bodyPr wrap="square" lIns="60156" tIns="30078" rIns="60156" bIns="30078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755650"/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武进区星辰实验学校  蒋桔</a:t>
            </a:r>
            <a:endParaRPr lang="zh-CN" altLang="en-US" sz="2800" b="1" dirty="0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" y="-10795"/>
            <a:ext cx="3619500" cy="24384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635" y="-10795"/>
            <a:ext cx="3686175" cy="243903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文本框 3"/>
          <p:cNvSpPr txBox="1"/>
          <p:nvPr/>
        </p:nvSpPr>
        <p:spPr>
          <a:xfrm>
            <a:off x="2458720" y="3238500"/>
            <a:ext cx="79178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质量守恒定律的应用</a:t>
            </a:r>
            <a:endParaRPr lang="zh-CN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545" y="-10795"/>
            <a:ext cx="3690620" cy="243776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custDataLst>
      <p:tags r:id="rId4"/>
    </p:custData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116822" y="577215"/>
            <a:ext cx="6720698" cy="2723515"/>
            <a:chOff x="1140" y="1934"/>
            <a:chExt cx="12190" cy="8282"/>
          </a:xfrm>
        </p:grpSpPr>
        <p:sp>
          <p:nvSpPr>
            <p:cNvPr id="31" name="圆角矩形 30"/>
            <p:cNvSpPr/>
            <p:nvPr/>
          </p:nvSpPr>
          <p:spPr>
            <a:xfrm>
              <a:off x="1246" y="1934"/>
              <a:ext cx="11862" cy="8282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1140" y="2110"/>
              <a:ext cx="12190" cy="7823"/>
              <a:chOff x="902" y="2860"/>
              <a:chExt cx="12190" cy="7823"/>
            </a:xfrm>
          </p:grpSpPr>
          <p:sp>
            <p:nvSpPr>
              <p:cNvPr id="35" name="文本框 34"/>
              <p:cNvSpPr txBox="1"/>
              <p:nvPr/>
            </p:nvSpPr>
            <p:spPr>
              <a:xfrm>
                <a:off x="902" y="4697"/>
                <a:ext cx="12190" cy="5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lnSpc>
                    <a:spcPts val="3660"/>
                  </a:lnSpc>
                </a:pPr>
                <a:r>
                  <a:rPr lang="en-US" altLang="zh-CN" sz="28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    1. </a:t>
                </a:r>
                <a:r>
                  <a:rPr lang="zh-CN" altLang="en-US" sz="28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称取</a:t>
                </a:r>
                <a:r>
                  <a:rPr lang="en-US" altLang="zh-CN" sz="28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2.14g</a:t>
                </a:r>
                <a:r>
                  <a:rPr lang="zh-CN" altLang="en-US" sz="28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碘酸钾固体放入大试管中，用氧气浓度传感器连接装置；</a:t>
                </a:r>
                <a:endParaRPr lang="zh-CN" altLang="en-US" sz="2800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  <a:p>
                <a:pPr fontAlgn="auto">
                  <a:lnSpc>
                    <a:spcPts val="3660"/>
                  </a:lnSpc>
                </a:pPr>
                <a:r>
                  <a:rPr lang="en-US" altLang="zh-CN" sz="28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    2. </a:t>
                </a:r>
                <a:r>
                  <a:rPr lang="zh-CN" altLang="en-US" sz="28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用酒精灯加热固体至充分反应，观察氧气浓度数据的变化。</a:t>
                </a:r>
                <a:endParaRPr lang="zh-CN" altLang="en-US" sz="2800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982" y="2860"/>
                <a:ext cx="4911" cy="1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【数据测定】</a:t>
                </a:r>
                <a:endPara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175343" y="3628484"/>
            <a:ext cx="2631440" cy="1797685"/>
            <a:chOff x="1253" y="7713"/>
            <a:chExt cx="4144" cy="2831"/>
          </a:xfrm>
        </p:grpSpPr>
        <p:sp>
          <p:nvSpPr>
            <p:cNvPr id="4" name="文本框 3"/>
            <p:cNvSpPr txBox="1"/>
            <p:nvPr/>
          </p:nvSpPr>
          <p:spPr>
            <a:xfrm>
              <a:off x="1253" y="7713"/>
              <a:ext cx="41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【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数据处理</a:t>
              </a:r>
              <a:r>
                <a:rPr lang="zh-CN" altLang="en-US" sz="28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】：</a:t>
              </a:r>
              <a:endPara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253" y="9722"/>
              <a:ext cx="41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【</a:t>
              </a:r>
              <a:r>
                <a: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得出结论</a:t>
              </a:r>
              <a:r>
                <a:rPr lang="zh-CN" altLang="en-US" sz="28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】：</a:t>
              </a:r>
              <a:endPara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666448" y="4922614"/>
            <a:ext cx="4491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碘酸钾的化学式为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KIO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altLang="zh-CN" sz="2800" b="1" baseline="-25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0443" y="5688424"/>
            <a:ext cx="5161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ym typeface="+mn-ea"/>
              </a:rPr>
              <a:t>碘酸钾受热分解的化学方程式：</a:t>
            </a:r>
            <a:endParaRPr lang="zh-CN" altLang="en-US" sz="2800"/>
          </a:p>
        </p:txBody>
      </p:sp>
      <p:grpSp>
        <p:nvGrpSpPr>
          <p:cNvPr id="12" name="组合 11"/>
          <p:cNvGrpSpPr/>
          <p:nvPr/>
        </p:nvGrpSpPr>
        <p:grpSpPr>
          <a:xfrm>
            <a:off x="5681345" y="5568950"/>
            <a:ext cx="4163695" cy="620395"/>
            <a:chOff x="7156" y="4955"/>
            <a:chExt cx="8081" cy="977"/>
          </a:xfrm>
        </p:grpSpPr>
        <p:sp>
          <p:nvSpPr>
            <p:cNvPr id="13" name="文本框 12"/>
            <p:cNvSpPr txBox="1"/>
            <p:nvPr/>
          </p:nvSpPr>
          <p:spPr>
            <a:xfrm>
              <a:off x="7156" y="5110"/>
              <a:ext cx="808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KIO</a:t>
              </a:r>
              <a:r>
                <a:rPr lang="en-US" altLang="zh-CN" sz="2800" b="1" baseline="-250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3</a:t>
              </a:r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=  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KI  +  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3</a:t>
              </a:r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O</a:t>
              </a:r>
              <a:r>
                <a:rPr lang="en-US" altLang="zh-CN" sz="2800" b="1" baseline="-250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en-US" altLang="zh-CN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↑</a:t>
              </a:r>
              <a:endPara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276" y="4955"/>
              <a:ext cx="1400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>
                  <a:sym typeface="+mn-ea"/>
                </a:rPr>
                <a:t>加热</a:t>
              </a:r>
              <a:endParaRPr lang="zh-CN" altLang="en-US" sz="1400"/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2724785" y="3585210"/>
            <a:ext cx="3222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m(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</a:t>
            </a:r>
            <a:r>
              <a:rPr lang="en-US" altLang="zh-CN" sz="2400" b="1" baseline="-25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)= 0.47892g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82803" y="4096479"/>
            <a:ext cx="26708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约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0.48g)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546985" y="678180"/>
            <a:ext cx="3954780" cy="398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Ar(O)=16   Ar(K)=39   Ar(I)=127</a:t>
            </a:r>
            <a:endParaRPr lang="en-US" altLang="zh-CN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879" t="9918" r="7376"/>
          <a:stretch>
            <a:fillRect/>
          </a:stretch>
        </p:blipFill>
        <p:spPr>
          <a:xfrm>
            <a:off x="6918325" y="577215"/>
            <a:ext cx="4766310" cy="2691765"/>
          </a:xfrm>
          <a:prstGeom prst="roundRect">
            <a:avLst/>
          </a:prstGeom>
        </p:spPr>
      </p:pic>
      <p:pic>
        <p:nvPicPr>
          <p:cNvPr id="3" name="传感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7520" y="569595"/>
            <a:ext cx="5227955" cy="36087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6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10" grpId="0"/>
      <p:bldP spid="40" grpId="0"/>
      <p:bldP spid="9" grpId="0"/>
      <p:bldP spid="3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873125" y="1202690"/>
            <a:ext cx="9636760" cy="625475"/>
            <a:chOff x="1073" y="1145"/>
            <a:chExt cx="15176" cy="985"/>
          </a:xfrm>
        </p:grpSpPr>
        <p:grpSp>
          <p:nvGrpSpPr>
            <p:cNvPr id="7" name="组合 6"/>
            <p:cNvGrpSpPr/>
            <p:nvPr/>
          </p:nvGrpSpPr>
          <p:grpSpPr>
            <a:xfrm>
              <a:off x="4106" y="1145"/>
              <a:ext cx="12143" cy="985"/>
              <a:chOff x="4106" y="1145"/>
              <a:chExt cx="12143" cy="985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4106" y="1173"/>
                <a:ext cx="12143" cy="957"/>
              </a:xfrm>
              <a:prstGeom prst="rect">
                <a:avLst/>
              </a:prstGeom>
              <a:noFill/>
              <a:ln w="28575" cmpd="sng">
                <a:solidFill>
                  <a:srgbClr val="0070C0"/>
                </a:solidFill>
                <a:prstDash val="solid"/>
              </a:ln>
            </p:spPr>
            <p:txBody>
              <a:bodyPr wrap="square">
                <a:spAutoFit/>
              </a:bodyPr>
              <a:lstStyle/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800">
                    <a:sym typeface="+mn-ea"/>
                  </a:rPr>
                  <a:t>已知碘酸钾在人体内转化为     而被人体吸收</a:t>
                </a:r>
                <a:endParaRPr lang="zh-CN" altLang="en-US" sz="2800">
                  <a:sym typeface="+mn-ea"/>
                </a:endParaRPr>
              </a:p>
            </p:txBody>
          </p:sp>
          <p:grpSp>
            <p:nvGrpSpPr>
              <p:cNvPr id="4" name="组合 3"/>
              <p:cNvGrpSpPr/>
              <p:nvPr/>
            </p:nvGrpSpPr>
            <p:grpSpPr>
              <a:xfrm>
                <a:off x="11545" y="1145"/>
                <a:ext cx="721" cy="934"/>
                <a:chOff x="15621" y="1615"/>
                <a:chExt cx="721" cy="934"/>
              </a:xfrm>
            </p:grpSpPr>
            <p:sp>
              <p:nvSpPr>
                <p:cNvPr id="3" name="文本框 2"/>
                <p:cNvSpPr txBox="1"/>
                <p:nvPr/>
              </p:nvSpPr>
              <p:spPr>
                <a:xfrm>
                  <a:off x="15879" y="1615"/>
                  <a:ext cx="463" cy="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b="1"/>
                    <a:t>-</a:t>
                  </a:r>
                  <a:endParaRPr lang="en-US" altLang="zh-CN" sz="2000" b="1"/>
                </a:p>
              </p:txBody>
            </p:sp>
            <p:sp>
              <p:nvSpPr>
                <p:cNvPr id="5" name="文本框 4"/>
                <p:cNvSpPr txBox="1"/>
                <p:nvPr/>
              </p:nvSpPr>
              <p:spPr>
                <a:xfrm>
                  <a:off x="15621" y="1727"/>
                  <a:ext cx="463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endParaRPr lang="en-US" altLang="zh-CN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6" name="文本框 5"/>
            <p:cNvSpPr txBox="1"/>
            <p:nvPr/>
          </p:nvSpPr>
          <p:spPr>
            <a:xfrm>
              <a:off x="1073" y="1173"/>
              <a:ext cx="2873" cy="95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资料卡片</a:t>
              </a:r>
              <a:r>
                <a:rPr lang="en-US" altLang="zh-CN" sz="2800" b="1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3</a:t>
              </a:r>
              <a:endParaRPr lang="en-US" altLang="zh-CN" sz="28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75590" y="220345"/>
            <a:ext cx="9629140" cy="674370"/>
            <a:chOff x="434" y="347"/>
            <a:chExt cx="15164" cy="1062"/>
          </a:xfrm>
        </p:grpSpPr>
        <p:grpSp>
          <p:nvGrpSpPr>
            <p:cNvPr id="22" name="组合 21"/>
            <p:cNvGrpSpPr/>
            <p:nvPr/>
          </p:nvGrpSpPr>
          <p:grpSpPr>
            <a:xfrm>
              <a:off x="434" y="347"/>
              <a:ext cx="2520" cy="1063"/>
              <a:chOff x="230" y="245"/>
              <a:chExt cx="12052" cy="1063"/>
            </a:xfrm>
          </p:grpSpPr>
          <p:sp>
            <p:nvSpPr>
              <p:cNvPr id="16" name="Rectangle 8"/>
              <p:cNvSpPr/>
              <p:nvPr/>
            </p:nvSpPr>
            <p:spPr>
              <a:xfrm>
                <a:off x="230" y="245"/>
                <a:ext cx="12050" cy="1063"/>
              </a:xfrm>
              <a:prstGeom prst="rect">
                <a:avLst/>
              </a:prstGeom>
              <a:solidFill>
                <a:srgbClr val="92D050"/>
              </a:solidFill>
              <a:ln w="9525">
                <a:noFill/>
              </a:ln>
              <a:effectLst>
                <a:softEdge rad="31750"/>
              </a:effectLst>
            </p:spPr>
            <p:txBody>
              <a:bodyPr wrap="square" lIns="60156" tIns="30078" rIns="60156" bIns="30078">
                <a:spAutoFit/>
              </a:bodyPr>
              <a:lstStyle/>
              <a:p>
                <a:pPr algn="r" defTabSz="557530"/>
                <a:r>
                  <a:rPr lang="zh-CN" altLang="en-US" sz="4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charset="-122"/>
                  </a:rPr>
                  <a:t>       </a:t>
                </a:r>
                <a:endParaRPr lang="zh-CN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29" y="249"/>
                <a:ext cx="11853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疑惑</a:t>
                </a:r>
                <a:r>
                  <a:rPr lang="en-US" altLang="zh-CN" sz="36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6</a:t>
                </a:r>
                <a:r>
                  <a:rPr lang="zh-CN" altLang="en-US" sz="36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3140" y="434"/>
              <a:ext cx="1245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/>
                <a:t>为什么不直接在食盐中加碘化钾呢？</a:t>
              </a:r>
              <a:endParaRPr lang="zh-CN" altLang="en-US" sz="3200" dirty="0" smtClean="0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648798" y="5185050"/>
            <a:ext cx="10894060" cy="891540"/>
          </a:xfrm>
          <a:prstGeom prst="rect">
            <a:avLst/>
          </a:prstGeom>
          <a:noFill/>
          <a:ln w="12700" cmpd="sng">
            <a:solidFill>
              <a:schemeClr val="accent5">
                <a:lumMod val="75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en-US" altLang="zh-CN" sz="2800"/>
              <a:t>      </a:t>
            </a:r>
            <a:r>
              <a:rPr lang="zh-CN" altLang="en-US" sz="2400"/>
              <a:t>碘化钾在空气中易</a:t>
            </a:r>
            <a:r>
              <a:rPr lang="zh-CN" altLang="en-US" sz="2400">
                <a:solidFill>
                  <a:srgbClr val="FF0000"/>
                </a:solidFill>
              </a:rPr>
              <a:t>变质</a:t>
            </a:r>
            <a:r>
              <a:rPr lang="zh-CN" altLang="en-US" sz="2400">
                <a:solidFill>
                  <a:schemeClr val="tx1"/>
                </a:solidFill>
              </a:rPr>
              <a:t>变成单质碘而</a:t>
            </a:r>
            <a:r>
              <a:rPr lang="zh-CN" altLang="en-US" sz="2400">
                <a:solidFill>
                  <a:srgbClr val="FF0000"/>
                </a:solidFill>
              </a:rPr>
              <a:t>挥发</a:t>
            </a:r>
            <a:r>
              <a:rPr lang="zh-CN" altLang="en-US" sz="2400"/>
              <a:t>流失，而碘酸钾的化学性质稳定，在常温下易保存，用其加工碘盐，能取得更好的防病效果。</a:t>
            </a:r>
            <a:endParaRPr lang="zh-CN" altLang="en-US" sz="2400"/>
          </a:p>
        </p:txBody>
      </p:sp>
      <p:grpSp>
        <p:nvGrpSpPr>
          <p:cNvPr id="15" name="组合 14"/>
          <p:cNvGrpSpPr/>
          <p:nvPr/>
        </p:nvGrpSpPr>
        <p:grpSpPr>
          <a:xfrm>
            <a:off x="412750" y="2191385"/>
            <a:ext cx="11562080" cy="2474595"/>
            <a:chOff x="650" y="3451"/>
            <a:chExt cx="18208" cy="3897"/>
          </a:xfrm>
        </p:grpSpPr>
        <p:grpSp>
          <p:nvGrpSpPr>
            <p:cNvPr id="30" name="组合 29"/>
            <p:cNvGrpSpPr/>
            <p:nvPr/>
          </p:nvGrpSpPr>
          <p:grpSpPr>
            <a:xfrm rot="0">
              <a:off x="650" y="3451"/>
              <a:ext cx="14310" cy="3897"/>
              <a:chOff x="-239" y="9722"/>
              <a:chExt cx="14739" cy="2529"/>
            </a:xfrm>
          </p:grpSpPr>
          <p:sp>
            <p:nvSpPr>
              <p:cNvPr id="31" name="圆角矩形 30"/>
              <p:cNvSpPr/>
              <p:nvPr/>
            </p:nvSpPr>
            <p:spPr>
              <a:xfrm>
                <a:off x="-239" y="9722"/>
                <a:ext cx="14739" cy="2529"/>
              </a:xfrm>
              <a:prstGeom prst="roundRect">
                <a:avLst/>
              </a:prstGeom>
              <a:noFill/>
              <a:ln w="12700" cmpd="sng">
                <a:solidFill>
                  <a:schemeClr val="accent1">
                    <a:shade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303" y="9722"/>
                <a:ext cx="14197" cy="2468"/>
                <a:chOff x="65" y="10472"/>
                <a:chExt cx="14197" cy="2468"/>
              </a:xfrm>
            </p:grpSpPr>
            <p:sp>
              <p:nvSpPr>
                <p:cNvPr id="34" name="文本框 33"/>
                <p:cNvSpPr txBox="1"/>
                <p:nvPr/>
              </p:nvSpPr>
              <p:spPr>
                <a:xfrm>
                  <a:off x="66" y="10472"/>
                  <a:ext cx="6067" cy="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800" b="1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【教师演示</a:t>
                  </a:r>
                  <a:r>
                    <a:rPr lang="en-US" altLang="zh-CN" sz="2800" b="1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  <a:r>
                    <a:rPr lang="zh-CN" altLang="en-US" sz="2800" b="1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】</a:t>
                  </a:r>
                  <a:endParaRPr lang="zh-CN" alt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5" name="文本框 34"/>
                <p:cNvSpPr txBox="1"/>
                <p:nvPr/>
              </p:nvSpPr>
              <p:spPr>
                <a:xfrm>
                  <a:off x="65" y="11085"/>
                  <a:ext cx="14197" cy="18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/>
                    <a:t>    </a:t>
                  </a:r>
                  <a:r>
                    <a:rPr lang="en-US" altLang="zh-CN" sz="28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 1.</a:t>
                  </a:r>
                  <a:r>
                    <a:rPr lang="zh-CN" altLang="en-US" sz="28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向碘化钾溶液中迅速通入氧气和二氧化碳气体，观察溶液颜色的变化；</a:t>
                  </a:r>
                  <a:endParaRPr lang="zh-CN" altLang="en-US" sz="2800" b="1" spc="200" smtClean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endParaRPr>
                </a:p>
                <a:p>
                  <a:r>
                    <a:rPr lang="en-US" altLang="zh-CN" sz="28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     2.</a:t>
                  </a:r>
                  <a:r>
                    <a:rPr lang="zh-CN" altLang="en-US" sz="28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rPr>
                    <a:t>向所得溶液中滴加淀粉溶液，再次观察溶液颜色的变化。</a:t>
                  </a:r>
                  <a:endParaRPr lang="zh-CN" altLang="en-US" sz="28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rcRect l="12021" r="14486"/>
            <a:stretch>
              <a:fillRect/>
            </a:stretch>
          </p:blipFill>
          <p:spPr>
            <a:xfrm>
              <a:off x="15115" y="3451"/>
              <a:ext cx="3743" cy="3897"/>
            </a:xfrm>
            <a:prstGeom prst="round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20" name="组合 19"/>
          <p:cNvGrpSpPr/>
          <p:nvPr/>
        </p:nvGrpSpPr>
        <p:grpSpPr>
          <a:xfrm>
            <a:off x="4912360" y="84455"/>
            <a:ext cx="7176770" cy="1845310"/>
            <a:chOff x="7736" y="133"/>
            <a:chExt cx="11302" cy="290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 b="70810"/>
            <a:stretch>
              <a:fillRect/>
            </a:stretch>
          </p:blipFill>
          <p:spPr>
            <a:xfrm>
              <a:off x="7736" y="133"/>
              <a:ext cx="11303" cy="2907"/>
            </a:xfrm>
            <a:prstGeom prst="roundRect">
              <a:avLst/>
            </a:prstGeom>
          </p:spPr>
        </p:pic>
        <p:grpSp>
          <p:nvGrpSpPr>
            <p:cNvPr id="19" name="组合 18"/>
            <p:cNvGrpSpPr/>
            <p:nvPr/>
          </p:nvGrpSpPr>
          <p:grpSpPr>
            <a:xfrm>
              <a:off x="9042" y="184"/>
              <a:ext cx="9815" cy="2064"/>
              <a:chOff x="9042" y="184"/>
              <a:chExt cx="9815" cy="2064"/>
            </a:xfrm>
          </p:grpSpPr>
          <p:cxnSp>
            <p:nvCxnSpPr>
              <p:cNvPr id="11" name="直接连接符 10"/>
              <p:cNvCxnSpPr/>
              <p:nvPr/>
            </p:nvCxnSpPr>
            <p:spPr>
              <a:xfrm flipV="1">
                <a:off x="9042" y="2214"/>
                <a:ext cx="6988" cy="3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文本框 17"/>
              <p:cNvSpPr txBox="1"/>
              <p:nvPr/>
            </p:nvSpPr>
            <p:spPr>
              <a:xfrm>
                <a:off x="14059" y="184"/>
                <a:ext cx="479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solidFill>
                      <a:srgbClr val="C00000"/>
                    </a:solidFill>
                  </a:rPr>
                  <a:t>《沪教版》九年级化学下册</a:t>
                </a:r>
                <a:endParaRPr lang="en-US" altLang="zh-CN" b="1">
                  <a:solidFill>
                    <a:srgbClr val="C00000"/>
                  </a:solidFill>
                </a:endParaRPr>
              </a:p>
            </p:txBody>
          </p:sp>
        </p:grp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3615" y="3350260"/>
            <a:ext cx="3533140" cy="2364740"/>
          </a:xfrm>
          <a:prstGeom prst="rect">
            <a:avLst/>
          </a:prstGeom>
        </p:spPr>
      </p:pic>
      <p:sp>
        <p:nvSpPr>
          <p:cNvPr id="26" name="Line 51"/>
          <p:cNvSpPr>
            <a:spLocks noChangeShapeType="1"/>
          </p:cNvSpPr>
          <p:nvPr/>
        </p:nvSpPr>
        <p:spPr bwMode="auto">
          <a:xfrm flipV="1">
            <a:off x="642620" y="1750695"/>
            <a:ext cx="10719435" cy="44450"/>
          </a:xfrm>
          <a:prstGeom prst="line">
            <a:avLst/>
          </a:prstGeom>
          <a:noFill/>
          <a:ln w="190500">
            <a:solidFill>
              <a:srgbClr val="0070C0"/>
            </a:solidFill>
            <a:rou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b="1"/>
          </a:p>
        </p:txBody>
      </p:sp>
      <p:grpSp>
        <p:nvGrpSpPr>
          <p:cNvPr id="9" name="组合 8"/>
          <p:cNvGrpSpPr/>
          <p:nvPr/>
        </p:nvGrpSpPr>
        <p:grpSpPr>
          <a:xfrm>
            <a:off x="1633855" y="1758315"/>
            <a:ext cx="1233170" cy="813435"/>
            <a:chOff x="2573" y="2769"/>
            <a:chExt cx="1942" cy="1281"/>
          </a:xfrm>
        </p:grpSpPr>
        <p:sp>
          <p:nvSpPr>
            <p:cNvPr id="18" name="矩形 17"/>
            <p:cNvSpPr/>
            <p:nvPr/>
          </p:nvSpPr>
          <p:spPr>
            <a:xfrm>
              <a:off x="2573" y="3326"/>
              <a:ext cx="1943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</a:rPr>
                <a:t>无碘盐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3136" y="2769"/>
              <a:ext cx="222" cy="471"/>
              <a:chOff x="2295760" y="752544"/>
              <a:chExt cx="141009" cy="348176"/>
            </a:xfrm>
          </p:grpSpPr>
          <p:cxnSp>
            <p:nvCxnSpPr>
              <p:cNvPr id="28" name="直接连接符 27"/>
              <p:cNvCxnSpPr/>
              <p:nvPr/>
            </p:nvCxnSpPr>
            <p:spPr>
              <a:xfrm flipV="1">
                <a:off x="2362796" y="884720"/>
                <a:ext cx="0" cy="21600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椭圆 28"/>
              <p:cNvSpPr/>
              <p:nvPr/>
            </p:nvSpPr>
            <p:spPr>
              <a:xfrm>
                <a:off x="2295760" y="752544"/>
                <a:ext cx="141009" cy="14100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="1" dirty="0"/>
              </a:p>
            </p:txBody>
          </p:sp>
        </p:grpSp>
      </p:grpSp>
      <p:sp>
        <p:nvSpPr>
          <p:cNvPr id="44" name="文本框 43"/>
          <p:cNvSpPr txBox="1"/>
          <p:nvPr/>
        </p:nvSpPr>
        <p:spPr>
          <a:xfrm>
            <a:off x="777875" y="5857240"/>
            <a:ext cx="2540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/>
              <a:t>中国是最早食用和人工生产食盐的国家</a:t>
            </a:r>
            <a:endParaRPr lang="zh-CN" altLang="en-US" sz="2000"/>
          </a:p>
        </p:txBody>
      </p:sp>
      <p:grpSp>
        <p:nvGrpSpPr>
          <p:cNvPr id="3" name="组合 2"/>
          <p:cNvGrpSpPr/>
          <p:nvPr/>
        </p:nvGrpSpPr>
        <p:grpSpPr>
          <a:xfrm>
            <a:off x="246380" y="3382645"/>
            <a:ext cx="3609340" cy="2331720"/>
            <a:chOff x="515" y="4487"/>
            <a:chExt cx="5684" cy="3672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" y="4487"/>
              <a:ext cx="5684" cy="3672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771" y="7579"/>
              <a:ext cx="1859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>
                  <a:solidFill>
                    <a:srgbClr val="FF0000"/>
                  </a:solidFill>
                </a:rPr>
                <a:t>煎盐器具</a:t>
              </a:r>
              <a:endParaRPr lang="zh-CN" altLang="en-US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049770" y="1233805"/>
            <a:ext cx="1431290" cy="611505"/>
            <a:chOff x="11102" y="1943"/>
            <a:chExt cx="2254" cy="963"/>
          </a:xfrm>
        </p:grpSpPr>
        <p:grpSp>
          <p:nvGrpSpPr>
            <p:cNvPr id="15" name="组合 14"/>
            <p:cNvGrpSpPr/>
            <p:nvPr/>
          </p:nvGrpSpPr>
          <p:grpSpPr>
            <a:xfrm>
              <a:off x="11739" y="2432"/>
              <a:ext cx="222" cy="474"/>
              <a:chOff x="11739" y="2432"/>
              <a:chExt cx="222" cy="474"/>
            </a:xfrm>
          </p:grpSpPr>
          <p:sp>
            <p:nvSpPr>
              <p:cNvPr id="2" name="椭圆 1"/>
              <p:cNvSpPr/>
              <p:nvPr/>
            </p:nvSpPr>
            <p:spPr>
              <a:xfrm>
                <a:off x="11739" y="2716"/>
                <a:ext cx="222" cy="19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="1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 flipV="1">
                <a:off x="11854" y="2432"/>
                <a:ext cx="0" cy="292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/>
            <p:cNvSpPr txBox="1"/>
            <p:nvPr/>
          </p:nvSpPr>
          <p:spPr>
            <a:xfrm>
              <a:off x="11102" y="1943"/>
              <a:ext cx="2254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/>
                <a:t>1995年起</a:t>
              </a:r>
              <a:endParaRPr lang="zh-CN" altLang="en-US"/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401320" y="384175"/>
            <a:ext cx="4271645" cy="521970"/>
          </a:xfrm>
          <a:prstGeom prst="rect">
            <a:avLst/>
          </a:prstGeom>
          <a:noFill/>
          <a:ln>
            <a:solidFill>
              <a:srgbClr val="3737FF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我国使用加碘食盐的历史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523990" y="2082800"/>
            <a:ext cx="20796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我国开始实施全民食盐加碘酸钾</a:t>
            </a:r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5091430" y="1723390"/>
            <a:ext cx="1040130" cy="710565"/>
            <a:chOff x="8018" y="2714"/>
            <a:chExt cx="1638" cy="1119"/>
          </a:xfrm>
        </p:grpSpPr>
        <p:grpSp>
          <p:nvGrpSpPr>
            <p:cNvPr id="11" name="组合 10"/>
            <p:cNvGrpSpPr/>
            <p:nvPr/>
          </p:nvGrpSpPr>
          <p:grpSpPr>
            <a:xfrm>
              <a:off x="8497" y="2714"/>
              <a:ext cx="222" cy="483"/>
              <a:chOff x="8497" y="2714"/>
              <a:chExt cx="222" cy="483"/>
            </a:xfrm>
          </p:grpSpPr>
          <p:cxnSp>
            <p:nvCxnSpPr>
              <p:cNvPr id="14" name="直接连接符 13"/>
              <p:cNvCxnSpPr/>
              <p:nvPr/>
            </p:nvCxnSpPr>
            <p:spPr>
              <a:xfrm flipV="1">
                <a:off x="8608" y="2905"/>
                <a:ext cx="0" cy="292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椭圆 20"/>
              <p:cNvSpPr/>
              <p:nvPr/>
            </p:nvSpPr>
            <p:spPr>
              <a:xfrm>
                <a:off x="8497" y="2714"/>
                <a:ext cx="222" cy="19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="1" dirty="0"/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8018" y="3253"/>
              <a:ext cx="1638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/>
                <a:t>1989年</a:t>
              </a:r>
              <a:endParaRPr lang="zh-CN" altLang="en-US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4462780" y="1019810"/>
            <a:ext cx="28606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ym typeface="+mn-ea"/>
              </a:rPr>
              <a:t>行政决定将食盐加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碘化钾改为碘酸钾</a:t>
            </a:r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3"/>
          <a:srcRect b="58312"/>
          <a:stretch>
            <a:fillRect/>
          </a:stretch>
        </p:blipFill>
        <p:spPr>
          <a:xfrm>
            <a:off x="3876675" y="3388360"/>
            <a:ext cx="5008880" cy="102489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347085" y="1169035"/>
            <a:ext cx="1325880" cy="1588135"/>
            <a:chOff x="5271" y="1841"/>
            <a:chExt cx="2088" cy="2501"/>
          </a:xfrm>
        </p:grpSpPr>
        <p:grpSp>
          <p:nvGrpSpPr>
            <p:cNvPr id="6" name="组合 5"/>
            <p:cNvGrpSpPr/>
            <p:nvPr/>
          </p:nvGrpSpPr>
          <p:grpSpPr>
            <a:xfrm rot="10800000">
              <a:off x="6045" y="2757"/>
              <a:ext cx="222" cy="483"/>
              <a:chOff x="8680" y="2927"/>
              <a:chExt cx="222" cy="483"/>
            </a:xfrm>
          </p:grpSpPr>
          <p:cxnSp>
            <p:nvCxnSpPr>
              <p:cNvPr id="4" name="直接连接符 3"/>
              <p:cNvCxnSpPr/>
              <p:nvPr/>
            </p:nvCxnSpPr>
            <p:spPr>
              <a:xfrm flipV="1">
                <a:off x="8791" y="3118"/>
                <a:ext cx="0" cy="292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椭圆 4"/>
              <p:cNvSpPr/>
              <p:nvPr/>
            </p:nvSpPr>
            <p:spPr>
              <a:xfrm>
                <a:off x="8680" y="2927"/>
                <a:ext cx="222" cy="19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="1" dirty="0"/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5390" y="1841"/>
              <a:ext cx="1638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/>
                <a:t>19</a:t>
              </a:r>
              <a:r>
                <a:rPr lang="en-US" altLang="zh-CN"/>
                <a:t>7</a:t>
              </a:r>
              <a:r>
                <a:rPr lang="zh-CN" altLang="en-US"/>
                <a:t>9年</a:t>
              </a:r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271" y="3326"/>
              <a:ext cx="2088" cy="10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>
                  <a:sym typeface="+mn-ea"/>
                </a:rPr>
                <a:t>碘缺乏地区</a:t>
              </a:r>
              <a:endParaRPr lang="zh-CN" altLang="en-US">
                <a:sym typeface="+mn-ea"/>
              </a:endParaRPr>
            </a:p>
            <a:p>
              <a:r>
                <a:rPr lang="zh-CN" altLang="en-US">
                  <a:sym typeface="+mn-ea"/>
                </a:rPr>
                <a:t>开始加碘</a:t>
              </a:r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549640" y="1730375"/>
            <a:ext cx="1017270" cy="720725"/>
            <a:chOff x="13464" y="2725"/>
            <a:chExt cx="1602" cy="1135"/>
          </a:xfrm>
        </p:grpSpPr>
        <p:grpSp>
          <p:nvGrpSpPr>
            <p:cNvPr id="52" name="组合 51"/>
            <p:cNvGrpSpPr/>
            <p:nvPr/>
          </p:nvGrpSpPr>
          <p:grpSpPr>
            <a:xfrm>
              <a:off x="13877" y="2725"/>
              <a:ext cx="222" cy="484"/>
              <a:chOff x="13860" y="2742"/>
              <a:chExt cx="222" cy="484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13860" y="2742"/>
                <a:ext cx="222" cy="19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="1" dirty="0"/>
              </a:p>
            </p:txBody>
          </p:sp>
          <p:cxnSp>
            <p:nvCxnSpPr>
              <p:cNvPr id="49" name="直接连接符 48"/>
              <p:cNvCxnSpPr/>
              <p:nvPr/>
            </p:nvCxnSpPr>
            <p:spPr>
              <a:xfrm flipV="1">
                <a:off x="13975" y="2934"/>
                <a:ext cx="0" cy="292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文本框 49"/>
            <p:cNvSpPr txBox="1"/>
            <p:nvPr/>
          </p:nvSpPr>
          <p:spPr>
            <a:xfrm>
              <a:off x="13464" y="3280"/>
              <a:ext cx="1603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/>
                <a:t>2002</a:t>
              </a:r>
              <a:r>
                <a:rPr lang="zh-CN" altLang="en-US"/>
                <a:t>年</a:t>
              </a:r>
              <a:endParaRPr lang="zh-CN" altLang="en-US"/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8176895" y="906145"/>
            <a:ext cx="17633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全民食盐加碘</a:t>
            </a:r>
            <a:endParaRPr lang="zh-CN" altLang="en-US"/>
          </a:p>
          <a:p>
            <a:r>
              <a:rPr lang="zh-CN" altLang="en-US"/>
              <a:t>的碘含量下调</a:t>
            </a:r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9800590" y="1287780"/>
            <a:ext cx="1017270" cy="736600"/>
            <a:chOff x="15434" y="2028"/>
            <a:chExt cx="1602" cy="1160"/>
          </a:xfrm>
        </p:grpSpPr>
        <p:grpSp>
          <p:nvGrpSpPr>
            <p:cNvPr id="53" name="组合 52"/>
            <p:cNvGrpSpPr/>
            <p:nvPr/>
          </p:nvGrpSpPr>
          <p:grpSpPr>
            <a:xfrm rot="10620000">
              <a:off x="15930" y="2704"/>
              <a:ext cx="222" cy="484"/>
              <a:chOff x="13860" y="2742"/>
              <a:chExt cx="222" cy="484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13860" y="2742"/>
                <a:ext cx="222" cy="19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="1" dirty="0"/>
              </a:p>
            </p:txBody>
          </p:sp>
          <p:cxnSp>
            <p:nvCxnSpPr>
              <p:cNvPr id="55" name="直接连接符 54"/>
              <p:cNvCxnSpPr/>
              <p:nvPr/>
            </p:nvCxnSpPr>
            <p:spPr>
              <a:xfrm flipV="1">
                <a:off x="13975" y="2934"/>
                <a:ext cx="0" cy="292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文本框 55"/>
            <p:cNvSpPr txBox="1"/>
            <p:nvPr/>
          </p:nvSpPr>
          <p:spPr>
            <a:xfrm>
              <a:off x="15434" y="2028"/>
              <a:ext cx="1603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/>
                <a:t>2012</a:t>
              </a:r>
              <a:r>
                <a:rPr lang="zh-CN" altLang="en-US"/>
                <a:t>年</a:t>
              </a:r>
              <a:endParaRPr lang="zh-CN" altLang="en-US"/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9598660" y="2057400"/>
            <a:ext cx="17633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允许各省自行确定碘浓度</a:t>
            </a:r>
            <a:endParaRPr lang="zh-CN" altLang="en-US"/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rcRect t="40357" b="10865"/>
          <a:stretch>
            <a:fillRect/>
          </a:stretch>
        </p:blipFill>
        <p:spPr>
          <a:xfrm>
            <a:off x="3876675" y="4422140"/>
            <a:ext cx="5029835" cy="1204595"/>
          </a:xfrm>
          <a:prstGeom prst="rect">
            <a:avLst/>
          </a:prstGeom>
        </p:spPr>
      </p:pic>
      <p:cxnSp>
        <p:nvCxnSpPr>
          <p:cNvPr id="61" name="直接连接符 60"/>
          <p:cNvCxnSpPr/>
          <p:nvPr/>
        </p:nvCxnSpPr>
        <p:spPr>
          <a:xfrm flipV="1">
            <a:off x="5139690" y="5335270"/>
            <a:ext cx="652780" cy="1079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5395595" y="5615305"/>
            <a:ext cx="652780" cy="1079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7677150" y="5668010"/>
            <a:ext cx="937260" cy="31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/>
          <p:cNvSpPr txBox="1"/>
          <p:nvPr/>
        </p:nvSpPr>
        <p:spPr>
          <a:xfrm>
            <a:off x="3838575" y="6010910"/>
            <a:ext cx="8297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2060"/>
                </a:solidFill>
              </a:rPr>
              <a:t>除了碘之外，锌、铁、钙、硒等元素的补充也应该适量</a:t>
            </a:r>
            <a:r>
              <a:rPr lang="zh-CN" alt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zh-CN" alt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…</a:t>
            </a:r>
            <a:endParaRPr lang="zh-CN" alt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5" grpId="0"/>
      <p:bldP spid="39" grpId="0"/>
      <p:bldP spid="51" grpId="0"/>
      <p:bldP spid="57" grpId="0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96478" y="1400175"/>
            <a:ext cx="7319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000000"/>
                </a:solidFill>
                <a:latin typeface="Arial" panose="020B0604020202020204"/>
                <a:ea typeface="黑体" panose="02010609060101010101" charset="-122"/>
              </a:rPr>
              <a:t>说说本节课给你留下了哪些深刻印象？</a:t>
            </a:r>
            <a:endParaRPr lang="zh-CN" altLang="en-US" sz="3200">
              <a:solidFill>
                <a:srgbClr val="000000"/>
              </a:solidFill>
              <a:latin typeface="Arial" panose="020B0604020202020204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6263" y="3570604"/>
            <a:ext cx="2743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3737FF"/>
                </a:solidFill>
                <a:latin typeface="Arial" panose="020B0604020202020204"/>
                <a:ea typeface="黑体" panose="02010609060101010101" charset="-122"/>
              </a:rPr>
              <a:t>利用质量守恒定律</a:t>
            </a:r>
            <a:endParaRPr lang="zh-CN" altLang="en-US" sz="2400" dirty="0">
              <a:solidFill>
                <a:srgbClr val="3737FF"/>
              </a:solidFill>
              <a:latin typeface="Arial" panose="020B0604020202020204"/>
              <a:ea typeface="黑体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213100" y="2740977"/>
            <a:ext cx="4214495" cy="779780"/>
            <a:chOff x="5348" y="4730"/>
            <a:chExt cx="6637" cy="1228"/>
          </a:xfrm>
        </p:grpSpPr>
        <p:cxnSp>
          <p:nvCxnSpPr>
            <p:cNvPr id="9" name="直接连接符 8"/>
            <p:cNvCxnSpPr/>
            <p:nvPr/>
          </p:nvCxnSpPr>
          <p:spPr>
            <a:xfrm flipV="1">
              <a:off x="5348" y="5055"/>
              <a:ext cx="1369" cy="903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sp>
          <p:nvSpPr>
            <p:cNvPr id="10" name="文本框 9"/>
            <p:cNvSpPr txBox="1"/>
            <p:nvPr/>
          </p:nvSpPr>
          <p:spPr>
            <a:xfrm>
              <a:off x="7121" y="4730"/>
              <a:ext cx="48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charset="-122"/>
                </a:rPr>
                <a:t>氧气、单质碘的检验</a:t>
              </a: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173730" y="3587432"/>
            <a:ext cx="4589780" cy="460375"/>
            <a:chOff x="5048" y="5808"/>
            <a:chExt cx="7228" cy="725"/>
          </a:xfrm>
        </p:grpSpPr>
        <p:cxnSp>
          <p:nvCxnSpPr>
            <p:cNvPr id="12" name="直接连接符 11"/>
            <p:cNvCxnSpPr/>
            <p:nvPr/>
          </p:nvCxnSpPr>
          <p:spPr>
            <a:xfrm flipV="1">
              <a:off x="5048" y="6088"/>
              <a:ext cx="1398" cy="30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sp>
          <p:nvSpPr>
            <p:cNvPr id="13" name="文本框 12"/>
            <p:cNvSpPr txBox="1"/>
            <p:nvPr/>
          </p:nvSpPr>
          <p:spPr>
            <a:xfrm>
              <a:off x="6883" y="5808"/>
              <a:ext cx="539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charset="-122"/>
                </a:rPr>
                <a:t>碘酸钾成分的精确测定</a:t>
              </a: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173730" y="4000817"/>
            <a:ext cx="4507865" cy="902335"/>
            <a:chOff x="4946" y="6357"/>
            <a:chExt cx="7099" cy="1421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946" y="6357"/>
              <a:ext cx="1544" cy="994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sp>
          <p:nvSpPr>
            <p:cNvPr id="16" name="文本框 15"/>
            <p:cNvSpPr txBox="1"/>
            <p:nvPr/>
          </p:nvSpPr>
          <p:spPr>
            <a:xfrm>
              <a:off x="6883" y="7053"/>
              <a:ext cx="516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charset="-122"/>
                </a:rPr>
                <a:t>一些化合物的性质复习</a:t>
              </a: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10147936" y="3551872"/>
            <a:ext cx="1445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3737FF"/>
                </a:solidFill>
                <a:latin typeface="Arial" panose="020B0604020202020204"/>
                <a:ea typeface="黑体" panose="02010609060101010101" charset="-122"/>
              </a:rPr>
              <a:t>化学方法</a:t>
            </a:r>
            <a:endParaRPr lang="zh-CN" altLang="en-US" sz="2400">
              <a:solidFill>
                <a:srgbClr val="3737FF"/>
              </a:solidFill>
              <a:latin typeface="Arial" panose="020B0604020202020204"/>
              <a:ea typeface="黑体" panose="02010609060101010101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557136" y="2737802"/>
            <a:ext cx="2607945" cy="817880"/>
            <a:chOff x="11954" y="4612"/>
            <a:chExt cx="4107" cy="1288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14779" y="5040"/>
              <a:ext cx="1282" cy="861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sp>
          <p:nvSpPr>
            <p:cNvPr id="20" name="文本框 19"/>
            <p:cNvSpPr txBox="1"/>
            <p:nvPr/>
          </p:nvSpPr>
          <p:spPr>
            <a:xfrm>
              <a:off x="11954" y="4612"/>
              <a:ext cx="330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charset="-122"/>
                </a:rPr>
                <a:t>定性到定量</a:t>
              </a: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572376" y="3570922"/>
            <a:ext cx="2586355" cy="459740"/>
            <a:chOff x="12046" y="5839"/>
            <a:chExt cx="4073" cy="724"/>
          </a:xfrm>
        </p:grpSpPr>
        <p:cxnSp>
          <p:nvCxnSpPr>
            <p:cNvPr id="22" name="直接连接符 21"/>
            <p:cNvCxnSpPr/>
            <p:nvPr/>
          </p:nvCxnSpPr>
          <p:spPr>
            <a:xfrm flipV="1">
              <a:off x="14721" y="6123"/>
              <a:ext cx="1398" cy="30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sp>
          <p:nvSpPr>
            <p:cNvPr id="23" name="文本框 22"/>
            <p:cNvSpPr txBox="1"/>
            <p:nvPr/>
          </p:nvSpPr>
          <p:spPr>
            <a:xfrm>
              <a:off x="12046" y="5839"/>
              <a:ext cx="273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charset="-122"/>
                </a:rPr>
                <a:t>宏观到微观</a:t>
              </a: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583171" y="4000817"/>
            <a:ext cx="2564130" cy="876300"/>
            <a:chOff x="12063" y="6397"/>
            <a:chExt cx="4038" cy="1380"/>
          </a:xfrm>
        </p:grpSpPr>
        <p:cxnSp>
          <p:nvCxnSpPr>
            <p:cNvPr id="25" name="直接连接符 24"/>
            <p:cNvCxnSpPr/>
            <p:nvPr/>
          </p:nvCxnSpPr>
          <p:spPr>
            <a:xfrm flipV="1">
              <a:off x="14733" y="6397"/>
              <a:ext cx="1369" cy="903"/>
            </a:xfrm>
            <a:prstGeom prst="line">
              <a:avLst/>
            </a:prstGeom>
            <a:noFill/>
            <a:ln w="254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sp>
          <p:nvSpPr>
            <p:cNvPr id="26" name="文本框 25"/>
            <p:cNvSpPr txBox="1"/>
            <p:nvPr/>
          </p:nvSpPr>
          <p:spPr>
            <a:xfrm>
              <a:off x="12063" y="7053"/>
              <a:ext cx="308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charset="-122"/>
                </a:rPr>
                <a:t>实验探究法</a:t>
              </a:r>
              <a:endPara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endParaRPr>
            </a:p>
          </p:txBody>
        </p:sp>
      </p:grpSp>
      <p:sp>
        <p:nvSpPr>
          <p:cNvPr id="27" name="圆角矩形标注 26"/>
          <p:cNvSpPr/>
          <p:nvPr/>
        </p:nvSpPr>
        <p:spPr>
          <a:xfrm>
            <a:off x="835342" y="2183447"/>
            <a:ext cx="1685925" cy="1054735"/>
          </a:xfrm>
          <a:prstGeom prst="wedgeRoundRectCallout">
            <a:avLst/>
          </a:prstGeom>
          <a:solidFill>
            <a:srgbClr val="FFFFFF"/>
          </a:solidFill>
          <a:ln w="12700" cap="flat" cmpd="sng" algn="ctr">
            <a:solidFill>
              <a:srgbClr val="FF8A6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  <a:cs typeface="+mn-cs"/>
              </a:rPr>
              <a:t>知识归纳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黑体" panose="02010609060101010101" charset="-122"/>
              <a:cs typeface="+mn-cs"/>
            </a:endParaRPr>
          </a:p>
        </p:txBody>
      </p:sp>
      <p:sp>
        <p:nvSpPr>
          <p:cNvPr id="28" name="圆角矩形标注 27"/>
          <p:cNvSpPr/>
          <p:nvPr/>
        </p:nvSpPr>
        <p:spPr>
          <a:xfrm>
            <a:off x="10069196" y="2125980"/>
            <a:ext cx="1685925" cy="1054735"/>
          </a:xfrm>
          <a:prstGeom prst="wedgeRoundRectCallout">
            <a:avLst/>
          </a:prstGeom>
          <a:solidFill>
            <a:srgbClr val="FFFFFF"/>
          </a:solidFill>
          <a:ln w="12700" cap="flat" cmpd="sng" algn="ctr">
            <a:solidFill>
              <a:srgbClr val="FF8A6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  <a:cs typeface="+mn-cs"/>
              </a:rPr>
              <a:t>方法总结</a:t>
            </a: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黑体" panose="02010609060101010101" charset="-122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297037" y="4109402"/>
            <a:ext cx="2316339" cy="2384439"/>
            <a:chOff x="6432534" y="1202993"/>
            <a:chExt cx="4733306" cy="4872464"/>
          </a:xfrm>
        </p:grpSpPr>
        <p:sp>
          <p:nvSpPr>
            <p:cNvPr id="29" name="椭圆 28"/>
            <p:cNvSpPr/>
            <p:nvPr/>
          </p:nvSpPr>
          <p:spPr>
            <a:xfrm>
              <a:off x="6807200" y="5623162"/>
              <a:ext cx="4358640" cy="452295"/>
            </a:xfrm>
            <a:prstGeom prst="ellipse">
              <a:avLst/>
            </a:prstGeom>
            <a:solidFill>
              <a:srgbClr val="69D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86" b="71183"/>
            <a:stretch>
              <a:fillRect/>
            </a:stretch>
          </p:blipFill>
          <p:spPr>
            <a:xfrm>
              <a:off x="6432534" y="1202993"/>
              <a:ext cx="4462238" cy="4452013"/>
            </a:xfrm>
            <a:prstGeom prst="rect">
              <a:avLst/>
            </a:prstGeom>
          </p:spPr>
        </p:pic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3771" y="4858701"/>
            <a:ext cx="1684974" cy="1684974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279867" y="295910"/>
            <a:ext cx="5050045" cy="675005"/>
            <a:chOff x="116" y="245"/>
            <a:chExt cx="8752" cy="1063"/>
          </a:xfrm>
        </p:grpSpPr>
        <p:sp>
          <p:nvSpPr>
            <p:cNvPr id="34" name="Rectangle 8"/>
            <p:cNvSpPr/>
            <p:nvPr/>
          </p:nvSpPr>
          <p:spPr>
            <a:xfrm>
              <a:off x="230" y="245"/>
              <a:ext cx="8604" cy="1063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  <a:effectLst>
              <a:softEdge rad="31750"/>
            </a:effectLst>
          </p:spPr>
          <p:txBody>
            <a:bodyPr wrap="square" lIns="60156" tIns="30078" rIns="60156" bIns="30078">
              <a:spAutoFit/>
            </a:bodyPr>
            <a:p>
              <a:pPr algn="r" defTabSz="557530"/>
              <a:r>
                <a:rPr lang="zh-CN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</a:rPr>
                <a:t>       </a:t>
              </a:r>
              <a:endPara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16" y="245"/>
              <a:ext cx="875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【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归纳总结  反思提升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】</a:t>
              </a:r>
              <a:endParaRPr lang="en-US" altLang="zh-CN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7" grpId="0"/>
      <p:bldP spid="27" grpId="0" bldLvl="0" animBg="1"/>
      <p:bldP spid="2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811395" y="1837055"/>
            <a:ext cx="3046095" cy="3103880"/>
            <a:chOff x="6870" y="2390"/>
            <a:chExt cx="4797" cy="4888"/>
          </a:xfrm>
        </p:grpSpPr>
        <p:sp>
          <p:nvSpPr>
            <p:cNvPr id="2" name="文本框 1"/>
            <p:cNvSpPr txBox="1"/>
            <p:nvPr/>
          </p:nvSpPr>
          <p:spPr>
            <a:xfrm>
              <a:off x="7571" y="4014"/>
              <a:ext cx="3581" cy="208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r>
                <a:rPr lang="en-US" altLang="zh-CN" sz="6600" b="1">
                  <a:solidFill>
                    <a:schemeClr val="accent3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  </a:t>
              </a:r>
              <a:r>
                <a:rPr lang="zh-CN" altLang="en-US" sz="8000" b="1">
                  <a:solidFill>
                    <a:schemeClr val="accent3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恒</a:t>
              </a:r>
              <a:endParaRPr lang="zh-CN" altLang="en-US" sz="8000" b="1">
                <a:solidFill>
                  <a:schemeClr val="accent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 160"/>
            <p:cNvSpPr/>
            <p:nvPr/>
          </p:nvSpPr>
          <p:spPr>
            <a:xfrm>
              <a:off x="9536" y="5631"/>
              <a:ext cx="2131" cy="1647"/>
            </a:xfrm>
            <a:custGeom>
              <a:avLst/>
              <a:gdLst>
                <a:gd name="connsiteX0" fmla="*/ 2723651 w 2860172"/>
                <a:gd name="connsiteY0" fmla="*/ 817 h 2023853"/>
                <a:gd name="connsiteX1" fmla="*/ 2826935 w 2860172"/>
                <a:gd name="connsiteY1" fmla="*/ 33337 h 2023853"/>
                <a:gd name="connsiteX2" fmla="*/ 2829774 w 2860172"/>
                <a:gd name="connsiteY2" fmla="*/ 35326 h 2023853"/>
                <a:gd name="connsiteX3" fmla="*/ 2849613 w 2860172"/>
                <a:gd name="connsiteY3" fmla="*/ 185007 h 2023853"/>
                <a:gd name="connsiteX4" fmla="*/ 2807494 w 2860172"/>
                <a:gd name="connsiteY4" fmla="*/ 326285 h 2023853"/>
                <a:gd name="connsiteX5" fmla="*/ 2480152 w 2860172"/>
                <a:gd name="connsiteY5" fmla="*/ 1326140 h 2023853"/>
                <a:gd name="connsiteX6" fmla="*/ 2479216 w 2860172"/>
                <a:gd name="connsiteY6" fmla="*/ 1322755 h 2023853"/>
                <a:gd name="connsiteX7" fmla="*/ 2348905 w 2860172"/>
                <a:gd name="connsiteY7" fmla="*/ 1721466 h 2023853"/>
                <a:gd name="connsiteX8" fmla="*/ 2280556 w 2860172"/>
                <a:gd name="connsiteY8" fmla="*/ 1058272 h 2023853"/>
                <a:gd name="connsiteX9" fmla="*/ 2226338 w 2860172"/>
                <a:gd name="connsiteY9" fmla="*/ 1103673 h 2023853"/>
                <a:gd name="connsiteX10" fmla="*/ 0 w 2860172"/>
                <a:gd name="connsiteY10" fmla="*/ 2023853 h 2023853"/>
                <a:gd name="connsiteX11" fmla="*/ 1702841 w 2860172"/>
                <a:gd name="connsiteY11" fmla="*/ 735848 h 2023853"/>
                <a:gd name="connsiteX12" fmla="*/ 1811294 w 2860172"/>
                <a:gd name="connsiteY12" fmla="*/ 575004 h 2023853"/>
                <a:gd name="connsiteX13" fmla="*/ 1151281 w 2860172"/>
                <a:gd name="connsiteY13" fmla="*/ 506068 h 2023853"/>
                <a:gd name="connsiteX14" fmla="*/ 2640411 w 2860172"/>
                <a:gd name="connsiteY14" fmla="*/ 20803 h 2023853"/>
                <a:gd name="connsiteX15" fmla="*/ 2675299 w 2860172"/>
                <a:gd name="connsiteY15" fmla="*/ 10454 h 2023853"/>
                <a:gd name="connsiteX16" fmla="*/ 2723651 w 2860172"/>
                <a:gd name="connsiteY16" fmla="*/ 817 h 202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0172" h="2023853">
                  <a:moveTo>
                    <a:pt x="2723651" y="817"/>
                  </a:moveTo>
                  <a:cubicBezTo>
                    <a:pt x="2768908" y="-3349"/>
                    <a:pt x="2804496" y="8545"/>
                    <a:pt x="2826935" y="33337"/>
                  </a:cubicBezTo>
                  <a:cubicBezTo>
                    <a:pt x="2828146" y="33729"/>
                    <a:pt x="2828970" y="34520"/>
                    <a:pt x="2829774" y="35326"/>
                  </a:cubicBezTo>
                  <a:cubicBezTo>
                    <a:pt x="2860445" y="66039"/>
                    <a:pt x="2869482" y="118360"/>
                    <a:pt x="2849613" y="185007"/>
                  </a:cubicBezTo>
                  <a:lnTo>
                    <a:pt x="2807494" y="326285"/>
                  </a:lnTo>
                  <a:lnTo>
                    <a:pt x="2480152" y="1326140"/>
                  </a:lnTo>
                  <a:lnTo>
                    <a:pt x="2479216" y="1322755"/>
                  </a:lnTo>
                  <a:lnTo>
                    <a:pt x="2348905" y="1721466"/>
                  </a:lnTo>
                  <a:lnTo>
                    <a:pt x="2280556" y="1058272"/>
                  </a:lnTo>
                  <a:lnTo>
                    <a:pt x="2226338" y="1103673"/>
                  </a:lnTo>
                  <a:cubicBezTo>
                    <a:pt x="1323053" y="1809646"/>
                    <a:pt x="162385" y="2005519"/>
                    <a:pt x="0" y="2023853"/>
                  </a:cubicBezTo>
                  <a:cubicBezTo>
                    <a:pt x="722027" y="1807246"/>
                    <a:pt x="1311081" y="1275400"/>
                    <a:pt x="1702841" y="735848"/>
                  </a:cubicBezTo>
                  <a:lnTo>
                    <a:pt x="1811294" y="575004"/>
                  </a:lnTo>
                  <a:lnTo>
                    <a:pt x="1151281" y="506068"/>
                  </a:lnTo>
                  <a:lnTo>
                    <a:pt x="2640411" y="20803"/>
                  </a:lnTo>
                  <a:lnTo>
                    <a:pt x="2675299" y="10454"/>
                  </a:lnTo>
                  <a:cubicBezTo>
                    <a:pt x="2692405" y="5379"/>
                    <a:pt x="2708565" y="2206"/>
                    <a:pt x="2723651" y="817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3d>
                <a:contourClr>
                  <a:srgbClr val="FFFFFF"/>
                </a:contourClr>
              </a:sp3d>
            </a:bodyPr>
            <a:lstStyle>
              <a:lvl1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 160"/>
            <p:cNvSpPr/>
            <p:nvPr/>
          </p:nvSpPr>
          <p:spPr>
            <a:xfrm rot="6300000">
              <a:off x="6764" y="4922"/>
              <a:ext cx="1908" cy="1696"/>
            </a:xfrm>
            <a:custGeom>
              <a:avLst/>
              <a:gdLst>
                <a:gd name="connsiteX0" fmla="*/ 2723651 w 2860172"/>
                <a:gd name="connsiteY0" fmla="*/ 817 h 2023853"/>
                <a:gd name="connsiteX1" fmla="*/ 2826935 w 2860172"/>
                <a:gd name="connsiteY1" fmla="*/ 33337 h 2023853"/>
                <a:gd name="connsiteX2" fmla="*/ 2829774 w 2860172"/>
                <a:gd name="connsiteY2" fmla="*/ 35326 h 2023853"/>
                <a:gd name="connsiteX3" fmla="*/ 2849613 w 2860172"/>
                <a:gd name="connsiteY3" fmla="*/ 185007 h 2023853"/>
                <a:gd name="connsiteX4" fmla="*/ 2807494 w 2860172"/>
                <a:gd name="connsiteY4" fmla="*/ 326285 h 2023853"/>
                <a:gd name="connsiteX5" fmla="*/ 2480152 w 2860172"/>
                <a:gd name="connsiteY5" fmla="*/ 1326140 h 2023853"/>
                <a:gd name="connsiteX6" fmla="*/ 2479216 w 2860172"/>
                <a:gd name="connsiteY6" fmla="*/ 1322755 h 2023853"/>
                <a:gd name="connsiteX7" fmla="*/ 2348905 w 2860172"/>
                <a:gd name="connsiteY7" fmla="*/ 1721466 h 2023853"/>
                <a:gd name="connsiteX8" fmla="*/ 2280556 w 2860172"/>
                <a:gd name="connsiteY8" fmla="*/ 1058272 h 2023853"/>
                <a:gd name="connsiteX9" fmla="*/ 2226338 w 2860172"/>
                <a:gd name="connsiteY9" fmla="*/ 1103673 h 2023853"/>
                <a:gd name="connsiteX10" fmla="*/ 0 w 2860172"/>
                <a:gd name="connsiteY10" fmla="*/ 2023853 h 2023853"/>
                <a:gd name="connsiteX11" fmla="*/ 1702841 w 2860172"/>
                <a:gd name="connsiteY11" fmla="*/ 735848 h 2023853"/>
                <a:gd name="connsiteX12" fmla="*/ 1811294 w 2860172"/>
                <a:gd name="connsiteY12" fmla="*/ 575004 h 2023853"/>
                <a:gd name="connsiteX13" fmla="*/ 1151281 w 2860172"/>
                <a:gd name="connsiteY13" fmla="*/ 506068 h 2023853"/>
                <a:gd name="connsiteX14" fmla="*/ 2640411 w 2860172"/>
                <a:gd name="connsiteY14" fmla="*/ 20803 h 2023853"/>
                <a:gd name="connsiteX15" fmla="*/ 2675299 w 2860172"/>
                <a:gd name="connsiteY15" fmla="*/ 10454 h 2023853"/>
                <a:gd name="connsiteX16" fmla="*/ 2723651 w 2860172"/>
                <a:gd name="connsiteY16" fmla="*/ 817 h 202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0172" h="2023853">
                  <a:moveTo>
                    <a:pt x="2723651" y="817"/>
                  </a:moveTo>
                  <a:cubicBezTo>
                    <a:pt x="2768908" y="-3349"/>
                    <a:pt x="2804496" y="8545"/>
                    <a:pt x="2826935" y="33337"/>
                  </a:cubicBezTo>
                  <a:cubicBezTo>
                    <a:pt x="2828146" y="33729"/>
                    <a:pt x="2828970" y="34520"/>
                    <a:pt x="2829774" y="35326"/>
                  </a:cubicBezTo>
                  <a:cubicBezTo>
                    <a:pt x="2860445" y="66039"/>
                    <a:pt x="2869482" y="118360"/>
                    <a:pt x="2849613" y="185007"/>
                  </a:cubicBezTo>
                  <a:lnTo>
                    <a:pt x="2807494" y="326285"/>
                  </a:lnTo>
                  <a:lnTo>
                    <a:pt x="2480152" y="1326140"/>
                  </a:lnTo>
                  <a:lnTo>
                    <a:pt x="2479216" y="1322755"/>
                  </a:lnTo>
                  <a:lnTo>
                    <a:pt x="2348905" y="1721466"/>
                  </a:lnTo>
                  <a:lnTo>
                    <a:pt x="2280556" y="1058272"/>
                  </a:lnTo>
                  <a:lnTo>
                    <a:pt x="2226338" y="1103673"/>
                  </a:lnTo>
                  <a:cubicBezTo>
                    <a:pt x="1323053" y="1809646"/>
                    <a:pt x="162385" y="2005519"/>
                    <a:pt x="0" y="2023853"/>
                  </a:cubicBezTo>
                  <a:cubicBezTo>
                    <a:pt x="722027" y="1807246"/>
                    <a:pt x="1311081" y="1275400"/>
                    <a:pt x="1702841" y="735848"/>
                  </a:cubicBezTo>
                  <a:lnTo>
                    <a:pt x="1811294" y="575004"/>
                  </a:lnTo>
                  <a:lnTo>
                    <a:pt x="1151281" y="506068"/>
                  </a:lnTo>
                  <a:lnTo>
                    <a:pt x="2640411" y="20803"/>
                  </a:lnTo>
                  <a:lnTo>
                    <a:pt x="2675299" y="10454"/>
                  </a:lnTo>
                  <a:cubicBezTo>
                    <a:pt x="2692405" y="5379"/>
                    <a:pt x="2708565" y="2206"/>
                    <a:pt x="2723651" y="817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3d>
                <a:contourClr>
                  <a:srgbClr val="FFFFFF"/>
                </a:contourClr>
              </a:sp3d>
            </a:bodyPr>
            <a:lstStyle>
              <a:lvl1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" name=" 160"/>
            <p:cNvSpPr/>
            <p:nvPr/>
          </p:nvSpPr>
          <p:spPr>
            <a:xfrm rot="13980000">
              <a:off x="8708" y="2237"/>
              <a:ext cx="1791" cy="2097"/>
            </a:xfrm>
            <a:custGeom>
              <a:avLst/>
              <a:gdLst>
                <a:gd name="connsiteX0" fmla="*/ 2723651 w 2860172"/>
                <a:gd name="connsiteY0" fmla="*/ 817 h 2023853"/>
                <a:gd name="connsiteX1" fmla="*/ 2826935 w 2860172"/>
                <a:gd name="connsiteY1" fmla="*/ 33337 h 2023853"/>
                <a:gd name="connsiteX2" fmla="*/ 2829774 w 2860172"/>
                <a:gd name="connsiteY2" fmla="*/ 35326 h 2023853"/>
                <a:gd name="connsiteX3" fmla="*/ 2849613 w 2860172"/>
                <a:gd name="connsiteY3" fmla="*/ 185007 h 2023853"/>
                <a:gd name="connsiteX4" fmla="*/ 2807494 w 2860172"/>
                <a:gd name="connsiteY4" fmla="*/ 326285 h 2023853"/>
                <a:gd name="connsiteX5" fmla="*/ 2480152 w 2860172"/>
                <a:gd name="connsiteY5" fmla="*/ 1326140 h 2023853"/>
                <a:gd name="connsiteX6" fmla="*/ 2479216 w 2860172"/>
                <a:gd name="connsiteY6" fmla="*/ 1322755 h 2023853"/>
                <a:gd name="connsiteX7" fmla="*/ 2348905 w 2860172"/>
                <a:gd name="connsiteY7" fmla="*/ 1721466 h 2023853"/>
                <a:gd name="connsiteX8" fmla="*/ 2280556 w 2860172"/>
                <a:gd name="connsiteY8" fmla="*/ 1058272 h 2023853"/>
                <a:gd name="connsiteX9" fmla="*/ 2226338 w 2860172"/>
                <a:gd name="connsiteY9" fmla="*/ 1103673 h 2023853"/>
                <a:gd name="connsiteX10" fmla="*/ 0 w 2860172"/>
                <a:gd name="connsiteY10" fmla="*/ 2023853 h 2023853"/>
                <a:gd name="connsiteX11" fmla="*/ 1702841 w 2860172"/>
                <a:gd name="connsiteY11" fmla="*/ 735848 h 2023853"/>
                <a:gd name="connsiteX12" fmla="*/ 1811294 w 2860172"/>
                <a:gd name="connsiteY12" fmla="*/ 575004 h 2023853"/>
                <a:gd name="connsiteX13" fmla="*/ 1151281 w 2860172"/>
                <a:gd name="connsiteY13" fmla="*/ 506068 h 2023853"/>
                <a:gd name="connsiteX14" fmla="*/ 2640411 w 2860172"/>
                <a:gd name="connsiteY14" fmla="*/ 20803 h 2023853"/>
                <a:gd name="connsiteX15" fmla="*/ 2675299 w 2860172"/>
                <a:gd name="connsiteY15" fmla="*/ 10454 h 2023853"/>
                <a:gd name="connsiteX16" fmla="*/ 2723651 w 2860172"/>
                <a:gd name="connsiteY16" fmla="*/ 817 h 202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0172" h="2023853">
                  <a:moveTo>
                    <a:pt x="2723651" y="817"/>
                  </a:moveTo>
                  <a:cubicBezTo>
                    <a:pt x="2768908" y="-3349"/>
                    <a:pt x="2804496" y="8545"/>
                    <a:pt x="2826935" y="33337"/>
                  </a:cubicBezTo>
                  <a:cubicBezTo>
                    <a:pt x="2828146" y="33729"/>
                    <a:pt x="2828970" y="34520"/>
                    <a:pt x="2829774" y="35326"/>
                  </a:cubicBezTo>
                  <a:cubicBezTo>
                    <a:pt x="2860445" y="66039"/>
                    <a:pt x="2869482" y="118360"/>
                    <a:pt x="2849613" y="185007"/>
                  </a:cubicBezTo>
                  <a:lnTo>
                    <a:pt x="2807494" y="326285"/>
                  </a:lnTo>
                  <a:lnTo>
                    <a:pt x="2480152" y="1326140"/>
                  </a:lnTo>
                  <a:lnTo>
                    <a:pt x="2479216" y="1322755"/>
                  </a:lnTo>
                  <a:lnTo>
                    <a:pt x="2348905" y="1721466"/>
                  </a:lnTo>
                  <a:lnTo>
                    <a:pt x="2280556" y="1058272"/>
                  </a:lnTo>
                  <a:lnTo>
                    <a:pt x="2226338" y="1103673"/>
                  </a:lnTo>
                  <a:cubicBezTo>
                    <a:pt x="1323053" y="1809646"/>
                    <a:pt x="162385" y="2005519"/>
                    <a:pt x="0" y="2023853"/>
                  </a:cubicBezTo>
                  <a:cubicBezTo>
                    <a:pt x="722027" y="1807246"/>
                    <a:pt x="1311081" y="1275400"/>
                    <a:pt x="1702841" y="735848"/>
                  </a:cubicBezTo>
                  <a:lnTo>
                    <a:pt x="1811294" y="575004"/>
                  </a:lnTo>
                  <a:lnTo>
                    <a:pt x="1151281" y="506068"/>
                  </a:lnTo>
                  <a:lnTo>
                    <a:pt x="2640411" y="20803"/>
                  </a:lnTo>
                  <a:lnTo>
                    <a:pt x="2675299" y="10454"/>
                  </a:lnTo>
                  <a:cubicBezTo>
                    <a:pt x="2692405" y="5379"/>
                    <a:pt x="2708565" y="2206"/>
                    <a:pt x="2723651" y="817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3d>
                <a:contourClr>
                  <a:srgbClr val="FFFFFF"/>
                </a:contourClr>
              </a:sp3d>
            </a:bodyPr>
            <a:lstStyle>
              <a:lvl1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3070225" y="3684905"/>
            <a:ext cx="1414780" cy="139192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质量守恒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椭圆 3"/>
          <p:cNvSpPr/>
          <p:nvPr/>
        </p:nvSpPr>
        <p:spPr>
          <a:xfrm>
            <a:off x="3115945" y="1367155"/>
            <a:ext cx="1414780" cy="139192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能量守恒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椭圆 6"/>
          <p:cNvSpPr/>
          <p:nvPr/>
        </p:nvSpPr>
        <p:spPr>
          <a:xfrm>
            <a:off x="5709920" y="28575"/>
            <a:ext cx="1414780" cy="139192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原子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椭圆 5"/>
          <p:cNvSpPr/>
          <p:nvPr/>
        </p:nvSpPr>
        <p:spPr>
          <a:xfrm>
            <a:off x="8333740" y="1311275"/>
            <a:ext cx="1414780" cy="139192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化学式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651500" y="5186045"/>
            <a:ext cx="1414780" cy="13919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体内元素守恒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313420" y="3873500"/>
            <a:ext cx="1414780" cy="139192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电荷守恒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6" grpId="0" animBg="1"/>
      <p:bldP spid="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C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t="5039" b="7695"/>
          <a:stretch>
            <a:fillRect/>
          </a:stretch>
        </p:blipFill>
        <p:spPr>
          <a:xfrm>
            <a:off x="929005" y="699135"/>
            <a:ext cx="2847340" cy="3035300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33471"/>
          <a:stretch>
            <a:fillRect/>
          </a:stretch>
        </p:blipFill>
        <p:spPr>
          <a:xfrm>
            <a:off x="4120515" y="1400810"/>
            <a:ext cx="5230495" cy="4234815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37" name="组合 36"/>
          <p:cNvGrpSpPr/>
          <p:nvPr/>
        </p:nvGrpSpPr>
        <p:grpSpPr>
          <a:xfrm>
            <a:off x="5397500" y="3170555"/>
            <a:ext cx="1233805" cy="770255"/>
            <a:chOff x="15721" y="9264"/>
            <a:chExt cx="1736" cy="890"/>
          </a:xfrm>
        </p:grpSpPr>
        <p:sp>
          <p:nvSpPr>
            <p:cNvPr id="34" name="椭圆形标注 33"/>
            <p:cNvSpPr/>
            <p:nvPr/>
          </p:nvSpPr>
          <p:spPr>
            <a:xfrm rot="11100000">
              <a:off x="15721" y="9264"/>
              <a:ext cx="1736" cy="890"/>
            </a:xfrm>
            <a:prstGeom prst="wedgeEllipseCallou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6123" y="9455"/>
              <a:ext cx="1288" cy="46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加碘</a:t>
              </a:r>
              <a:endPara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923530" y="3677920"/>
            <a:ext cx="1331539" cy="884729"/>
            <a:chOff x="15721" y="9264"/>
            <a:chExt cx="1923" cy="890"/>
          </a:xfrm>
        </p:grpSpPr>
        <p:sp>
          <p:nvSpPr>
            <p:cNvPr id="16" name="椭圆形标注 15"/>
            <p:cNvSpPr/>
            <p:nvPr/>
          </p:nvSpPr>
          <p:spPr>
            <a:xfrm rot="11100000">
              <a:off x="15721" y="9264"/>
              <a:ext cx="1736" cy="890"/>
            </a:xfrm>
            <a:prstGeom prst="wedgeEllipseCallou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5903" y="9497"/>
              <a:ext cx="1741" cy="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未加碘</a:t>
              </a:r>
              <a:endPara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34620" y="142875"/>
            <a:ext cx="6337300" cy="674370"/>
            <a:chOff x="795" y="3637"/>
            <a:chExt cx="9980" cy="1062"/>
          </a:xfrm>
        </p:grpSpPr>
        <p:sp>
          <p:nvSpPr>
            <p:cNvPr id="2" name="Rectangle 8"/>
            <p:cNvSpPr/>
            <p:nvPr/>
          </p:nvSpPr>
          <p:spPr>
            <a:xfrm>
              <a:off x="795" y="3637"/>
              <a:ext cx="9981" cy="1063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  <a:effectLst>
              <a:softEdge rad="31750"/>
            </a:effectLst>
          </p:spPr>
          <p:txBody>
            <a:bodyPr wrap="square" lIns="60156" tIns="30078" rIns="60156" bIns="30078">
              <a:spAutoFit/>
            </a:bodyPr>
            <a:p>
              <a:pPr algn="r" defTabSz="557530"/>
              <a:r>
                <a:rPr lang="zh-CN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</a:rPr>
                <a:t>       </a:t>
              </a:r>
              <a:endPara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218" y="3637"/>
              <a:ext cx="6768" cy="101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产生了许多疑惑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……</a:t>
              </a:r>
              <a:endParaRPr lang="zh-CN" alt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</p:grpSp>
    </p:spTree>
    <p:custDataLst>
      <p:tags r:id="rId3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691005" y="1976120"/>
            <a:ext cx="3704590" cy="3761740"/>
            <a:chOff x="2663" y="3571"/>
            <a:chExt cx="5834" cy="5924"/>
          </a:xfrm>
        </p:grpSpPr>
        <p:sp>
          <p:nvSpPr>
            <p:cNvPr id="3" name="文本框 2"/>
            <p:cNvSpPr txBox="1"/>
            <p:nvPr/>
          </p:nvSpPr>
          <p:spPr>
            <a:xfrm>
              <a:off x="3597" y="3571"/>
              <a:ext cx="3811" cy="1307"/>
            </a:xfrm>
            <a:prstGeom prst="rect">
              <a:avLst/>
            </a:prstGeom>
            <a:noFill/>
            <a:ln>
              <a:solidFill>
                <a:schemeClr val="accent6">
                  <a:lumMod val="90000"/>
                </a:schemeClr>
              </a:solidFill>
            </a:ln>
          </p:spPr>
          <p:txBody>
            <a:bodyPr wrap="square" rtlCol="0" anchor="t">
              <a:spAutoFit/>
            </a:bodyPr>
            <a:lstStyle/>
            <a:p>
              <a:r>
                <a:rPr lang="zh-CN" altLang="en-US"/>
                <a:t> </a:t>
              </a:r>
              <a:r>
                <a:rPr lang="zh-CN" altLang="en-US" sz="2400">
                  <a:solidFill>
                    <a:srgbClr val="002060"/>
                  </a:solidFill>
                </a:rPr>
                <a:t>碘是人体内必需 的微量元素之一</a:t>
              </a:r>
              <a:endParaRPr lang="zh-CN" altLang="en-US" sz="2400">
                <a:solidFill>
                  <a:srgbClr val="002060"/>
                </a:solidFill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663" y="5297"/>
              <a:ext cx="5834" cy="4198"/>
            </a:xfrm>
            <a:prstGeom prst="round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9" name="组合 8"/>
          <p:cNvGrpSpPr/>
          <p:nvPr/>
        </p:nvGrpSpPr>
        <p:grpSpPr>
          <a:xfrm>
            <a:off x="6664325" y="1917700"/>
            <a:ext cx="4479290" cy="3835400"/>
            <a:chOff x="10002" y="3326"/>
            <a:chExt cx="7054" cy="6040"/>
          </a:xfrm>
        </p:grpSpPr>
        <p:sp>
          <p:nvSpPr>
            <p:cNvPr id="2" name="文本框 1"/>
            <p:cNvSpPr txBox="1"/>
            <p:nvPr/>
          </p:nvSpPr>
          <p:spPr>
            <a:xfrm>
              <a:off x="10002" y="8060"/>
              <a:ext cx="7055" cy="1307"/>
            </a:xfrm>
            <a:prstGeom prst="rect">
              <a:avLst/>
            </a:prstGeom>
            <a:noFill/>
            <a:ln>
              <a:solidFill>
                <a:schemeClr val="accent6">
                  <a:lumMod val="90000"/>
                </a:schemeClr>
              </a:solidFill>
            </a:ln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/>
                <a:t>含碘量较少造成人体缺碘，会得甲状腺肿大，俗称“大脖子病”</a:t>
              </a:r>
              <a:endParaRPr lang="zh-CN" altLang="en-US" sz="2400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 b="16584"/>
            <a:stretch>
              <a:fillRect/>
            </a:stretch>
          </p:blipFill>
          <p:spPr>
            <a:xfrm>
              <a:off x="10617" y="3326"/>
              <a:ext cx="5583" cy="4430"/>
            </a:xfrm>
            <a:prstGeom prst="round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4" name="组合 3"/>
          <p:cNvGrpSpPr/>
          <p:nvPr/>
        </p:nvGrpSpPr>
        <p:grpSpPr>
          <a:xfrm>
            <a:off x="165735" y="500380"/>
            <a:ext cx="1818640" cy="645160"/>
            <a:chOff x="227" y="176"/>
            <a:chExt cx="2864" cy="1016"/>
          </a:xfrm>
        </p:grpSpPr>
        <p:sp>
          <p:nvSpPr>
            <p:cNvPr id="10242" name="Rectangle 8"/>
            <p:cNvSpPr/>
            <p:nvPr/>
          </p:nvSpPr>
          <p:spPr>
            <a:xfrm>
              <a:off x="227" y="210"/>
              <a:ext cx="2864" cy="966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  <a:effectLst>
              <a:softEdge rad="31750"/>
            </a:effectLst>
          </p:spPr>
          <p:txBody>
            <a:bodyPr wrap="square" lIns="60156" tIns="30078" rIns="60156" bIns="30078">
              <a:spAutoFit/>
            </a:bodyPr>
            <a:lstStyle/>
            <a:p>
              <a:pPr algn="r" defTabSz="557530"/>
              <a:endPara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12" y="176"/>
              <a:ext cx="2417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疑惑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1:</a:t>
              </a:r>
              <a:endParaRPr lang="zh-CN" altLang="en-US" sz="3600" dirty="0"/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038350" y="548640"/>
            <a:ext cx="5700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加</a:t>
            </a:r>
            <a:r>
              <a:rPr lang="zh-CN" altLang="en-US" sz="3200" dirty="0"/>
              <a:t>碘食盐中的</a:t>
            </a:r>
            <a:r>
              <a:rPr lang="en-US" altLang="zh-CN" sz="3200" dirty="0"/>
              <a:t>“</a:t>
            </a:r>
            <a:r>
              <a:rPr lang="zh-CN" altLang="en-US" sz="3200" dirty="0"/>
              <a:t>碘</a:t>
            </a:r>
            <a:r>
              <a:rPr lang="en-US" altLang="zh-CN" sz="3200" dirty="0"/>
              <a:t>”</a:t>
            </a:r>
            <a:r>
              <a:rPr lang="zh-CN" altLang="en-US" sz="3200" dirty="0"/>
              <a:t>指的是什么？</a:t>
            </a:r>
            <a:endParaRPr lang="zh-CN" altLang="en-US" sz="3200" dirty="0"/>
          </a:p>
        </p:txBody>
      </p:sp>
      <p:sp>
        <p:nvSpPr>
          <p:cNvPr id="10" name="文本框 9"/>
          <p:cNvSpPr txBox="1"/>
          <p:nvPr/>
        </p:nvSpPr>
        <p:spPr>
          <a:xfrm>
            <a:off x="7663180" y="545292"/>
            <a:ext cx="30276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dirty="0">
                <a:sym typeface="+mn-ea"/>
              </a:rPr>
              <a:t>为什么要加碘？</a:t>
            </a:r>
            <a:endParaRPr lang="zh-CN" altLang="en-US" sz="3200" dirty="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3772"/>
          <a:stretch>
            <a:fillRect/>
          </a:stretch>
        </p:blipFill>
        <p:spPr>
          <a:xfrm>
            <a:off x="8047990" y="1484630"/>
            <a:ext cx="2662555" cy="3690620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3" name="组合 2"/>
          <p:cNvGrpSpPr/>
          <p:nvPr/>
        </p:nvGrpSpPr>
        <p:grpSpPr>
          <a:xfrm>
            <a:off x="7894955" y="2054860"/>
            <a:ext cx="2967990" cy="2821940"/>
            <a:chOff x="13847" y="2138"/>
            <a:chExt cx="4674" cy="4444"/>
          </a:xfrm>
        </p:grpSpPr>
        <p:pic>
          <p:nvPicPr>
            <p:cNvPr id="9" name="图片 8" descr="3892bc58c61a0f5158f6fabb560c59ed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80000">
              <a:off x="13847" y="2138"/>
              <a:ext cx="4675" cy="444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6895" y="2774"/>
              <a:ext cx="899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/>
                <a:t>加碘</a:t>
              </a:r>
              <a:endParaRPr lang="zh-CN" altLang="en-US" sz="320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89229" y="479425"/>
            <a:ext cx="1769872" cy="675005"/>
            <a:chOff x="230" y="245"/>
            <a:chExt cx="3365" cy="1063"/>
          </a:xfrm>
        </p:grpSpPr>
        <p:sp>
          <p:nvSpPr>
            <p:cNvPr id="10242" name="Rectangle 8"/>
            <p:cNvSpPr/>
            <p:nvPr/>
          </p:nvSpPr>
          <p:spPr>
            <a:xfrm>
              <a:off x="230" y="245"/>
              <a:ext cx="3365" cy="1063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  <a:effectLst>
              <a:softEdge rad="31750"/>
            </a:effectLst>
          </p:spPr>
          <p:txBody>
            <a:bodyPr wrap="square" lIns="60156" tIns="30078" rIns="60156" bIns="30078">
              <a:spAutoFit/>
            </a:bodyPr>
            <a:lstStyle/>
            <a:p>
              <a:pPr algn="r" defTabSz="557530"/>
              <a:r>
                <a:rPr lang="zh-CN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</a:rPr>
                <a:t>       </a:t>
              </a:r>
              <a:endPara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29" y="249"/>
              <a:ext cx="287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疑惑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：  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083435" y="530225"/>
            <a:ext cx="552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加</a:t>
            </a:r>
            <a:r>
              <a:rPr lang="zh-CN" altLang="en-US" sz="3200" dirty="0"/>
              <a:t>碘食盐中的</a:t>
            </a:r>
            <a:r>
              <a:rPr lang="zh-CN" altLang="en-US" sz="3200" dirty="0" smtClean="0">
                <a:sym typeface="+mn-ea"/>
              </a:rPr>
              <a:t>碘是碘</a:t>
            </a:r>
            <a:r>
              <a:rPr lang="zh-CN" altLang="en-US" sz="3200" dirty="0" smtClean="0">
                <a:sym typeface="+mn-ea"/>
              </a:rPr>
              <a:t>单质</a:t>
            </a:r>
            <a:r>
              <a:rPr lang="zh-CN" altLang="en-US" sz="3200" dirty="0" smtClean="0">
                <a:sym typeface="+mn-ea"/>
              </a:rPr>
              <a:t>吗？</a:t>
            </a:r>
            <a:endParaRPr lang="zh-CN" altLang="en-US" sz="3200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033270" y="2006600"/>
            <a:ext cx="4835525" cy="2059305"/>
            <a:chOff x="1216" y="7130"/>
            <a:chExt cx="7615" cy="3243"/>
          </a:xfrm>
        </p:grpSpPr>
        <p:grpSp>
          <p:nvGrpSpPr>
            <p:cNvPr id="17" name="组合 16"/>
            <p:cNvGrpSpPr/>
            <p:nvPr/>
          </p:nvGrpSpPr>
          <p:grpSpPr>
            <a:xfrm>
              <a:off x="2831" y="7130"/>
              <a:ext cx="6000" cy="3243"/>
              <a:chOff x="5903" y="4005"/>
              <a:chExt cx="6000" cy="3243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03" y="4005"/>
                <a:ext cx="6000" cy="2790"/>
              </a:xfrm>
              <a:prstGeom prst="rect">
                <a:avLst/>
              </a:prstGeom>
            </p:spPr>
          </p:pic>
          <p:sp>
            <p:nvSpPr>
              <p:cNvPr id="19" name="文本框 18"/>
              <p:cNvSpPr txBox="1"/>
              <p:nvPr/>
            </p:nvSpPr>
            <p:spPr>
              <a:xfrm>
                <a:off x="8175" y="6523"/>
                <a:ext cx="1884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>
                    <a:solidFill>
                      <a:schemeClr val="accent2">
                        <a:lumMod val="50000"/>
                      </a:schemeClr>
                    </a:solidFill>
                  </a:rPr>
                  <a:t>碘（</a:t>
                </a:r>
                <a:r>
                  <a:rPr lang="en-US" altLang="zh-CN" sz="24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400" baseline="-25000">
                    <a:solidFill>
                      <a:srgbClr val="FF0000"/>
                    </a:solidFill>
                  </a:rPr>
                  <a:t>2</a:t>
                </a:r>
                <a:r>
                  <a:rPr lang="zh-CN" altLang="en-US" sz="2400">
                    <a:solidFill>
                      <a:schemeClr val="accent2">
                        <a:lumMod val="50000"/>
                      </a:schemeClr>
                    </a:solidFill>
                  </a:rPr>
                  <a:t>）</a:t>
                </a:r>
                <a:endParaRPr lang="en-US" altLang="zh-CN" sz="240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216" y="7130"/>
              <a:ext cx="3014" cy="8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资料卡片</a:t>
              </a:r>
              <a:r>
                <a:rPr lang="en-US" altLang="zh-CN" sz="28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altLang="zh-C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3690620" y="4800600"/>
            <a:ext cx="26949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/>
              <a:t>单质碘呈</a:t>
            </a:r>
            <a:r>
              <a:rPr lang="zh-CN" altLang="en-US" sz="2400">
                <a:solidFill>
                  <a:srgbClr val="7030A0"/>
                </a:solidFill>
              </a:rPr>
              <a:t>紫</a:t>
            </a:r>
            <a:r>
              <a:rPr lang="zh-CN" altLang="en-US" sz="2400"/>
              <a:t>黑色，</a:t>
            </a:r>
            <a:endParaRPr lang="zh-CN" altLang="en-US" sz="2400"/>
          </a:p>
          <a:p>
            <a:r>
              <a:rPr lang="zh-CN" altLang="en-US" sz="2400">
                <a:solidFill>
                  <a:schemeClr val="tx1"/>
                </a:solidFill>
              </a:rPr>
              <a:t>有</a:t>
            </a:r>
            <a:r>
              <a:rPr lang="zh-CN" altLang="en-US" sz="2400">
                <a:solidFill>
                  <a:srgbClr val="FF0000"/>
                </a:solidFill>
              </a:rPr>
              <a:t>毒性</a:t>
            </a:r>
            <a:r>
              <a:rPr lang="zh-CN" altLang="en-US" sz="2400">
                <a:solidFill>
                  <a:schemeClr val="tx1"/>
                </a:solidFill>
              </a:rPr>
              <a:t>和</a:t>
            </a:r>
            <a:r>
              <a:rPr lang="zh-CN" altLang="en-US" sz="2400">
                <a:solidFill>
                  <a:srgbClr val="FF0000"/>
                </a:solidFill>
              </a:rPr>
              <a:t>腐蚀性</a:t>
            </a:r>
            <a:r>
              <a:rPr lang="zh-CN" altLang="en-US" sz="2400">
                <a:solidFill>
                  <a:schemeClr val="tx1"/>
                </a:solidFill>
              </a:rPr>
              <a:t>。</a:t>
            </a:r>
            <a:endParaRPr lang="zh-CN" altLang="en-US" sz="2400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C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rcRect t="3043" r="57345" b="17373"/>
          <a:stretch>
            <a:fillRect/>
          </a:stretch>
        </p:blipFill>
        <p:spPr>
          <a:xfrm>
            <a:off x="9390380" y="647700"/>
            <a:ext cx="2520315" cy="5405755"/>
          </a:xfrm>
          <a:prstGeom prst="roundRect">
            <a:avLst/>
          </a:prstGeom>
          <a:effectLst>
            <a:innerShdw blurRad="63500" dist="50800" dir="3180000">
              <a:prstClr val="black">
                <a:alpha val="50000"/>
              </a:prstClr>
            </a:innerShdw>
          </a:effectLst>
        </p:spPr>
      </p:pic>
      <p:grpSp>
        <p:nvGrpSpPr>
          <p:cNvPr id="22" name="组合 21"/>
          <p:cNvGrpSpPr/>
          <p:nvPr/>
        </p:nvGrpSpPr>
        <p:grpSpPr>
          <a:xfrm>
            <a:off x="323215" y="255270"/>
            <a:ext cx="6733540" cy="675005"/>
            <a:chOff x="739" y="362"/>
            <a:chExt cx="10604" cy="1063"/>
          </a:xfrm>
        </p:grpSpPr>
        <p:sp>
          <p:nvSpPr>
            <p:cNvPr id="16" name="Rectangle 8"/>
            <p:cNvSpPr/>
            <p:nvPr/>
          </p:nvSpPr>
          <p:spPr>
            <a:xfrm>
              <a:off x="739" y="362"/>
              <a:ext cx="3200" cy="1063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  <a:effectLst>
              <a:softEdge rad="31750"/>
            </a:effectLst>
          </p:spPr>
          <p:txBody>
            <a:bodyPr wrap="square" lIns="60156" tIns="30078" rIns="60156" bIns="30078">
              <a:spAutoFit/>
            </a:bodyPr>
            <a:lstStyle/>
            <a:p>
              <a:pPr algn="r" defTabSz="557530"/>
              <a:r>
                <a:rPr lang="zh-CN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</a:rPr>
                <a:t>       </a:t>
              </a:r>
              <a:endPara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14" y="385"/>
              <a:ext cx="246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疑惑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：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184" y="451"/>
              <a:ext cx="715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solidFill>
                    <a:schemeClr val="tx1"/>
                  </a:solidFill>
                  <a:sym typeface="+mn-ea"/>
                </a:rPr>
                <a:t>碘酸钾由哪些元素组成？</a:t>
              </a:r>
              <a:endParaRPr lang="zh-CN" altLang="en-US" sz="3200" dirty="0" smtClean="0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08965" y="1296035"/>
            <a:ext cx="7652385" cy="532765"/>
            <a:chOff x="776" y="3060"/>
            <a:chExt cx="10151" cy="839"/>
          </a:xfrm>
        </p:grpSpPr>
        <p:sp>
          <p:nvSpPr>
            <p:cNvPr id="3" name="文本框 2"/>
            <p:cNvSpPr txBox="1"/>
            <p:nvPr/>
          </p:nvSpPr>
          <p:spPr>
            <a:xfrm>
              <a:off x="776" y="3060"/>
              <a:ext cx="3118" cy="822"/>
            </a:xfrm>
            <a:prstGeom prst="rect">
              <a:avLst/>
            </a:prstGeom>
            <a:noFill/>
            <a:ln w="12700" cmpd="sng">
              <a:noFill/>
              <a:prstDash val="dash"/>
            </a:ln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 noProof="0" dirty="0" smtClean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初步猜测：</a:t>
              </a:r>
              <a:endParaRPr lang="zh-CN" altLang="en-US" sz="2800" b="1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528" y="3077"/>
              <a:ext cx="739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根据碘酸钾的</a:t>
              </a:r>
              <a:r>
                <a:rPr lang="zh-CN" alt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名称</a:t>
              </a:r>
              <a:r>
                <a:rPr lang="zh-CN" altLang="en-US" sz="2800" dirty="0"/>
                <a:t>猜想元素组成</a:t>
              </a:r>
              <a:endParaRPr lang="zh-CN" altLang="en-US" sz="2800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89890" y="3231515"/>
            <a:ext cx="8246110" cy="2734945"/>
            <a:chOff x="585" y="4919"/>
            <a:chExt cx="12986" cy="4307"/>
          </a:xfrm>
        </p:grpSpPr>
        <p:grpSp>
          <p:nvGrpSpPr>
            <p:cNvPr id="26" name="组合 25"/>
            <p:cNvGrpSpPr/>
            <p:nvPr/>
          </p:nvGrpSpPr>
          <p:grpSpPr>
            <a:xfrm>
              <a:off x="585" y="4919"/>
              <a:ext cx="12986" cy="4307"/>
              <a:chOff x="585" y="3882"/>
              <a:chExt cx="12986" cy="4307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77" y="3882"/>
                <a:ext cx="4307" cy="4307"/>
              </a:xfrm>
              <a:prstGeom prst="rect">
                <a:avLst/>
              </a:prstGeom>
            </p:spPr>
          </p:pic>
          <p:sp>
            <p:nvSpPr>
              <p:cNvPr id="24" name="圆角矩形 23"/>
              <p:cNvSpPr/>
              <p:nvPr/>
            </p:nvSpPr>
            <p:spPr>
              <a:xfrm>
                <a:off x="585" y="4393"/>
                <a:ext cx="12986" cy="3715"/>
              </a:xfrm>
              <a:prstGeom prst="roundRect">
                <a:avLst/>
              </a:prstGeom>
              <a:noFill/>
              <a:ln w="12700" cmpd="sng">
                <a:solidFill>
                  <a:schemeClr val="accent1">
                    <a:shade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930" y="5561"/>
              <a:ext cx="2995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回顾旧知</a:t>
              </a:r>
              <a:endPara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2712720" y="2245360"/>
            <a:ext cx="2240915" cy="52197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10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2060"/>
                </a:solidFill>
              </a:rPr>
              <a:t>一定含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endParaRPr lang="en-US" altLang="zh-CN" sz="2800" b="1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39695" y="3692525"/>
            <a:ext cx="3058795" cy="2056765"/>
            <a:chOff x="4157" y="5815"/>
            <a:chExt cx="4817" cy="3239"/>
          </a:xfrm>
        </p:grpSpPr>
        <p:sp>
          <p:nvSpPr>
            <p:cNvPr id="23" name="文本框 22"/>
            <p:cNvSpPr txBox="1"/>
            <p:nvPr/>
          </p:nvSpPr>
          <p:spPr>
            <a:xfrm>
              <a:off x="4174" y="5815"/>
              <a:ext cx="480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KClO</a:t>
              </a:r>
              <a:r>
                <a:rPr lang="en-US" altLang="zh-CN" sz="2400" baseline="-25000"/>
                <a:t>3           </a:t>
              </a:r>
              <a:r>
                <a:rPr lang="zh-CN" altLang="en-US" sz="2400"/>
                <a:t>氯酸钾</a:t>
              </a:r>
              <a:r>
                <a:rPr lang="en-US" altLang="zh-CN" sz="2400"/>
                <a:t>  </a:t>
              </a:r>
              <a:endParaRPr lang="zh-CN" altLang="en-US" sz="240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174" y="6659"/>
              <a:ext cx="42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K</a:t>
              </a:r>
              <a:r>
                <a:rPr lang="en-US" altLang="zh-CN" sz="2400" baseline="-25000"/>
                <a:t>2</a:t>
              </a:r>
              <a:r>
                <a:rPr lang="en-US" altLang="zh-CN" sz="2400"/>
                <a:t>CO</a:t>
              </a:r>
              <a:r>
                <a:rPr lang="en-US" altLang="zh-CN" sz="2400" baseline="-25000"/>
                <a:t>3          </a:t>
              </a:r>
              <a:r>
                <a:rPr lang="zh-CN" altLang="en-US" sz="2400"/>
                <a:t>碳酸钾</a:t>
              </a:r>
              <a:endParaRPr lang="zh-CN" altLang="en-US" sz="240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191" y="7520"/>
              <a:ext cx="452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/>
                <a:t>KNO</a:t>
              </a:r>
              <a:r>
                <a:rPr lang="en-US" altLang="zh-CN" sz="2400" baseline="-25000"/>
                <a:t>3            </a:t>
              </a:r>
              <a:r>
                <a:rPr lang="zh-CN" altLang="en-US" sz="2400"/>
                <a:t>硝酸钾</a:t>
              </a:r>
              <a:endParaRPr lang="zh-CN" altLang="en-US" sz="240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157" y="8330"/>
              <a:ext cx="469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K</a:t>
              </a:r>
              <a:r>
                <a:rPr lang="en-US" altLang="zh-CN" sz="2400" baseline="-25000" dirty="0"/>
                <a:t>2</a:t>
              </a:r>
              <a:r>
                <a:rPr lang="en-US" altLang="zh-CN" sz="2400" dirty="0"/>
                <a:t>SO</a:t>
              </a:r>
              <a:r>
                <a:rPr lang="en-US" altLang="zh-CN" sz="2400" baseline="-25000" dirty="0"/>
                <a:t>4           </a:t>
              </a:r>
              <a:r>
                <a:rPr lang="zh-CN" altLang="en-US" sz="2400" dirty="0"/>
                <a:t>硫酸钾</a:t>
              </a:r>
              <a:endParaRPr lang="zh-CN" altLang="en-US" sz="2400" dirty="0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5618480" y="2245360"/>
            <a:ext cx="2240915" cy="52197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10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2060"/>
                </a:solidFill>
              </a:rPr>
              <a:t>可能还含</a:t>
            </a:r>
            <a:r>
              <a:rPr lang="en-US" sz="28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endParaRPr lang="en-US" sz="28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3892bc58c61a0f5158f6fabb560c59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">
            <a:off x="7374255" y="2317115"/>
            <a:ext cx="4820920" cy="44945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10431145" y="3983355"/>
            <a:ext cx="859155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10129114" y="2893695"/>
            <a:ext cx="1575435" cy="1569085"/>
            <a:chOff x="9413" y="3038"/>
            <a:chExt cx="2481" cy="2471"/>
          </a:xfrm>
        </p:grpSpPr>
        <p:grpSp>
          <p:nvGrpSpPr>
            <p:cNvPr id="8" name="组合 7"/>
            <p:cNvGrpSpPr/>
            <p:nvPr/>
          </p:nvGrpSpPr>
          <p:grpSpPr>
            <a:xfrm>
              <a:off x="9413" y="3589"/>
              <a:ext cx="2481" cy="1920"/>
              <a:chOff x="9420" y="2880"/>
              <a:chExt cx="2619" cy="1920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9791" y="2880"/>
                <a:ext cx="1805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/>
                  <a:t>精制盐</a:t>
                </a:r>
                <a:endParaRPr lang="zh-CN" altLang="en-US" sz="2000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9827" y="3508"/>
                <a:ext cx="1618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/>
                  <a:t>碘酸钾</a:t>
                </a:r>
                <a:endParaRPr lang="zh-CN" altLang="en-US" sz="2000"/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9420" y="4172"/>
                <a:ext cx="2619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/>
                  <a:t>柠檬酸铁铵</a:t>
                </a:r>
                <a:endParaRPr lang="zh-CN" altLang="en-US" sz="2000"/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9699" y="3038"/>
              <a:ext cx="197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002060"/>
                  </a:solidFill>
                </a:rPr>
                <a:t>配料表：</a:t>
              </a:r>
              <a:endParaRPr lang="zh-CN" altLang="en-US" sz="2000" b="1">
                <a:solidFill>
                  <a:srgbClr val="002060"/>
                </a:solidFill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3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880745" y="648335"/>
            <a:ext cx="7669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请你</a:t>
            </a:r>
            <a:r>
              <a:rPr lang="zh-CN" altLang="en-US" sz="2800" dirty="0" smtClean="0"/>
              <a:t>设计</a:t>
            </a:r>
            <a:r>
              <a:rPr lang="zh-CN" altLang="en-US" sz="2800" dirty="0"/>
              <a:t>实验，证明碘酸钾中是否含有氧</a:t>
            </a:r>
            <a:r>
              <a:rPr lang="zh-CN" altLang="en-US" sz="2800" dirty="0" smtClean="0"/>
              <a:t>元素。</a:t>
            </a:r>
            <a:endParaRPr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1876425" y="1931670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rgbClr val="373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碘酸钾</a:t>
            </a:r>
            <a:endParaRPr lang="zh-CN" altLang="en-US" sz="2800">
              <a:solidFill>
                <a:srgbClr val="3737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 rot="0">
            <a:off x="3590290" y="1835785"/>
            <a:ext cx="1130935" cy="380365"/>
            <a:chOff x="4362" y="6409"/>
            <a:chExt cx="1781" cy="599"/>
          </a:xfrm>
        </p:grpSpPr>
        <p:cxnSp>
          <p:nvCxnSpPr>
            <p:cNvPr id="6" name="直接箭头连接符 5"/>
            <p:cNvCxnSpPr/>
            <p:nvPr/>
          </p:nvCxnSpPr>
          <p:spPr>
            <a:xfrm flipV="1">
              <a:off x="4362" y="6991"/>
              <a:ext cx="1781" cy="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4670" y="6409"/>
              <a:ext cx="147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/>
                <a:t>加热</a:t>
              </a:r>
              <a:endParaRPr lang="zh-CN" altLang="en-US" b="1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060950" y="1937385"/>
            <a:ext cx="894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rgbClr val="373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氧气</a:t>
            </a:r>
            <a:endParaRPr lang="zh-CN" altLang="en-US" sz="2800">
              <a:solidFill>
                <a:srgbClr val="3737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91820" y="3615690"/>
            <a:ext cx="6912610" cy="2084070"/>
            <a:chOff x="645" y="6488"/>
            <a:chExt cx="13124" cy="3170"/>
          </a:xfrm>
        </p:grpSpPr>
        <p:sp>
          <p:nvSpPr>
            <p:cNvPr id="20" name="圆角矩形 19"/>
            <p:cNvSpPr/>
            <p:nvPr/>
          </p:nvSpPr>
          <p:spPr>
            <a:xfrm>
              <a:off x="645" y="6488"/>
              <a:ext cx="13124" cy="3170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723" y="6555"/>
              <a:ext cx="13046" cy="2845"/>
              <a:chOff x="485" y="7305"/>
              <a:chExt cx="13046" cy="2845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485" y="7305"/>
                <a:ext cx="5238" cy="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【实验探究</a:t>
                </a:r>
                <a:r>
                  <a:rPr lang="en-US" altLang="zh-CN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r>
                  <a:rPr lang="zh-CN" alt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】</a:t>
                </a:r>
                <a:endPara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580" y="8045"/>
                <a:ext cx="12951" cy="2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/>
                  <a:t>     </a:t>
                </a:r>
                <a:r>
                  <a:rPr lang="zh-CN" altLang="en-US" sz="2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取</a:t>
                </a:r>
                <a:r>
                  <a:rPr lang="en-US" altLang="zh-CN" sz="28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en-US" sz="2800" b="1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药匙碘酸钾固体于试管装置中，用酒精灯充分加热一段时间，将带火星的木条伸入试管中，观察现象。</a:t>
                </a:r>
                <a:endParaRPr lang="zh-CN" altLang="en-US" sz="2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</p:grpSp>
      <p:sp>
        <p:nvSpPr>
          <p:cNvPr id="29" name="文本框 28"/>
          <p:cNvSpPr txBox="1"/>
          <p:nvPr/>
        </p:nvSpPr>
        <p:spPr>
          <a:xfrm>
            <a:off x="5289550" y="2386965"/>
            <a:ext cx="588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644650" y="2430145"/>
            <a:ext cx="16052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（含氧元素）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3625" y="2434590"/>
            <a:ext cx="96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结论：</a:t>
            </a:r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rcRect l="4905" t="23803" r="18254" b="21606"/>
          <a:stretch>
            <a:fillRect/>
          </a:stretch>
        </p:blipFill>
        <p:spPr>
          <a:xfrm>
            <a:off x="8933815" y="1432560"/>
            <a:ext cx="2940685" cy="4431665"/>
          </a:xfrm>
          <a:prstGeom prst="round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grpSp>
        <p:nvGrpSpPr>
          <p:cNvPr id="37" name="组合 36"/>
          <p:cNvGrpSpPr/>
          <p:nvPr/>
        </p:nvGrpSpPr>
        <p:grpSpPr>
          <a:xfrm>
            <a:off x="8716645" y="4398645"/>
            <a:ext cx="2807335" cy="1353820"/>
            <a:chOff x="15023" y="9051"/>
            <a:chExt cx="2866" cy="1214"/>
          </a:xfrm>
        </p:grpSpPr>
        <p:sp>
          <p:nvSpPr>
            <p:cNvPr id="34" name="椭圆形标注 33"/>
            <p:cNvSpPr/>
            <p:nvPr/>
          </p:nvSpPr>
          <p:spPr>
            <a:xfrm rot="11100000">
              <a:off x="15023" y="9051"/>
              <a:ext cx="2689" cy="1214"/>
            </a:xfrm>
            <a:prstGeom prst="wedgeEllipseCallou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5032" y="9392"/>
              <a:ext cx="2857" cy="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待食品熟后加入碘盐</a:t>
              </a:r>
              <a:endPara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zh-CN" alt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忌高温蒸煮</a:t>
              </a:r>
              <a:endPara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9025890" y="4037330"/>
            <a:ext cx="935355" cy="32639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5970905" y="1931670"/>
            <a:ext cx="2962910" cy="829945"/>
            <a:chOff x="9386" y="3035"/>
            <a:chExt cx="4666" cy="1307"/>
          </a:xfrm>
        </p:grpSpPr>
        <p:grpSp>
          <p:nvGrpSpPr>
            <p:cNvPr id="8" name="组合 7"/>
            <p:cNvGrpSpPr/>
            <p:nvPr/>
          </p:nvGrpSpPr>
          <p:grpSpPr>
            <a:xfrm>
              <a:off x="9386" y="3035"/>
              <a:ext cx="4666" cy="1307"/>
              <a:chOff x="5671" y="4995"/>
              <a:chExt cx="5231" cy="1307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5671" y="4995"/>
                <a:ext cx="5231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         </a:t>
                </a:r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化学反应前后</a:t>
                </a:r>
                <a:endParaRPr lang="zh-CN" altLang="en-US" sz="2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r>
                  <a:rPr lang="zh-CN" altLang="en-US" sz="2400" b="1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         元素种类不变</a:t>
                </a:r>
                <a:endParaRPr lang="zh-CN" altLang="en-US" sz="2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2" name="右箭头 31"/>
              <p:cNvSpPr/>
              <p:nvPr/>
            </p:nvSpPr>
            <p:spPr>
              <a:xfrm>
                <a:off x="6093" y="5528"/>
                <a:ext cx="952" cy="332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9" name="矩形 38"/>
            <p:cNvSpPr/>
            <p:nvPr/>
          </p:nvSpPr>
          <p:spPr>
            <a:xfrm>
              <a:off x="9607" y="3037"/>
              <a:ext cx="1023" cy="582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b="1" dirty="0">
                  <a:latin typeface="+mn-ea"/>
                </a:rPr>
                <a:t>依据</a:t>
              </a:r>
              <a:endParaRPr lang="zh-CN" altLang="en-US" dirty="0"/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2"/>
          <a:srcRect l="7335" t="43796" r="1962" b="4529"/>
          <a:stretch>
            <a:fillRect/>
          </a:stretch>
        </p:blipFill>
        <p:spPr>
          <a:xfrm>
            <a:off x="8042910" y="3219450"/>
            <a:ext cx="3481070" cy="2644775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/>
      <p:bldP spid="5" grpId="0"/>
      <p:bldP spid="19" grpId="0"/>
      <p:bldP spid="29" grpId="0"/>
      <p:bldP spid="30" grpId="0"/>
      <p:bldP spid="4" grpId="0"/>
      <p:bldP spid="27" grpId="1" animBg="1"/>
      <p:bldP spid="2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9480"/>
          <a:stretch>
            <a:fillRect/>
          </a:stretch>
        </p:blipFill>
        <p:spPr>
          <a:xfrm rot="1320000">
            <a:off x="7121178" y="2268241"/>
            <a:ext cx="889635" cy="118935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23875" y="241935"/>
            <a:ext cx="1765300" cy="674370"/>
            <a:chOff x="230" y="245"/>
            <a:chExt cx="2780" cy="1062"/>
          </a:xfrm>
        </p:grpSpPr>
        <p:sp>
          <p:nvSpPr>
            <p:cNvPr id="16" name="Rectangle 8"/>
            <p:cNvSpPr/>
            <p:nvPr/>
          </p:nvSpPr>
          <p:spPr>
            <a:xfrm>
              <a:off x="230" y="245"/>
              <a:ext cx="2780" cy="1063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  <a:effectLst>
              <a:softEdge rad="31750"/>
            </a:effectLst>
          </p:spPr>
          <p:txBody>
            <a:bodyPr wrap="square" lIns="60156" tIns="30078" rIns="60156" bIns="30078">
              <a:spAutoFit/>
            </a:bodyPr>
            <a:lstStyle/>
            <a:p>
              <a:pPr algn="r" defTabSz="557530"/>
              <a:r>
                <a:rPr lang="zh-CN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</a:rPr>
                <a:t>       </a:t>
              </a:r>
              <a:endPara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09" y="245"/>
              <a:ext cx="234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疑惑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：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2472055" y="319405"/>
            <a:ext cx="8888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2060"/>
                </a:solidFill>
              </a:rPr>
              <a:t>碘酸钾受热除了生成氧气，还会生成什么物质呢？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427633" y="2502556"/>
            <a:ext cx="2364105" cy="521970"/>
            <a:chOff x="7969" y="6521"/>
            <a:chExt cx="3723" cy="822"/>
          </a:xfrm>
        </p:grpSpPr>
        <p:sp>
          <p:nvSpPr>
            <p:cNvPr id="12" name="文本框 11"/>
            <p:cNvSpPr txBox="1"/>
            <p:nvPr/>
          </p:nvSpPr>
          <p:spPr>
            <a:xfrm>
              <a:off x="7969" y="6642"/>
              <a:ext cx="650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sym typeface="+mn-ea"/>
                </a:rPr>
                <a:t>＋</a:t>
              </a:r>
              <a:endParaRPr lang="zh-CN" altLang="en-US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935" y="6521"/>
              <a:ext cx="27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物质</a:t>
              </a:r>
              <a:endParaRPr lang="zh-CN" altLang="en-US" sz="2800" dirty="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42290" y="4081780"/>
            <a:ext cx="8244840" cy="1735455"/>
            <a:chOff x="1084" y="6488"/>
            <a:chExt cx="12120" cy="2443"/>
          </a:xfrm>
        </p:grpSpPr>
        <p:sp>
          <p:nvSpPr>
            <p:cNvPr id="31" name="圆角矩形 30"/>
            <p:cNvSpPr/>
            <p:nvPr/>
          </p:nvSpPr>
          <p:spPr>
            <a:xfrm>
              <a:off x="1084" y="6488"/>
              <a:ext cx="12120" cy="2443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1193" y="6488"/>
              <a:ext cx="11747" cy="2077"/>
              <a:chOff x="955" y="7238"/>
              <a:chExt cx="11747" cy="2077"/>
            </a:xfrm>
          </p:grpSpPr>
          <p:sp>
            <p:nvSpPr>
              <p:cNvPr id="34" name="文本框 33"/>
              <p:cNvSpPr txBox="1"/>
              <p:nvPr/>
            </p:nvSpPr>
            <p:spPr>
              <a:xfrm>
                <a:off x="955" y="7238"/>
                <a:ext cx="6067" cy="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【实验探究</a:t>
                </a:r>
                <a:r>
                  <a:rPr lang="en-US" altLang="zh-CN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zh-CN" alt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】</a:t>
                </a:r>
                <a:endParaRPr lang="zh-CN" alt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1109" y="7973"/>
                <a:ext cx="11593" cy="1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/>
                  <a:t>     </a:t>
                </a:r>
                <a:r>
                  <a:rPr lang="zh-CN" altLang="en-US" sz="28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将反应后的试管冷却片刻后，向其中加水，充分振荡，再滴入一滴管硝酸银溶液，观察现象。</a:t>
                </a:r>
                <a:endParaRPr lang="zh-CN" altLang="en-US" sz="2800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6" name="文本框 35"/>
          <p:cNvSpPr txBox="1"/>
          <p:nvPr/>
        </p:nvSpPr>
        <p:spPr>
          <a:xfrm>
            <a:off x="9445625" y="5451797"/>
            <a:ext cx="2065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上册书本</a:t>
            </a:r>
            <a:r>
              <a:rPr lang="en-US" altLang="zh-CN" sz="2400" b="1" dirty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P11</a:t>
            </a:r>
            <a:endParaRPr lang="en-US" altLang="zh-CN" sz="2400" b="1" dirty="0">
              <a:solidFill>
                <a:srgbClr val="FF0000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4913" y="2449851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碘酸钾</a:t>
            </a:r>
            <a:endParaRPr lang="zh-CN" altLang="en-US" sz="2800"/>
          </a:p>
        </p:txBody>
      </p:sp>
      <p:sp>
        <p:nvSpPr>
          <p:cNvPr id="2" name="文本框 1"/>
          <p:cNvSpPr txBox="1"/>
          <p:nvPr/>
        </p:nvSpPr>
        <p:spPr>
          <a:xfrm>
            <a:off x="1302038" y="3029606"/>
            <a:ext cx="1740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zh-CN" sz="28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940973" y="2390161"/>
            <a:ext cx="2190750" cy="1136015"/>
            <a:chOff x="3865" y="2871"/>
            <a:chExt cx="3450" cy="1789"/>
          </a:xfrm>
        </p:grpSpPr>
        <p:grpSp>
          <p:nvGrpSpPr>
            <p:cNvPr id="6" name="组合 5"/>
            <p:cNvGrpSpPr/>
            <p:nvPr/>
          </p:nvGrpSpPr>
          <p:grpSpPr>
            <a:xfrm>
              <a:off x="3865" y="2871"/>
              <a:ext cx="3451" cy="1002"/>
              <a:chOff x="3865" y="2871"/>
              <a:chExt cx="3451" cy="1002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3865" y="2871"/>
                <a:ext cx="1781" cy="599"/>
                <a:chOff x="5000" y="2179"/>
                <a:chExt cx="1781" cy="599"/>
              </a:xfrm>
            </p:grpSpPr>
            <p:cxnSp>
              <p:nvCxnSpPr>
                <p:cNvPr id="9" name="直接箭头连接符 8"/>
                <p:cNvCxnSpPr/>
                <p:nvPr/>
              </p:nvCxnSpPr>
              <p:spPr>
                <a:xfrm flipV="1">
                  <a:off x="5000" y="2761"/>
                  <a:ext cx="1781" cy="1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文本框 9"/>
                <p:cNvSpPr txBox="1"/>
                <p:nvPr/>
              </p:nvSpPr>
              <p:spPr>
                <a:xfrm>
                  <a:off x="5308" y="2179"/>
                  <a:ext cx="1473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b="1"/>
                    <a:t>加热</a:t>
                  </a:r>
                  <a:endParaRPr lang="zh-CN" altLang="en-US" b="1"/>
                </a:p>
              </p:txBody>
            </p:sp>
          </p:grpSp>
          <p:sp>
            <p:nvSpPr>
              <p:cNvPr id="11" name="文本框 10"/>
              <p:cNvSpPr txBox="1"/>
              <p:nvPr/>
            </p:nvSpPr>
            <p:spPr>
              <a:xfrm>
                <a:off x="5908" y="3051"/>
                <a:ext cx="1408" cy="822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氧气</a:t>
                </a:r>
                <a:endParaRPr lang="zh-CN" altLang="en-US" sz="2800" b="1" dirty="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6149" y="3838"/>
              <a:ext cx="9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2800" b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2800" b="1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6185823" y="3002301"/>
            <a:ext cx="59817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733742" y="1351120"/>
            <a:ext cx="7488950" cy="460375"/>
            <a:chOff x="501" y="5812"/>
            <a:chExt cx="13909" cy="725"/>
          </a:xfrm>
        </p:grpSpPr>
        <p:sp>
          <p:nvSpPr>
            <p:cNvPr id="4" name="文本框 3"/>
            <p:cNvSpPr txBox="1"/>
            <p:nvPr/>
          </p:nvSpPr>
          <p:spPr>
            <a:xfrm>
              <a:off x="4398" y="5812"/>
              <a:ext cx="10012" cy="725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dirty="0"/>
                <a:t>碘酸钾与氯酸钾的结构及化学性质相似</a:t>
              </a:r>
              <a:endParaRPr lang="zh-CN" altLang="en-US" sz="2400" dirty="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01" y="5812"/>
              <a:ext cx="3108" cy="72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</a:rPr>
                <a:t>资料卡片</a:t>
              </a:r>
              <a:r>
                <a:rPr lang="en-US" altLang="zh-CN" sz="2400" b="1">
                  <a:solidFill>
                    <a:schemeClr val="bg1"/>
                  </a:solidFill>
                </a:rPr>
                <a:t>2</a:t>
              </a:r>
              <a:endParaRPr lang="en-US" altLang="zh-CN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016365" y="1074416"/>
            <a:ext cx="2694940" cy="4284395"/>
            <a:chOff x="8765" y="2397"/>
            <a:chExt cx="4244" cy="493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/>
            <a:srcRect l="1178" t="6184" r="-1178" b="-237"/>
            <a:stretch>
              <a:fillRect/>
            </a:stretch>
          </p:blipFill>
          <p:spPr>
            <a:xfrm>
              <a:off x="8765" y="2397"/>
              <a:ext cx="4244" cy="493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sp>
          <p:nvSpPr>
            <p:cNvPr id="15" name="文本框 14"/>
            <p:cNvSpPr txBox="1"/>
            <p:nvPr/>
          </p:nvSpPr>
          <p:spPr>
            <a:xfrm>
              <a:off x="8765" y="2397"/>
              <a:ext cx="2502" cy="53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KI</a:t>
              </a:r>
              <a:r>
                <a:rPr lang="zh-CN" alt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的性质：</a:t>
              </a:r>
              <a:endPara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cxnSp>
        <p:nvCxnSpPr>
          <p:cNvPr id="26" name="直接连接符 25"/>
          <p:cNvCxnSpPr/>
          <p:nvPr/>
        </p:nvCxnSpPr>
        <p:spPr>
          <a:xfrm flipV="1">
            <a:off x="9945370" y="4798060"/>
            <a:ext cx="652780" cy="1079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9803765" y="5143500"/>
            <a:ext cx="652780" cy="1079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1"/>
      <p:bldP spid="7" grpId="0"/>
      <p:bldP spid="4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/>
          <p:cNvSpPr txBox="1"/>
          <p:nvPr/>
        </p:nvSpPr>
        <p:spPr>
          <a:xfrm>
            <a:off x="2593340" y="1413510"/>
            <a:ext cx="5742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  +  AgNO</a:t>
            </a:r>
            <a:r>
              <a:rPr lang="en-US" altLang="zh-CN" sz="32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  AgI</a:t>
            </a:r>
            <a:r>
              <a:rPr lang="en-US" altLang="zh-CN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↓</a:t>
            </a:r>
            <a:r>
              <a:rPr lang="en-US" altLang="zh-C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+  KNO</a:t>
            </a:r>
            <a:r>
              <a:rPr lang="en-US" altLang="zh-CN" sz="3200" b="1" baseline="-25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3200" b="1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60120" y="2539365"/>
            <a:ext cx="7847330" cy="52197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CN" altLang="en-US" sz="2800"/>
              <a:t>下图是某同学画的微观示意图，你认为是否正确？</a:t>
            </a:r>
            <a:endParaRPr lang="zh-CN" altLang="en-US" sz="2800"/>
          </a:p>
        </p:txBody>
      </p:sp>
      <p:sp>
        <p:nvSpPr>
          <p:cNvPr id="45" name="文本框 44"/>
          <p:cNvSpPr txBox="1"/>
          <p:nvPr/>
        </p:nvSpPr>
        <p:spPr>
          <a:xfrm>
            <a:off x="915035" y="620395"/>
            <a:ext cx="7847330" cy="52197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CN" altLang="en-US" sz="2800">
                <a:sym typeface="+mn-ea"/>
              </a:rPr>
              <a:t>碘化钾和硝酸银反应的化学方程式：</a:t>
            </a:r>
            <a:endParaRPr lang="zh-CN" altLang="en-US" sz="2800"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2065655" y="3504565"/>
            <a:ext cx="5347335" cy="3234055"/>
            <a:chOff x="4851" y="5519"/>
            <a:chExt cx="8421" cy="5093"/>
          </a:xfrm>
        </p:grpSpPr>
        <p:grpSp>
          <p:nvGrpSpPr>
            <p:cNvPr id="49" name="组合 48"/>
            <p:cNvGrpSpPr/>
            <p:nvPr/>
          </p:nvGrpSpPr>
          <p:grpSpPr>
            <a:xfrm>
              <a:off x="4851" y="5519"/>
              <a:ext cx="8421" cy="5093"/>
              <a:chOff x="4851" y="5519"/>
              <a:chExt cx="8421" cy="5093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4851" y="5762"/>
                <a:ext cx="8421" cy="4290"/>
                <a:chOff x="8455" y="6413"/>
                <a:chExt cx="8421" cy="4290"/>
              </a:xfrm>
            </p:grpSpPr>
            <p:grpSp>
              <p:nvGrpSpPr>
                <p:cNvPr id="30" name="组合 29"/>
                <p:cNvGrpSpPr/>
                <p:nvPr/>
              </p:nvGrpSpPr>
              <p:grpSpPr>
                <a:xfrm>
                  <a:off x="8455" y="6413"/>
                  <a:ext cx="8421" cy="4290"/>
                  <a:chOff x="8455" y="6413"/>
                  <a:chExt cx="8421" cy="4290"/>
                </a:xfrm>
              </p:grpSpPr>
              <p:grpSp>
                <p:nvGrpSpPr>
                  <p:cNvPr id="27" name="组合 26"/>
                  <p:cNvGrpSpPr/>
                  <p:nvPr/>
                </p:nvGrpSpPr>
                <p:grpSpPr>
                  <a:xfrm>
                    <a:off x="8455" y="6435"/>
                    <a:ext cx="8421" cy="4268"/>
                    <a:chOff x="8404" y="6435"/>
                    <a:chExt cx="8421" cy="4268"/>
                  </a:xfrm>
                </p:grpSpPr>
                <p:pic>
                  <p:nvPicPr>
                    <p:cNvPr id="24" name="图片 23"/>
                    <p:cNvPicPr>
                      <a:picLocks noChangeAspect="1"/>
                    </p:cNvPicPr>
                    <p:nvPr/>
                  </p:nvPicPr>
                  <p:blipFill>
                    <a:blip r:embed="rId1"/>
                    <a:srcRect l="51379" b="9193"/>
                    <a:stretch>
                      <a:fillRect/>
                    </a:stretch>
                  </p:blipFill>
                  <p:spPr>
                    <a:xfrm>
                      <a:off x="8404" y="6435"/>
                      <a:ext cx="8421" cy="426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6" name="矩形 25"/>
                    <p:cNvSpPr/>
                    <p:nvPr/>
                  </p:nvSpPr>
                  <p:spPr>
                    <a:xfrm>
                      <a:off x="13460" y="8362"/>
                      <a:ext cx="3051" cy="198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28" name="矩形 27"/>
                  <p:cNvSpPr/>
                  <p:nvPr/>
                </p:nvSpPr>
                <p:spPr>
                  <a:xfrm>
                    <a:off x="9281" y="8807"/>
                    <a:ext cx="2655" cy="154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9" name="矩形 28"/>
                  <p:cNvSpPr/>
                  <p:nvPr/>
                </p:nvSpPr>
                <p:spPr>
                  <a:xfrm>
                    <a:off x="9708" y="6413"/>
                    <a:ext cx="1954" cy="17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1" name="椭圆 30"/>
                <p:cNvSpPr/>
                <p:nvPr/>
              </p:nvSpPr>
              <p:spPr>
                <a:xfrm>
                  <a:off x="10309" y="7711"/>
                  <a:ext cx="1079" cy="66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10504" y="7911"/>
                <a:ext cx="1389" cy="753"/>
                <a:chOff x="8677" y="6075"/>
                <a:chExt cx="775" cy="753"/>
              </a:xfrm>
              <a:solidFill>
                <a:schemeClr val="bg1"/>
              </a:solidFill>
            </p:grpSpPr>
            <p:sp>
              <p:nvSpPr>
                <p:cNvPr id="20" name="椭圆 19"/>
                <p:cNvSpPr/>
                <p:nvPr/>
              </p:nvSpPr>
              <p:spPr>
                <a:xfrm>
                  <a:off x="8677" y="6075"/>
                  <a:ext cx="769" cy="75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文本框 20"/>
                <p:cNvSpPr txBox="1"/>
                <p:nvPr/>
              </p:nvSpPr>
              <p:spPr>
                <a:xfrm>
                  <a:off x="8802" y="6178"/>
                  <a:ext cx="650" cy="5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grpFill/>
                    </a14:hiddenFill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AgI</a:t>
                  </a:r>
                  <a:endParaRPr lang="en-US" altLang="zh-CN" b="1" baseline="30000"/>
                </a:p>
              </p:txBody>
            </p:sp>
          </p:grpSp>
          <p:grpSp>
            <p:nvGrpSpPr>
              <p:cNvPr id="46" name="组合 45"/>
              <p:cNvGrpSpPr/>
              <p:nvPr/>
            </p:nvGrpSpPr>
            <p:grpSpPr>
              <a:xfrm>
                <a:off x="5892" y="5519"/>
                <a:ext cx="2702" cy="4153"/>
                <a:chOff x="5892" y="5519"/>
                <a:chExt cx="2702" cy="4153"/>
              </a:xfrm>
            </p:grpSpPr>
            <p:grpSp>
              <p:nvGrpSpPr>
                <p:cNvPr id="6" name="组合 5"/>
                <p:cNvGrpSpPr/>
                <p:nvPr/>
              </p:nvGrpSpPr>
              <p:grpSpPr>
                <a:xfrm>
                  <a:off x="7784" y="8013"/>
                  <a:ext cx="811" cy="752"/>
                  <a:chOff x="8677" y="6075"/>
                  <a:chExt cx="811" cy="752"/>
                </a:xfrm>
                <a:solidFill>
                  <a:schemeClr val="bg1"/>
                </a:solidFill>
              </p:grpSpPr>
              <p:sp>
                <p:nvSpPr>
                  <p:cNvPr id="3" name="椭圆 2"/>
                  <p:cNvSpPr/>
                  <p:nvPr/>
                </p:nvSpPr>
                <p:spPr>
                  <a:xfrm>
                    <a:off x="8677" y="6075"/>
                    <a:ext cx="769" cy="753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" name="文本框 4"/>
                  <p:cNvSpPr txBox="1"/>
                  <p:nvPr/>
                </p:nvSpPr>
                <p:spPr>
                  <a:xfrm>
                    <a:off x="8838" y="6178"/>
                    <a:ext cx="650" cy="5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grpFill/>
                      </a14:hiddenFill>
                    </a:ext>
                  </a:extLst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</a:t>
                    </a:r>
                    <a:r>
                      <a:rPr lang="en-US" altLang="zh-CN" b="1" baseline="30000"/>
                      <a:t>-</a:t>
                    </a:r>
                    <a:endParaRPr lang="en-US" altLang="zh-CN" b="1" baseline="30000"/>
                  </a:p>
                </p:txBody>
              </p:sp>
            </p:grpSp>
            <p:grpSp>
              <p:nvGrpSpPr>
                <p:cNvPr id="7" name="组合 6"/>
                <p:cNvGrpSpPr/>
                <p:nvPr/>
              </p:nvGrpSpPr>
              <p:grpSpPr>
                <a:xfrm>
                  <a:off x="7766" y="9064"/>
                  <a:ext cx="805" cy="609"/>
                  <a:chOff x="2062" y="8173"/>
                  <a:chExt cx="805" cy="609"/>
                </a:xfrm>
              </p:grpSpPr>
              <p:sp>
                <p:nvSpPr>
                  <p:cNvPr id="8" name="椭圆 7"/>
                  <p:cNvSpPr/>
                  <p:nvPr/>
                </p:nvSpPr>
                <p:spPr>
                  <a:xfrm>
                    <a:off x="2100" y="8173"/>
                    <a:ext cx="616" cy="599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blipFill>
                          <a:blip r:embed="rId2"/>
                        </a:blip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" name="文本框 8"/>
                  <p:cNvSpPr txBox="1"/>
                  <p:nvPr/>
                </p:nvSpPr>
                <p:spPr>
                  <a:xfrm>
                    <a:off x="2062" y="8202"/>
                    <a:ext cx="805" cy="58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</a:extLst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/>
                      <a:t>K</a:t>
                    </a:r>
                    <a:r>
                      <a:rPr lang="en-US" altLang="zh-CN" b="1" baseline="30000"/>
                      <a:t>+</a:t>
                    </a:r>
                    <a:endParaRPr lang="en-US" altLang="zh-CN" b="1" baseline="30000"/>
                  </a:p>
                </p:txBody>
              </p:sp>
            </p:grpSp>
            <p:grpSp>
              <p:nvGrpSpPr>
                <p:cNvPr id="10" name="组合 9"/>
                <p:cNvGrpSpPr/>
                <p:nvPr/>
              </p:nvGrpSpPr>
              <p:grpSpPr>
                <a:xfrm>
                  <a:off x="6705" y="8766"/>
                  <a:ext cx="811" cy="752"/>
                  <a:chOff x="8677" y="6075"/>
                  <a:chExt cx="811" cy="752"/>
                </a:xfrm>
                <a:solidFill>
                  <a:schemeClr val="bg1"/>
                </a:solidFill>
              </p:grpSpPr>
              <p:sp>
                <p:nvSpPr>
                  <p:cNvPr id="11" name="椭圆 10"/>
                  <p:cNvSpPr/>
                  <p:nvPr/>
                </p:nvSpPr>
                <p:spPr>
                  <a:xfrm>
                    <a:off x="8677" y="6075"/>
                    <a:ext cx="769" cy="753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文本框 11"/>
                  <p:cNvSpPr txBox="1"/>
                  <p:nvPr/>
                </p:nvSpPr>
                <p:spPr>
                  <a:xfrm>
                    <a:off x="8838" y="6178"/>
                    <a:ext cx="650" cy="5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grpFill/>
                      </a14:hiddenFill>
                    </a:ext>
                  </a:extLst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</a:t>
                    </a:r>
                    <a:r>
                      <a:rPr lang="en-US" altLang="zh-CN" b="1" baseline="30000"/>
                      <a:t>-</a:t>
                    </a:r>
                    <a:endParaRPr lang="en-US" altLang="zh-CN" b="1" baseline="30000"/>
                  </a:p>
                </p:txBody>
              </p:sp>
            </p:grpSp>
            <p:grpSp>
              <p:nvGrpSpPr>
                <p:cNvPr id="13" name="组合 12"/>
                <p:cNvGrpSpPr/>
                <p:nvPr/>
              </p:nvGrpSpPr>
              <p:grpSpPr>
                <a:xfrm>
                  <a:off x="6702" y="5519"/>
                  <a:ext cx="1097" cy="1062"/>
                  <a:chOff x="6707" y="5584"/>
                  <a:chExt cx="1097" cy="1062"/>
                </a:xfrm>
                <a:solidFill>
                  <a:schemeClr val="bg1"/>
                </a:solidFill>
              </p:grpSpPr>
              <p:sp>
                <p:nvSpPr>
                  <p:cNvPr id="59" name="椭圆 58"/>
                  <p:cNvSpPr/>
                  <p:nvPr/>
                </p:nvSpPr>
                <p:spPr>
                  <a:xfrm>
                    <a:off x="6707" y="5584"/>
                    <a:ext cx="1097" cy="106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0" name="文本框 59"/>
                  <p:cNvSpPr txBox="1"/>
                  <p:nvPr/>
                </p:nvSpPr>
                <p:spPr>
                  <a:xfrm>
                    <a:off x="6781" y="5849"/>
                    <a:ext cx="937" cy="53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NO</a:t>
                    </a:r>
                    <a:r>
                      <a:rPr lang="en-US" altLang="zh-CN" sz="1600" baseline="-25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altLang="zh-CN" sz="16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</a:t>
                    </a:r>
                    <a:endParaRPr lang="en-US" altLang="zh-CN" sz="1600" b="1" baseline="30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5" name="组合 14"/>
                <p:cNvGrpSpPr/>
                <p:nvPr/>
              </p:nvGrpSpPr>
              <p:grpSpPr>
                <a:xfrm>
                  <a:off x="7001" y="6825"/>
                  <a:ext cx="1110" cy="685"/>
                  <a:chOff x="7069" y="6825"/>
                  <a:chExt cx="1042" cy="650"/>
                </a:xfrm>
              </p:grpSpPr>
              <p:sp>
                <p:nvSpPr>
                  <p:cNvPr id="23" name="椭圆 22"/>
                  <p:cNvSpPr/>
                  <p:nvPr/>
                </p:nvSpPr>
                <p:spPr>
                  <a:xfrm>
                    <a:off x="7173" y="6825"/>
                    <a:ext cx="650" cy="65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文本框 13"/>
                  <p:cNvSpPr txBox="1"/>
                  <p:nvPr/>
                </p:nvSpPr>
                <p:spPr>
                  <a:xfrm>
                    <a:off x="7069" y="6837"/>
                    <a:ext cx="1042" cy="5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Ag</a:t>
                    </a:r>
                    <a:r>
                      <a:rPr lang="en-US" altLang="zh-CN" b="1" baseline="30000"/>
                      <a:t>+</a:t>
                    </a:r>
                    <a:endParaRPr lang="en-US" altLang="zh-CN" b="1" baseline="30000"/>
                  </a:p>
                </p:txBody>
              </p:sp>
            </p:grpSp>
            <p:grpSp>
              <p:nvGrpSpPr>
                <p:cNvPr id="25" name="组合 24"/>
                <p:cNvGrpSpPr/>
                <p:nvPr/>
              </p:nvGrpSpPr>
              <p:grpSpPr>
                <a:xfrm>
                  <a:off x="5892" y="8176"/>
                  <a:ext cx="805" cy="609"/>
                  <a:chOff x="2062" y="8173"/>
                  <a:chExt cx="805" cy="609"/>
                </a:xfrm>
              </p:grpSpPr>
              <p:sp>
                <p:nvSpPr>
                  <p:cNvPr id="34" name="椭圆 33"/>
                  <p:cNvSpPr/>
                  <p:nvPr/>
                </p:nvSpPr>
                <p:spPr>
                  <a:xfrm>
                    <a:off x="2100" y="8173"/>
                    <a:ext cx="616" cy="599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blipFill>
                          <a:blip r:embed="rId2"/>
                        </a:blip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5" name="文本框 34"/>
                  <p:cNvSpPr txBox="1"/>
                  <p:nvPr/>
                </p:nvSpPr>
                <p:spPr>
                  <a:xfrm>
                    <a:off x="2062" y="8202"/>
                    <a:ext cx="805" cy="58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</a:extLst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/>
                      <a:t>K</a:t>
                    </a:r>
                    <a:r>
                      <a:rPr lang="en-US" altLang="zh-CN" b="1" baseline="30000"/>
                      <a:t>+</a:t>
                    </a:r>
                    <a:endParaRPr lang="en-US" altLang="zh-CN" b="1" baseline="30000"/>
                  </a:p>
                </p:txBody>
              </p:sp>
            </p:grpSp>
          </p:grpSp>
          <p:grpSp>
            <p:nvGrpSpPr>
              <p:cNvPr id="36" name="组合 35"/>
              <p:cNvGrpSpPr/>
              <p:nvPr/>
            </p:nvGrpSpPr>
            <p:grpSpPr>
              <a:xfrm>
                <a:off x="10134" y="8869"/>
                <a:ext cx="805" cy="609"/>
                <a:chOff x="2062" y="8173"/>
                <a:chExt cx="805" cy="609"/>
              </a:xfrm>
            </p:grpSpPr>
            <p:sp>
              <p:nvSpPr>
                <p:cNvPr id="39" name="椭圆 38"/>
                <p:cNvSpPr/>
                <p:nvPr/>
              </p:nvSpPr>
              <p:spPr>
                <a:xfrm>
                  <a:off x="2100" y="8173"/>
                  <a:ext cx="616" cy="599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blipFill>
                        <a:blip r:embed="rId2"/>
                      </a:blip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文本框 40"/>
                <p:cNvSpPr txBox="1"/>
                <p:nvPr/>
              </p:nvSpPr>
              <p:spPr>
                <a:xfrm>
                  <a:off x="2062" y="8202"/>
                  <a:ext cx="805" cy="5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/>
                    <a:t>K</a:t>
                  </a:r>
                  <a:r>
                    <a:rPr lang="en-US" altLang="zh-CN" b="1" baseline="30000"/>
                    <a:t>+</a:t>
                  </a:r>
                  <a:endParaRPr lang="en-US" altLang="zh-CN" b="1" baseline="30000"/>
                </a:p>
              </p:txBody>
            </p:sp>
          </p:grpSp>
          <p:sp>
            <p:nvSpPr>
              <p:cNvPr id="77" name="文本框 76"/>
              <p:cNvSpPr txBox="1"/>
              <p:nvPr/>
            </p:nvSpPr>
            <p:spPr>
              <a:xfrm>
                <a:off x="6554" y="9967"/>
                <a:ext cx="1494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zh-CN" altLang="en-US" sz="2000" b="1">
                    <a:solidFill>
                      <a:srgbClr val="3737FF"/>
                    </a:solidFill>
                    <a:sym typeface="+mn-ea"/>
                  </a:rPr>
                  <a:t>反应前</a:t>
                </a:r>
                <a:endParaRPr lang="zh-CN" altLang="en-US" sz="2000" b="1">
                  <a:solidFill>
                    <a:srgbClr val="3737FF"/>
                  </a:solidFill>
                  <a:sym typeface="+mn-ea"/>
                </a:endParaRPr>
              </a:p>
            </p:txBody>
          </p:sp>
          <p:sp>
            <p:nvSpPr>
              <p:cNvPr id="79" name="文本框 78"/>
              <p:cNvSpPr txBox="1"/>
              <p:nvPr/>
            </p:nvSpPr>
            <p:spPr>
              <a:xfrm>
                <a:off x="10788" y="9984"/>
                <a:ext cx="1494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zh-CN" altLang="en-US" sz="2000" b="1">
                    <a:solidFill>
                      <a:srgbClr val="3737FF"/>
                    </a:solidFill>
                    <a:sym typeface="+mn-ea"/>
                  </a:rPr>
                  <a:t>反应后</a:t>
                </a:r>
                <a:endParaRPr lang="zh-CN" altLang="en-US" sz="2000" b="1">
                  <a:solidFill>
                    <a:srgbClr val="3737FF"/>
                  </a:solidFill>
                  <a:sym typeface="+mn-ea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11155" y="8966"/>
              <a:ext cx="811" cy="752"/>
              <a:chOff x="11155" y="8966"/>
              <a:chExt cx="811" cy="752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11155" y="8966"/>
                <a:ext cx="769" cy="7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11316" y="9069"/>
                <a:ext cx="650" cy="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b="1" baseline="30000"/>
                  <a:t>-</a:t>
                </a:r>
                <a:endParaRPr lang="en-US" altLang="zh-CN" b="1" baseline="30000"/>
              </a:p>
            </p:txBody>
          </p:sp>
        </p:grpSp>
      </p:grpSp>
      <p:sp>
        <p:nvSpPr>
          <p:cNvPr id="80" name="文本框 79"/>
          <p:cNvSpPr txBox="1"/>
          <p:nvPr/>
        </p:nvSpPr>
        <p:spPr>
          <a:xfrm>
            <a:off x="8731885" y="4959350"/>
            <a:ext cx="23685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化学反应前后，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原子种类不变，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原子个数不变。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605395" y="5132070"/>
            <a:ext cx="977900" cy="560705"/>
            <a:chOff x="11977" y="8082"/>
            <a:chExt cx="1540" cy="883"/>
          </a:xfrm>
        </p:grpSpPr>
        <p:sp>
          <p:nvSpPr>
            <p:cNvPr id="47" name="右箭头 46"/>
            <p:cNvSpPr/>
            <p:nvPr/>
          </p:nvSpPr>
          <p:spPr>
            <a:xfrm>
              <a:off x="11977" y="8597"/>
              <a:ext cx="1540" cy="369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12117" y="8082"/>
              <a:ext cx="1023" cy="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+mn-ea"/>
                </a:rPr>
                <a:t>依据</a:t>
              </a:r>
              <a:endParaRPr lang="zh-CN" altLang="en-US" dirty="0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6" y="5363210"/>
            <a:ext cx="1281393" cy="1281393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45" grpId="0" bldLvl="0" animBg="1"/>
      <p:bldP spid="80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329565" y="231140"/>
            <a:ext cx="7050405" cy="675005"/>
            <a:chOff x="519" y="364"/>
            <a:chExt cx="11103" cy="1063"/>
          </a:xfrm>
        </p:grpSpPr>
        <p:sp>
          <p:nvSpPr>
            <p:cNvPr id="16" name="Rectangle 8"/>
            <p:cNvSpPr/>
            <p:nvPr/>
          </p:nvSpPr>
          <p:spPr>
            <a:xfrm>
              <a:off x="519" y="364"/>
              <a:ext cx="2698" cy="1063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  <a:effectLst>
              <a:softEdge rad="31750"/>
            </a:effectLst>
          </p:spPr>
          <p:txBody>
            <a:bodyPr wrap="square" lIns="60156" tIns="30078" rIns="60156" bIns="30078">
              <a:spAutoFit/>
            </a:bodyPr>
            <a:lstStyle/>
            <a:p>
              <a:pPr algn="r" defTabSz="557530"/>
              <a:r>
                <a:rPr lang="zh-CN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</a:rPr>
                <a:t>       </a:t>
              </a:r>
              <a:endPara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18" y="385"/>
              <a:ext cx="287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疑惑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r>
                <a:rPr lang="zh-CN" altLang="en-US" sz="3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：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304" y="440"/>
              <a:ext cx="831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solidFill>
                    <a:schemeClr val="tx1"/>
                  </a:solidFill>
                  <a:sym typeface="+mn-ea"/>
                </a:rPr>
                <a:t>如何求出碘酸</a:t>
              </a:r>
              <a:r>
                <a:rPr lang="zh-CN" altLang="en-US" sz="3200" dirty="0">
                  <a:solidFill>
                    <a:schemeClr val="tx1"/>
                  </a:solidFill>
                  <a:sym typeface="+mn-ea"/>
                </a:rPr>
                <a:t>钾的</a:t>
              </a:r>
              <a:r>
                <a:rPr lang="zh-CN" altLang="en-US" sz="3200" dirty="0" smtClean="0">
                  <a:solidFill>
                    <a:schemeClr val="tx1"/>
                  </a:solidFill>
                  <a:sym typeface="+mn-ea"/>
                </a:rPr>
                <a:t>化学式？</a:t>
              </a:r>
              <a:endParaRPr lang="zh-CN" alt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810510" y="1050925"/>
            <a:ext cx="4766310" cy="596265"/>
            <a:chOff x="4426" y="1655"/>
            <a:chExt cx="7506" cy="939"/>
          </a:xfrm>
        </p:grpSpPr>
        <p:grpSp>
          <p:nvGrpSpPr>
            <p:cNvPr id="42" name="组合 41"/>
            <p:cNvGrpSpPr/>
            <p:nvPr/>
          </p:nvGrpSpPr>
          <p:grpSpPr>
            <a:xfrm rot="0">
              <a:off x="4426" y="1738"/>
              <a:ext cx="7506" cy="857"/>
              <a:chOff x="1933" y="3838"/>
              <a:chExt cx="8481" cy="857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1933" y="3873"/>
                <a:ext cx="1970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KIO</a:t>
                </a:r>
                <a:r>
                  <a:rPr lang="en-US" altLang="zh-CN" sz="28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altLang="zh-CN" sz="2800" b="1" baseline="-25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文本框 2"/>
              <p:cNvSpPr txBox="1"/>
              <p:nvPr/>
            </p:nvSpPr>
            <p:spPr>
              <a:xfrm>
                <a:off x="6149" y="3838"/>
                <a:ext cx="426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KI  </a:t>
                </a:r>
                <a:r>
                  <a:rPr lang="en-US" altLang="zh-CN" sz="2800" b="1" baseline="-250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+ </a:t>
                </a:r>
                <a:r>
                  <a:rPr lang="en-US" altLang="zh-CN" sz="2800" b="1" baseline="-250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 </a:t>
                </a:r>
                <a:r>
                  <a:rPr lang="en-US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8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   </a:t>
                </a:r>
                <a:endParaRPr lang="en-US" altLang="zh-CN" sz="2800" b="1" baseline="-25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 rot="0">
              <a:off x="6046" y="1655"/>
              <a:ext cx="1576" cy="599"/>
              <a:chOff x="5000" y="2179"/>
              <a:chExt cx="1781" cy="599"/>
            </a:xfrm>
          </p:grpSpPr>
          <p:cxnSp>
            <p:nvCxnSpPr>
              <p:cNvPr id="9" name="直接箭头连接符 8"/>
              <p:cNvCxnSpPr/>
              <p:nvPr/>
            </p:nvCxnSpPr>
            <p:spPr>
              <a:xfrm flipV="1">
                <a:off x="5000" y="2761"/>
                <a:ext cx="1781" cy="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文本框 9"/>
              <p:cNvSpPr txBox="1"/>
              <p:nvPr/>
            </p:nvSpPr>
            <p:spPr>
              <a:xfrm>
                <a:off x="5308" y="2179"/>
                <a:ext cx="1473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/>
                  <a:t>加热</a:t>
                </a:r>
                <a:endParaRPr lang="zh-CN" altLang="en-US" b="1"/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650875" y="2019935"/>
            <a:ext cx="4627880" cy="521970"/>
            <a:chOff x="1025" y="5006"/>
            <a:chExt cx="7288" cy="822"/>
          </a:xfrm>
        </p:grpSpPr>
        <p:sp>
          <p:nvSpPr>
            <p:cNvPr id="15" name="文本框 14"/>
            <p:cNvSpPr txBox="1"/>
            <p:nvPr/>
          </p:nvSpPr>
          <p:spPr>
            <a:xfrm>
              <a:off x="1025" y="5006"/>
              <a:ext cx="2528" cy="82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 anchor="t">
              <a:spAutoFit/>
            </a:bodyPr>
            <a:lstStyle/>
            <a:p>
              <a:r>
                <a:rPr lang="zh-CN" altLang="en-US" sz="2800">
                  <a:sym typeface="+mn-ea"/>
                </a:rPr>
                <a:t>思路一：</a:t>
              </a:r>
              <a:endParaRPr lang="zh-CN" altLang="en-US" sz="280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53" y="5006"/>
              <a:ext cx="4560" cy="82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根据化学式计算</a:t>
              </a:r>
              <a:endPara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5000" y="3340100"/>
            <a:ext cx="4643755" cy="521970"/>
            <a:chOff x="1025" y="3414"/>
            <a:chExt cx="7313" cy="822"/>
          </a:xfrm>
        </p:grpSpPr>
        <p:sp>
          <p:nvSpPr>
            <p:cNvPr id="25" name="文本框 24"/>
            <p:cNvSpPr txBox="1"/>
            <p:nvPr/>
          </p:nvSpPr>
          <p:spPr>
            <a:xfrm>
              <a:off x="3767" y="3414"/>
              <a:ext cx="4571" cy="82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/>
                <a:t>根据方程式计算</a:t>
              </a:r>
              <a:endParaRPr lang="zh-CN" altLang="en-US" sz="280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025" y="3414"/>
              <a:ext cx="2528" cy="82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 anchor="t">
              <a:spAutoFit/>
            </a:bodyPr>
            <a:lstStyle/>
            <a:p>
              <a:r>
                <a:rPr lang="zh-CN" altLang="en-US" sz="2800">
                  <a:sym typeface="+mn-ea"/>
                </a:rPr>
                <a:t>思路二：</a:t>
              </a:r>
              <a:endParaRPr lang="zh-CN" altLang="en-US" sz="2800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38480" y="4796790"/>
            <a:ext cx="2365375" cy="1228725"/>
            <a:chOff x="1715" y="4409"/>
            <a:chExt cx="3725" cy="1935"/>
          </a:xfrm>
        </p:grpSpPr>
        <p:sp>
          <p:nvSpPr>
            <p:cNvPr id="4" name="文本框 3"/>
            <p:cNvSpPr txBox="1"/>
            <p:nvPr/>
          </p:nvSpPr>
          <p:spPr>
            <a:xfrm>
              <a:off x="1715" y="4747"/>
              <a:ext cx="3227" cy="130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ym typeface="+mn-ea"/>
                </a:rPr>
                <a:t>获得</a:t>
              </a:r>
              <a:r>
                <a:rPr lang="en-US" altLang="zh-CN" sz="2400" b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O</a:t>
              </a:r>
              <a:r>
                <a:rPr lang="en-US" altLang="zh-CN" sz="2400" b="1" baseline="-250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2</a:t>
              </a:r>
              <a:r>
                <a:rPr lang="zh-CN" altLang="en-US" sz="2400" b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的质量</a:t>
              </a:r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r>
                <a:rPr lang="zh-CN" altLang="en-US" sz="2400" b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的方法</a:t>
              </a:r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6" name="左大括号 5"/>
            <p:cNvSpPr/>
            <p:nvPr/>
          </p:nvSpPr>
          <p:spPr>
            <a:xfrm>
              <a:off x="4927" y="4409"/>
              <a:ext cx="513" cy="1935"/>
            </a:xfrm>
            <a:prstGeom prst="leftBrace">
              <a:avLst>
                <a:gd name="adj1" fmla="val 8333"/>
                <a:gd name="adj2" fmla="val 50025"/>
              </a:avLst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2872105" y="4583430"/>
            <a:ext cx="3609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①前后固体质量之差</a:t>
            </a:r>
            <a:endParaRPr lang="zh-CN" altLang="en-US" sz="2400"/>
          </a:p>
        </p:txBody>
      </p:sp>
      <p:sp>
        <p:nvSpPr>
          <p:cNvPr id="32" name="文本框 31"/>
          <p:cNvSpPr txBox="1"/>
          <p:nvPr/>
        </p:nvSpPr>
        <p:spPr>
          <a:xfrm>
            <a:off x="2871470" y="5196205"/>
            <a:ext cx="3609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②测氧气体积</a:t>
            </a:r>
            <a:endParaRPr lang="zh-CN" altLang="en-US" sz="2400"/>
          </a:p>
        </p:txBody>
      </p:sp>
      <p:sp>
        <p:nvSpPr>
          <p:cNvPr id="33" name="文本框 32"/>
          <p:cNvSpPr txBox="1"/>
          <p:nvPr/>
        </p:nvSpPr>
        <p:spPr>
          <a:xfrm>
            <a:off x="2871470" y="5752465"/>
            <a:ext cx="3609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③</a:t>
            </a:r>
            <a:r>
              <a:rPr lang="zh-CN" altLang="en-US" sz="2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……</a:t>
            </a:r>
            <a:endParaRPr lang="zh-CN" altLang="en-US" sz="2400" b="1"/>
          </a:p>
        </p:txBody>
      </p:sp>
      <p:sp>
        <p:nvSpPr>
          <p:cNvPr id="37" name="文本框 36"/>
          <p:cNvSpPr txBox="1"/>
          <p:nvPr/>
        </p:nvSpPr>
        <p:spPr>
          <a:xfrm>
            <a:off x="7314565" y="1125855"/>
            <a:ext cx="463804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Ar(O)=16   Ar(K)=39   Ar(I)=127</a:t>
            </a:r>
            <a:endParaRPr lang="en-US" altLang="zh-C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614670" y="1842135"/>
            <a:ext cx="6257290" cy="668655"/>
            <a:chOff x="8842" y="2901"/>
            <a:chExt cx="9854" cy="1053"/>
          </a:xfrm>
        </p:grpSpPr>
        <p:sp>
          <p:nvSpPr>
            <p:cNvPr id="11" name="文本框 10"/>
            <p:cNvSpPr txBox="1"/>
            <p:nvPr/>
          </p:nvSpPr>
          <p:spPr>
            <a:xfrm>
              <a:off x="10283" y="3229"/>
              <a:ext cx="841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元素种类不变、元素质量不变</a:t>
              </a:r>
              <a:endPara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8842" y="2901"/>
              <a:ext cx="1128" cy="1033"/>
              <a:chOff x="12117" y="8082"/>
              <a:chExt cx="1128" cy="1033"/>
            </a:xfrm>
          </p:grpSpPr>
          <p:sp>
            <p:nvSpPr>
              <p:cNvPr id="14" name="右箭头 13"/>
              <p:cNvSpPr/>
              <p:nvPr/>
            </p:nvSpPr>
            <p:spPr>
              <a:xfrm>
                <a:off x="12152" y="8597"/>
                <a:ext cx="1093" cy="518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2117" y="8082"/>
                <a:ext cx="1023" cy="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p>
                <a:r>
                  <a:rPr lang="zh-CN" altLang="en-US" b="1" dirty="0">
                    <a:latin typeface="+mn-ea"/>
                  </a:rPr>
                  <a:t>依据</a:t>
                </a:r>
                <a:endParaRPr lang="zh-CN" altLang="en-US" dirty="0"/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5974080" y="4347845"/>
            <a:ext cx="5887085" cy="982345"/>
            <a:chOff x="9764" y="4325"/>
            <a:chExt cx="9271" cy="1547"/>
          </a:xfrm>
        </p:grpSpPr>
        <p:sp>
          <p:nvSpPr>
            <p:cNvPr id="12" name="矩形 11"/>
            <p:cNvSpPr/>
            <p:nvPr/>
          </p:nvSpPr>
          <p:spPr>
            <a:xfrm>
              <a:off x="9764" y="4325"/>
              <a:ext cx="1023" cy="582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b="1" dirty="0">
                  <a:latin typeface="+mn-ea"/>
                </a:rPr>
                <a:t>依据</a:t>
              </a:r>
              <a:endParaRPr lang="zh-CN" altLang="en-US" dirty="0"/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9829" y="4566"/>
              <a:ext cx="9207" cy="1306"/>
              <a:chOff x="9829" y="4566"/>
              <a:chExt cx="9207" cy="1306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10878" y="4566"/>
                <a:ext cx="8158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lang="zh-CN" altLang="en-US" sz="2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参加化学反应的各物质的质量总和</a:t>
                </a:r>
                <a:endParaRPr lang="zh-CN" altLang="en-US" sz="2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r>
                  <a:rPr lang="zh-CN" altLang="en-US" sz="2400" b="1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等于反应后生成的各物质的质量总和</a:t>
                </a:r>
                <a:endParaRPr lang="zh-CN" altLang="en-US" sz="2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6" name="右箭头 35"/>
              <p:cNvSpPr/>
              <p:nvPr/>
            </p:nvSpPr>
            <p:spPr>
              <a:xfrm>
                <a:off x="9829" y="4824"/>
                <a:ext cx="1093" cy="518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5569585" y="3097530"/>
            <a:ext cx="5101590" cy="747395"/>
            <a:chOff x="8755" y="7471"/>
            <a:chExt cx="8034" cy="1177"/>
          </a:xfrm>
        </p:grpSpPr>
        <p:sp>
          <p:nvSpPr>
            <p:cNvPr id="21" name="文本框 20"/>
            <p:cNvSpPr txBox="1"/>
            <p:nvPr/>
          </p:nvSpPr>
          <p:spPr>
            <a:xfrm>
              <a:off x="10157" y="7924"/>
              <a:ext cx="663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原子种类、个数、质量均不变</a:t>
              </a:r>
              <a:endPara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8755" y="7471"/>
              <a:ext cx="1179" cy="1042"/>
              <a:chOff x="8755" y="7556"/>
              <a:chExt cx="1179" cy="1042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8755" y="7556"/>
                <a:ext cx="1023" cy="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p>
                <a:r>
                  <a:rPr lang="zh-CN" altLang="en-US" b="1" dirty="0">
                    <a:latin typeface="+mn-ea"/>
                  </a:rPr>
                  <a:t>依据</a:t>
                </a:r>
                <a:endParaRPr lang="zh-CN" altLang="en-US" dirty="0"/>
              </a:p>
            </p:txBody>
          </p:sp>
          <p:sp>
            <p:nvSpPr>
              <p:cNvPr id="38" name="右箭头 37"/>
              <p:cNvSpPr/>
              <p:nvPr/>
            </p:nvSpPr>
            <p:spPr>
              <a:xfrm>
                <a:off x="8842" y="8080"/>
                <a:ext cx="1093" cy="518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13" y="5459767"/>
            <a:ext cx="1281393" cy="128139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33" grpId="0"/>
      <p:bldP spid="37" grpId="0" bldLvl="0" animBg="1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627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627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82759_1"/>
  <p:tag name="KSO_WM_TEMPLATE_CATEGORY" val="custom"/>
  <p:tag name="KSO_WM_TEMPLATE_INDEX" val="20184627"/>
  <p:tag name="KSO_WM_TEMPLATE_SUBCATEGORY" val="combine"/>
  <p:tag name="KSO_WM_TEMPLATE_THUMBS_INDEX" val="1、2、3、4、7、13、18、26、27、28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86509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86509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BEAUTIFY_FLAG" val="#wm#"/>
  <p:tag name="KSO_WM_TAG_VERSION" val="1.0"/>
  <p:tag name="KSO_WM_TEMPLATE_INDEX" val="20186509"/>
  <p:tag name="KSO_WM_TEMPLATE_CATEGORY" val="custom"/>
  <p:tag name="KSO_WM_TEMPLATE_THUMBS_INDEX" val="1、2、3、4、5、6、7、8、9、10、11、12、13、14、15"/>
  <p:tag name="KSO_WM_TEMPLATE_TOPIC_ID" val="2869567"/>
  <p:tag name="KSO_WM_TEMPLATE_OUTLINE_ID" val="5"/>
  <p:tag name="KSO_WM_TEMPLATE_SCENE_ID" val="1"/>
  <p:tag name="KSO_WM_TEMPLATE_JOB_ID" val="5"/>
  <p:tag name="KSO_WM_TEMPLATE_TOPIC_DEFAULT" val="0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4627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184627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186509"/>
</p:tagLst>
</file>

<file path=ppt/tags/tag75.xml><?xml version="1.0" encoding="utf-8"?>
<p:tagLst xmlns:p="http://schemas.openxmlformats.org/presentationml/2006/main">
  <p:tag name="KSO_WM_SLIDE_ID" val="custom20186509_5"/>
  <p:tag name="KSO_WM_SLIDE_TYPE" val="text"/>
  <p:tag name="KSO_WM_SLIDE_SUBTYPE" val="diag"/>
  <p:tag name="KSO_WM_SLIDE_ITEM_CNT" val="1"/>
  <p:tag name="KSO_WM_SLIDE_INDEX" val="5"/>
  <p:tag name="KSO_WM_SLIDE_SIZE" val="397.85*152.95"/>
  <p:tag name="KSO_WM_SLIDE_POSITION" val="197.675*188.225"/>
  <p:tag name="KSO_WM_TAG_VERSION" val="1.0"/>
  <p:tag name="KSO_WM_BEAUTIFY_FLAG" val="#wm#"/>
  <p:tag name="KSO_WM_TEMPLATE_CATEGORY" val="custom"/>
  <p:tag name="KSO_WM_TEMPLATE_INDEX" val="20186509"/>
  <p:tag name="KSO_WM_SLIDE_LAYOUT" val="a_m"/>
  <p:tag name="KSO_WM_SLIDE_LAYOUT_CNT" val="1_1"/>
  <p:tag name="KSO_WM_DIAGRAM_GROUP_CODE" val="m1-2"/>
  <p:tag name="KSO_WM_SLIDE_DIAGTYPE" val="m"/>
  <p:tag name="KSO_WM_TEMPLATE_THUMBS_INDEX" val="1、2、3、4、5、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186509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186509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186509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186509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186509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186509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186509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186509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186509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">
  <a:themeElements>
    <a:clrScheme name="自定义 147">
      <a:dk1>
        <a:srgbClr val="000000"/>
      </a:dk1>
      <a:lt1>
        <a:srgbClr val="FFFFFF"/>
      </a:lt1>
      <a:dk2>
        <a:srgbClr val="1941B2"/>
      </a:dk2>
      <a:lt2>
        <a:srgbClr val="E7E6E6"/>
      </a:lt2>
      <a:accent1>
        <a:srgbClr val="1941B2"/>
      </a:accent1>
      <a:accent2>
        <a:srgbClr val="3B648A"/>
      </a:accent2>
      <a:accent3>
        <a:srgbClr val="DDDDDD"/>
      </a:accent3>
      <a:accent4>
        <a:srgbClr val="8A8A8A"/>
      </a:accent4>
      <a:accent5>
        <a:srgbClr val="292929"/>
      </a:accent5>
      <a:accent6>
        <a:srgbClr val="D6D6D6"/>
      </a:accent6>
      <a:hlink>
        <a:srgbClr val="0563C1"/>
      </a:hlink>
      <a:folHlink>
        <a:srgbClr val="954F72"/>
      </a:folHlink>
    </a:clrScheme>
    <a:fontScheme name="自定义 7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20186509">
      <a:dk1>
        <a:srgbClr val="000000"/>
      </a:dk1>
      <a:lt1>
        <a:srgbClr val="FFFFFF"/>
      </a:lt1>
      <a:dk2>
        <a:srgbClr val="A1887F"/>
      </a:dk2>
      <a:lt2>
        <a:srgbClr val="F0F0F0"/>
      </a:lt2>
      <a:accent1>
        <a:srgbClr val="A1887F"/>
      </a:accent1>
      <a:accent2>
        <a:srgbClr val="4B578F"/>
      </a:accent2>
      <a:accent3>
        <a:srgbClr val="51CCDC"/>
      </a:accent3>
      <a:accent4>
        <a:srgbClr val="C1EEEF"/>
      </a:accent4>
      <a:accent5>
        <a:srgbClr val="DBE674"/>
      </a:accent5>
      <a:accent6>
        <a:srgbClr val="FF8A65"/>
      </a:accent6>
      <a:hlink>
        <a:srgbClr val="2ABC5D"/>
      </a:hlink>
      <a:folHlink>
        <a:srgbClr val="BFBFB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vchk14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1613</Words>
  <Application>WPS 演示</Application>
  <PresentationFormat>宽屏</PresentationFormat>
  <Paragraphs>328</Paragraphs>
  <Slides>14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宋体</vt:lpstr>
      <vt:lpstr>Wingdings</vt:lpstr>
      <vt:lpstr>Times New Roman</vt:lpstr>
      <vt:lpstr>微软雅黑</vt:lpstr>
      <vt:lpstr>黑体</vt:lpstr>
      <vt:lpstr>楷体</vt:lpstr>
      <vt:lpstr>Arial</vt:lpstr>
      <vt:lpstr>Verdana</vt:lpstr>
      <vt:lpstr>Arial Unicode MS</vt:lpstr>
      <vt:lpstr>Calibri</vt:lpstr>
      <vt:lpstr>Arial Black</vt:lpstr>
      <vt:lpstr>微软雅黑 Light</vt:lpstr>
      <vt:lpstr>新宋体</vt:lpstr>
      <vt:lpstr>1_Office 主题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Lenovo</cp:lastModifiedBy>
  <cp:revision>371</cp:revision>
  <dcterms:created xsi:type="dcterms:W3CDTF">2018-11-18T07:26:00Z</dcterms:created>
  <dcterms:modified xsi:type="dcterms:W3CDTF">2023-12-01T04:54:22Z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2052-10.8.2.7072</vt:lpwstr>
  </property>
</Properties>
</file>