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3"/>
    <p:sldId id="258" r:id="rId4"/>
    <p:sldId id="259" r:id="rId5"/>
    <p:sldId id="261" r:id="rId6"/>
    <p:sldId id="260" r:id="rId7"/>
    <p:sldId id="267" r:id="rId8"/>
    <p:sldId id="323" r:id="rId9"/>
    <p:sldId id="263" r:id="rId10"/>
    <p:sldId id="264" r:id="rId11"/>
    <p:sldId id="294" r:id="rId12"/>
    <p:sldId id="308" r:id="rId13"/>
    <p:sldId id="268" r:id="rId14"/>
    <p:sldId id="277" r:id="rId15"/>
    <p:sldId id="324" r:id="rId16"/>
    <p:sldId id="270" r:id="rId17"/>
    <p:sldId id="269" r:id="rId18"/>
    <p:sldId id="273" r:id="rId19"/>
    <p:sldId id="272" r:id="rId20"/>
    <p:sldId id="280" r:id="rId21"/>
    <p:sldId id="295" r:id="rId22"/>
    <p:sldId id="296" r:id="rId23"/>
    <p:sldId id="297" r:id="rId24"/>
    <p:sldId id="285" r:id="rId25"/>
    <p:sldId id="286" r:id="rId26"/>
    <p:sldId id="287" r:id="rId27"/>
    <p:sldId id="309" r:id="rId28"/>
  </p:sldIdLst>
  <p:sldSz cx="12192000" cy="6858000"/>
  <p:notesSz cx="6858000" cy="9144000"/>
  <p:embeddedFontLst>
    <p:embeddedFont>
      <p:font typeface="微软雅黑" panose="020B0503020204020204" charset="-122"/>
      <p:regular r:id="rId32"/>
    </p:embeddedFont>
    <p:embeddedFont>
      <p:font typeface="微软雅黑 Light" panose="020B0502040204020203" charset="-122"/>
      <p:regular r:id="rId33"/>
    </p:embeddedFont>
    <p:embeddedFont>
      <p:font typeface="汉仪汉黑W" panose="00020600040101010101" charset="-122"/>
      <p:regular r:id="rId34"/>
    </p:embeddedFont>
    <p:embeddedFont>
      <p:font typeface="汉仪颜楷简" panose="00020600040101010101" charset="-122"/>
      <p:regular r:id="rId35"/>
    </p:embeddedFont>
    <p:embeddedFont>
      <p:font typeface="等线" panose="02010600030101010101" charset="-122"/>
      <p:regular r:id="rId36"/>
    </p:embeddedFont>
    <p:embeddedFont>
      <p:font typeface="等线 Light" panose="02010600030101010101" charset="-122"/>
      <p:regular r:id="rId37"/>
    </p:embeddedFont>
    <p:embeddedFont>
      <p:font typeface="Calibri" panose="020F0502020204030204" charset="0"/>
      <p:regular r:id="rId38"/>
      <p:bold r:id="rId39"/>
      <p:italic r:id="rId40"/>
      <p:boldItalic r:id="rId41"/>
    </p:embeddedFont>
    <p:embeddedFont>
      <p:font typeface="华文行楷" panose="02010800040101010101" charset="-122"/>
      <p:regular r:id="rId42"/>
    </p:embeddedFont>
    <p:embeddedFont>
      <p:font typeface="方正楷体简体" panose="02000000000000000000" charset="-122"/>
      <p:regular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554F2FC-47F3-4EAF-B5D7-61143E9EB01A}" styleName="{385b2ea8-0d66-414d-9127-dde3b277f022}">
    <a:wholeTbl>
      <a:tcTxStyle>
        <a:fontRef idx="none">
          <a:prstClr val="black"/>
        </a:fontRef>
      </a:tcTxStyle>
      <a:tcStyle>
        <a:tcBdr>
          <a:top>
            <a:ln w="76200" cmpd="sng">
              <a:solidFill>
                <a:srgbClr val="339669"/>
              </a:solidFill>
            </a:ln>
          </a:top>
          <a:bottom>
            <a:ln w="76200" cmpd="sng">
              <a:solidFill>
                <a:srgbClr val="339669"/>
              </a:solidFill>
            </a:ln>
          </a:bottom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tcBdr/>
        <a:fill>
          <a:solidFill>
            <a:srgbClr val="E0F7EF"/>
          </a:solidFill>
        </a:fill>
      </a:tcStyle>
    </a:band1H>
    <a:firstRow>
      <a:tcTxStyle>
        <a:fontRef idx="none">
          <a:prstClr val="black"/>
        </a:fontRef>
      </a:tcTxStyle>
      <a:tcStyle>
        <a:tcBdr/>
        <a:fill>
          <a:solidFill>
            <a:srgbClr val="339669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7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gs" Target="tags/tag65.xml"/><Relationship Id="rId43" Type="http://schemas.openxmlformats.org/officeDocument/2006/relationships/font" Target="fonts/font12.fntdata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" Target="slides/slide2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sp>
        <p:nvSpPr>
          <p:cNvPr id="12" name="矩形: 一个圆顶角，剪去另一个顶角 11"/>
          <p:cNvSpPr/>
          <p:nvPr userDrawn="1"/>
        </p:nvSpPr>
        <p:spPr>
          <a:xfrm flipH="1" flipV="1">
            <a:off x="566057" y="656772"/>
            <a:ext cx="11059886" cy="5544457"/>
          </a:xfrm>
          <a:prstGeom prst="snipRoundRect">
            <a:avLst>
              <a:gd name="adj1" fmla="val 0"/>
              <a:gd name="adj2" fmla="val 28185"/>
            </a:avLst>
          </a:prstGeom>
          <a:solidFill>
            <a:schemeClr val="bg1"/>
          </a:solidFill>
          <a:ln w="101600">
            <a:solidFill>
              <a:srgbClr val="0B5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sp>
        <p:nvSpPr>
          <p:cNvPr id="12" name="矩形: 一个圆顶角，剪去另一个顶角 11"/>
          <p:cNvSpPr/>
          <p:nvPr userDrawn="1"/>
        </p:nvSpPr>
        <p:spPr>
          <a:xfrm flipH="1" flipV="1">
            <a:off x="566057" y="656772"/>
            <a:ext cx="11059886" cy="5544457"/>
          </a:xfrm>
          <a:prstGeom prst="snipRoundRect">
            <a:avLst>
              <a:gd name="adj1" fmla="val 0"/>
              <a:gd name="adj2" fmla="val 28185"/>
            </a:avLst>
          </a:prstGeom>
          <a:solidFill>
            <a:schemeClr val="bg1"/>
          </a:solidFill>
          <a:ln w="101600">
            <a:solidFill>
              <a:srgbClr val="0B5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9681025" y="565698"/>
            <a:ext cx="2010227" cy="1467753"/>
            <a:chOff x="9702797" y="565698"/>
            <a:chExt cx="2010227" cy="1467753"/>
          </a:xfrm>
        </p:grpSpPr>
        <p:sp>
          <p:nvSpPr>
            <p:cNvPr id="14" name="直角三角形 13"/>
            <p:cNvSpPr/>
            <p:nvPr userDrawn="1"/>
          </p:nvSpPr>
          <p:spPr>
            <a:xfrm flipH="1" flipV="1">
              <a:off x="9702797" y="687251"/>
              <a:ext cx="1944917" cy="1346200"/>
            </a:xfrm>
            <a:prstGeom prst="rtTriangle">
              <a:avLst/>
            </a:prstGeom>
            <a:solidFill>
              <a:srgbClr val="0B5D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 userDrawn="1"/>
          </p:nvSpPr>
          <p:spPr>
            <a:xfrm>
              <a:off x="10312215" y="565708"/>
              <a:ext cx="1335313" cy="988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50000"/>
                </a:lnSpc>
                <a:defRPr/>
              </a:pPr>
              <a:r>
                <a:rPr kumimoji="0" lang="en-US" altLang="zh-CN" sz="4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  <a:sym typeface="+mn-lt"/>
                </a:rPr>
                <a:t>02</a:t>
              </a:r>
              <a:endPara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9927770" y="565698"/>
              <a:ext cx="1785254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50000"/>
                </a:lnSpc>
                <a:defRPr/>
              </a:pPr>
              <a:r>
                <a:rPr kumimoji="0" lang="en-US" altLang="zh-CN" sz="24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  <a:sym typeface="+mn-lt"/>
                </a:rPr>
                <a:t> </a:t>
              </a:r>
              <a:endParaRPr kumimoji="0" lang="en-US" altLang="zh-CN" sz="2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sp>
        <p:nvSpPr>
          <p:cNvPr id="12" name="矩形: 一个圆顶角，剪去另一个顶角 11"/>
          <p:cNvSpPr/>
          <p:nvPr userDrawn="1"/>
        </p:nvSpPr>
        <p:spPr>
          <a:xfrm flipH="1" flipV="1">
            <a:off x="566057" y="656772"/>
            <a:ext cx="11059886" cy="5544457"/>
          </a:xfrm>
          <a:prstGeom prst="snipRoundRect">
            <a:avLst>
              <a:gd name="adj1" fmla="val 0"/>
              <a:gd name="adj2" fmla="val 28185"/>
            </a:avLst>
          </a:prstGeom>
          <a:solidFill>
            <a:schemeClr val="bg1"/>
          </a:solidFill>
          <a:ln w="101600">
            <a:solidFill>
              <a:srgbClr val="0B5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9681025" y="538403"/>
            <a:ext cx="1944917" cy="1495048"/>
            <a:chOff x="9702797" y="538403"/>
            <a:chExt cx="1944917" cy="1495048"/>
          </a:xfrm>
        </p:grpSpPr>
        <p:sp>
          <p:nvSpPr>
            <p:cNvPr id="14" name="直角三角形 13"/>
            <p:cNvSpPr/>
            <p:nvPr userDrawn="1"/>
          </p:nvSpPr>
          <p:spPr>
            <a:xfrm flipH="1" flipV="1">
              <a:off x="9702797" y="687251"/>
              <a:ext cx="1944917" cy="1346200"/>
            </a:xfrm>
            <a:prstGeom prst="rtTriangle">
              <a:avLst/>
            </a:prstGeom>
            <a:solidFill>
              <a:srgbClr val="0B5D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 userDrawn="1"/>
          </p:nvSpPr>
          <p:spPr>
            <a:xfrm>
              <a:off x="10312215" y="538403"/>
              <a:ext cx="1335313" cy="988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50000"/>
                </a:lnSpc>
                <a:defRPr/>
              </a:pP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sp>
        <p:nvSpPr>
          <p:cNvPr id="12" name="矩形: 一个圆顶角，剪去另一个顶角 11"/>
          <p:cNvSpPr/>
          <p:nvPr userDrawn="1"/>
        </p:nvSpPr>
        <p:spPr>
          <a:xfrm flipH="1" flipV="1">
            <a:off x="566057" y="656772"/>
            <a:ext cx="11059886" cy="5544457"/>
          </a:xfrm>
          <a:prstGeom prst="snipRoundRect">
            <a:avLst>
              <a:gd name="adj1" fmla="val 0"/>
              <a:gd name="adj2" fmla="val 28185"/>
            </a:avLst>
          </a:prstGeom>
          <a:solidFill>
            <a:schemeClr val="bg1"/>
          </a:solidFill>
          <a:ln w="101600">
            <a:solidFill>
              <a:srgbClr val="0B5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sp>
        <p:nvSpPr>
          <p:cNvPr id="12" name="矩形: 一个圆顶角，剪去另一个顶角 11"/>
          <p:cNvSpPr/>
          <p:nvPr userDrawn="1"/>
        </p:nvSpPr>
        <p:spPr>
          <a:xfrm flipH="1" flipV="1">
            <a:off x="566057" y="656772"/>
            <a:ext cx="11059886" cy="5544457"/>
          </a:xfrm>
          <a:prstGeom prst="snipRoundRect">
            <a:avLst>
              <a:gd name="adj1" fmla="val 0"/>
              <a:gd name="adj2" fmla="val 28185"/>
            </a:avLst>
          </a:prstGeom>
          <a:solidFill>
            <a:schemeClr val="bg1"/>
          </a:solidFill>
          <a:ln w="101600">
            <a:solidFill>
              <a:srgbClr val="0B5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5200340" y="2456894"/>
            <a:ext cx="3203798" cy="165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3600" i="0" u="none" strike="noStrike" kern="1200" cap="none" spc="0" normalizeH="0" baseline="0" noProof="0">
                <a:ln>
                  <a:noFill/>
                </a:ln>
                <a:solidFill>
                  <a:srgbClr val="2491EA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教学分析</a:t>
            </a:r>
            <a:endParaRPr kumimoji="0" lang="en-US" altLang="zh-CN" sz="3600" i="0" u="none" strike="noStrike" kern="1200" cap="none" spc="0" normalizeH="0" baseline="0" noProof="0">
              <a:ln>
                <a:noFill/>
              </a:ln>
              <a:solidFill>
                <a:srgbClr val="2491EA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3600">
                <a:solidFill>
                  <a:srgbClr val="2491EA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教学策略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2491EA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8260785" y="2456894"/>
            <a:ext cx="3203798" cy="165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3600">
                <a:solidFill>
                  <a:srgbClr val="2491EA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教学过程</a:t>
            </a:r>
            <a:endParaRPr lang="en-US" altLang="zh-CN" sz="3600">
              <a:solidFill>
                <a:srgbClr val="2491EA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3600">
                <a:solidFill>
                  <a:srgbClr val="2491EA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教学反思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2491EA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BF08D-E1DB-4A64-A5FC-E01966F499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2157C-9A3C-4104-8883-61C455C6CCB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image" Target="../media/image39.jpeg"/><Relationship Id="rId7" Type="http://schemas.openxmlformats.org/officeDocument/2006/relationships/tags" Target="../tags/tag31.xml"/><Relationship Id="rId6" Type="http://schemas.openxmlformats.org/officeDocument/2006/relationships/image" Target="../media/image38.jpeg"/><Relationship Id="rId5" Type="http://schemas.openxmlformats.org/officeDocument/2006/relationships/tags" Target="../tags/tag30.xml"/><Relationship Id="rId4" Type="http://schemas.openxmlformats.org/officeDocument/2006/relationships/image" Target="../media/image37.jpeg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42.jpeg"/><Relationship Id="rId13" Type="http://schemas.openxmlformats.org/officeDocument/2006/relationships/tags" Target="../tags/tag34.xml"/><Relationship Id="rId12" Type="http://schemas.openxmlformats.org/officeDocument/2006/relationships/image" Target="../media/image41.jpeg"/><Relationship Id="rId11" Type="http://schemas.openxmlformats.org/officeDocument/2006/relationships/tags" Target="../tags/tag33.xml"/><Relationship Id="rId10" Type="http://schemas.openxmlformats.org/officeDocument/2006/relationships/image" Target="../media/image40.jpeg"/><Relationship Id="rId1" Type="http://schemas.openxmlformats.org/officeDocument/2006/relationships/tags" Target="../tags/tag2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image" Target="../media/image45.jpeg"/><Relationship Id="rId7" Type="http://schemas.openxmlformats.org/officeDocument/2006/relationships/tags" Target="../tags/tag39.xml"/><Relationship Id="rId6" Type="http://schemas.openxmlformats.org/officeDocument/2006/relationships/image" Target="../media/image44.jpeg"/><Relationship Id="rId5" Type="http://schemas.openxmlformats.org/officeDocument/2006/relationships/tags" Target="../tags/tag38.xml"/><Relationship Id="rId4" Type="http://schemas.openxmlformats.org/officeDocument/2006/relationships/image" Target="../media/image43.jpeg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48.jpeg"/><Relationship Id="rId13" Type="http://schemas.openxmlformats.org/officeDocument/2006/relationships/tags" Target="../tags/tag42.xml"/><Relationship Id="rId12" Type="http://schemas.openxmlformats.org/officeDocument/2006/relationships/image" Target="../media/image47.jpeg"/><Relationship Id="rId11" Type="http://schemas.openxmlformats.org/officeDocument/2006/relationships/tags" Target="../tags/tag41.xml"/><Relationship Id="rId10" Type="http://schemas.openxmlformats.org/officeDocument/2006/relationships/image" Target="../media/image46.jpeg"/><Relationship Id="rId1" Type="http://schemas.openxmlformats.org/officeDocument/2006/relationships/tags" Target="../tags/tag3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3.xml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4.xml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image" Target="../media/image63.jpeg"/><Relationship Id="rId7" Type="http://schemas.openxmlformats.org/officeDocument/2006/relationships/tags" Target="../tags/tag48.xml"/><Relationship Id="rId6" Type="http://schemas.openxmlformats.org/officeDocument/2006/relationships/image" Target="../media/image62.jpeg"/><Relationship Id="rId5" Type="http://schemas.openxmlformats.org/officeDocument/2006/relationships/tags" Target="../tags/tag47.xml"/><Relationship Id="rId4" Type="http://schemas.openxmlformats.org/officeDocument/2006/relationships/image" Target="../media/image61.jpeg"/><Relationship Id="rId3" Type="http://schemas.openxmlformats.org/officeDocument/2006/relationships/tags" Target="../tags/tag46.xml"/><Relationship Id="rId2" Type="http://schemas.openxmlformats.org/officeDocument/2006/relationships/image" Target="../media/image60.jpeg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52.xml"/><Relationship Id="rId13" Type="http://schemas.openxmlformats.org/officeDocument/2006/relationships/tags" Target="../tags/tag51.xml"/><Relationship Id="rId12" Type="http://schemas.openxmlformats.org/officeDocument/2006/relationships/image" Target="../media/image65.jpeg"/><Relationship Id="rId11" Type="http://schemas.openxmlformats.org/officeDocument/2006/relationships/tags" Target="../tags/tag50.xml"/><Relationship Id="rId10" Type="http://schemas.openxmlformats.org/officeDocument/2006/relationships/image" Target="../media/image64.jpeg"/><Relationship Id="rId1" Type="http://schemas.openxmlformats.org/officeDocument/2006/relationships/tags" Target="../tags/tag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image" Target="../media/image69.jpeg"/><Relationship Id="rId7" Type="http://schemas.openxmlformats.org/officeDocument/2006/relationships/tags" Target="../tags/tag57.xml"/><Relationship Id="rId6" Type="http://schemas.openxmlformats.org/officeDocument/2006/relationships/image" Target="../media/image68.jpeg"/><Relationship Id="rId5" Type="http://schemas.openxmlformats.org/officeDocument/2006/relationships/tags" Target="../tags/tag56.xml"/><Relationship Id="rId4" Type="http://schemas.openxmlformats.org/officeDocument/2006/relationships/image" Target="../media/image67.jpeg"/><Relationship Id="rId3" Type="http://schemas.openxmlformats.org/officeDocument/2006/relationships/tags" Target="../tags/tag55.xml"/><Relationship Id="rId2" Type="http://schemas.openxmlformats.org/officeDocument/2006/relationships/image" Target="../media/image66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71.jpeg"/><Relationship Id="rId11" Type="http://schemas.openxmlformats.org/officeDocument/2006/relationships/tags" Target="../tags/tag59.xml"/><Relationship Id="rId10" Type="http://schemas.openxmlformats.org/officeDocument/2006/relationships/image" Target="../media/image70.jpeg"/><Relationship Id="rId1" Type="http://schemas.openxmlformats.org/officeDocument/2006/relationships/tags" Target="../tags/tag5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7.jpeg"/><Relationship Id="rId6" Type="http://schemas.openxmlformats.org/officeDocument/2006/relationships/image" Target="../media/image86.jpeg"/><Relationship Id="rId5" Type="http://schemas.openxmlformats.org/officeDocument/2006/relationships/tags" Target="../tags/tag61.xml"/><Relationship Id="rId4" Type="http://schemas.openxmlformats.org/officeDocument/2006/relationships/image" Target="../media/image85.jpeg"/><Relationship Id="rId3" Type="http://schemas.openxmlformats.org/officeDocument/2006/relationships/image" Target="../media/image84.jpeg"/><Relationship Id="rId2" Type="http://schemas.openxmlformats.org/officeDocument/2006/relationships/tags" Target="../tags/tag60.xml"/><Relationship Id="rId1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3.jpeg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tags" Target="../tags/tag6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image" Target="../media/image14.jpeg"/><Relationship Id="rId5" Type="http://schemas.openxmlformats.org/officeDocument/2006/relationships/tags" Target="../tags/tag3.xml"/><Relationship Id="rId4" Type="http://schemas.openxmlformats.org/officeDocument/2006/relationships/image" Target="../media/image13.jpeg"/><Relationship Id="rId3" Type="http://schemas.openxmlformats.org/officeDocument/2006/relationships/tags" Target="../tags/tag2.xml"/><Relationship Id="rId2" Type="http://schemas.openxmlformats.org/officeDocument/2006/relationships/image" Target="../media/image12.pn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7.xml"/><Relationship Id="rId11" Type="http://schemas.openxmlformats.org/officeDocument/2006/relationships/image" Target="../media/image16.jpeg"/><Relationship Id="rId10" Type="http://schemas.openxmlformats.org/officeDocument/2006/relationships/tags" Target="../tags/tag6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image" Target="../media/image23.jpeg"/><Relationship Id="rId7" Type="http://schemas.openxmlformats.org/officeDocument/2006/relationships/tags" Target="../tags/tag11.xml"/><Relationship Id="rId6" Type="http://schemas.openxmlformats.org/officeDocument/2006/relationships/image" Target="../media/image22.jpeg"/><Relationship Id="rId5" Type="http://schemas.openxmlformats.org/officeDocument/2006/relationships/tags" Target="../tags/tag10.xml"/><Relationship Id="rId4" Type="http://schemas.openxmlformats.org/officeDocument/2006/relationships/image" Target="../media/image21.jpeg"/><Relationship Id="rId3" Type="http://schemas.openxmlformats.org/officeDocument/2006/relationships/tags" Target="../tags/tag9.xml"/><Relationship Id="rId2" Type="http://schemas.openxmlformats.org/officeDocument/2006/relationships/image" Target="../media/image20.png"/><Relationship Id="rId12" Type="http://schemas.openxmlformats.org/officeDocument/2006/relationships/slideLayout" Target="../slideLayouts/slideLayout1.xml"/><Relationship Id="rId11" Type="http://schemas.openxmlformats.org/officeDocument/2006/relationships/themeOverride" Target="../theme/themeOverride1.xml"/><Relationship Id="rId10" Type="http://schemas.openxmlformats.org/officeDocument/2006/relationships/image" Target="../media/image24.png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image" Target="../media/image28.jpeg"/><Relationship Id="rId7" Type="http://schemas.openxmlformats.org/officeDocument/2006/relationships/tags" Target="../tags/tag16.xml"/><Relationship Id="rId6" Type="http://schemas.openxmlformats.org/officeDocument/2006/relationships/image" Target="../media/image27.jpeg"/><Relationship Id="rId5" Type="http://schemas.openxmlformats.org/officeDocument/2006/relationships/tags" Target="../tags/tag15.xml"/><Relationship Id="rId4" Type="http://schemas.openxmlformats.org/officeDocument/2006/relationships/image" Target="../media/image26.jpeg"/><Relationship Id="rId3" Type="http://schemas.openxmlformats.org/officeDocument/2006/relationships/tags" Target="../tags/tag14.xml"/><Relationship Id="rId2" Type="http://schemas.openxmlformats.org/officeDocument/2006/relationships/image" Target="../media/image25.jpeg"/><Relationship Id="rId14" Type="http://schemas.openxmlformats.org/officeDocument/2006/relationships/slideLayout" Target="../slideLayouts/slideLayout1.xml"/><Relationship Id="rId13" Type="http://schemas.openxmlformats.org/officeDocument/2006/relationships/themeOverride" Target="../theme/themeOverride2.xml"/><Relationship Id="rId12" Type="http://schemas.openxmlformats.org/officeDocument/2006/relationships/image" Target="../media/image30.jpeg"/><Relationship Id="rId11" Type="http://schemas.openxmlformats.org/officeDocument/2006/relationships/tags" Target="../tags/tag18.xml"/><Relationship Id="rId10" Type="http://schemas.openxmlformats.org/officeDocument/2006/relationships/image" Target="../media/image29.jpeg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../media/image33.jpeg"/><Relationship Id="rId7" Type="http://schemas.openxmlformats.org/officeDocument/2006/relationships/tags" Target="../tags/tag23.xml"/><Relationship Id="rId6" Type="http://schemas.openxmlformats.org/officeDocument/2006/relationships/image" Target="../media/image32.jpeg"/><Relationship Id="rId5" Type="http://schemas.openxmlformats.org/officeDocument/2006/relationships/tags" Target="../tags/tag22.xml"/><Relationship Id="rId4" Type="http://schemas.openxmlformats.org/officeDocument/2006/relationships/image" Target="../media/image31.jpeg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36.jpeg"/><Relationship Id="rId13" Type="http://schemas.openxmlformats.org/officeDocument/2006/relationships/tags" Target="../tags/tag26.xml"/><Relationship Id="rId12" Type="http://schemas.openxmlformats.org/officeDocument/2006/relationships/image" Target="../media/image35.jpeg"/><Relationship Id="rId11" Type="http://schemas.openxmlformats.org/officeDocument/2006/relationships/tags" Target="../tags/tag25.xml"/><Relationship Id="rId10" Type="http://schemas.openxmlformats.org/officeDocument/2006/relationships/image" Target="../media/image34.jpeg"/><Relationship Id="rId1" Type="http://schemas.openxmlformats.org/officeDocument/2006/relationships/tags" Target="../tags/tag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488815" y="-197617"/>
            <a:ext cx="6676792" cy="7073247"/>
            <a:chOff x="6488815" y="-197617"/>
            <a:chExt cx="6676792" cy="7073247"/>
          </a:xfrm>
        </p:grpSpPr>
        <p:pic>
          <p:nvPicPr>
            <p:cNvPr id="9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6" t="38750" b="32736"/>
            <a:stretch>
              <a:fillRect/>
            </a:stretch>
          </p:blipFill>
          <p:spPr>
            <a:xfrm>
              <a:off x="9018783" y="5283921"/>
              <a:ext cx="2100611" cy="925944"/>
            </a:xfrm>
            <a:prstGeom prst="rect">
              <a:avLst/>
            </a:prstGeom>
          </p:spPr>
        </p:pic>
        <p:pic>
          <p:nvPicPr>
            <p:cNvPr id="23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6488815" y="5220649"/>
              <a:ext cx="1866900" cy="1654981"/>
            </a:xfrm>
            <a:prstGeom prst="rect">
              <a:avLst/>
            </a:prstGeom>
          </p:spPr>
        </p:pic>
        <p:pic>
          <p:nvPicPr>
            <p:cNvPr id="22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4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72" t="4720" r="22357" b="57568"/>
            <a:stretch>
              <a:fillRect/>
            </a:stretch>
          </p:blipFill>
          <p:spPr>
            <a:xfrm>
              <a:off x="10607925" y="-197617"/>
              <a:ext cx="1528439" cy="1354940"/>
            </a:xfrm>
            <a:prstGeom prst="rect">
              <a:avLst/>
            </a:prstGeom>
          </p:spPr>
        </p:pic>
        <p:pic>
          <p:nvPicPr>
            <p:cNvPr id="25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5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10350500" y="1907812"/>
              <a:ext cx="2815107" cy="2495554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2946401" y="660400"/>
            <a:ext cx="8425744" cy="5192847"/>
            <a:chOff x="2946401" y="660400"/>
            <a:chExt cx="8425744" cy="5192847"/>
          </a:xfrm>
        </p:grpSpPr>
        <p:pic>
          <p:nvPicPr>
            <p:cNvPr id="5" name="图片 白板" descr="黑色的屏幕&#10;&#10;描述已自动生成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0" t="4584" r="2812" b="10232"/>
            <a:stretch>
              <a:fillRect/>
            </a:stretch>
          </p:blipFill>
          <p:spPr>
            <a:xfrm>
              <a:off x="2946401" y="660400"/>
              <a:ext cx="8425744" cy="5192847"/>
            </a:xfrm>
            <a:prstGeom prst="rect">
              <a:avLst/>
            </a:prstGeom>
          </p:spPr>
        </p:pic>
        <p:sp>
          <p:nvSpPr>
            <p:cNvPr id="29" name="椭圆 28"/>
            <p:cNvSpPr/>
            <p:nvPr/>
          </p:nvSpPr>
          <p:spPr>
            <a:xfrm>
              <a:off x="5554004" y="5310684"/>
              <a:ext cx="466938" cy="466938"/>
            </a:xfrm>
            <a:prstGeom prst="ellipse">
              <a:avLst/>
            </a:prstGeom>
            <a:solidFill>
              <a:srgbClr val="29D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电脑" descr="图片包含 游戏机, 电脑&#10;&#10;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7" r="51548"/>
          <a:stretch>
            <a:fillRect/>
          </a:stretch>
        </p:blipFill>
        <p:spPr>
          <a:xfrm>
            <a:off x="0" y="1393370"/>
            <a:ext cx="5907270" cy="5083629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3634105" y="1579245"/>
            <a:ext cx="7752080" cy="2075180"/>
            <a:chOff x="3990340" y="2126374"/>
            <a:chExt cx="7151370" cy="2075180"/>
          </a:xfrm>
        </p:grpSpPr>
        <p:sp>
          <p:nvSpPr>
            <p:cNvPr id="14" name="文本框 13"/>
            <p:cNvSpPr txBox="1"/>
            <p:nvPr/>
          </p:nvSpPr>
          <p:spPr>
            <a:xfrm>
              <a:off x="3990340" y="3094749"/>
              <a:ext cx="7151370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dist">
                <a:defRPr/>
              </a:pPr>
              <a:r>
                <a:rPr lang="en-US" altLang="zh-CN" sz="6600" noProof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方正隶二简体" panose="02010601030101010101" charset="-122"/>
                  <a:ea typeface="方正隶二简体" panose="02010601030101010101" charset="-122"/>
                  <a:cs typeface="+mn-ea"/>
                  <a:sym typeface="+mn-lt"/>
                </a:rPr>
                <a:t> </a:t>
              </a:r>
              <a:endParaRPr lang="en-US" altLang="zh-CN" sz="6600" noProof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隶二简体" panose="02010601030101010101" charset="-122"/>
                <a:ea typeface="方正隶二简体" panose="02010601030101010101" charset="-122"/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969402" y="2126374"/>
              <a:ext cx="5260975" cy="19380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dist">
                <a:defRPr/>
              </a:pPr>
              <a:r>
                <a:rPr lang="zh-CN" altLang="en-US" sz="6000" b="1" spc="-3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凝心聚力 </a:t>
              </a:r>
              <a:endParaRPr lang="zh-CN" altLang="en-US" sz="6000" b="1" spc="-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  <a:p>
              <a:pPr lvl="0" algn="dist">
                <a:defRPr/>
              </a:pPr>
              <a:r>
                <a:rPr lang="zh-CN" altLang="en-US" sz="6000" b="1" spc="-3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笃行致远</a:t>
              </a:r>
              <a:endParaRPr lang="zh-CN" altLang="en-US" sz="6000" b="1" spc="-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606800" y="1579407"/>
            <a:ext cx="7001125" cy="1041400"/>
            <a:chOff x="3606800" y="2122271"/>
            <a:chExt cx="7001125" cy="1041400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4851400" y="2122271"/>
              <a:ext cx="5756525" cy="0"/>
            </a:xfrm>
            <a:prstGeom prst="line">
              <a:avLst/>
            </a:prstGeom>
            <a:ln w="12700"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>
              <a:off x="3606800" y="2122271"/>
              <a:ext cx="1244600" cy="1041400"/>
            </a:xfrm>
            <a:prstGeom prst="line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文本框 99"/>
          <p:cNvSpPr txBox="1"/>
          <p:nvPr/>
        </p:nvSpPr>
        <p:spPr>
          <a:xfrm>
            <a:off x="6332855" y="3654425"/>
            <a:ext cx="50533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sz="2800" b="0" dirty="0">
                <a:solidFill>
                  <a:srgbClr val="361406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少年硅谷工作室总结</a:t>
            </a:r>
            <a:endParaRPr sz="2800" b="0" dirty="0">
              <a:solidFill>
                <a:srgbClr val="361406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100" grpId="0"/>
      <p:bldP spid="10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 descr="7b0a2020202022776f7264617274223a2022220a7d0a"/>
          <p:cNvSpPr/>
          <p:nvPr>
            <p:custDataLst>
              <p:tags r:id="rId1"/>
            </p:custDataLst>
          </p:nvPr>
        </p:nvSpPr>
        <p:spPr>
          <a:xfrm>
            <a:off x="10031730" y="803910"/>
            <a:ext cx="1462405" cy="92456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汉仪颜楷简" panose="00020600040101010101" charset="-122"/>
                <a:ea typeface="汉仪颜楷简" panose="00020600040101010101" charset="-122"/>
              </a:rPr>
              <a:t>12</a:t>
            </a:r>
            <a:r>
              <a:rPr lang="zh-CN" altLang="en-US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汉仪颜楷简" panose="00020600040101010101" charset="-122"/>
                <a:ea typeface="汉仪颜楷简" panose="00020600040101010101" charset="-122"/>
              </a:rPr>
              <a:t>月</a:t>
            </a:r>
            <a:endParaRPr lang="zh-CN" altLang="en-US" sz="5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7517130" y="5666740"/>
            <a:ext cx="3685540" cy="313055"/>
          </a:xfrm>
          <a:prstGeom prst="rect">
            <a:avLst/>
          </a:prstGeom>
        </p:spPr>
        <p:txBody>
          <a:bodyPr wrap="square">
            <a:noAutofit/>
          </a:bodyPr>
          <a:p>
            <a:pPr algn="l" fontAlgn="base">
              <a:lnSpc>
                <a:spcPts val="1500"/>
              </a:lnSpc>
            </a:pPr>
            <a:r>
              <a:rPr lang="zh-CN" sz="2000" dirty="0"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天合杯“双碳”教育课堂</a:t>
            </a:r>
            <a:endParaRPr lang="zh-CN" sz="2000" dirty="0">
              <a:latin typeface="微软雅黑" panose="020B0503020204020204" charset="-122"/>
              <a:ea typeface="微软雅黑" panose="020B0503020204020204" charset="-122"/>
              <a:sym typeface="方正姚体" panose="02010601030101010101" pitchFamily="2" charset="-122"/>
            </a:endParaRPr>
          </a:p>
        </p:txBody>
      </p:sp>
      <p:pic>
        <p:nvPicPr>
          <p:cNvPr id="4" name="图片 3" descr="C:\Users\Administrator\Desktop\2023工作室总结\1c54280fd31c4f9b9f47317feaf87778.jpg1c54280fd31c4f9b9f47317feaf8777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2593" r="12593"/>
          <a:stretch>
            <a:fillRect/>
          </a:stretch>
        </p:blipFill>
        <p:spPr>
          <a:xfrm>
            <a:off x="909320" y="854710"/>
            <a:ext cx="2729230" cy="204724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4" name="图片 23" descr="C:\Users\Administrator\Desktop\2023工作室总结\bae05bf13a1b4218b4da3bd9c434e7f3.jpgbae05bf13a1b4218b4da3bd9c434e7f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5612" r="5612"/>
          <a:stretch>
            <a:fillRect/>
          </a:stretch>
        </p:blipFill>
        <p:spPr>
          <a:xfrm>
            <a:off x="4007485" y="854710"/>
            <a:ext cx="2729230" cy="204787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70" name="图片 69" descr="C:\Users\Administrator\Desktop\2023工作室总结\454efba4dfb540d29ded085c4a581d56.jpg454efba4dfb540d29ded085c4a581d5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26" r="226"/>
          <a:stretch>
            <a:fillRect/>
          </a:stretch>
        </p:blipFill>
        <p:spPr>
          <a:xfrm>
            <a:off x="909320" y="3172460"/>
            <a:ext cx="2729230" cy="182626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6" name="图片 5" descr="C:\Users\Administrator\Desktop\2023工作室总结\96378626db4b47cba9a94bc859025883.jpg96378626db4b47cba9a94bc85902588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1559" b="1559"/>
          <a:stretch>
            <a:fillRect/>
          </a:stretch>
        </p:blipFill>
        <p:spPr>
          <a:xfrm>
            <a:off x="4007485" y="3075940"/>
            <a:ext cx="2729230" cy="204724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7" name="图片 6" descr="C:\Users\Administrator\Desktop\2023工作室总结\6f8da0d0429e4bf19801716918bd6f99.jpg6f8da0d0429e4bf19801716918bd6f9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5185" r="5185"/>
          <a:stretch>
            <a:fillRect/>
          </a:stretch>
        </p:blipFill>
        <p:spPr>
          <a:xfrm>
            <a:off x="7044055" y="854710"/>
            <a:ext cx="2930525" cy="219837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8" name="图片 7" descr="C:\Users\Administrator\Desktop\2023工作室总结\38540078944a491d869af202751a58d5.jpg38540078944a491d869af202751a58d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t="3109" b="3109"/>
          <a:stretch>
            <a:fillRect/>
          </a:stretch>
        </p:blipFill>
        <p:spPr>
          <a:xfrm>
            <a:off x="7105650" y="3130550"/>
            <a:ext cx="2992120" cy="210502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 descr="7b0a2020202022776f7264617274223a2022220a7d0a"/>
          <p:cNvSpPr/>
          <p:nvPr>
            <p:custDataLst>
              <p:tags r:id="rId1"/>
            </p:custDataLst>
          </p:nvPr>
        </p:nvSpPr>
        <p:spPr>
          <a:xfrm>
            <a:off x="10200005" y="803910"/>
            <a:ext cx="1125855" cy="92456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汉仪颜楷简" panose="00020600040101010101" charset="-122"/>
                <a:ea typeface="汉仪颜楷简" panose="00020600040101010101" charset="-122"/>
              </a:rPr>
              <a:t>1</a:t>
            </a:r>
            <a:r>
              <a:rPr lang="zh-CN" altLang="en-US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汉仪颜楷简" panose="00020600040101010101" charset="-122"/>
                <a:ea typeface="汉仪颜楷简" panose="00020600040101010101" charset="-122"/>
              </a:rPr>
              <a:t>月</a:t>
            </a:r>
            <a:endParaRPr lang="zh-CN" altLang="en-US" sz="5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7517130" y="5666740"/>
            <a:ext cx="3685540" cy="313055"/>
          </a:xfrm>
          <a:prstGeom prst="rect">
            <a:avLst/>
          </a:prstGeom>
        </p:spPr>
        <p:txBody>
          <a:bodyPr wrap="square">
            <a:noAutofit/>
          </a:bodyPr>
          <a:p>
            <a:pPr algn="l" fontAlgn="base">
              <a:lnSpc>
                <a:spcPts val="1500"/>
              </a:lnSpc>
            </a:pPr>
            <a:r>
              <a:rPr lang="zh-CN" sz="2000" dirty="0"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天合杯“双碳”教育农场劳动</a:t>
            </a:r>
            <a:endParaRPr lang="zh-CN" sz="2000" dirty="0">
              <a:latin typeface="微软雅黑" panose="020B0503020204020204" charset="-122"/>
              <a:ea typeface="微软雅黑" panose="020B0503020204020204" charset="-122"/>
              <a:sym typeface="方正姚体" panose="02010601030101010101" pitchFamily="2" charset="-122"/>
            </a:endParaRPr>
          </a:p>
        </p:txBody>
      </p:sp>
      <p:pic>
        <p:nvPicPr>
          <p:cNvPr id="4" name="图片 3" descr="C:\Users\Administrator\Desktop\2023工作室总结\QQ图片20240108081820.jpgQQ图片202401080818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6" r="16"/>
          <a:stretch>
            <a:fillRect/>
          </a:stretch>
        </p:blipFill>
        <p:spPr>
          <a:xfrm>
            <a:off x="909320" y="854710"/>
            <a:ext cx="2729230" cy="204724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4" name="图片 23" descr="C:\Users\Administrator\Desktop\2023工作室总结\QQ图片20240108081823.jpgQQ图片202401080818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31" r="31"/>
          <a:stretch>
            <a:fillRect/>
          </a:stretch>
        </p:blipFill>
        <p:spPr>
          <a:xfrm>
            <a:off x="4007485" y="854710"/>
            <a:ext cx="2729230" cy="204787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70" name="图片 69" descr="C:\Users\Administrator\Desktop\2023工作室总结\QQ图片20240108081831.jpgQQ图片2024010808183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5398" b="5398"/>
          <a:stretch>
            <a:fillRect/>
          </a:stretch>
        </p:blipFill>
        <p:spPr>
          <a:xfrm>
            <a:off x="909320" y="3172460"/>
            <a:ext cx="2729230" cy="182626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6" name="图片 5" descr="C:\Users\Administrator\Desktop\2023工作室总结\QQ图片20240108081834.jpgQQ图片202401080818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" r="16"/>
          <a:stretch>
            <a:fillRect/>
          </a:stretch>
        </p:blipFill>
        <p:spPr>
          <a:xfrm>
            <a:off x="4007485" y="3075940"/>
            <a:ext cx="2729230" cy="204724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7" name="图片 6" descr="C:\Users\Administrator\Desktop\2023工作室总结\QQ图片20240108081828.jpgQQ图片2024010808182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4" r="14"/>
          <a:stretch>
            <a:fillRect/>
          </a:stretch>
        </p:blipFill>
        <p:spPr>
          <a:xfrm>
            <a:off x="7044055" y="854710"/>
            <a:ext cx="2930525" cy="219837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8" name="图片 7" descr="C:\Users\Administrator\Desktop\2023工作室总结\QQ图片20240108081815.jpgQQ图片2024010808181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t="3098" b="3098"/>
          <a:stretch>
            <a:fillRect/>
          </a:stretch>
        </p:blipFill>
        <p:spPr>
          <a:xfrm>
            <a:off x="7105650" y="3130550"/>
            <a:ext cx="2992120" cy="210502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C:\Users\Administrator\Desktop\2023工作室总结\9f623d10ca60461196ce72398e6f4c4a.jpg9f623d10ca60461196ce72398e6f4c4a"/>
          <p:cNvPicPr>
            <a:picLocks noChangeAspect="1"/>
          </p:cNvPicPr>
          <p:nvPr/>
        </p:nvPicPr>
        <p:blipFill>
          <a:blip r:embed="rId1"/>
          <a:srcRect l="55" r="55"/>
          <a:stretch>
            <a:fillRect/>
          </a:stretch>
        </p:blipFill>
        <p:spPr>
          <a:xfrm>
            <a:off x="3192145" y="792480"/>
            <a:ext cx="3488055" cy="2326005"/>
          </a:xfrm>
          <a:prstGeom prst="rect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C:\Users\Administrator\Desktop\2023工作室总结\aa9b133827fd4dd8bb52196a473903cf.jpgaa9b133827fd4dd8bb52196a473903cf"/>
          <p:cNvPicPr>
            <a:picLocks noChangeAspect="1"/>
          </p:cNvPicPr>
          <p:nvPr/>
        </p:nvPicPr>
        <p:blipFill>
          <a:blip r:embed="rId2"/>
          <a:srcRect l="12" r="12"/>
          <a:stretch>
            <a:fillRect/>
          </a:stretch>
        </p:blipFill>
        <p:spPr>
          <a:xfrm>
            <a:off x="5010785" y="3239770"/>
            <a:ext cx="3879850" cy="2585085"/>
          </a:xfrm>
          <a:prstGeom prst="rect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C:\Users\Administrator\Desktop\2023工作室总结\a538ffefbb214e4baaca4a8865039dc9.jpga538ffefbb214e4baaca4a8865039dc9"/>
          <p:cNvPicPr>
            <a:picLocks noChangeAspect="1"/>
          </p:cNvPicPr>
          <p:nvPr/>
        </p:nvPicPr>
        <p:blipFill>
          <a:blip r:embed="rId3"/>
          <a:srcRect t="8" b="8"/>
          <a:stretch>
            <a:fillRect/>
          </a:stretch>
        </p:blipFill>
        <p:spPr>
          <a:xfrm>
            <a:off x="829945" y="3239770"/>
            <a:ext cx="3925570" cy="2614930"/>
          </a:xfrm>
          <a:prstGeom prst="rect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0" name="文本框 99"/>
          <p:cNvSpPr txBox="1"/>
          <p:nvPr/>
        </p:nvSpPr>
        <p:spPr>
          <a:xfrm>
            <a:off x="9145905" y="5214620"/>
            <a:ext cx="246951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3月</a:t>
            </a:r>
            <a:r>
              <a:rPr lang="en-US" alt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endParaRPr lang="zh-CN" sz="24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弘雅科技节开幕</a:t>
            </a:r>
            <a:endParaRPr lang="zh-CN" altLang="en-US" sz="24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Administrator\Desktop\2023工作室总结\cfd704dab1ea469e93f92fc9325110f8.jpgcfd704dab1ea469e93f92fc9325110f8"/>
          <p:cNvPicPr>
            <a:picLocks noChangeAspect="1"/>
          </p:cNvPicPr>
          <p:nvPr/>
        </p:nvPicPr>
        <p:blipFill>
          <a:blip r:embed="rId1"/>
          <a:srcRect l="46" r="46"/>
          <a:stretch>
            <a:fillRect/>
          </a:stretch>
        </p:blipFill>
        <p:spPr>
          <a:xfrm>
            <a:off x="4541520" y="3429000"/>
            <a:ext cx="3131820" cy="2087880"/>
          </a:xfrm>
          <a:prstGeom prst="rect">
            <a:avLst/>
          </a:prstGeom>
        </p:spPr>
      </p:pic>
      <p:pic>
        <p:nvPicPr>
          <p:cNvPr id="4" name="图片 3" descr="C:\Users\Administrator\Desktop\2023工作室总结\2f98913634e44111bea1fa889984c04b.jpg2f98913634e44111bea1fa889984c04b"/>
          <p:cNvPicPr>
            <a:picLocks noChangeAspect="1"/>
          </p:cNvPicPr>
          <p:nvPr/>
        </p:nvPicPr>
        <p:blipFill>
          <a:blip r:embed="rId2"/>
          <a:srcRect t="20" b="20"/>
          <a:stretch>
            <a:fillRect/>
          </a:stretch>
        </p:blipFill>
        <p:spPr>
          <a:xfrm>
            <a:off x="4541520" y="1019175"/>
            <a:ext cx="3256280" cy="2168525"/>
          </a:xfrm>
          <a:prstGeom prst="rect">
            <a:avLst/>
          </a:prstGeom>
        </p:spPr>
      </p:pic>
      <p:pic>
        <p:nvPicPr>
          <p:cNvPr id="3" name="图片 2" descr="C:\Users\Administrator\Desktop\2023工作室总结\d87a285cdf7646a58700c7212496f59d.jpgd87a285cdf7646a58700c7212496f59d"/>
          <p:cNvPicPr>
            <a:picLocks noChangeAspect="1"/>
          </p:cNvPicPr>
          <p:nvPr/>
        </p:nvPicPr>
        <p:blipFill>
          <a:blip r:embed="rId3"/>
          <a:srcRect t="10" b="10"/>
          <a:stretch>
            <a:fillRect/>
          </a:stretch>
        </p:blipFill>
        <p:spPr>
          <a:xfrm>
            <a:off x="980440" y="1019175"/>
            <a:ext cx="3256280" cy="2168525"/>
          </a:xfrm>
          <a:prstGeom prst="rect">
            <a:avLst/>
          </a:prstGeom>
        </p:spPr>
      </p:pic>
      <p:pic>
        <p:nvPicPr>
          <p:cNvPr id="6" name="图片 5" descr="C:\Users\Administrator\Desktop\2023工作室总结\1d1a70be6bb6437e8695f431b3fba0db.jpg1d1a70be6bb6437e8695f431b3fba0db"/>
          <p:cNvPicPr>
            <a:picLocks noChangeAspect="1"/>
          </p:cNvPicPr>
          <p:nvPr/>
        </p:nvPicPr>
        <p:blipFill>
          <a:blip r:embed="rId4"/>
          <a:srcRect l="58" r="58"/>
          <a:stretch>
            <a:fillRect/>
          </a:stretch>
        </p:blipFill>
        <p:spPr>
          <a:xfrm>
            <a:off x="965835" y="3429000"/>
            <a:ext cx="3256280" cy="2171065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5"/>
            </p:custDataLst>
          </p:nvPr>
        </p:nvSpPr>
        <p:spPr>
          <a:xfrm>
            <a:off x="7797800" y="4792345"/>
            <a:ext cx="375031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en-US" alt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endParaRPr lang="zh-CN" sz="24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“畅享科技，筑梦六一”弘雅科技节系列活动</a:t>
            </a:r>
            <a:endParaRPr lang="zh-CN" sz="24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Administrator\Desktop\2023工作室总结\IMG_20231207_095709.jpgIMG_20231207_095709"/>
          <p:cNvPicPr>
            <a:picLocks noChangeAspect="1"/>
          </p:cNvPicPr>
          <p:nvPr/>
        </p:nvPicPr>
        <p:blipFill>
          <a:blip r:embed="rId1"/>
          <a:srcRect t="5556" b="5556"/>
          <a:stretch>
            <a:fillRect/>
          </a:stretch>
        </p:blipFill>
        <p:spPr>
          <a:xfrm>
            <a:off x="4541520" y="3429000"/>
            <a:ext cx="3131820" cy="2087880"/>
          </a:xfrm>
          <a:prstGeom prst="rect">
            <a:avLst/>
          </a:prstGeom>
        </p:spPr>
      </p:pic>
      <p:pic>
        <p:nvPicPr>
          <p:cNvPr id="4" name="图片 3" descr="C:\Users\Administrator\Desktop\2023工作室总结\IMG_20231024_085631.jpgIMG_20231024_085631"/>
          <p:cNvPicPr>
            <a:picLocks noChangeAspect="1"/>
          </p:cNvPicPr>
          <p:nvPr/>
        </p:nvPicPr>
        <p:blipFill>
          <a:blip r:embed="rId2"/>
          <a:srcRect t="5606" b="5606"/>
          <a:stretch>
            <a:fillRect/>
          </a:stretch>
        </p:blipFill>
        <p:spPr>
          <a:xfrm>
            <a:off x="4541520" y="1019175"/>
            <a:ext cx="3131185" cy="2168525"/>
          </a:xfrm>
          <a:prstGeom prst="rect">
            <a:avLst/>
          </a:prstGeom>
        </p:spPr>
      </p:pic>
      <p:pic>
        <p:nvPicPr>
          <p:cNvPr id="3" name="图片 2" descr="C:\Users\Administrator\Desktop\2023工作室总结\IMG_20231024_084901.jpgIMG_20231024_084901"/>
          <p:cNvPicPr>
            <a:picLocks noChangeAspect="1"/>
          </p:cNvPicPr>
          <p:nvPr/>
        </p:nvPicPr>
        <p:blipFill>
          <a:blip r:embed="rId3"/>
          <a:srcRect t="5606" b="5606"/>
          <a:stretch>
            <a:fillRect/>
          </a:stretch>
        </p:blipFill>
        <p:spPr>
          <a:xfrm>
            <a:off x="980440" y="1019175"/>
            <a:ext cx="3256280" cy="2168525"/>
          </a:xfrm>
          <a:prstGeom prst="rect">
            <a:avLst/>
          </a:prstGeom>
        </p:spPr>
      </p:pic>
      <p:pic>
        <p:nvPicPr>
          <p:cNvPr id="6" name="图片 5" descr="C:\Users\Administrator\Desktop\2023工作室总结\IMG_20231207_095636.jpgIMG_20231207_095636"/>
          <p:cNvPicPr>
            <a:picLocks noChangeAspect="1"/>
          </p:cNvPicPr>
          <p:nvPr/>
        </p:nvPicPr>
        <p:blipFill>
          <a:blip r:embed="rId4"/>
          <a:srcRect t="5558" b="5558"/>
          <a:stretch>
            <a:fillRect/>
          </a:stretch>
        </p:blipFill>
        <p:spPr>
          <a:xfrm>
            <a:off x="965835" y="3429000"/>
            <a:ext cx="3256280" cy="2171065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5"/>
            </p:custDataLst>
          </p:nvPr>
        </p:nvSpPr>
        <p:spPr>
          <a:xfrm>
            <a:off x="7797800" y="4792345"/>
            <a:ext cx="37503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（后续工作）安装光伏板</a:t>
            </a:r>
            <a:endParaRPr lang="zh-CN" sz="24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pic>
        <p:nvPicPr>
          <p:cNvPr id="3" name="图片 电脑" descr="图片包含 游戏机, 电脑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7" r="51548"/>
          <a:stretch>
            <a:fillRect/>
          </a:stretch>
        </p:blipFill>
        <p:spPr>
          <a:xfrm>
            <a:off x="-9980" y="886399"/>
            <a:ext cx="6870701" cy="591272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453205" y="3929533"/>
            <a:ext cx="6582637" cy="2768507"/>
            <a:chOff x="6371461" y="3961677"/>
            <a:chExt cx="6582637" cy="2768507"/>
          </a:xfrm>
        </p:grpSpPr>
        <p:pic>
          <p:nvPicPr>
            <p:cNvPr id="15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6" t="38750" b="32736"/>
            <a:stretch>
              <a:fillRect/>
            </a:stretch>
          </p:blipFill>
          <p:spPr>
            <a:xfrm>
              <a:off x="7909881" y="5375244"/>
              <a:ext cx="2100611" cy="925944"/>
            </a:xfrm>
            <a:prstGeom prst="rect">
              <a:avLst/>
            </a:prstGeom>
          </p:spPr>
        </p:pic>
        <p:pic>
          <p:nvPicPr>
            <p:cNvPr id="16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4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6371461" y="5375244"/>
              <a:ext cx="1528439" cy="1354940"/>
            </a:xfrm>
            <a:prstGeom prst="rect">
              <a:avLst/>
            </a:prstGeom>
          </p:spPr>
        </p:pic>
        <p:pic>
          <p:nvPicPr>
            <p:cNvPr id="18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5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10138991" y="3961677"/>
              <a:ext cx="2815107" cy="2495554"/>
            </a:xfrm>
            <a:prstGeom prst="rect">
              <a:avLst/>
            </a:prstGeom>
          </p:spPr>
        </p:pic>
        <p:pic>
          <p:nvPicPr>
            <p:cNvPr id="17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6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72" t="4720" r="22357" b="57568"/>
            <a:stretch>
              <a:fillRect/>
            </a:stretch>
          </p:blipFill>
          <p:spPr>
            <a:xfrm>
              <a:off x="9479389" y="4243219"/>
              <a:ext cx="1528439" cy="135494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6443345" y="2106930"/>
            <a:ext cx="487108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50000"/>
              </a:lnSpc>
              <a:defRPr/>
            </a:pPr>
            <a:r>
              <a:rPr lang="zh-CN" altLang="en-US" sz="5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教研引领</a:t>
            </a:r>
            <a:endParaRPr lang="zh-CN" altLang="en-US" sz="5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  <a:p>
            <a:pPr lvl="0" algn="r">
              <a:lnSpc>
                <a:spcPct val="150000"/>
              </a:lnSpc>
              <a:defRPr/>
            </a:pPr>
            <a:r>
              <a:rPr lang="zh-CN" altLang="en-US" sz="5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碰撞思维火花</a:t>
            </a:r>
            <a:endParaRPr lang="zh-CN" altLang="en-US" sz="5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8918855" y="310273"/>
            <a:ext cx="1980201" cy="1980201"/>
          </a:xfrm>
          <a:prstGeom prst="ellipse">
            <a:avLst/>
          </a:prstGeom>
          <a:gradFill>
            <a:gsLst>
              <a:gs pos="94000">
                <a:schemeClr val="accent1">
                  <a:lumMod val="5000"/>
                  <a:lumOff val="95000"/>
                </a:schemeClr>
              </a:gs>
              <a:gs pos="53000">
                <a:srgbClr val="29DDF6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561133" y="526206"/>
            <a:ext cx="1935480" cy="2214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</a:rPr>
              <a:t>03</a:t>
            </a:r>
            <a:endParaRPr lang="zh-CN" altLang="en-US" sz="1380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25371" y="2396422"/>
            <a:ext cx="8471658" cy="654390"/>
            <a:chOff x="3339593" y="2122271"/>
            <a:chExt cx="7535275" cy="65439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4851400" y="2122271"/>
              <a:ext cx="6023468" cy="0"/>
            </a:xfrm>
            <a:prstGeom prst="line">
              <a:avLst/>
            </a:prstGeom>
            <a:ln w="57150">
              <a:solidFill>
                <a:srgbClr val="29DDF6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3339593" y="2122271"/>
              <a:ext cx="1511807" cy="654390"/>
            </a:xfrm>
            <a:prstGeom prst="line">
              <a:avLst/>
            </a:prstGeom>
            <a:ln w="57150">
              <a:solidFill>
                <a:srgbClr val="29DDF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4" grpId="0"/>
      <p:bldP spid="8" grpId="0" bldLvl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70915" y="1207770"/>
            <a:ext cx="2729230" cy="204724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4" name="图片 23" descr="C:\Users\Administrator\Desktop\信息总结\default.jpegdefault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4069080" y="1207770"/>
            <a:ext cx="2729230" cy="204787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70" name="图片 69" descr="C:\Users\Administrator\Desktop\信息总结\default (1).jpegdefault (1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970915" y="3525520"/>
            <a:ext cx="2729230" cy="182626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069080" y="3429000"/>
            <a:ext cx="2729230" cy="204724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6" name="图片 5" descr="C:\Users\Administrator\Desktop\2023工作室总结\QQ图片20240105133700.jpgQQ图片2024010513370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060" r="16060"/>
          <a:stretch>
            <a:fillRect/>
          </a:stretch>
        </p:blipFill>
        <p:spPr>
          <a:xfrm>
            <a:off x="7105650" y="1207770"/>
            <a:ext cx="2930525" cy="219837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7" name="图片 6" descr="IMG_1094(20230106-171259)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6832" r="13681" b="19776"/>
          <a:stretch>
            <a:fillRect/>
          </a:stretch>
        </p:blipFill>
        <p:spPr>
          <a:xfrm>
            <a:off x="7105650" y="3525520"/>
            <a:ext cx="2992120" cy="210502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21" name="文本框 20"/>
          <p:cNvSpPr txBox="1"/>
          <p:nvPr>
            <p:custDataLst>
              <p:tags r:id="rId13"/>
            </p:custDataLst>
          </p:nvPr>
        </p:nvSpPr>
        <p:spPr>
          <a:xfrm>
            <a:off x="8781415" y="5749925"/>
            <a:ext cx="37503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zh-CN" altLang="en-US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组内成员执教教研课</a:t>
            </a:r>
            <a:endParaRPr lang="zh-CN" altLang="en-US" sz="24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4492625" y="269240"/>
            <a:ext cx="32067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zh-CN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市区校级公开课</a:t>
            </a:r>
            <a:endParaRPr lang="zh-CN" altLang="en-US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195705" y="822960"/>
          <a:ext cx="10246360" cy="5212080"/>
        </p:xfrm>
        <a:graphic>
          <a:graphicData uri="http://schemas.openxmlformats.org/drawingml/2006/table">
            <a:tbl>
              <a:tblPr firstRow="1" bandRow="1">
                <a:tableStyleId>{A554F2FC-47F3-4EAF-B5D7-61143E9EB01A}</a:tableStyleId>
              </a:tblPr>
              <a:tblGrid>
                <a:gridCol w="2048510"/>
                <a:gridCol w="1415415"/>
                <a:gridCol w="3132455"/>
                <a:gridCol w="1599565"/>
                <a:gridCol w="2050415"/>
              </a:tblGrid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/>
                        <a:t>时间</a:t>
                      </a:r>
                      <a:endParaRPr lang="en-US" altLang="en-US" sz="2400" b="1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/>
                        <a:t>姓名</a:t>
                      </a:r>
                      <a:endParaRPr lang="en-US" altLang="en-US" sz="2400" b="1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/>
                        <a:t>课题</a:t>
                      </a:r>
                      <a:endParaRPr lang="en-US" altLang="en-US" sz="2400" b="1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/>
                        <a:t>学科</a:t>
                      </a:r>
                      <a:endParaRPr lang="en-US" altLang="en-US" sz="2400" b="1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/>
                        <a:t>级别</a:t>
                      </a:r>
                      <a:endParaRPr lang="en-US" altLang="en-US" sz="2400" b="1"/>
                    </a:p>
                  </a:txBody>
                  <a:tcPr marL="68580" marR="68580" marT="0" marB="0" vert="horz" anchor="t" anchorCtr="0"/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2023.5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张玲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初识物联网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信息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区级 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2023.10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张玲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认识数字设备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信息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市级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2023.4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武亚敏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不同的声音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科学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校级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273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2023.12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武亚敏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影响人类文明的里程碑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科学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校级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2023.11.22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张宇威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火山与地震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科学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校级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2023.12.28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陈静娴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生活中的电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科学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校级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2023.04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巢杨希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我做的图书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美术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区级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2023.12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巢杨希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印花布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美术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区督导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2023.11.21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姚海燕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难忘夏天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美术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区督导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1670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2023.5.22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姚海燕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送你一枚书签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美术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校级幼小衔接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2023.11.30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赵珍珍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珍惜水资源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科学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校级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2023.11.17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赵珍珍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地下水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科学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校级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2023.3.14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赵珍珍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生物的启示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科学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校级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2023.5.25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赵珍珍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撬重物的窍门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科学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家长开放日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2023.10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陈珂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梦中远航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美术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区级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2023.11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陈珂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车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美术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区督导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2023.5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杨明武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初识物联网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信息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校级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2023.10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杨明武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我的专属铭牌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信息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/>
                        <a:t>校级</a:t>
                      </a:r>
                      <a:endParaRPr lang="en-US" altLang="en-US" sz="1800"/>
                    </a:p>
                  </a:txBody>
                  <a:tcPr marL="68580" marR="68580" marT="0" marB="0" vert="horz" anchor="t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pic>
        <p:nvPicPr>
          <p:cNvPr id="3" name="图片 电脑" descr="图片包含 游戏机, 电脑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7" r="51548"/>
          <a:stretch>
            <a:fillRect/>
          </a:stretch>
        </p:blipFill>
        <p:spPr>
          <a:xfrm>
            <a:off x="-9980" y="886399"/>
            <a:ext cx="6870701" cy="591272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453205" y="3929533"/>
            <a:ext cx="6582637" cy="2768507"/>
            <a:chOff x="6371461" y="3961677"/>
            <a:chExt cx="6582637" cy="2768507"/>
          </a:xfrm>
        </p:grpSpPr>
        <p:pic>
          <p:nvPicPr>
            <p:cNvPr id="15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6" t="38750" b="32736"/>
            <a:stretch>
              <a:fillRect/>
            </a:stretch>
          </p:blipFill>
          <p:spPr>
            <a:xfrm>
              <a:off x="7909881" y="5375244"/>
              <a:ext cx="2100611" cy="925944"/>
            </a:xfrm>
            <a:prstGeom prst="rect">
              <a:avLst/>
            </a:prstGeom>
          </p:spPr>
        </p:pic>
        <p:pic>
          <p:nvPicPr>
            <p:cNvPr id="16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4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6371461" y="5375244"/>
              <a:ext cx="1528439" cy="1354940"/>
            </a:xfrm>
            <a:prstGeom prst="rect">
              <a:avLst/>
            </a:prstGeom>
          </p:spPr>
        </p:pic>
        <p:pic>
          <p:nvPicPr>
            <p:cNvPr id="18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5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10138991" y="3961677"/>
              <a:ext cx="2815107" cy="2495554"/>
            </a:xfrm>
            <a:prstGeom prst="rect">
              <a:avLst/>
            </a:prstGeom>
          </p:spPr>
        </p:pic>
        <p:pic>
          <p:nvPicPr>
            <p:cNvPr id="17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6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72" t="4720" r="22357" b="57568"/>
            <a:stretch>
              <a:fillRect/>
            </a:stretch>
          </p:blipFill>
          <p:spPr>
            <a:xfrm>
              <a:off x="9479389" y="4243219"/>
              <a:ext cx="1528439" cy="135494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6443345" y="2106930"/>
            <a:ext cx="487108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50000"/>
              </a:lnSpc>
              <a:defRPr/>
            </a:pPr>
            <a:r>
              <a:rPr lang="zh-CN" altLang="en-US" sz="5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深耕厚植</a:t>
            </a:r>
            <a:endParaRPr lang="zh-CN" altLang="en-US" sz="5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  <a:p>
            <a:pPr lvl="0" algn="r">
              <a:lnSpc>
                <a:spcPct val="150000"/>
              </a:lnSpc>
              <a:defRPr/>
            </a:pPr>
            <a:r>
              <a:rPr lang="zh-CN" altLang="en-US" sz="5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收获丰盛果实</a:t>
            </a:r>
            <a:endParaRPr lang="zh-CN" altLang="en-US" sz="5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8918855" y="310273"/>
            <a:ext cx="1980201" cy="1980201"/>
          </a:xfrm>
          <a:prstGeom prst="ellipse">
            <a:avLst/>
          </a:prstGeom>
          <a:gradFill>
            <a:gsLst>
              <a:gs pos="94000">
                <a:schemeClr val="accent1">
                  <a:lumMod val="5000"/>
                  <a:lumOff val="95000"/>
                </a:schemeClr>
              </a:gs>
              <a:gs pos="53000">
                <a:srgbClr val="29DDF6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561133" y="526206"/>
            <a:ext cx="1935480" cy="2214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</a:rPr>
              <a:t>04</a:t>
            </a:r>
            <a:endParaRPr lang="zh-CN" altLang="en-US" sz="1380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25371" y="2396422"/>
            <a:ext cx="8471658" cy="654390"/>
            <a:chOff x="3339593" y="2122271"/>
            <a:chExt cx="7535275" cy="65439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4851400" y="2122271"/>
              <a:ext cx="6023468" cy="0"/>
            </a:xfrm>
            <a:prstGeom prst="line">
              <a:avLst/>
            </a:prstGeom>
            <a:ln w="57150">
              <a:solidFill>
                <a:srgbClr val="29DDF6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3339593" y="2122271"/>
              <a:ext cx="1511807" cy="654390"/>
            </a:xfrm>
            <a:prstGeom prst="line">
              <a:avLst/>
            </a:prstGeom>
            <a:ln w="57150">
              <a:solidFill>
                <a:srgbClr val="29DDF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4" grpId="0"/>
      <p:bldP spid="8" grpId="0" bldLvl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G:\张玲工作文件夹\行政事务\科技类加分\第十九届省青少年科技模型大赛电子工程师竞赛项目（常州）赛区团体一等奖.jpg第十九届省青少年科技模型大赛电子工程师竞赛项目（常州）赛区团体一等奖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441" r="2598"/>
          <a:stretch>
            <a:fillRect/>
          </a:stretch>
        </p:blipFill>
        <p:spPr>
          <a:xfrm>
            <a:off x="1227455" y="952500"/>
            <a:ext cx="3091180" cy="232600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7" name="图片 6" descr="G:\张玲工作文件夹\行政事务\科技类加分\常州市青少年创意编程与智能设计大赛团体优秀学校.jpg常州市青少年创意编程与智能设计大赛团体优秀学校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-310" b="-1527"/>
          <a:stretch>
            <a:fillRect/>
          </a:stretch>
        </p:blipFill>
        <p:spPr>
          <a:xfrm rot="16200000">
            <a:off x="4936490" y="446405"/>
            <a:ext cx="2399030" cy="326453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8" name="图片 7" descr="G:\张玲工作文件夹\行政事务\科技类加分\2023年常州市青少年儿童益智科技竞赛“仿生越障乖乖兔竞赛”团体二等奖.jpg2023年常州市青少年儿童益智科技竞赛“仿生越障乖乖兔竞赛”团体二等奖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62" r="662"/>
          <a:stretch>
            <a:fillRect/>
          </a:stretch>
        </p:blipFill>
        <p:spPr>
          <a:xfrm>
            <a:off x="1227455" y="3429000"/>
            <a:ext cx="3005455" cy="225361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9" name="图片 8" descr="G:\张玲工作文件夹\行政事务\科技类加分\2023年常州市新北区中小学生实验能力大赛优秀组织奖.jpg2023年常州市新北区中小学生实验能力大赛优秀组织奖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230" r="2230"/>
          <a:stretch>
            <a:fillRect/>
          </a:stretch>
        </p:blipFill>
        <p:spPr>
          <a:xfrm>
            <a:off x="7954010" y="861695"/>
            <a:ext cx="3222625" cy="241681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100" name="文本框 99"/>
          <p:cNvSpPr txBox="1"/>
          <p:nvPr/>
        </p:nvSpPr>
        <p:spPr>
          <a:xfrm>
            <a:off x="9780270" y="5902325"/>
            <a:ext cx="16852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各类荣誉</a:t>
            </a:r>
            <a:endParaRPr lang="zh-CN" altLang="en-US" sz="2400" b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G:\张玲工作文件夹\行政事务\科技类加分\2023年江苏省中小学生实验能力大赛优秀组织奖.jpg2023年江苏省中小学生实验能力大赛优秀组织奖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-309" b="-1364"/>
          <a:stretch>
            <a:fillRect/>
          </a:stretch>
        </p:blipFill>
        <p:spPr>
          <a:xfrm rot="16200000">
            <a:off x="4952365" y="2934970"/>
            <a:ext cx="2322830" cy="331089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4" name="图片 3" descr="G:\张玲工作文件夹\行政事务\科技类加分\常州市青少年建筑模型竞赛综合团体二等奖.jpg常州市青少年建筑模型竞赛综合团体二等奖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t="916" b="916"/>
          <a:stretch>
            <a:fillRect/>
          </a:stretch>
        </p:blipFill>
        <p:spPr>
          <a:xfrm rot="16200000">
            <a:off x="8458200" y="2934970"/>
            <a:ext cx="2322830" cy="331089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pic>
        <p:nvPicPr>
          <p:cNvPr id="6" name="图片 白板" descr="黑色的屏幕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0" t="4584" r="2812" b="10232"/>
          <a:stretch>
            <a:fillRect/>
          </a:stretch>
        </p:blipFill>
        <p:spPr>
          <a:xfrm>
            <a:off x="2044136" y="197758"/>
            <a:ext cx="9653179" cy="6095998"/>
          </a:xfrm>
          <a:prstGeom prst="rect">
            <a:avLst/>
          </a:prstGeom>
        </p:spPr>
      </p:pic>
      <p:pic>
        <p:nvPicPr>
          <p:cNvPr id="8" name="图片 电脑" descr="图片包含 游戏机, 电脑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7" r="51548"/>
          <a:stretch>
            <a:fillRect/>
          </a:stretch>
        </p:blipFill>
        <p:spPr>
          <a:xfrm>
            <a:off x="-247368" y="2523207"/>
            <a:ext cx="4709384" cy="405276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174249" y="794444"/>
            <a:ext cx="26658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defRPr kumimoji="0" sz="5400" i="0" u="none" strike="noStrike" cap="none" spc="0" normalizeH="0" baseline="0">
                <a:ln>
                  <a:noFill/>
                </a:ln>
                <a:solidFill>
                  <a:srgbClr val="2491EA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</a:defRPr>
            </a:lvl1pPr>
          </a:lstStyle>
          <a:p>
            <a:pPr algn="dist"/>
            <a:r>
              <a:rPr lang="zh-CN" altLang="en-US" sz="8800" b="1">
                <a:sym typeface="+mn-lt"/>
              </a:rPr>
              <a:t>目录</a:t>
            </a:r>
            <a:endParaRPr lang="zh-CN" altLang="en-US" sz="8800" b="1" dirty="0"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09795" y="2059305"/>
            <a:ext cx="4130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91EA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项目引领，做实基地建设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2491EA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676482" y="2033227"/>
            <a:ext cx="8194719" cy="1462360"/>
            <a:chOff x="3318979" y="2122271"/>
            <a:chExt cx="7288946" cy="146236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4851400" y="2122271"/>
              <a:ext cx="5756525" cy="0"/>
            </a:xfrm>
            <a:prstGeom prst="line">
              <a:avLst/>
            </a:prstGeom>
            <a:ln w="12700"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3318979" y="2122271"/>
              <a:ext cx="1532420" cy="1462360"/>
            </a:xfrm>
            <a:prstGeom prst="line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/>
          <p:cNvSpPr/>
          <p:nvPr/>
        </p:nvSpPr>
        <p:spPr>
          <a:xfrm>
            <a:off x="2676482" y="556108"/>
            <a:ext cx="1891773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endParaRPr lang="zh-CN" altLang="en-US" sz="7200">
              <a:solidFill>
                <a:srgbClr val="2491EA">
                  <a:alpha val="87000"/>
                </a:srgbClr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025145" y="2175908"/>
            <a:ext cx="684803" cy="584775"/>
            <a:chOff x="4923670" y="2677624"/>
            <a:chExt cx="684803" cy="584775"/>
          </a:xfrm>
        </p:grpSpPr>
        <p:sp>
          <p:nvSpPr>
            <p:cNvPr id="15" name="椭圆 14"/>
            <p:cNvSpPr/>
            <p:nvPr/>
          </p:nvSpPr>
          <p:spPr>
            <a:xfrm>
              <a:off x="4990326" y="2694266"/>
              <a:ext cx="551490" cy="551490"/>
            </a:xfrm>
            <a:prstGeom prst="ellipse">
              <a:avLst/>
            </a:prstGeom>
            <a:solidFill>
              <a:srgbClr val="2491EA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923670" y="2677624"/>
              <a:ext cx="6848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</a:rPr>
                <a:t>01</a:t>
              </a:r>
              <a:endParaRPr lang="zh-CN" altLang="en-US" sz="320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027725" y="2881542"/>
            <a:ext cx="684803" cy="584775"/>
            <a:chOff x="4923670" y="2677624"/>
            <a:chExt cx="684803" cy="584775"/>
          </a:xfrm>
        </p:grpSpPr>
        <p:sp>
          <p:nvSpPr>
            <p:cNvPr id="21" name="椭圆 20"/>
            <p:cNvSpPr/>
            <p:nvPr/>
          </p:nvSpPr>
          <p:spPr>
            <a:xfrm>
              <a:off x="4990326" y="2694266"/>
              <a:ext cx="551490" cy="551490"/>
            </a:xfrm>
            <a:prstGeom prst="ellipse">
              <a:avLst/>
            </a:prstGeom>
            <a:solidFill>
              <a:srgbClr val="2491EA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923670" y="2677624"/>
              <a:ext cx="6848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</a:rPr>
                <a:t>02</a:t>
              </a:r>
              <a:endParaRPr lang="zh-CN" altLang="en-US" sz="320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003450" y="3673873"/>
            <a:ext cx="684803" cy="584775"/>
            <a:chOff x="4923670" y="2677624"/>
            <a:chExt cx="684803" cy="584775"/>
          </a:xfrm>
        </p:grpSpPr>
        <p:sp>
          <p:nvSpPr>
            <p:cNvPr id="24" name="椭圆 23"/>
            <p:cNvSpPr/>
            <p:nvPr/>
          </p:nvSpPr>
          <p:spPr>
            <a:xfrm>
              <a:off x="4990326" y="2694266"/>
              <a:ext cx="551490" cy="551490"/>
            </a:xfrm>
            <a:prstGeom prst="ellipse">
              <a:avLst/>
            </a:prstGeom>
            <a:solidFill>
              <a:srgbClr val="2491EA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923670" y="2677624"/>
              <a:ext cx="6848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</a:rPr>
                <a:t>03</a:t>
              </a:r>
              <a:endParaRPr lang="zh-CN" altLang="en-US" sz="320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976414" y="4388397"/>
            <a:ext cx="684803" cy="584775"/>
            <a:chOff x="4923670" y="2677624"/>
            <a:chExt cx="684803" cy="584775"/>
          </a:xfrm>
        </p:grpSpPr>
        <p:sp>
          <p:nvSpPr>
            <p:cNvPr id="27" name="椭圆 26"/>
            <p:cNvSpPr/>
            <p:nvPr/>
          </p:nvSpPr>
          <p:spPr>
            <a:xfrm>
              <a:off x="4990326" y="2694266"/>
              <a:ext cx="551490" cy="551490"/>
            </a:xfrm>
            <a:prstGeom prst="ellipse">
              <a:avLst/>
            </a:prstGeom>
            <a:solidFill>
              <a:srgbClr val="2491EA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923670" y="2677624"/>
              <a:ext cx="6848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n-ea"/>
                </a:rPr>
                <a:t>04</a:t>
              </a:r>
              <a:endParaRPr lang="zh-CN" altLang="en-US" sz="320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686935" y="2827020"/>
            <a:ext cx="47561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491EA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公益合作，活动助推发展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2491EA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88205" y="3597275"/>
            <a:ext cx="4453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91EA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教研引领，碰撞思维火花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2491EA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86935" y="4362450"/>
            <a:ext cx="4580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491EA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深耕厚植，收获丰盛果实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2491EA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2" grpId="0"/>
      <p:bldP spid="3" grpId="0"/>
      <p:bldP spid="14" grpId="0"/>
      <p:bldP spid="5" grpId="0"/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9166860" y="5902325"/>
            <a:ext cx="22987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各类学生荣誉</a:t>
            </a:r>
            <a:endParaRPr lang="zh-CN" altLang="en-US" sz="2400" b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 descr="QQ图片202401051342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2415" y="3328670"/>
            <a:ext cx="3984625" cy="2988310"/>
          </a:xfrm>
          <a:prstGeom prst="rect">
            <a:avLst/>
          </a:prstGeom>
        </p:spPr>
      </p:pic>
      <p:pic>
        <p:nvPicPr>
          <p:cNvPr id="10" name="图片 9" descr="QQ图片202401051342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67410" y="-38735"/>
            <a:ext cx="2793365" cy="3726180"/>
          </a:xfrm>
          <a:prstGeom prst="rect">
            <a:avLst/>
          </a:prstGeom>
        </p:spPr>
      </p:pic>
      <p:pic>
        <p:nvPicPr>
          <p:cNvPr id="11" name="图片 10" descr="QQ图片202401051347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315" y="2462530"/>
            <a:ext cx="4099560" cy="2301240"/>
          </a:xfrm>
          <a:prstGeom prst="rect">
            <a:avLst/>
          </a:prstGeom>
        </p:spPr>
      </p:pic>
      <p:pic>
        <p:nvPicPr>
          <p:cNvPr id="13" name="图片 12" descr="QQ图片202401051348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710" y="535305"/>
            <a:ext cx="4099560" cy="2304415"/>
          </a:xfrm>
          <a:prstGeom prst="rect">
            <a:avLst/>
          </a:prstGeom>
        </p:spPr>
      </p:pic>
      <p:pic>
        <p:nvPicPr>
          <p:cNvPr id="5" name="图片 4" descr="QQ图片202401051342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685540" y="1751965"/>
            <a:ext cx="2973705" cy="3966210"/>
          </a:xfrm>
          <a:prstGeom prst="rect">
            <a:avLst/>
          </a:prstGeom>
        </p:spPr>
      </p:pic>
      <p:pic>
        <p:nvPicPr>
          <p:cNvPr id="12" name="图片 11" descr="QQ图片202401051347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7300" y="3780790"/>
            <a:ext cx="4099560" cy="2303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9144000" y="5149850"/>
            <a:ext cx="22987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各类学生荣誉</a:t>
            </a:r>
            <a:endParaRPr lang="zh-CN" altLang="en-US" sz="2400" b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94c155db4ad9402caf3244ea06ff1eb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3835" y="3321685"/>
            <a:ext cx="3596640" cy="2395855"/>
          </a:xfrm>
          <a:prstGeom prst="rect">
            <a:avLst/>
          </a:prstGeom>
        </p:spPr>
      </p:pic>
      <p:pic>
        <p:nvPicPr>
          <p:cNvPr id="3" name="图片 2" descr="394c2c333dd246748114622e65f33d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670" y="3321685"/>
            <a:ext cx="3596640" cy="2395855"/>
          </a:xfrm>
          <a:prstGeom prst="rect">
            <a:avLst/>
          </a:prstGeom>
        </p:spPr>
      </p:pic>
      <p:pic>
        <p:nvPicPr>
          <p:cNvPr id="4" name="图片 3" descr="QQ图片202401051350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215" y="757555"/>
            <a:ext cx="3362960" cy="2242185"/>
          </a:xfrm>
          <a:prstGeom prst="rect">
            <a:avLst/>
          </a:prstGeom>
        </p:spPr>
      </p:pic>
      <p:pic>
        <p:nvPicPr>
          <p:cNvPr id="7" name="图片 6" descr="QQ图片202401051350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595" y="823595"/>
            <a:ext cx="3263900" cy="2176145"/>
          </a:xfrm>
          <a:prstGeom prst="rect">
            <a:avLst/>
          </a:prstGeom>
        </p:spPr>
      </p:pic>
      <p:pic>
        <p:nvPicPr>
          <p:cNvPr id="8" name="图片 7" descr="QQ图片202401051351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880" y="737870"/>
            <a:ext cx="3392805" cy="2261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QQ图片20240105171305"/>
          <p:cNvPicPr>
            <a:picLocks noChangeAspect="1"/>
          </p:cNvPicPr>
          <p:nvPr/>
        </p:nvPicPr>
        <p:blipFill>
          <a:blip r:embed="rId1"/>
          <a:srcRect t="9019" b="6352"/>
          <a:stretch>
            <a:fillRect/>
          </a:stretch>
        </p:blipFill>
        <p:spPr>
          <a:xfrm>
            <a:off x="405130" y="311150"/>
            <a:ext cx="3086100" cy="5803900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1236345" y="6115050"/>
            <a:ext cx="63950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巢杨希、杨明武老师获常州市教坛新秀称号</a:t>
            </a:r>
            <a:endParaRPr lang="zh-CN" altLang="en-US" sz="2400" b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9" descr="C:\Users\Administrator\Desktop\2023工作室总结\QQ图片20240115102204.jpgQQ图片20240115102204"/>
          <p:cNvPicPr>
            <a:picLocks noChangeAspect="1"/>
          </p:cNvPicPr>
          <p:nvPr/>
        </p:nvPicPr>
        <p:blipFill>
          <a:blip r:embed="rId3"/>
          <a:srcRect l="-596" r="-1523"/>
          <a:stretch>
            <a:fillRect/>
          </a:stretch>
        </p:blipFill>
        <p:spPr>
          <a:xfrm>
            <a:off x="6331585" y="657860"/>
            <a:ext cx="3155315" cy="2344420"/>
          </a:xfrm>
          <a:prstGeom prst="rect">
            <a:avLst/>
          </a:prstGeom>
        </p:spPr>
      </p:pic>
      <p:pic>
        <p:nvPicPr>
          <p:cNvPr id="11" name="图片 10" descr="张玲区基本功二等奖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935470" y="2848610"/>
            <a:ext cx="2543175" cy="342011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7928610" y="5830570"/>
            <a:ext cx="426339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多位老师</a:t>
            </a:r>
            <a:endParaRPr lang="zh-CN" altLang="en-US" sz="2400" b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400" b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市区基本功、评优课获奖</a:t>
            </a:r>
            <a:endParaRPr lang="zh-CN" altLang="en-US" sz="2400" b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QQ图片20240115101926"/>
          <p:cNvPicPr>
            <a:picLocks noChangeAspect="1"/>
          </p:cNvPicPr>
          <p:nvPr/>
        </p:nvPicPr>
        <p:blipFill>
          <a:blip r:embed="rId6"/>
          <a:srcRect t="11481" b="6120"/>
          <a:stretch>
            <a:fillRect/>
          </a:stretch>
        </p:blipFill>
        <p:spPr>
          <a:xfrm>
            <a:off x="3245485" y="377190"/>
            <a:ext cx="3086100" cy="5650865"/>
          </a:xfrm>
          <a:prstGeom prst="rect">
            <a:avLst/>
          </a:prstGeom>
        </p:spPr>
      </p:pic>
      <p:pic>
        <p:nvPicPr>
          <p:cNvPr id="4" name="图片 3" descr="C:\Users\Administrator\Desktop\2023工作室总结\2023基本功二等奖.jpg2023基本功二等奖"/>
          <p:cNvPicPr>
            <a:picLocks noChangeAspect="1"/>
          </p:cNvPicPr>
          <p:nvPr/>
        </p:nvPicPr>
        <p:blipFill>
          <a:blip r:embed="rId7"/>
          <a:srcRect t="3171" b="3171"/>
          <a:stretch>
            <a:fillRect/>
          </a:stretch>
        </p:blipFill>
        <p:spPr>
          <a:xfrm rot="16200000">
            <a:off x="8764270" y="1492250"/>
            <a:ext cx="2543175" cy="3420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1"/>
          <p:cNvSpPr/>
          <p:nvPr>
            <p:custDataLst>
              <p:tags r:id="rId1"/>
            </p:custDataLst>
          </p:nvPr>
        </p:nvSpPr>
        <p:spPr>
          <a:xfrm>
            <a:off x="6477537" y="5548504"/>
            <a:ext cx="5015383" cy="475615"/>
          </a:xfrm>
          <a:prstGeom prst="rect">
            <a:avLst/>
          </a:prstGeom>
        </p:spPr>
        <p:txBody>
          <a:bodyPr wrap="square">
            <a:spAutoFit/>
          </a:bodyPr>
          <a:p>
            <a:pPr indent="457200" algn="ctr">
              <a:lnSpc>
                <a:spcPct val="125000"/>
              </a:lnSpc>
            </a:pPr>
            <a:r>
              <a:rPr lang="zh-CN" altLang="en-US" sz="20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多位老师获省市区优秀辅导员</a:t>
            </a:r>
            <a:endParaRPr lang="zh-CN" altLang="en-US" sz="2000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50080" y="455930"/>
            <a:ext cx="2098040" cy="287845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359535" y="2632075"/>
            <a:ext cx="2259330" cy="3141345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40485" y="337820"/>
            <a:ext cx="2110105" cy="3126740"/>
          </a:xfrm>
          <a:prstGeom prst="rect">
            <a:avLst/>
          </a:prstGeom>
        </p:spPr>
      </p:pic>
      <p:pic>
        <p:nvPicPr>
          <p:cNvPr id="7" name="图片 6" descr="张玲创客大赛优秀指导老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325" y="3073400"/>
            <a:ext cx="2851785" cy="2047875"/>
          </a:xfrm>
          <a:prstGeom prst="rect">
            <a:avLst/>
          </a:prstGeom>
        </p:spPr>
      </p:pic>
      <p:pic>
        <p:nvPicPr>
          <p:cNvPr id="8" name="图片 7" descr="张玲市创意编程大赛优秀辅导员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561205" y="2705100"/>
            <a:ext cx="2110105" cy="2846705"/>
          </a:xfrm>
          <a:prstGeom prst="rect">
            <a:avLst/>
          </a:prstGeom>
        </p:spPr>
      </p:pic>
      <p:pic>
        <p:nvPicPr>
          <p:cNvPr id="9" name="图片 8" descr="张玲市益智科技竞赛优秀辅导员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9610" y="846455"/>
            <a:ext cx="2791460" cy="2078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1864360" y="1389380"/>
          <a:ext cx="8667750" cy="318262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67275"/>
                <a:gridCol w="1125855"/>
                <a:gridCol w="1388745"/>
                <a:gridCol w="1285875"/>
              </a:tblGrid>
              <a:tr h="302260"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000"/>
                        <a:t>少年硅谷工作室成员课题（项目）一览表</a:t>
                      </a:r>
                      <a:endParaRPr lang="zh-CN" altLang="en-US" sz="2000"/>
                    </a:p>
                  </a:txBody>
                  <a:tcPr marL="12700" marR="12700" marT="12700" vert="horz" anchor="ctr" anchorCtr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课题名称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级别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成员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状态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</a:tr>
              <a:tr h="3175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《少年硅谷”：培养科技创新人才的实践研究》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市级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工作室成员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成功申报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《基于“少年硅谷”培养小学创新人才的实践研究》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市级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>
                          <a:sym typeface="+mn-ea"/>
                        </a:rPr>
                        <a:t>工作室成员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市级备案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《依托网络名师工作室平台提升教师信息素养的实践研究》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市级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张玲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中期评估三等奖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《创客背景下3D打印课程的实践研究》</a:t>
                      </a:r>
                      <a:endParaRPr lang="zh-CN" sz="1800"/>
                    </a:p>
                    <a:p>
                      <a:pPr indent="0">
                        <a:buNone/>
                      </a:pP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校级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杨明武、张玲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800"/>
                        <a:t>结题</a:t>
                      </a:r>
                      <a:endParaRPr lang="zh-CN" altLang="en-US" sz="1800"/>
                    </a:p>
                  </a:txBody>
                  <a:tcPr marL="12700" marR="12700" marT="12700" vert="horz" anchor="ctr" anchorCtr="0"/>
                </a:tc>
              </a:tr>
              <a:tr h="22860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800"/>
                        <a:t>《新课标背景下小学美术大单元作业设计的实践研究》</a:t>
                      </a:r>
                      <a:endParaRPr lang="zh-CN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800"/>
                        <a:t>校级（申报区级）</a:t>
                      </a:r>
                      <a:endParaRPr lang="zh-CN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800"/>
                        <a:t>巢杨希</a:t>
                      </a:r>
                      <a:endParaRPr lang="zh-CN" sz="18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sz="1800"/>
                        <a:t>区微型课题一等奖</a:t>
                      </a:r>
                      <a:endParaRPr lang="zh-CN" sz="1800"/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951865" y="1263015"/>
          <a:ext cx="10351770" cy="3719830"/>
        </p:xfrm>
        <a:graphic>
          <a:graphicData uri="http://schemas.openxmlformats.org/drawingml/2006/table">
            <a:tbl>
              <a:tblPr firstRow="1" bandRow="1">
                <a:tableStyleId>{A554F2FC-47F3-4EAF-B5D7-61143E9EB01A}</a:tableStyleId>
              </a:tblPr>
              <a:tblGrid>
                <a:gridCol w="1109345"/>
                <a:gridCol w="6393815"/>
                <a:gridCol w="1454785"/>
                <a:gridCol w="1393825"/>
              </a:tblGrid>
              <a:tr h="3968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姓名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论文题目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  <a:cs typeface="方正楷体简体" panose="02000000000000000000" charset="-122"/>
                        </a:rPr>
                        <a:t>发表/获奖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  <a:cs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级别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</a:tr>
              <a:tr h="1517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张玲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  <a:cs typeface="方正楷体简体" panose="02000000000000000000" charset="-122"/>
                        </a:rPr>
                        <a:t>《“双减”背景下小学信息科技社团开展的实践与思考》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  <a:cs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获奖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省二等奖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</a:tr>
              <a:tr h="1974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张玲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  <a:cs typeface="方正楷体简体" panose="02000000000000000000" charset="-122"/>
                        </a:rPr>
                        <a:t>《“双减”背景下小学信息科技社团开展的实践与思考》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  <a:cs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发表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国家级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</a:tr>
              <a:tr h="1822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张玲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  <a:cs typeface="方正楷体简体" panose="02000000000000000000" charset="-122"/>
                        </a:rPr>
                        <a:t>《造“微”入妙：寻找信息课堂微课教学的理性尺度》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  <a:cs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发表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国家级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</a:tr>
              <a:tr h="1358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巢杨希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  <a:cs typeface="方正楷体简体" panose="02000000000000000000" charset="-122"/>
                        </a:rPr>
                        <a:t>《“双减”政策下，小学美术作业设计的实践研究》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  <a:cs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获奖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区二等奖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</a:tr>
              <a:tr h="2127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巢杨希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《新课标变革下的美术课堂单元作业设计实践研究》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发表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国家级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</a:tr>
              <a:tr h="2133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陈珂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《小学美术大单元教学系列化作业设计》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发表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省级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</a:tr>
              <a:tr h="2286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赵珍珍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《小学科技创新型人才培养的方法研究》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发表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省级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</a:tr>
              <a:tr h="1511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杨明武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《浅谈如何提高小学信息课堂学生核心素养》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发表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国家级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</a:tr>
              <a:tr h="1663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姚海燕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《基于大单元教学下的美术作业设计》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发表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省级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</a:tr>
              <a:tr h="1981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武亚敏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《新课标下小学科学教学设计刍议》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发表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省级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</a:tr>
              <a:tr h="1511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武亚敏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《基于新课程标准的小学科学教学设计思考》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获奖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区二等奖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</a:tr>
              <a:tr h="1981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陈静娴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  <a:cs typeface="方正楷体简体" panose="02000000000000000000" charset="-122"/>
                        </a:rPr>
                        <a:t>《让科学走进生活–––浅析小学科学学科课外延伸的实施策略》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  <a:cs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发表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省级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</a:tr>
              <a:tr h="3968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张宇威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《关于小学科学新课标引领下的课堂改革研究》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发表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latin typeface="方正楷体简体" panose="02000000000000000000" charset="-122"/>
                          <a:ea typeface="方正楷体简体" panose="02000000000000000000" charset="-122"/>
                        </a:rPr>
                        <a:t>省级</a:t>
                      </a:r>
                      <a:endParaRPr lang="en-US" altLang="en-US" sz="2000">
                        <a:latin typeface="方正楷体简体" panose="02000000000000000000" charset="-122"/>
                        <a:ea typeface="方正楷体简体" panose="02000000000000000000" charset="-122"/>
                      </a:endParaRPr>
                    </a:p>
                  </a:txBody>
                  <a:tcPr marL="68580" marR="68580" marT="0" marB="0" vert="horz" anchor="t" anchorCtr="0"/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2964815" y="864235"/>
            <a:ext cx="62617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2000" b="1">
                <a:latin typeface="Calibri" panose="020F0502020204030204" charset="0"/>
                <a:ea typeface="宋体" panose="02010600030101010101" pitchFamily="2" charset="-122"/>
              </a:rPr>
              <a:t>少年硅谷工作室论文汇总表（</a:t>
            </a:r>
            <a:r>
              <a:rPr lang="en-US" sz="2000" b="1">
                <a:latin typeface="Calibri" panose="020F0502020204030204" charset="0"/>
                <a:ea typeface="宋体" panose="02010600030101010101" pitchFamily="2" charset="-122"/>
              </a:rPr>
              <a:t>2023.1-2023.12</a:t>
            </a:r>
            <a:r>
              <a:rPr lang="zh-CN" sz="2000" b="1">
                <a:latin typeface="Calibri" panose="020F0502020204030204" charset="0"/>
                <a:ea typeface="宋体" panose="02010600030101010101" pitchFamily="2" charset="-122"/>
              </a:rPr>
              <a:t>）</a:t>
            </a:r>
            <a:endParaRPr lang="zh-CN" altLang="en-US" sz="20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488815" y="-197617"/>
            <a:ext cx="6676792" cy="7073247"/>
            <a:chOff x="6488815" y="-197617"/>
            <a:chExt cx="6676792" cy="7073247"/>
          </a:xfrm>
        </p:grpSpPr>
        <p:pic>
          <p:nvPicPr>
            <p:cNvPr id="9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6" t="38750" b="32736"/>
            <a:stretch>
              <a:fillRect/>
            </a:stretch>
          </p:blipFill>
          <p:spPr>
            <a:xfrm>
              <a:off x="9018783" y="5283921"/>
              <a:ext cx="2100611" cy="925944"/>
            </a:xfrm>
            <a:prstGeom prst="rect">
              <a:avLst/>
            </a:prstGeom>
          </p:spPr>
        </p:pic>
        <p:pic>
          <p:nvPicPr>
            <p:cNvPr id="23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6488815" y="5220649"/>
              <a:ext cx="1866900" cy="1654981"/>
            </a:xfrm>
            <a:prstGeom prst="rect">
              <a:avLst/>
            </a:prstGeom>
          </p:spPr>
        </p:pic>
        <p:pic>
          <p:nvPicPr>
            <p:cNvPr id="22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4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72" t="4720" r="22357" b="57568"/>
            <a:stretch>
              <a:fillRect/>
            </a:stretch>
          </p:blipFill>
          <p:spPr>
            <a:xfrm>
              <a:off x="10607925" y="-197617"/>
              <a:ext cx="1528439" cy="1354940"/>
            </a:xfrm>
            <a:prstGeom prst="rect">
              <a:avLst/>
            </a:prstGeom>
          </p:spPr>
        </p:pic>
        <p:pic>
          <p:nvPicPr>
            <p:cNvPr id="25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5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10350500" y="1907812"/>
              <a:ext cx="2815107" cy="2495554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2946401" y="660400"/>
            <a:ext cx="8425744" cy="5192847"/>
            <a:chOff x="2946401" y="660400"/>
            <a:chExt cx="8425744" cy="5192847"/>
          </a:xfrm>
        </p:grpSpPr>
        <p:pic>
          <p:nvPicPr>
            <p:cNvPr id="5" name="图片 白板" descr="黑色的屏幕&#10;&#10;描述已自动生成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0" t="4584" r="2812" b="10232"/>
            <a:stretch>
              <a:fillRect/>
            </a:stretch>
          </p:blipFill>
          <p:spPr>
            <a:xfrm>
              <a:off x="2946401" y="660400"/>
              <a:ext cx="8425744" cy="5192847"/>
            </a:xfrm>
            <a:prstGeom prst="rect">
              <a:avLst/>
            </a:prstGeom>
          </p:spPr>
        </p:pic>
        <p:sp>
          <p:nvSpPr>
            <p:cNvPr id="29" name="椭圆 28"/>
            <p:cNvSpPr/>
            <p:nvPr/>
          </p:nvSpPr>
          <p:spPr>
            <a:xfrm>
              <a:off x="5554004" y="5310684"/>
              <a:ext cx="466938" cy="466938"/>
            </a:xfrm>
            <a:prstGeom prst="ellipse">
              <a:avLst/>
            </a:prstGeom>
            <a:solidFill>
              <a:srgbClr val="29D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电脑" descr="图片包含 游戏机, 电脑&#10;&#10;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7" r="51548"/>
          <a:stretch>
            <a:fillRect/>
          </a:stretch>
        </p:blipFill>
        <p:spPr>
          <a:xfrm>
            <a:off x="0" y="1393370"/>
            <a:ext cx="5907270" cy="5083629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3634105" y="2414270"/>
            <a:ext cx="7752080" cy="1240155"/>
            <a:chOff x="3990340" y="2961399"/>
            <a:chExt cx="7151370" cy="1240155"/>
          </a:xfrm>
        </p:grpSpPr>
        <p:sp>
          <p:nvSpPr>
            <p:cNvPr id="14" name="文本框 13"/>
            <p:cNvSpPr txBox="1"/>
            <p:nvPr/>
          </p:nvSpPr>
          <p:spPr>
            <a:xfrm>
              <a:off x="3990340" y="3094749"/>
              <a:ext cx="7151370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dist">
                <a:defRPr/>
              </a:pPr>
              <a:r>
                <a:rPr lang="en-US" altLang="zh-CN" sz="6600" noProof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方正隶二简体" panose="02010601030101010101" charset="-122"/>
                  <a:ea typeface="方正隶二简体" panose="02010601030101010101" charset="-122"/>
                  <a:cs typeface="+mn-ea"/>
                  <a:sym typeface="+mn-lt"/>
                </a:rPr>
                <a:t> </a:t>
              </a:r>
              <a:endParaRPr lang="en-US" altLang="zh-CN" sz="6600" noProof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隶二简体" panose="02010601030101010101" charset="-122"/>
                <a:ea typeface="方正隶二简体" panose="02010601030101010101" charset="-122"/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068987" y="2961399"/>
              <a:ext cx="5260975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dist">
                <a:defRPr/>
              </a:pPr>
              <a:r>
                <a:rPr lang="zh-CN" altLang="en-US" sz="6000" b="1" spc="-3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感谢聆听！</a:t>
              </a:r>
              <a:endParaRPr lang="en-US" altLang="zh-CN" sz="6000" b="1" spc="-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606800" y="1579407"/>
            <a:ext cx="7001125" cy="1041400"/>
            <a:chOff x="3606800" y="2122271"/>
            <a:chExt cx="7001125" cy="1041400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4851400" y="2122271"/>
              <a:ext cx="5756525" cy="0"/>
            </a:xfrm>
            <a:prstGeom prst="line">
              <a:avLst/>
            </a:prstGeom>
            <a:ln w="12700"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>
              <a:off x="3606800" y="2122271"/>
              <a:ext cx="1244600" cy="1041400"/>
            </a:xfrm>
            <a:prstGeom prst="line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pic>
        <p:nvPicPr>
          <p:cNvPr id="3" name="图片 电脑" descr="图片包含 游戏机, 电脑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7" r="51548"/>
          <a:stretch>
            <a:fillRect/>
          </a:stretch>
        </p:blipFill>
        <p:spPr>
          <a:xfrm>
            <a:off x="-9980" y="886399"/>
            <a:ext cx="6870701" cy="591272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453205" y="3929533"/>
            <a:ext cx="6582637" cy="2768507"/>
            <a:chOff x="6371461" y="3961677"/>
            <a:chExt cx="6582637" cy="2768507"/>
          </a:xfrm>
        </p:grpSpPr>
        <p:pic>
          <p:nvPicPr>
            <p:cNvPr id="15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6" t="38750" b="32736"/>
            <a:stretch>
              <a:fillRect/>
            </a:stretch>
          </p:blipFill>
          <p:spPr>
            <a:xfrm>
              <a:off x="7909881" y="5375244"/>
              <a:ext cx="2100611" cy="925944"/>
            </a:xfrm>
            <a:prstGeom prst="rect">
              <a:avLst/>
            </a:prstGeom>
          </p:spPr>
        </p:pic>
        <p:pic>
          <p:nvPicPr>
            <p:cNvPr id="16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4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6371461" y="5375244"/>
              <a:ext cx="1528439" cy="1354940"/>
            </a:xfrm>
            <a:prstGeom prst="rect">
              <a:avLst/>
            </a:prstGeom>
          </p:spPr>
        </p:pic>
        <p:pic>
          <p:nvPicPr>
            <p:cNvPr id="18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5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10138991" y="3961677"/>
              <a:ext cx="2815107" cy="2495554"/>
            </a:xfrm>
            <a:prstGeom prst="rect">
              <a:avLst/>
            </a:prstGeom>
          </p:spPr>
        </p:pic>
        <p:pic>
          <p:nvPicPr>
            <p:cNvPr id="17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6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72" t="4720" r="22357" b="57568"/>
            <a:stretch>
              <a:fillRect/>
            </a:stretch>
          </p:blipFill>
          <p:spPr>
            <a:xfrm>
              <a:off x="9479389" y="4243219"/>
              <a:ext cx="1528439" cy="135494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6443345" y="2106930"/>
            <a:ext cx="487108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50000"/>
              </a:lnSpc>
              <a:defRPr/>
            </a:pPr>
            <a:r>
              <a:rPr lang="zh-CN" altLang="en-US" sz="5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项目引领</a:t>
            </a:r>
            <a:endParaRPr lang="zh-CN" altLang="en-US" sz="5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  <a:p>
            <a:pPr lvl="0" algn="r">
              <a:lnSpc>
                <a:spcPct val="150000"/>
              </a:lnSpc>
              <a:defRPr/>
            </a:pPr>
            <a:r>
              <a:rPr lang="zh-CN" altLang="en-US" sz="5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做实基地建设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8918855" y="310273"/>
            <a:ext cx="1980201" cy="1980201"/>
          </a:xfrm>
          <a:prstGeom prst="ellipse">
            <a:avLst/>
          </a:prstGeom>
          <a:gradFill>
            <a:gsLst>
              <a:gs pos="94000">
                <a:schemeClr val="accent1">
                  <a:lumMod val="5000"/>
                  <a:lumOff val="95000"/>
                </a:schemeClr>
              </a:gs>
              <a:gs pos="53000">
                <a:srgbClr val="29DDF6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561133" y="526206"/>
            <a:ext cx="233589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</a:rPr>
              <a:t>01</a:t>
            </a:r>
            <a:endParaRPr lang="zh-CN" altLang="en-US" sz="1380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25371" y="2396422"/>
            <a:ext cx="8471658" cy="654390"/>
            <a:chOff x="3339593" y="2122271"/>
            <a:chExt cx="7535275" cy="65439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4851400" y="2122271"/>
              <a:ext cx="6023468" cy="0"/>
            </a:xfrm>
            <a:prstGeom prst="line">
              <a:avLst/>
            </a:prstGeom>
            <a:ln w="57150">
              <a:solidFill>
                <a:srgbClr val="29DDF6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3339593" y="2122271"/>
              <a:ext cx="1511807" cy="654390"/>
            </a:xfrm>
            <a:prstGeom prst="line">
              <a:avLst/>
            </a:prstGeom>
            <a:ln w="57150">
              <a:solidFill>
                <a:srgbClr val="29DDF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4" grpId="0"/>
      <p:bldP spid="8" grpId="0" bldLvl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95130" y="4458970"/>
            <a:ext cx="2896870" cy="2896870"/>
          </a:xfrm>
          <a:prstGeom prst="rect">
            <a:avLst/>
          </a:prstGeom>
        </p:spPr>
      </p:pic>
      <p:pic>
        <p:nvPicPr>
          <p:cNvPr id="6" name="图片 5" descr="C:\Users\Administrator\Desktop\2023工作室总结\QQ图片20240104141941.jpgQQ图片2024010414194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3904" b="3904"/>
          <a:stretch>
            <a:fillRect/>
          </a:stretch>
        </p:blipFill>
        <p:spPr>
          <a:xfrm>
            <a:off x="1384300" y="735330"/>
            <a:ext cx="3307080" cy="2322830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7" name="图片 6" descr="C:\Users\Administrator\Desktop\2023工作室总结\QQ图片20240104141944.jpgQQ图片2024010414194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5572" r="5572"/>
          <a:stretch>
            <a:fillRect/>
          </a:stretch>
        </p:blipFill>
        <p:spPr>
          <a:xfrm>
            <a:off x="1384300" y="3058160"/>
            <a:ext cx="3230880" cy="2424430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3" name="矩形 2"/>
          <p:cNvSpPr/>
          <p:nvPr>
            <p:custDataLst>
              <p:tags r:id="rId7"/>
            </p:custDataLst>
          </p:nvPr>
        </p:nvSpPr>
        <p:spPr>
          <a:xfrm>
            <a:off x="1725930" y="5561965"/>
            <a:ext cx="3694430" cy="386715"/>
          </a:xfrm>
          <a:prstGeom prst="rect">
            <a:avLst/>
          </a:prstGeom>
        </p:spPr>
        <p:txBody>
          <a:bodyPr wrap="square">
            <a:noAutofit/>
          </a:bodyPr>
          <a:p>
            <a:pPr algn="l" fontAlgn="base">
              <a:lnSpc>
                <a:spcPts val="1500"/>
              </a:lnSpc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9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月，区前瞻性项目现场答辩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sym typeface="方正姚体" panose="02010601030101010101" pitchFamily="2" charset="-122"/>
            </a:endParaRPr>
          </a:p>
        </p:txBody>
      </p:sp>
      <p:pic>
        <p:nvPicPr>
          <p:cNvPr id="2" name="图片 1" descr="C:\Users\Administrator\Desktop\2023工作室总结\d72945ac20674b8aa105d20c1d586ea9.jpgd72945ac20674b8aa105d20c1d586ea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3178" b="3178"/>
          <a:stretch>
            <a:fillRect/>
          </a:stretch>
        </p:blipFill>
        <p:spPr>
          <a:xfrm>
            <a:off x="5895975" y="873760"/>
            <a:ext cx="3307080" cy="2322830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0" name="图片 9" descr="C:\Users\Administrator\Desktop\2023工作室总结\d8545dc66a374d1ebdf086f161a97793.jpgd8545dc66a374d1ebdf086f161a9779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26" r="26"/>
          <a:stretch>
            <a:fillRect/>
          </a:stretch>
        </p:blipFill>
        <p:spPr>
          <a:xfrm>
            <a:off x="6064250" y="3137535"/>
            <a:ext cx="3230880" cy="2424430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11" name="矩形 10"/>
          <p:cNvSpPr/>
          <p:nvPr>
            <p:custDataLst>
              <p:tags r:id="rId12"/>
            </p:custDataLst>
          </p:nvPr>
        </p:nvSpPr>
        <p:spPr>
          <a:xfrm>
            <a:off x="5895975" y="5482590"/>
            <a:ext cx="3694430" cy="938530"/>
          </a:xfrm>
          <a:prstGeom prst="rect">
            <a:avLst/>
          </a:prstGeom>
        </p:spPr>
        <p:txBody>
          <a:bodyPr wrap="square">
            <a:noAutofit/>
          </a:bodyPr>
          <a:p>
            <a:pPr algn="l" fontAlgn="base">
              <a:lnSpc>
                <a:spcPct val="100000"/>
              </a:lnSpc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10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月，常州市义务教育“新优质学校”高品质项目答辩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sym typeface="方正姚体" panose="02010601030101010101" pitchFamily="2" charset="-122"/>
            </a:endParaRPr>
          </a:p>
        </p:txBody>
      </p:sp>
      <p:sp>
        <p:nvSpPr>
          <p:cNvPr id="12" name="矩形 11" descr="7b0a2020202022776f7264617274223a2022220a7d0a"/>
          <p:cNvSpPr/>
          <p:nvPr/>
        </p:nvSpPr>
        <p:spPr>
          <a:xfrm>
            <a:off x="10066655" y="1616393"/>
            <a:ext cx="1010920" cy="2842260"/>
          </a:xfrm>
          <a:prstGeom prst="rect">
            <a:avLst/>
          </a:prstGeom>
          <a:noFill/>
        </p:spPr>
        <p:txBody>
          <a:bodyPr vert="eaVert" wrap="none" lIns="90170" tIns="46990" rIns="90170" bIns="46990" rtlCol="0" anchor="t">
            <a:spAutoFit/>
            <a:scene3d>
              <a:camera prst="obliqueBottomRight"/>
              <a:lightRig rig="flat" dir="t"/>
            </a:scene3d>
            <a:sp3d extrusionH="381000" contourW="12700" prstMaterial="matte">
              <a:extrusionClr>
                <a:srgbClr val="1F6BD0"/>
              </a:extrusionClr>
              <a:contourClr>
                <a:srgbClr val="1F6BD0"/>
              </a:contourClr>
            </a:sp3d>
          </a:bodyPr>
          <a:p>
            <a:pPr algn="ctr"/>
            <a:r>
              <a:rPr lang="zh-CN" altLang="en-US" sz="5400" b="1">
                <a:ln w="12700" cmpd="sng"/>
                <a:solidFill>
                  <a:srgbClr val="5BB8FF"/>
                </a:solidFill>
                <a:effectLst>
                  <a:reflection blurRad="50800" stA="40000" endA="900" endPos="72000" dir="5400000" sy="-100000" algn="bl" rotWithShape="0"/>
                </a:effectLst>
                <a:latin typeface="汉仪汉黑W" panose="00020600040101010101" charset="-122"/>
                <a:ea typeface="汉仪汉黑W" panose="00020600040101010101" charset="-122"/>
              </a:rPr>
              <a:t>两场答辩</a:t>
            </a:r>
            <a:endParaRPr lang="zh-CN" altLang="en-US" sz="5400" b="1">
              <a:ln w="12700" cmpd="sng"/>
              <a:solidFill>
                <a:srgbClr val="5BB8FF"/>
              </a:solidFill>
              <a:effectLst>
                <a:reflection blurRad="50800" stA="40000" endA="900" endPos="72000" dir="5400000" sy="-100000" algn="bl" rotWithShape="0"/>
              </a:effectLst>
              <a:latin typeface="汉仪汉黑W" panose="00020600040101010101" charset="-122"/>
              <a:ea typeface="汉仪汉黑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Administrator\Desktop\2023工作室总结\QQ图片20240104143107.jpgQQ图片20240104143107"/>
          <p:cNvPicPr>
            <a:picLocks noChangeAspect="1"/>
          </p:cNvPicPr>
          <p:nvPr/>
        </p:nvPicPr>
        <p:blipFill>
          <a:blip r:embed="rId1"/>
          <a:srcRect t="8" b="8"/>
          <a:stretch>
            <a:fillRect/>
          </a:stretch>
        </p:blipFill>
        <p:spPr>
          <a:xfrm>
            <a:off x="7952740" y="3429000"/>
            <a:ext cx="3382010" cy="2536825"/>
          </a:xfrm>
          <a:prstGeom prst="rect">
            <a:avLst/>
          </a:prstGeom>
        </p:spPr>
      </p:pic>
      <p:pic>
        <p:nvPicPr>
          <p:cNvPr id="2" name="图片 1" descr="QQ截图20240104142605"/>
          <p:cNvPicPr>
            <a:picLocks noChangeAspect="1"/>
          </p:cNvPicPr>
          <p:nvPr/>
        </p:nvPicPr>
        <p:blipFill>
          <a:blip r:embed="rId2"/>
          <a:srcRect l="4677" t="8488" r="19160"/>
          <a:stretch>
            <a:fillRect/>
          </a:stretch>
        </p:blipFill>
        <p:spPr>
          <a:xfrm>
            <a:off x="582930" y="1126490"/>
            <a:ext cx="7018020" cy="294132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799465" y="4703445"/>
            <a:ext cx="690499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 algn="ctr"/>
            <a:r>
              <a:rPr lang="zh-CN" sz="20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《基于“少年硅谷”培养小学创新人才的实践研究》</a:t>
            </a:r>
            <a:endParaRPr lang="zh-CN" sz="20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</a:endParaRPr>
          </a:p>
          <a:p>
            <a:pPr indent="0" algn="ctr"/>
            <a:r>
              <a:rPr lang="zh-CN" sz="20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课题获市级备案</a:t>
            </a:r>
            <a:endParaRPr lang="zh-CN" altLang="en-US" sz="20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</a:endParaRPr>
          </a:p>
        </p:txBody>
      </p:sp>
      <p:pic>
        <p:nvPicPr>
          <p:cNvPr id="5" name="图片 4" descr="QQ图片202401041432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740" y="834390"/>
            <a:ext cx="3382645" cy="2538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3"/>
          <a:stretch>
            <a:fillRect/>
          </a:stretch>
        </p:blipFill>
        <p:spPr>
          <a:xfrm>
            <a:off x="1" y="0"/>
            <a:ext cx="12192000" cy="6843486"/>
          </a:xfrm>
          <a:prstGeom prst="rect">
            <a:avLst/>
          </a:prstGeom>
        </p:spPr>
      </p:pic>
      <p:pic>
        <p:nvPicPr>
          <p:cNvPr id="3" name="图片 电脑" descr="图片包含 游戏机, 电脑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7" r="51548"/>
          <a:stretch>
            <a:fillRect/>
          </a:stretch>
        </p:blipFill>
        <p:spPr>
          <a:xfrm>
            <a:off x="-9980" y="886399"/>
            <a:ext cx="6870701" cy="591272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453205" y="3929533"/>
            <a:ext cx="6582637" cy="2768507"/>
            <a:chOff x="6371461" y="3961677"/>
            <a:chExt cx="6582637" cy="2768507"/>
          </a:xfrm>
        </p:grpSpPr>
        <p:pic>
          <p:nvPicPr>
            <p:cNvPr id="15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6" t="38750" b="32736"/>
            <a:stretch>
              <a:fillRect/>
            </a:stretch>
          </p:blipFill>
          <p:spPr>
            <a:xfrm>
              <a:off x="7909881" y="5375244"/>
              <a:ext cx="2100611" cy="925944"/>
            </a:xfrm>
            <a:prstGeom prst="rect">
              <a:avLst/>
            </a:prstGeom>
          </p:spPr>
        </p:pic>
        <p:pic>
          <p:nvPicPr>
            <p:cNvPr id="16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4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6371461" y="5375244"/>
              <a:ext cx="1528439" cy="1354940"/>
            </a:xfrm>
            <a:prstGeom prst="rect">
              <a:avLst/>
            </a:prstGeom>
          </p:spPr>
        </p:pic>
        <p:pic>
          <p:nvPicPr>
            <p:cNvPr id="18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5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6" t="29929" r="44633" b="32359"/>
            <a:stretch>
              <a:fillRect/>
            </a:stretch>
          </p:blipFill>
          <p:spPr>
            <a:xfrm>
              <a:off x="10138991" y="3961677"/>
              <a:ext cx="2815107" cy="2495554"/>
            </a:xfrm>
            <a:prstGeom prst="rect">
              <a:avLst/>
            </a:prstGeom>
          </p:spPr>
        </p:pic>
        <p:pic>
          <p:nvPicPr>
            <p:cNvPr id="17" name="图片公式" descr="手机屏幕的截图&#10;&#10;描述已自动生成"/>
            <p:cNvPicPr>
              <a:picLocks noChangeAspect="1"/>
            </p:cNvPicPr>
            <p:nvPr/>
          </p:nvPicPr>
          <p:blipFill rotWithShape="1">
            <a:blip r:embed="rId6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72" t="4720" r="22357" b="57568"/>
            <a:stretch>
              <a:fillRect/>
            </a:stretch>
          </p:blipFill>
          <p:spPr>
            <a:xfrm>
              <a:off x="9479389" y="4243219"/>
              <a:ext cx="1528439" cy="135494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6443345" y="2106930"/>
            <a:ext cx="487108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50000"/>
              </a:lnSpc>
              <a:defRPr/>
            </a:pPr>
            <a:r>
              <a:rPr lang="zh-CN" altLang="en-US" sz="5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公益合作，</a:t>
            </a:r>
            <a:endParaRPr lang="zh-CN" altLang="en-US" sz="5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  <a:p>
            <a:pPr lvl="0" algn="r">
              <a:lnSpc>
                <a:spcPct val="150000"/>
              </a:lnSpc>
              <a:defRPr/>
            </a:pPr>
            <a:r>
              <a:rPr lang="zh-CN" altLang="en-US" sz="5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活动助推发展</a:t>
            </a:r>
            <a:endParaRPr lang="zh-CN" altLang="en-US" sz="5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8918855" y="310273"/>
            <a:ext cx="1980201" cy="1980201"/>
          </a:xfrm>
          <a:prstGeom prst="ellipse">
            <a:avLst/>
          </a:prstGeom>
          <a:gradFill>
            <a:gsLst>
              <a:gs pos="94000">
                <a:schemeClr val="accent1">
                  <a:lumMod val="5000"/>
                  <a:lumOff val="95000"/>
                </a:schemeClr>
              </a:gs>
              <a:gs pos="53000">
                <a:srgbClr val="29DDF6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561133" y="526206"/>
            <a:ext cx="1935480" cy="2214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</a:rPr>
              <a:t>02</a:t>
            </a:r>
            <a:endParaRPr lang="zh-CN" altLang="en-US" sz="1380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425371" y="2396422"/>
            <a:ext cx="8471658" cy="654390"/>
            <a:chOff x="3339593" y="2122271"/>
            <a:chExt cx="7535275" cy="65439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4851400" y="2122271"/>
              <a:ext cx="6023468" cy="0"/>
            </a:xfrm>
            <a:prstGeom prst="line">
              <a:avLst/>
            </a:prstGeom>
            <a:ln w="57150">
              <a:solidFill>
                <a:srgbClr val="29DDF6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3339593" y="2122271"/>
              <a:ext cx="1511807" cy="654390"/>
            </a:xfrm>
            <a:prstGeom prst="line">
              <a:avLst/>
            </a:prstGeom>
            <a:ln w="57150">
              <a:solidFill>
                <a:srgbClr val="29DDF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4" grpId="0"/>
      <p:bldP spid="8" grpId="0" bldLvl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7400925" y="4639310"/>
            <a:ext cx="3562985" cy="358775"/>
          </a:xfrm>
          <a:prstGeom prst="rect">
            <a:avLst/>
          </a:prstGeom>
        </p:spPr>
        <p:txBody>
          <a:bodyPr wrap="square">
            <a:noAutofit/>
          </a:bodyPr>
          <a:p>
            <a:pPr algn="l" fontAlgn="base">
              <a:lnSpc>
                <a:spcPts val="1500"/>
              </a:lnSpc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多次项目洽谈推进会</a:t>
            </a:r>
            <a:endParaRPr lang="zh-CN" sz="2800" dirty="0">
              <a:latin typeface="微软雅黑" panose="020B0503020204020204" charset="-122"/>
              <a:ea typeface="微软雅黑" panose="020B0503020204020204" charset="-122"/>
              <a:sym typeface="方正姚体" panose="02010601030101010101" pitchFamily="2" charset="-122"/>
            </a:endParaRPr>
          </a:p>
        </p:txBody>
      </p:sp>
      <p:pic>
        <p:nvPicPr>
          <p:cNvPr id="2" name="图片 1" descr="C:\Users\Administrator\Desktop\2023工作室总结\8c00a17192014b6dbd0a564855a425e3.png8c00a17192014b6dbd0a564855a425e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2" b="12"/>
          <a:stretch>
            <a:fillRect/>
          </a:stretch>
        </p:blipFill>
        <p:spPr>
          <a:xfrm>
            <a:off x="909320" y="1084580"/>
            <a:ext cx="2729230" cy="204724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4" name="图片 23" descr="C:\Users\Administrator\Desktop\2023工作室总结\5768fc1bbb454e4981b2ae8f5f0b1be4.jpg5768fc1bbb454e4981b2ae8f5f0b1be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8837" r="8837"/>
          <a:stretch>
            <a:fillRect/>
          </a:stretch>
        </p:blipFill>
        <p:spPr>
          <a:xfrm>
            <a:off x="4007485" y="1084580"/>
            <a:ext cx="2729230" cy="204787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70" name="图片 69" descr="C:\Users\Administrator\Desktop\2023工作室总结\7e1da5560f624fed97f40da57a891e2e.jpg7e1da5560f624fed97f40da57a891e2e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339" r="1339"/>
          <a:stretch>
            <a:fillRect/>
          </a:stretch>
        </p:blipFill>
        <p:spPr>
          <a:xfrm>
            <a:off x="878205" y="3525520"/>
            <a:ext cx="2729230" cy="182626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4" name="图片 3" descr="C:\Users\Administrator\Desktop\2023工作室总结\3ba0be2c1ba2447d80c909f1e0eeb296.jpg3ba0be2c1ba2447d80c909f1e0eeb29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6" r="16"/>
          <a:stretch>
            <a:fillRect/>
          </a:stretch>
        </p:blipFill>
        <p:spPr>
          <a:xfrm>
            <a:off x="3976370" y="3429000"/>
            <a:ext cx="2729230" cy="204724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8" name="图片 7" descr="C:\Users\Administrator\Desktop\2023工作室总结\3a25ae8de15047ee8d143c1dabf7b2dd.png3a25ae8de15047ee8d143c1dabf7b2dd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62" r="62"/>
          <a:stretch>
            <a:fillRect/>
          </a:stretch>
        </p:blipFill>
        <p:spPr>
          <a:xfrm>
            <a:off x="7105650" y="1084580"/>
            <a:ext cx="2729230" cy="204787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3009265" y="5666740"/>
            <a:ext cx="8185150" cy="28321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base">
              <a:lnSpc>
                <a:spcPts val="1500"/>
              </a:lnSpc>
            </a:pPr>
            <a:r>
              <a:rPr lang="zh-CN" sz="2000" dirty="0"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共建新能源之都和谐家园——“天合杯”双碳教育携手童行项目启动会</a:t>
            </a:r>
            <a:endParaRPr lang="zh-CN" sz="2000" dirty="0">
              <a:latin typeface="微软雅黑" panose="020B0503020204020204" charset="-122"/>
              <a:ea typeface="微软雅黑" panose="020B0503020204020204" charset="-122"/>
              <a:sym typeface="方正姚体" panose="02010601030101010101" pitchFamily="2" charset="-122"/>
            </a:endParaRPr>
          </a:p>
        </p:txBody>
      </p:sp>
      <p:pic>
        <p:nvPicPr>
          <p:cNvPr id="2" name="图片 1" descr="C:\Users\Administrator\Desktop\2023工作室总结\638e4dab6b964b288eb4339a1370754d.jpg638e4dab6b964b288eb4339a1370754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5599" r="5599"/>
          <a:stretch>
            <a:fillRect/>
          </a:stretch>
        </p:blipFill>
        <p:spPr>
          <a:xfrm>
            <a:off x="909320" y="854710"/>
            <a:ext cx="2729230" cy="204724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4" name="图片 23" descr="C:\Users\Administrator\Desktop\2023工作室总结\e6d89392834f43b1a7f648e19970e981.jpge6d89392834f43b1a7f648e19970e98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5612" r="5612"/>
          <a:stretch>
            <a:fillRect/>
          </a:stretch>
        </p:blipFill>
        <p:spPr>
          <a:xfrm>
            <a:off x="4007485" y="854710"/>
            <a:ext cx="2729230" cy="204787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70" name="图片 69" descr="C:\Users\Administrator\Desktop\2023工作室总结\3d527c8e151d44aeb58d4a727a443bba.jpg3d527c8e151d44aeb58d4a727a443bba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26" r="226"/>
          <a:stretch>
            <a:fillRect/>
          </a:stretch>
        </p:blipFill>
        <p:spPr>
          <a:xfrm>
            <a:off x="909320" y="3172460"/>
            <a:ext cx="2729230" cy="182626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4" name="图片 3" descr="C:\Users\Administrator\Desktop\2023工作室总结\cc7f102c6dd143c292865d0e6c7f58db.jpgcc7f102c6dd143c292865d0e6c7f58db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5599" r="5599"/>
          <a:stretch>
            <a:fillRect/>
          </a:stretch>
        </p:blipFill>
        <p:spPr>
          <a:xfrm>
            <a:off x="4007485" y="3075940"/>
            <a:ext cx="2729230" cy="204724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6" name="图片 5" descr="C:\Users\Administrator\Desktop\2023工作室总结\6949481398e049d1900fa08a0c167560.jpg6949481398e049d1900fa08a0c16756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5604" r="5604"/>
          <a:stretch>
            <a:fillRect/>
          </a:stretch>
        </p:blipFill>
        <p:spPr>
          <a:xfrm>
            <a:off x="7044055" y="854710"/>
            <a:ext cx="2930525" cy="219837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7" name="图片 6" descr="C:\Users\Administrator\Desktop\2023工作室总结\a8daa64997644ba097a15861a90416a4.jpga8daa64997644ba097a15861a90416a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2670" r="2670"/>
          <a:stretch>
            <a:fillRect/>
          </a:stretch>
        </p:blipFill>
        <p:spPr>
          <a:xfrm>
            <a:off x="7105650" y="3130550"/>
            <a:ext cx="2992120" cy="210502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5" name="矩形 4" descr="7b0a2020202022776f7264617274223a2022220a7d0a"/>
          <p:cNvSpPr/>
          <p:nvPr/>
        </p:nvSpPr>
        <p:spPr>
          <a:xfrm>
            <a:off x="10097453" y="1080135"/>
            <a:ext cx="1330960" cy="101727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6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汉仪颜楷简" panose="00020600040101010101" charset="-122"/>
                <a:ea typeface="汉仪颜楷简" panose="00020600040101010101" charset="-122"/>
              </a:rPr>
              <a:t>9</a:t>
            </a:r>
            <a:r>
              <a:rPr lang="zh-CN" altLang="en-US" sz="6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汉仪颜楷简" panose="00020600040101010101" charset="-122"/>
                <a:ea typeface="汉仪颜楷简" panose="00020600040101010101" charset="-122"/>
              </a:rPr>
              <a:t>月</a:t>
            </a:r>
            <a:endParaRPr lang="zh-CN" altLang="en-US" sz="60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汉仪颜楷简" panose="00020600040101010101" charset="-122"/>
              <a:ea typeface="汉仪颜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 descr="7b0a2020202022776f7264617274223a2022220a7d0a"/>
          <p:cNvSpPr/>
          <p:nvPr>
            <p:custDataLst>
              <p:tags r:id="rId1"/>
            </p:custDataLst>
          </p:nvPr>
        </p:nvSpPr>
        <p:spPr>
          <a:xfrm>
            <a:off x="10021253" y="803910"/>
            <a:ext cx="1483360" cy="92456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汉仪颜楷简" panose="00020600040101010101" charset="-122"/>
                <a:ea typeface="汉仪颜楷简" panose="00020600040101010101" charset="-122"/>
              </a:rPr>
              <a:t>10</a:t>
            </a:r>
            <a:r>
              <a:rPr lang="zh-CN" altLang="en-US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汉仪颜楷简" panose="00020600040101010101" charset="-122"/>
                <a:ea typeface="汉仪颜楷简" panose="00020600040101010101" charset="-122"/>
              </a:rPr>
              <a:t>月</a:t>
            </a:r>
            <a:endParaRPr lang="zh-CN" altLang="en-US" sz="5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3009265" y="5666740"/>
            <a:ext cx="8185150" cy="283210"/>
          </a:xfrm>
          <a:prstGeom prst="rect">
            <a:avLst/>
          </a:prstGeom>
        </p:spPr>
        <p:txBody>
          <a:bodyPr wrap="square">
            <a:spAutoFit/>
          </a:bodyPr>
          <a:p>
            <a:pPr algn="r" fontAlgn="base">
              <a:lnSpc>
                <a:spcPts val="1500"/>
              </a:lnSpc>
            </a:pPr>
            <a:r>
              <a:rPr lang="zh-CN" sz="2000" dirty="0">
                <a:latin typeface="微软雅黑" panose="020B0503020204020204" charset="-122"/>
                <a:ea typeface="微软雅黑" panose="020B0503020204020204" charset="-122"/>
                <a:sym typeface="方正姚体" panose="02010601030101010101" pitchFamily="2" charset="-122"/>
              </a:rPr>
              <a:t>“天合低碳行，职业初体验”实践活动</a:t>
            </a:r>
            <a:endParaRPr lang="zh-CN" sz="2000" dirty="0">
              <a:latin typeface="微软雅黑" panose="020B0503020204020204" charset="-122"/>
              <a:ea typeface="微软雅黑" panose="020B0503020204020204" charset="-122"/>
              <a:sym typeface="方正姚体" panose="02010601030101010101" pitchFamily="2" charset="-122"/>
            </a:endParaRPr>
          </a:p>
        </p:txBody>
      </p:sp>
      <p:pic>
        <p:nvPicPr>
          <p:cNvPr id="4" name="图片 3" descr="C:\Users\Administrator\Desktop\2023工作室总结\5c0fd8c6dc534a78bf04eb538083472b.jpg5c0fd8c6dc534a78bf04eb538083472b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1089" r="11089"/>
          <a:stretch>
            <a:fillRect/>
          </a:stretch>
        </p:blipFill>
        <p:spPr>
          <a:xfrm>
            <a:off x="909320" y="854710"/>
            <a:ext cx="2729230" cy="204724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4" name="图片 23" descr="C:\Users\Administrator\Desktop\2023工作室总结\9196e8563ed54c0ba0b5e002b6c1de83.jpg9196e8563ed54c0ba0b5e002b6c1de8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5612" r="5612"/>
          <a:stretch>
            <a:fillRect/>
          </a:stretch>
        </p:blipFill>
        <p:spPr>
          <a:xfrm>
            <a:off x="4007485" y="854710"/>
            <a:ext cx="2729230" cy="204787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70" name="图片 69" descr="C:\Users\Administrator\Desktop\2023工作室总结\b9d2e3249d9942388964a4e9ff820d09.jpgb9d2e3249d9942388964a4e9ff820d0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26" r="226"/>
          <a:stretch>
            <a:fillRect/>
          </a:stretch>
        </p:blipFill>
        <p:spPr>
          <a:xfrm>
            <a:off x="909320" y="3172460"/>
            <a:ext cx="2729230" cy="182626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6" name="图片 5" descr="C:\Users\Administrator\Desktop\2023工作室总结\5e234bc880904878bdb80c2188a6479e.jpg5e234bc880904878bdb80c2188a6479e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" r="16"/>
          <a:stretch>
            <a:fillRect/>
          </a:stretch>
        </p:blipFill>
        <p:spPr>
          <a:xfrm>
            <a:off x="4007485" y="3075940"/>
            <a:ext cx="2729230" cy="204724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7" name="图片 6" descr="C:\Users\Administrator\Desktop\2023工作室总结\64abca219ec74a0181d470eb01871eb9.jpg64abca219ec74a0181d470eb01871eb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4" r="14"/>
          <a:stretch>
            <a:fillRect/>
          </a:stretch>
        </p:blipFill>
        <p:spPr>
          <a:xfrm>
            <a:off x="7044055" y="854710"/>
            <a:ext cx="2930525" cy="2198370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8" name="图片 7" descr="C:\Users\Administrator\Desktop\2023工作室总结\c933887447f7449fa6c7ad212b58aea6.jpgc933887447f7449fa6c7ad212b58aea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2670" r="2670"/>
          <a:stretch>
            <a:fillRect/>
          </a:stretch>
        </p:blipFill>
        <p:spPr>
          <a:xfrm>
            <a:off x="7105650" y="3130550"/>
            <a:ext cx="2992120" cy="2105025"/>
          </a:xfrm>
          <a:prstGeom prst="rect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4562,&quot;width&quot;:4562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PLACING_PICTURE_USER_VIEWPORT" val="{&quot;height&quot;:3515,&quot;width&quot;:4687}"/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PLACING_PICTURE_USER_VIEWPORT" val="{&quot;height&quot;:3515,&quot;width&quot;:4687}"/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3661,&quot;width&quot;:5213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PLACING_PICTURE_USER_VIEWPORT" val="{&quot;height&quot;:3515,&quot;width&quot;:4687}"/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3661,&quot;width&quot;:4880}"/>
</p:tagLst>
</file>

<file path=ppt/tags/tag30.xml><?xml version="1.0" encoding="utf-8"?>
<p:tagLst xmlns:p="http://schemas.openxmlformats.org/presentationml/2006/main">
  <p:tag name="KSO_WM_UNIT_PLACING_PICTURE_USER_VIEWPORT" val="{&quot;height&quot;:3515,&quot;width&quot;:4687}"/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PLACING_PICTURE_USER_VIEWPORT" val="{&quot;height&quot;:3515,&quot;width&quot;:4687}"/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PLACING_PICTURE_USER_VIEWPORT" val="{&quot;height&quot;:3515,&quot;width&quot;:4687}"/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PLACING_PICTURE_USER_VIEWPORT" val="{&quot;height&quot;:3661,&quot;width&quot;:5213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UNIT_FLASH_PICTURE_TYPE" val="0"/>
</p:tagLst>
</file>

<file path=ppt/tags/tag53.xml><?xml version="1.0" encoding="utf-8"?>
<p:tagLst xmlns:p="http://schemas.openxmlformats.org/presentationml/2006/main">
  <p:tag name="TABLE_ENDDRAG_ORIGIN_RECT" val="806*417"/>
  <p:tag name="TABLE_ENDDRAG_RECT" val="39*93*806*417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3661,&quot;width&quot;:488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UNIT_TABLE_BEAUTIFY" val="smartTable{df67929e-da9f-461e-89d0-702e4ecbc925}"/>
</p:tagLst>
</file>

<file path=ppt/tags/tag64.xml><?xml version="1.0" encoding="utf-8"?>
<p:tagLst xmlns:p="http://schemas.openxmlformats.org/presentationml/2006/main">
  <p:tag name="TABLE_ENDDRAG_ORIGIN_RECT" val="815*422"/>
  <p:tag name="TABLE_ENDDRAG_RECT" val="69*67*815*422"/>
</p:tagLst>
</file>

<file path=ppt/tags/tag65.xml><?xml version="1.0" encoding="utf-8"?>
<p:tagLst xmlns:p="http://schemas.openxmlformats.org/presentationml/2006/main">
  <p:tag name="COMMONDATA" val="eyJoZGlkIjoiN2MyNGIyNmY2MGZmZjNjZTVhYjc4ZDdmZjk4MWE3ZmEifQ=="/>
  <p:tag name="KSO_WPP_MARK_KEY" val="b81398e1-289d-4274-bad7-f8067f35d29b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PLACING_PICTURE_USER_VIEWPORT" val="{&quot;height&quot;:3515,&quot;width&quot;:4687}"/>
  <p:tag name="KSO_WM_BEAUTIFY_FLAG" val="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crgbClr r="0" g="0" b="0">
        <a:alpha val="100000"/>
      </a:scrgbClr>
    </a:dk1>
    <a:lt1>
      <a:scrgbClr r="100000" g="100000" b="100000">
        <a:alpha val="100000"/>
      </a:scrgbClr>
    </a:lt1>
    <a:dk2>
      <a:scrgbClr r="5490" g="7058" b="12941">
        <a:alpha val="100000"/>
      </a:scrgbClr>
    </a:dk2>
    <a:lt2>
      <a:scrgbClr r="100000" g="100000" b="100000">
        <a:alpha val="100000"/>
      </a:scrgbClr>
    </a:lt2>
    <a:accent1>
      <a:scrgbClr r="82352" g="79215" b="11764">
        <a:alpha val="100000"/>
      </a:scrgbClr>
    </a:accent1>
    <a:accent2>
      <a:scrgbClr r="66666" g="81960" b="32941">
        <a:alpha val="100000"/>
      </a:scrgbClr>
    </a:accent2>
    <a:accent3>
      <a:scrgbClr r="53333" g="84313" b="45098">
        <a:alpha val="100000"/>
      </a:scrgbClr>
    </a:accent3>
    <a:accent4>
      <a:scrgbClr r="40392" g="84705" b="57647">
        <a:alpha val="100000"/>
      </a:scrgbClr>
    </a:accent4>
    <a:accent5>
      <a:scrgbClr r="30588" g="84705" b="69411">
        <a:alpha val="100000"/>
      </a:scrgbClr>
    </a:accent5>
    <a:accent6>
      <a:scrgbClr r="27843" g="83529" b="78431">
        <a:alpha val="100000"/>
      </a:scrgbClr>
    </a:accent6>
    <a:hlink>
      <a:scrgbClr r="39607" g="54509" b="83529">
        <a:alpha val="100000"/>
      </a:scrgbClr>
    </a:hlink>
    <a:folHlink>
      <a:scrgbClr r="62352" g="40392" b="63921">
        <a:alpha val="100000"/>
      </a:scrgbClr>
    </a:folHlink>
  </a:clrScheme>
</a:themeOverride>
</file>

<file path=ppt/theme/themeOverride2.xml><?xml version="1.0" encoding="utf-8"?>
<a:themeOverride xmlns:a="http://schemas.openxmlformats.org/drawingml/2006/main">
  <a:clrScheme name="">
    <a:dk1>
      <a:scrgbClr r="0" g="0" b="0">
        <a:alpha val="100000"/>
      </a:scrgbClr>
    </a:dk1>
    <a:lt1>
      <a:scrgbClr r="100000" g="100000" b="100000">
        <a:alpha val="100000"/>
      </a:scrgbClr>
    </a:lt1>
    <a:dk2>
      <a:scrgbClr r="5490" g="7058" b="12941">
        <a:alpha val="100000"/>
      </a:scrgbClr>
    </a:dk2>
    <a:lt2>
      <a:scrgbClr r="100000" g="100000" b="100000">
        <a:alpha val="100000"/>
      </a:scrgbClr>
    </a:lt2>
    <a:accent1>
      <a:scrgbClr r="82352" g="79215" b="11764">
        <a:alpha val="100000"/>
      </a:scrgbClr>
    </a:accent1>
    <a:accent2>
      <a:scrgbClr r="66666" g="81960" b="32941">
        <a:alpha val="100000"/>
      </a:scrgbClr>
    </a:accent2>
    <a:accent3>
      <a:scrgbClr r="53333" g="84313" b="45098">
        <a:alpha val="100000"/>
      </a:scrgbClr>
    </a:accent3>
    <a:accent4>
      <a:scrgbClr r="40392" g="84705" b="57647">
        <a:alpha val="100000"/>
      </a:scrgbClr>
    </a:accent4>
    <a:accent5>
      <a:scrgbClr r="30588" g="84705" b="69411">
        <a:alpha val="100000"/>
      </a:scrgbClr>
    </a:accent5>
    <a:accent6>
      <a:scrgbClr r="27843" g="83529" b="78431">
        <a:alpha val="100000"/>
      </a:scrgbClr>
    </a:accent6>
    <a:hlink>
      <a:scrgbClr r="39607" g="54509" b="83529">
        <a:alpha val="100000"/>
      </a:scrgbClr>
    </a:hlink>
    <a:folHlink>
      <a:scrgbClr r="62352" g="40392" b="63921">
        <a:alpha val="100000"/>
      </a:scrgbClr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1466</Words>
  <Application>WPS 演示</Application>
  <PresentationFormat>宽屏</PresentationFormat>
  <Paragraphs>462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宋体</vt:lpstr>
      <vt:lpstr>Wingdings</vt:lpstr>
      <vt:lpstr>思源宋体 CN Heavy</vt:lpstr>
      <vt:lpstr>方正隶二简体</vt:lpstr>
      <vt:lpstr>微软雅黑</vt:lpstr>
      <vt:lpstr>微软雅黑 Light</vt:lpstr>
      <vt:lpstr>方正姚体</vt:lpstr>
      <vt:lpstr>汉仪汉黑W</vt:lpstr>
      <vt:lpstr>汉仪颜楷简</vt:lpstr>
      <vt:lpstr>等线</vt:lpstr>
      <vt:lpstr>Arial Unicode MS</vt:lpstr>
      <vt:lpstr>等线 Light</vt:lpstr>
      <vt:lpstr>Calibri</vt:lpstr>
      <vt:lpstr>华文行楷</vt:lpstr>
      <vt:lpstr>方正楷体简体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juliee7</cp:lastModifiedBy>
  <cp:revision>196</cp:revision>
  <dcterms:created xsi:type="dcterms:W3CDTF">2019-06-19T02:08:00Z</dcterms:created>
  <dcterms:modified xsi:type="dcterms:W3CDTF">2024-01-15T03:11:47Z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2052-12.1.0.15120</vt:lpwstr>
  </property>
  <property fmtid="{D5CDD505-2E9C-101B-9397-08002B2CF9AE}" pid="3" name="ICV">
    <vt:lpwstr>07DAFC4DCCA840F1B7D19B167F1ADDC8_13</vt:lpwstr>
  </property>
</Properties>
</file>