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6" r:id="rId4"/>
    <p:sldId id="316" r:id="rId5"/>
    <p:sldId id="283" r:id="rId6"/>
    <p:sldId id="292" r:id="rId7"/>
    <p:sldId id="293" r:id="rId9"/>
    <p:sldId id="258" r:id="rId10"/>
    <p:sldId id="305" r:id="rId11"/>
    <p:sldId id="284" r:id="rId12"/>
    <p:sldId id="285" r:id="rId13"/>
    <p:sldId id="294" r:id="rId14"/>
    <p:sldId id="295" r:id="rId15"/>
    <p:sldId id="273" r:id="rId16"/>
    <p:sldId id="269" r:id="rId17"/>
    <p:sldId id="281" r:id="rId18"/>
    <p:sldId id="296" r:id="rId19"/>
    <p:sldId id="282" r:id="rId20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7" userDrawn="1">
          <p15:clr>
            <a:srgbClr val="A4A3A4"/>
          </p15:clr>
        </p15:guide>
        <p15:guide id="2" pos="2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BC06C8"/>
    <a:srgbClr val="DD07E5"/>
    <a:srgbClr val="F788FB"/>
    <a:srgbClr val="FAFAFA"/>
    <a:srgbClr val="C73DE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345"/>
  </p:normalViewPr>
  <p:slideViewPr>
    <p:cSldViewPr snapToGrid="0" showGuides="1">
      <p:cViewPr>
        <p:scale>
          <a:sx n="79" d="100"/>
          <a:sy n="79" d="100"/>
        </p:scale>
        <p:origin x="-1104" y="-72"/>
      </p:cViewPr>
      <p:guideLst>
        <p:guide orient="horz" pos="2057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3" cy="36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8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242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>
                <a:alpha val="100000"/>
              </a:srgbClr>
            </a:gs>
            <a:gs pos="53000">
              <a:srgbClr val="D4DEFF">
                <a:alpha val="100000"/>
              </a:srgbClr>
            </a:gs>
            <a:gs pos="83000">
              <a:srgbClr val="D4DEFF">
                <a:alpha val="100000"/>
              </a:srgbClr>
            </a:gs>
            <a:gs pos="100000">
              <a:srgbClr val="96AB94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>
                <a:alpha val="100000"/>
              </a:srgbClr>
            </a:gs>
            <a:gs pos="53000">
              <a:srgbClr val="D4DEFF">
                <a:alpha val="100000"/>
              </a:srgbClr>
            </a:gs>
            <a:gs pos="83000">
              <a:srgbClr val="D4DEFF">
                <a:alpha val="100000"/>
              </a:srgbClr>
            </a:gs>
            <a:gs pos="100000">
              <a:srgbClr val="96AB94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146.xml"/><Relationship Id="rId22" Type="http://schemas.openxmlformats.org/officeDocument/2006/relationships/tags" Target="../tags/tag145.xml"/><Relationship Id="rId21" Type="http://schemas.openxmlformats.org/officeDocument/2006/relationships/tags" Target="../tags/tag144.xml"/><Relationship Id="rId20" Type="http://schemas.openxmlformats.org/officeDocument/2006/relationships/tags" Target="../tags/tag143.xml"/><Relationship Id="rId2" Type="http://schemas.openxmlformats.org/officeDocument/2006/relationships/tags" Target="../tags/tag125.xml"/><Relationship Id="rId19" Type="http://schemas.openxmlformats.org/officeDocument/2006/relationships/tags" Target="../tags/tag142.xml"/><Relationship Id="rId18" Type="http://schemas.openxmlformats.org/officeDocument/2006/relationships/tags" Target="../tags/tag141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tags" Target="../tags/tag1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63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tags" Target="../tags/tag14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image" Target="../media/image5.jpe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2" Type="http://schemas.openxmlformats.org/officeDocument/2006/relationships/image" Target="../media/image6.jpeg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4" Type="http://schemas.openxmlformats.org/officeDocument/2006/relationships/notesSlide" Target="../notesSlides/notesSlide3.xml"/><Relationship Id="rId83" Type="http://schemas.openxmlformats.org/officeDocument/2006/relationships/slideLayout" Target="../slideLayouts/slideLayout7.xml"/><Relationship Id="rId82" Type="http://schemas.openxmlformats.org/officeDocument/2006/relationships/tags" Target="../tags/tag123.xml"/><Relationship Id="rId81" Type="http://schemas.openxmlformats.org/officeDocument/2006/relationships/tags" Target="../tags/tag122.xml"/><Relationship Id="rId80" Type="http://schemas.openxmlformats.org/officeDocument/2006/relationships/tags" Target="../tags/tag121.xml"/><Relationship Id="rId8" Type="http://schemas.openxmlformats.org/officeDocument/2006/relationships/tags" Target="../tags/tag53.xml"/><Relationship Id="rId79" Type="http://schemas.openxmlformats.org/officeDocument/2006/relationships/tags" Target="../tags/tag120.xml"/><Relationship Id="rId78" Type="http://schemas.openxmlformats.org/officeDocument/2006/relationships/tags" Target="../tags/tag119.xml"/><Relationship Id="rId77" Type="http://schemas.microsoft.com/office/2007/relationships/hdphoto" Target="../media/image10.wdp"/><Relationship Id="rId76" Type="http://schemas.openxmlformats.org/officeDocument/2006/relationships/image" Target="../media/image9.png"/><Relationship Id="rId75" Type="http://schemas.openxmlformats.org/officeDocument/2006/relationships/tags" Target="../tags/tag118.xml"/><Relationship Id="rId74" Type="http://schemas.openxmlformats.org/officeDocument/2006/relationships/tags" Target="../tags/tag117.xml"/><Relationship Id="rId73" Type="http://schemas.microsoft.com/office/2007/relationships/hdphoto" Target="../media/image8.wdp"/><Relationship Id="rId72" Type="http://schemas.openxmlformats.org/officeDocument/2006/relationships/image" Target="../media/image7.png"/><Relationship Id="rId71" Type="http://schemas.openxmlformats.org/officeDocument/2006/relationships/tags" Target="../tags/tag116.xml"/><Relationship Id="rId70" Type="http://schemas.openxmlformats.org/officeDocument/2006/relationships/tags" Target="../tags/tag115.xml"/><Relationship Id="rId7" Type="http://schemas.openxmlformats.org/officeDocument/2006/relationships/tags" Target="../tags/tag52.xml"/><Relationship Id="rId69" Type="http://schemas.openxmlformats.org/officeDocument/2006/relationships/tags" Target="../tags/tag114.xml"/><Relationship Id="rId68" Type="http://schemas.openxmlformats.org/officeDocument/2006/relationships/tags" Target="../tags/tag113.xml"/><Relationship Id="rId67" Type="http://schemas.openxmlformats.org/officeDocument/2006/relationships/tags" Target="../tags/tag112.xml"/><Relationship Id="rId66" Type="http://schemas.openxmlformats.org/officeDocument/2006/relationships/tags" Target="../tags/tag111.xml"/><Relationship Id="rId65" Type="http://schemas.openxmlformats.org/officeDocument/2006/relationships/tags" Target="../tags/tag110.xml"/><Relationship Id="rId64" Type="http://schemas.openxmlformats.org/officeDocument/2006/relationships/tags" Target="../tags/tag109.xml"/><Relationship Id="rId63" Type="http://schemas.openxmlformats.org/officeDocument/2006/relationships/tags" Target="../tags/tag108.xml"/><Relationship Id="rId62" Type="http://schemas.openxmlformats.org/officeDocument/2006/relationships/tags" Target="../tags/tag107.xml"/><Relationship Id="rId61" Type="http://schemas.openxmlformats.org/officeDocument/2006/relationships/tags" Target="../tags/tag106.xml"/><Relationship Id="rId60" Type="http://schemas.openxmlformats.org/officeDocument/2006/relationships/tags" Target="../tags/tag105.xml"/><Relationship Id="rId6" Type="http://schemas.openxmlformats.org/officeDocument/2006/relationships/tags" Target="../tags/tag51.xml"/><Relationship Id="rId59" Type="http://schemas.openxmlformats.org/officeDocument/2006/relationships/tags" Target="../tags/tag104.xml"/><Relationship Id="rId58" Type="http://schemas.openxmlformats.org/officeDocument/2006/relationships/tags" Target="../tags/tag103.xml"/><Relationship Id="rId57" Type="http://schemas.openxmlformats.org/officeDocument/2006/relationships/tags" Target="../tags/tag102.xml"/><Relationship Id="rId56" Type="http://schemas.openxmlformats.org/officeDocument/2006/relationships/tags" Target="../tags/tag101.xml"/><Relationship Id="rId55" Type="http://schemas.openxmlformats.org/officeDocument/2006/relationships/tags" Target="../tags/tag100.xml"/><Relationship Id="rId54" Type="http://schemas.openxmlformats.org/officeDocument/2006/relationships/tags" Target="../tags/tag99.xml"/><Relationship Id="rId53" Type="http://schemas.openxmlformats.org/officeDocument/2006/relationships/tags" Target="../tags/tag98.xml"/><Relationship Id="rId52" Type="http://schemas.openxmlformats.org/officeDocument/2006/relationships/tags" Target="../tags/tag97.xml"/><Relationship Id="rId51" Type="http://schemas.openxmlformats.org/officeDocument/2006/relationships/tags" Target="../tags/tag96.xml"/><Relationship Id="rId50" Type="http://schemas.openxmlformats.org/officeDocument/2006/relationships/tags" Target="../tags/tag95.xml"/><Relationship Id="rId5" Type="http://schemas.openxmlformats.org/officeDocument/2006/relationships/tags" Target="../tags/tag50.xml"/><Relationship Id="rId49" Type="http://schemas.openxmlformats.org/officeDocument/2006/relationships/tags" Target="../tags/tag94.xml"/><Relationship Id="rId48" Type="http://schemas.openxmlformats.org/officeDocument/2006/relationships/tags" Target="../tags/tag93.xml"/><Relationship Id="rId47" Type="http://schemas.openxmlformats.org/officeDocument/2006/relationships/tags" Target="../tags/tag92.xml"/><Relationship Id="rId46" Type="http://schemas.openxmlformats.org/officeDocument/2006/relationships/tags" Target="../tags/tag91.xml"/><Relationship Id="rId45" Type="http://schemas.openxmlformats.org/officeDocument/2006/relationships/tags" Target="../tags/tag90.xml"/><Relationship Id="rId44" Type="http://schemas.openxmlformats.org/officeDocument/2006/relationships/tags" Target="../tags/tag89.xml"/><Relationship Id="rId43" Type="http://schemas.openxmlformats.org/officeDocument/2006/relationships/tags" Target="../tags/tag88.xml"/><Relationship Id="rId42" Type="http://schemas.openxmlformats.org/officeDocument/2006/relationships/tags" Target="../tags/tag87.xml"/><Relationship Id="rId41" Type="http://schemas.openxmlformats.org/officeDocument/2006/relationships/tags" Target="../tags/tag86.xml"/><Relationship Id="rId40" Type="http://schemas.openxmlformats.org/officeDocument/2006/relationships/tags" Target="../tags/tag85.xml"/><Relationship Id="rId4" Type="http://schemas.openxmlformats.org/officeDocument/2006/relationships/tags" Target="../tags/tag49.xml"/><Relationship Id="rId39" Type="http://schemas.openxmlformats.org/officeDocument/2006/relationships/tags" Target="../tags/tag84.xml"/><Relationship Id="rId38" Type="http://schemas.openxmlformats.org/officeDocument/2006/relationships/tags" Target="../tags/tag83.xml"/><Relationship Id="rId37" Type="http://schemas.openxmlformats.org/officeDocument/2006/relationships/tags" Target="../tags/tag82.xml"/><Relationship Id="rId36" Type="http://schemas.openxmlformats.org/officeDocument/2006/relationships/tags" Target="../tags/tag81.xml"/><Relationship Id="rId35" Type="http://schemas.openxmlformats.org/officeDocument/2006/relationships/tags" Target="../tags/tag80.xml"/><Relationship Id="rId34" Type="http://schemas.openxmlformats.org/officeDocument/2006/relationships/tags" Target="../tags/tag79.xml"/><Relationship Id="rId33" Type="http://schemas.openxmlformats.org/officeDocument/2006/relationships/tags" Target="../tags/tag78.xml"/><Relationship Id="rId32" Type="http://schemas.openxmlformats.org/officeDocument/2006/relationships/tags" Target="../tags/tag77.xml"/><Relationship Id="rId31" Type="http://schemas.openxmlformats.org/officeDocument/2006/relationships/tags" Target="../tags/tag76.xml"/><Relationship Id="rId30" Type="http://schemas.openxmlformats.org/officeDocument/2006/relationships/tags" Target="../tags/tag75.xml"/><Relationship Id="rId3" Type="http://schemas.openxmlformats.org/officeDocument/2006/relationships/tags" Target="../tags/tag48.xml"/><Relationship Id="rId29" Type="http://schemas.openxmlformats.org/officeDocument/2006/relationships/tags" Target="../tags/tag74.xml"/><Relationship Id="rId28" Type="http://schemas.openxmlformats.org/officeDocument/2006/relationships/tags" Target="../tags/tag73.xml"/><Relationship Id="rId27" Type="http://schemas.openxmlformats.org/officeDocument/2006/relationships/tags" Target="../tags/tag72.xml"/><Relationship Id="rId26" Type="http://schemas.openxmlformats.org/officeDocument/2006/relationships/tags" Target="../tags/tag71.xml"/><Relationship Id="rId25" Type="http://schemas.openxmlformats.org/officeDocument/2006/relationships/tags" Target="../tags/tag70.xml"/><Relationship Id="rId24" Type="http://schemas.openxmlformats.org/officeDocument/2006/relationships/tags" Target="../tags/tag69.xml"/><Relationship Id="rId23" Type="http://schemas.openxmlformats.org/officeDocument/2006/relationships/tags" Target="../tags/tag68.xml"/><Relationship Id="rId22" Type="http://schemas.openxmlformats.org/officeDocument/2006/relationships/tags" Target="../tags/tag67.xml"/><Relationship Id="rId21" Type="http://schemas.openxmlformats.org/officeDocument/2006/relationships/tags" Target="../tags/tag66.xml"/><Relationship Id="rId20" Type="http://schemas.openxmlformats.org/officeDocument/2006/relationships/tags" Target="../tags/tag65.xml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楞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2820" y="1632585"/>
            <a:ext cx="4981575" cy="6186170"/>
          </a:xfrm>
          <a:prstGeom prst="rect">
            <a:avLst/>
          </a:prstGeom>
        </p:spPr>
      </p:pic>
      <p:sp>
        <p:nvSpPr>
          <p:cNvPr id="3075" name="WordArt 4"/>
          <p:cNvSpPr/>
          <p:nvPr/>
        </p:nvSpPr>
        <p:spPr>
          <a:xfrm>
            <a:off x="1273175" y="1053148"/>
            <a:ext cx="6191250" cy="2270124"/>
          </a:xfrm>
          <a:prstGeom prst="rect">
            <a:avLst/>
          </a:prstGeom>
        </p:spPr>
        <p:txBody>
          <a:bodyPr wrap="none" fromWordArt="1">
            <a:normAutofit/>
          </a:bodyPr>
          <a:p>
            <a:pPr algn="ctr" fontAlgn="base"/>
            <a:r>
              <a:rPr lang="en-US" altLang="zh-CN" sz="8800" b="1" strike="noStrike" spc="50" noProof="1">
                <a:solidFill>
                  <a:srgbClr val="3333FF">
                    <a:alpha val="94901"/>
                  </a:srgb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2.1</a:t>
            </a:r>
            <a:r>
              <a:rPr lang="zh-CN" altLang="en-US" sz="8800" b="1" strike="noStrike" spc="50" noProof="1">
                <a:solidFill>
                  <a:srgbClr val="3333FF">
                    <a:alpha val="94901"/>
                  </a:srgb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楞次定律</a:t>
            </a:r>
            <a:endParaRPr lang="zh-CN" altLang="en-US" sz="8800" b="1" strike="noStrike" spc="50" noProof="1">
              <a:solidFill>
                <a:srgbClr val="3333FF">
                  <a:alpha val="94901"/>
                </a:srgb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3" name="TextBox 22"/>
          <p:cNvSpPr txBox="1"/>
          <p:nvPr>
            <p:custDataLst>
              <p:tags r:id="rId1"/>
            </p:custDataLst>
          </p:nvPr>
        </p:nvSpPr>
        <p:spPr>
          <a:xfrm>
            <a:off x="3201353" y="5498148"/>
            <a:ext cx="4932362" cy="829945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endParaRPr lang="zh-CN" altLang="en-US">
              <a:latin typeface="Calibri" panose="020F0502020204030204"/>
            </a:endParaRPr>
          </a:p>
          <a:p>
            <a:endParaRPr lang="zh-CN" altLang="en-US">
              <a:latin typeface="Calibri" panose="020F0502020204030204"/>
            </a:endParaRPr>
          </a:p>
        </p:txBody>
      </p:sp>
      <p:sp>
        <p:nvSpPr>
          <p:cNvPr id="2" name="Text Box 2"/>
          <p:cNvSpPr txBox="1"/>
          <p:nvPr>
            <p:custDataLst>
              <p:tags r:id="rId2"/>
            </p:custDataLst>
          </p:nvPr>
        </p:nvSpPr>
        <p:spPr>
          <a:xfrm>
            <a:off x="5272405" y="580390"/>
            <a:ext cx="1143635" cy="1029970"/>
          </a:xfrm>
          <a:prstGeom prst="rect">
            <a:avLst/>
          </a:prstGeom>
          <a:solidFill>
            <a:srgbClr val="96E1FC"/>
          </a:solidFill>
          <a:ln w="9525" cap="flat" cmpd="sng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en-US" altLang="zh-CN" sz="6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感</a:t>
            </a:r>
            <a:endParaRPr lang="zh-CN" altLang="en-US" sz="4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/>
          <p:nvPr>
            <p:custDataLst>
              <p:tags r:id="rId3"/>
            </p:custDataLst>
          </p:nvPr>
        </p:nvSpPr>
        <p:spPr>
          <a:xfrm>
            <a:off x="5151755" y="3897630"/>
            <a:ext cx="1260475" cy="1014730"/>
          </a:xfrm>
          <a:prstGeom prst="rect">
            <a:avLst/>
          </a:prstGeom>
          <a:solidFill>
            <a:srgbClr val="96E1FC"/>
          </a:solidFill>
          <a:ln w="9525" cap="flat" cmpd="sng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el-GR" altLang="zh-CN" sz="6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Φ</a:t>
            </a:r>
            <a:r>
              <a:rPr lang="zh-CN" altLang="en-US" sz="4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</a:t>
            </a:r>
            <a:endParaRPr lang="zh-CN" altLang="en-US" sz="4800" b="1" baseline="-250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>
            <p:custDataLst>
              <p:tags r:id="rId4"/>
            </p:custDataLst>
          </p:nvPr>
        </p:nvSpPr>
        <p:spPr>
          <a:xfrm>
            <a:off x="4725670" y="4520565"/>
            <a:ext cx="792163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</a:t>
            </a:r>
            <a:endParaRPr lang="zh-CN" altLang="en-US" sz="4000" b="1" baseline="-25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 Box 5"/>
          <p:cNvSpPr txBox="1"/>
          <p:nvPr>
            <p:custDataLst>
              <p:tags r:id="rId5"/>
            </p:custDataLst>
          </p:nvPr>
        </p:nvSpPr>
        <p:spPr>
          <a:xfrm>
            <a:off x="6243638" y="4473575"/>
            <a:ext cx="792162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减</a:t>
            </a:r>
            <a:endParaRPr lang="zh-CN" altLang="en-US" sz="4000" b="1" baseline="-25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Group 6"/>
          <p:cNvGrpSpPr/>
          <p:nvPr>
            <p:custDataLst>
              <p:tags r:id="rId6"/>
            </p:custDataLst>
          </p:nvPr>
        </p:nvGrpSpPr>
        <p:grpSpPr>
          <a:xfrm>
            <a:off x="3722688" y="1306513"/>
            <a:ext cx="1512887" cy="3816350"/>
            <a:chOff x="1519" y="709"/>
            <a:chExt cx="998" cy="2585"/>
          </a:xfrm>
        </p:grpSpPr>
        <p:sp>
          <p:nvSpPr>
            <p:cNvPr id="7" name="Line 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 flipV="1">
              <a:off x="1519" y="2886"/>
              <a:ext cx="590" cy="408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1519" y="1026"/>
              <a:ext cx="0" cy="186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519" y="709"/>
              <a:ext cx="998" cy="317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Text Box 10"/>
          <p:cNvSpPr txBox="1"/>
          <p:nvPr>
            <p:custDataLst>
              <p:tags r:id="rId10"/>
            </p:custDataLst>
          </p:nvPr>
        </p:nvSpPr>
        <p:spPr>
          <a:xfrm>
            <a:off x="2786063" y="2116138"/>
            <a:ext cx="1081087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40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原</a:t>
            </a:r>
            <a:endParaRPr lang="zh-CN" altLang="en-US" sz="4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1" name="Group 11"/>
          <p:cNvGrpSpPr/>
          <p:nvPr>
            <p:custDataLst>
              <p:tags r:id="rId11"/>
            </p:custDataLst>
          </p:nvPr>
        </p:nvGrpSpPr>
        <p:grpSpPr>
          <a:xfrm flipH="1">
            <a:off x="6530975" y="1306513"/>
            <a:ext cx="1368425" cy="3816350"/>
            <a:chOff x="1519" y="709"/>
            <a:chExt cx="998" cy="2585"/>
          </a:xfrm>
        </p:grpSpPr>
        <p:sp>
          <p:nvSpPr>
            <p:cNvPr id="12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 flipV="1">
              <a:off x="1519" y="2886"/>
              <a:ext cx="590" cy="40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1519" y="1026"/>
              <a:ext cx="0" cy="186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1519" y="709"/>
              <a:ext cx="998" cy="31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 Box 15"/>
          <p:cNvSpPr txBox="1"/>
          <p:nvPr>
            <p:custDataLst>
              <p:tags r:id="rId15"/>
            </p:custDataLst>
          </p:nvPr>
        </p:nvSpPr>
        <p:spPr>
          <a:xfrm>
            <a:off x="7970838" y="2238375"/>
            <a:ext cx="1081087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40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原</a:t>
            </a:r>
            <a:endParaRPr lang="zh-CN" altLang="en-US" sz="4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AutoShap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23230" y="1593215"/>
            <a:ext cx="576580" cy="809625"/>
          </a:xfrm>
          <a:prstGeom prst="downArrow">
            <a:avLst>
              <a:gd name="adj1" fmla="val 50000"/>
              <a:gd name="adj2" fmla="val 5845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eaVert" wrap="none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AutoShap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41010" y="3104515"/>
            <a:ext cx="539750" cy="721360"/>
          </a:xfrm>
          <a:prstGeom prst="downArrow">
            <a:avLst>
              <a:gd name="adj1" fmla="val 50000"/>
              <a:gd name="adj2" fmla="val 5845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eaVert" wrap="none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 Box 18"/>
          <p:cNvSpPr txBox="1"/>
          <p:nvPr>
            <p:custDataLst>
              <p:tags r:id="rId18"/>
            </p:custDataLst>
          </p:nvPr>
        </p:nvSpPr>
        <p:spPr>
          <a:xfrm>
            <a:off x="5235575" y="2097088"/>
            <a:ext cx="1223963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阻碍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Text Box 19"/>
          <p:cNvSpPr txBox="1"/>
          <p:nvPr>
            <p:custDataLst>
              <p:tags r:id="rId19"/>
            </p:custDataLst>
          </p:nvPr>
        </p:nvSpPr>
        <p:spPr>
          <a:xfrm>
            <a:off x="5210175" y="4545013"/>
            <a:ext cx="15367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变化</a:t>
            </a:r>
            <a:endParaRPr lang="zh-CN" altLang="en-US" sz="4000" b="1" baseline="-25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Text Box 20"/>
          <p:cNvSpPr txBox="1"/>
          <p:nvPr>
            <p:custDataLst>
              <p:tags r:id="rId20"/>
            </p:custDataLst>
          </p:nvPr>
        </p:nvSpPr>
        <p:spPr>
          <a:xfrm>
            <a:off x="2786063" y="3846513"/>
            <a:ext cx="10810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Text Box 21"/>
          <p:cNvSpPr txBox="1"/>
          <p:nvPr>
            <p:custDataLst>
              <p:tags r:id="rId21"/>
            </p:custDataLst>
          </p:nvPr>
        </p:nvSpPr>
        <p:spPr>
          <a:xfrm>
            <a:off x="8042275" y="3897313"/>
            <a:ext cx="9366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Rectangle 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185" y="222250"/>
            <a:ext cx="392938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defTabSz="806450" fontAlgn="auto"/>
            <a:r>
              <a:rPr lang="zh-CN" altLang="en-US" sz="3200" b="1" strike="noStrike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探究二：深化理解</a:t>
            </a:r>
            <a:r>
              <a:rPr lang="zh-CN" altLang="en-US" sz="3400" b="1" strike="noStrike" noProof="1" smtClean="0">
                <a:solidFill>
                  <a:srgbClr val="1D41D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zh-CN" altLang="en-US" sz="3400" b="1" strike="noStrike" noProof="1" smtClean="0">
              <a:solidFill>
                <a:srgbClr val="1D41D5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226" name="Rectangle 122"/>
          <p:cNvSpPr/>
          <p:nvPr>
            <p:custDataLst>
              <p:tags r:id="rId23"/>
            </p:custDataLst>
          </p:nvPr>
        </p:nvSpPr>
        <p:spPr>
          <a:xfrm>
            <a:off x="890270" y="5498465"/>
            <a:ext cx="1682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表述一：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mph" presetSubtype="2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35" calcmode="lin" valueType="num">
                                      <p:cBhvr override="childStyl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mph" presetSubtype="2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0.6" calcmode="lin" valueType="num">
                                      <p:cBhvr override="childStyl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9792 -0.00481481 L -0.11349 0.124815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6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3611 0.012037 L 0.1875 0.255463 " pathEditMode="relative" rAng="0" ptsTypes="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11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-0.0580729 0.129537" pathEditMode="relative" rAng="0" ptsTypes="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7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25 0.245185" pathEditMode="relative" rAng="0" ptsTypes="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13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" grpId="0" bldLvl="0" animBg="1"/>
      <p:bldP spid="3" grpId="0" bldLvl="0" animBg="1"/>
      <p:bldP spid="4" grpId="0"/>
      <p:bldP spid="4" grpId="1"/>
      <p:bldP spid="4" grpId="2"/>
      <p:bldP spid="4" grpId="3"/>
      <p:bldP spid="4" grpId="4"/>
      <p:bldP spid="4" grpId="5"/>
      <p:bldP spid="4" grpId="6"/>
      <p:bldP spid="5" grpId="0"/>
      <p:bldP spid="5" grpId="1"/>
      <p:bldP spid="5" grpId="2"/>
      <p:bldP spid="5" grpId="3"/>
      <p:bldP spid="5" grpId="4"/>
      <p:bldP spid="5" grpId="5"/>
      <p:bldP spid="5" grpId="6"/>
      <p:bldP spid="10" grpId="0"/>
      <p:bldP spid="10" grpId="1"/>
      <p:bldP spid="15" grpId="0"/>
      <p:bldP spid="15" grpId="1"/>
      <p:bldP spid="16" grpId="0" bldLvl="0" animBg="1"/>
      <p:bldP spid="17" grpId="0" bldLvl="0" animBg="1"/>
      <p:bldP spid="18" grpId="0"/>
      <p:bldP spid="19" grpId="0"/>
      <p:bldP spid="20" grpId="0"/>
      <p:bldP spid="20" grpId="1"/>
      <p:bldP spid="21" grpId="0"/>
      <p:bldP spid="21" grpId="1"/>
      <p:bldP spid="47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336550"/>
            <a:ext cx="47910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探究三：归纳总结</a:t>
            </a:r>
            <a:endParaRPr kumimoji="0" lang="zh-CN" altLang="en-US" sz="32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38238"/>
            <a:ext cx="6159500" cy="15144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楞次定律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感应电流具有这样的方向，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感应电流的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磁场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总是要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阻碍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引起感应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电流的磁通量的</a:t>
            </a: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变化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3" descr="c2cec3fdfc039245b042b1168594a4c27d1e253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5413" y="374650"/>
            <a:ext cx="2392362" cy="290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"/>
          <p:cNvSpPr/>
          <p:nvPr/>
        </p:nvSpPr>
        <p:spPr>
          <a:xfrm>
            <a:off x="419100" y="3486150"/>
            <a:ext cx="8724900" cy="31083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海因里希</a:t>
            </a:r>
            <a:r>
              <a:rPr lang="en-US" altLang="zh-CN" sz="2800" b="1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·</a:t>
            </a: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楞次，</a:t>
            </a:r>
            <a:endParaRPr lang="en-US" altLang="zh-CN" sz="2800" b="1">
              <a:solidFill>
                <a:srgbClr val="333333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en-US" altLang="zh-CN" sz="2800" b="1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       1804</a:t>
            </a: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年</a:t>
            </a:r>
            <a:r>
              <a:rPr lang="en-US" altLang="zh-CN" sz="2800" b="1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月</a:t>
            </a:r>
            <a:r>
              <a:rPr lang="en-US" altLang="zh-CN" sz="2800" b="1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24</a:t>
            </a: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日－</a:t>
            </a:r>
            <a:r>
              <a:rPr lang="en-US" altLang="zh-CN" sz="2800" b="1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1865</a:t>
            </a: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年</a:t>
            </a:r>
            <a:r>
              <a:rPr lang="en-US" altLang="zh-CN" sz="2800" b="1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月</a:t>
            </a:r>
            <a:r>
              <a:rPr lang="en-US" altLang="zh-CN" sz="2800" b="1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10</a:t>
            </a: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日，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俄国</a:t>
            </a: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物理学家、地球物理学家。楞次总结了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安培</a:t>
            </a: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的电动力学与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法拉第</a:t>
            </a: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的电磁感应现象后，于</a:t>
            </a:r>
            <a:r>
              <a:rPr lang="en-US" altLang="zh-CN" sz="2800" b="1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1833</a:t>
            </a: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楷体_GB2312" pitchFamily="49" charset="-122"/>
              </a:rPr>
              <a:t>年在圣彼得堡科学院宣读了题为“关于用电动力学方法决定感生电流方向”的论文，提出了感生电动势阻止产生电磁感应的磁铁或线圈的运动，后来这条定律被称为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楞次定律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。</a:t>
            </a:r>
            <a:endParaRPr lang="zh-CN" altLang="en-US" sz="2800" b="1" dirty="0">
              <a:latin typeface="Calibri" panose="020F050202020403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0" y="296863"/>
            <a:ext cx="63531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活动二、楞次定律的应用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675" y="1308100"/>
            <a:ext cx="9077325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探究一：当螺线管下落靠近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N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极的过程中，线圈中的感应电流方向如何？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5" name="Rectangle 10"/>
          <p:cNvSpPr/>
          <p:nvPr/>
        </p:nvSpPr>
        <p:spPr>
          <a:xfrm>
            <a:off x="449263" y="2517775"/>
            <a:ext cx="5432425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）螺线管下落过程中原磁场的方向：</a:t>
            </a:r>
            <a:endParaRPr lang="zh-CN" altLang="en-US" sz="2800" b="1" dirty="0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449263" y="3633788"/>
            <a:ext cx="5773737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）螺线管内磁通量如何变化：     </a:t>
            </a:r>
            <a:endParaRPr lang="en-US" altLang="zh-CN" sz="2800" b="1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449263" y="4332288"/>
            <a:ext cx="53086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）感应电流的磁场方向：</a:t>
            </a:r>
            <a:endParaRPr lang="zh-CN" altLang="en-US" sz="2800" b="1" dirty="0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Rectangle 10"/>
          <p:cNvSpPr/>
          <p:nvPr/>
        </p:nvSpPr>
        <p:spPr>
          <a:xfrm>
            <a:off x="449263" y="5029200"/>
            <a:ext cx="5308600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）利用右手螺旋定则得出感应电流方向（俯视）：                    </a:t>
            </a:r>
            <a:endParaRPr lang="zh-CN" altLang="en-US" sz="2800" b="1" dirty="0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83"/>
          <p:cNvGrpSpPr/>
          <p:nvPr/>
        </p:nvGrpSpPr>
        <p:grpSpPr>
          <a:xfrm>
            <a:off x="8186440" y="2500321"/>
            <a:ext cx="725785" cy="2289167"/>
            <a:chOff x="7350639" y="3763707"/>
            <a:chExt cx="495220" cy="1438137"/>
          </a:xfrm>
        </p:grpSpPr>
        <p:sp>
          <p:nvSpPr>
            <p:cNvPr id="12296" name="Line 64"/>
            <p:cNvSpPr/>
            <p:nvPr/>
          </p:nvSpPr>
          <p:spPr>
            <a:xfrm>
              <a:off x="7820878" y="3763707"/>
              <a:ext cx="24981" cy="675261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</p:spPr>
        </p:sp>
        <p:grpSp>
          <p:nvGrpSpPr>
            <p:cNvPr id="12324" name="组合 80"/>
            <p:cNvGrpSpPr/>
            <p:nvPr/>
          </p:nvGrpSpPr>
          <p:grpSpPr>
            <a:xfrm>
              <a:off x="7350639" y="4625758"/>
              <a:ext cx="242881" cy="576086"/>
              <a:chOff x="7350639" y="4625758"/>
              <a:chExt cx="242881" cy="576086"/>
            </a:xfrm>
          </p:grpSpPr>
          <p:grpSp>
            <p:nvGrpSpPr>
              <p:cNvPr id="12325" name="Group 65"/>
              <p:cNvGrpSpPr/>
              <p:nvPr/>
            </p:nvGrpSpPr>
            <p:grpSpPr>
              <a:xfrm>
                <a:off x="7350639" y="4625758"/>
                <a:ext cx="242881" cy="576086"/>
                <a:chOff x="48" y="-178"/>
                <a:chExt cx="155" cy="426"/>
              </a:xfrm>
            </p:grpSpPr>
            <p:grpSp>
              <p:nvGrpSpPr>
                <p:cNvPr id="12326" name="Group 66"/>
                <p:cNvGrpSpPr/>
                <p:nvPr/>
              </p:nvGrpSpPr>
              <p:grpSpPr>
                <a:xfrm>
                  <a:off x="70" y="-178"/>
                  <a:ext cx="124" cy="418"/>
                  <a:chOff x="24" y="-178"/>
                  <a:chExt cx="124" cy="418"/>
                </a:xfrm>
              </p:grpSpPr>
              <p:sp>
                <p:nvSpPr>
                  <p:cNvPr id="12327" name="未知"/>
                  <p:cNvSpPr/>
                  <p:nvPr/>
                </p:nvSpPr>
                <p:spPr>
                  <a:xfrm rot="-5400000">
                    <a:off x="-22" y="-120"/>
                    <a:ext cx="211" cy="11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3480" h="360">
                        <a:moveTo>
                          <a:pt x="0" y="0"/>
                        </a:moveTo>
                        <a:lnTo>
                          <a:pt x="3480" y="0"/>
                        </a:lnTo>
                        <a:lnTo>
                          <a:pt x="3480" y="360"/>
                        </a:lnTo>
                        <a:lnTo>
                          <a:pt x="0" y="360"/>
                        </a:lnTo>
                      </a:path>
                    </a:pathLst>
                  </a:custGeom>
                  <a:solidFill>
                    <a:srgbClr val="CC3300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2328" name="未知"/>
                  <p:cNvSpPr/>
                  <p:nvPr/>
                </p:nvSpPr>
                <p:spPr>
                  <a:xfrm rot="-5400000" flipH="1">
                    <a:off x="-17" y="75"/>
                    <a:ext cx="212" cy="11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3480" h="360">
                        <a:moveTo>
                          <a:pt x="0" y="0"/>
                        </a:moveTo>
                        <a:lnTo>
                          <a:pt x="3480" y="0"/>
                        </a:lnTo>
                        <a:lnTo>
                          <a:pt x="3480" y="360"/>
                        </a:lnTo>
                        <a:lnTo>
                          <a:pt x="0" y="360"/>
                        </a:lnTo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12329" name="Text Box 69"/>
                <p:cNvSpPr txBox="1"/>
                <p:nvPr/>
              </p:nvSpPr>
              <p:spPr>
                <a:xfrm>
                  <a:off x="48" y="62"/>
                  <a:ext cx="155" cy="1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0">
                  <a:spAutoFit/>
                </a:bodyPr>
                <a:p>
                  <a:r>
                    <a:rPr lang="en-US" altLang="zh-CN" sz="200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S</a:t>
                  </a:r>
                  <a:endParaRPr lang="en-US" altLang="zh-CN" sz="20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2330" name="TextBox 79"/>
              <p:cNvSpPr txBox="1"/>
              <p:nvPr/>
            </p:nvSpPr>
            <p:spPr>
              <a:xfrm>
                <a:off x="7353714" y="4659831"/>
                <a:ext cx="239754" cy="2319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>
                    <a:latin typeface="Arial" panose="020B0604020202020204" pitchFamily="34" charset="0"/>
                    <a:ea typeface="宋体" panose="02010600030101010101" pitchFamily="2" charset="-122"/>
                  </a:rPr>
                  <a:t>N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82" name="矩形 81"/>
          <p:cNvSpPr/>
          <p:nvPr/>
        </p:nvSpPr>
        <p:spPr>
          <a:xfrm>
            <a:off x="5526088" y="3662363"/>
            <a:ext cx="941387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" name="Rectangle 10"/>
          <p:cNvSpPr/>
          <p:nvPr/>
        </p:nvSpPr>
        <p:spPr>
          <a:xfrm>
            <a:off x="1524000" y="2982913"/>
            <a:ext cx="100965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向上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908550" y="4364038"/>
            <a:ext cx="9017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向下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057650" y="5459413"/>
            <a:ext cx="181927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顺时针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134735" y="2080260"/>
            <a:ext cx="2515235" cy="1547495"/>
            <a:chOff x="4514" y="3704"/>
            <a:chExt cx="5277" cy="2877"/>
          </a:xfrm>
        </p:grpSpPr>
        <p:grpSp>
          <p:nvGrpSpPr>
            <p:cNvPr id="8" name="组合 7"/>
            <p:cNvGrpSpPr/>
            <p:nvPr/>
          </p:nvGrpSpPr>
          <p:grpSpPr>
            <a:xfrm>
              <a:off x="4514" y="3704"/>
              <a:ext cx="4986" cy="2877"/>
              <a:chOff x="3915" y="1720"/>
              <a:chExt cx="4986" cy="2877"/>
            </a:xfrm>
          </p:grpSpPr>
          <p:sp>
            <p:nvSpPr>
              <p:cNvPr id="5135" name="Line 152"/>
              <p:cNvSpPr/>
              <p:nvPr>
                <p:custDataLst>
                  <p:tags r:id="rId1"/>
                </p:custDataLst>
              </p:nvPr>
            </p:nvSpPr>
            <p:spPr>
              <a:xfrm>
                <a:off x="4612" y="1720"/>
                <a:ext cx="1" cy="75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9" name="组合 8"/>
              <p:cNvGrpSpPr/>
              <p:nvPr/>
            </p:nvGrpSpPr>
            <p:grpSpPr>
              <a:xfrm>
                <a:off x="3915" y="1726"/>
                <a:ext cx="4986" cy="2871"/>
                <a:chOff x="3915" y="1726"/>
                <a:chExt cx="4986" cy="2871"/>
              </a:xfrm>
            </p:grpSpPr>
            <p:sp>
              <p:nvSpPr>
                <p:cNvPr id="20" name="Line 150"/>
                <p:cNvSpPr/>
                <p:nvPr>
                  <p:custDataLst>
                    <p:tags r:id="rId2"/>
                  </p:custDataLst>
                </p:nvPr>
              </p:nvSpPr>
              <p:spPr>
                <a:xfrm flipV="1">
                  <a:off x="4629" y="1726"/>
                  <a:ext cx="4272" cy="9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" name="Line 150"/>
                <p:cNvSpPr/>
                <p:nvPr>
                  <p:custDataLst>
                    <p:tags r:id="rId3"/>
                  </p:custDataLst>
                </p:nvPr>
              </p:nvSpPr>
              <p:spPr>
                <a:xfrm flipV="1">
                  <a:off x="4613" y="4594"/>
                  <a:ext cx="3130" cy="1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" name="Line 15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4630" y="3867"/>
                  <a:ext cx="3" cy="73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" name="椭圆 3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3915" y="2480"/>
                  <a:ext cx="1441" cy="1386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箭头连接符 29"/>
                <p:cNvCxnSpPr/>
                <p:nvPr>
                  <p:custDataLst>
                    <p:tags r:id="rId6"/>
                  </p:custDataLst>
                </p:nvPr>
              </p:nvCxnSpPr>
              <p:spPr>
                <a:xfrm flipH="1" flipV="1">
                  <a:off x="4612" y="2748"/>
                  <a:ext cx="17" cy="961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组合 36"/>
            <p:cNvGrpSpPr/>
            <p:nvPr/>
          </p:nvGrpSpPr>
          <p:grpSpPr>
            <a:xfrm>
              <a:off x="7103" y="3711"/>
              <a:ext cx="2688" cy="2864"/>
              <a:chOff x="8714" y="6020"/>
              <a:chExt cx="2688" cy="2306"/>
            </a:xfrm>
          </p:grpSpPr>
          <p:sp>
            <p:nvSpPr>
              <p:cNvPr id="5" name="任意多边形 4"/>
              <p:cNvSpPr/>
              <p:nvPr>
                <p:custDataLst>
                  <p:tags r:id="rId7"/>
                </p:custDataLst>
              </p:nvPr>
            </p:nvSpPr>
            <p:spPr>
              <a:xfrm rot="17640000">
                <a:off x="11068" y="6005"/>
                <a:ext cx="263" cy="292"/>
              </a:xfrm>
              <a:custGeom>
                <a:avLst/>
                <a:gdLst>
                  <a:gd name="connisteX0" fmla="*/ 0 w 235808"/>
                  <a:gd name="connsiteY0" fmla="*/ 84802 h 296050"/>
                  <a:gd name="connisteX1" fmla="*/ 220980 w 235808"/>
                  <a:gd name="connsiteY1" fmla="*/ 295622 h 296050"/>
                  <a:gd name="connisteX2" fmla="*/ 200025 w 235808"/>
                  <a:gd name="connsiteY2" fmla="*/ 32732 h 296050"/>
                  <a:gd name="connisteX3" fmla="*/ 179070 w 235808"/>
                  <a:gd name="connsiteY3" fmla="*/ 11142 h 2960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235808" h="296051">
                    <a:moveTo>
                      <a:pt x="0" y="84802"/>
                    </a:moveTo>
                    <a:cubicBezTo>
                      <a:pt x="44450" y="132427"/>
                      <a:pt x="180975" y="305782"/>
                      <a:pt x="220980" y="295622"/>
                    </a:cubicBezTo>
                    <a:cubicBezTo>
                      <a:pt x="260985" y="285462"/>
                      <a:pt x="208280" y="89882"/>
                      <a:pt x="200025" y="32732"/>
                    </a:cubicBezTo>
                    <a:cubicBezTo>
                      <a:pt x="191770" y="-24418"/>
                      <a:pt x="182880" y="10507"/>
                      <a:pt x="179070" y="1114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8714" y="6028"/>
                <a:ext cx="2688" cy="2298"/>
                <a:chOff x="8714" y="6028"/>
                <a:chExt cx="2688" cy="2298"/>
              </a:xfrm>
            </p:grpSpPr>
            <p:cxnSp>
              <p:nvCxnSpPr>
                <p:cNvPr id="22" name="直接连接符 21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10536" y="6956"/>
                  <a:ext cx="29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组合 34"/>
                <p:cNvGrpSpPr/>
                <p:nvPr/>
              </p:nvGrpSpPr>
              <p:grpSpPr>
                <a:xfrm>
                  <a:off x="8714" y="6028"/>
                  <a:ext cx="2688" cy="2298"/>
                  <a:chOff x="8714" y="6028"/>
                  <a:chExt cx="2688" cy="2298"/>
                </a:xfrm>
              </p:grpSpPr>
              <p:cxnSp>
                <p:nvCxnSpPr>
                  <p:cNvPr id="23" name="直接连接符 22"/>
                  <p:cNvCxnSpPr/>
                  <p:nvPr>
                    <p:custDataLst>
                      <p:tags r:id="rId9"/>
                    </p:custDataLst>
                  </p:nvPr>
                </p:nvCxnSpPr>
                <p:spPr>
                  <a:xfrm flipV="1">
                    <a:off x="10553" y="7619"/>
                    <a:ext cx="281" cy="3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组合 33"/>
                  <p:cNvGrpSpPr/>
                  <p:nvPr/>
                </p:nvGrpSpPr>
                <p:grpSpPr>
                  <a:xfrm>
                    <a:off x="8714" y="6028"/>
                    <a:ext cx="2688" cy="2298"/>
                    <a:chOff x="8714" y="6028"/>
                    <a:chExt cx="2688" cy="2298"/>
                  </a:xfrm>
                </p:grpSpPr>
                <p:grpSp>
                  <p:nvGrpSpPr>
                    <p:cNvPr id="6" name="组合 5"/>
                    <p:cNvGrpSpPr/>
                    <p:nvPr/>
                  </p:nvGrpSpPr>
                  <p:grpSpPr>
                    <a:xfrm>
                      <a:off x="8714" y="6028"/>
                      <a:ext cx="2688" cy="2298"/>
                      <a:chOff x="8714" y="6028"/>
                      <a:chExt cx="2688" cy="2298"/>
                    </a:xfrm>
                  </p:grpSpPr>
                  <p:sp>
                    <p:nvSpPr>
                      <p:cNvPr id="7" name="Freeform 11"/>
                      <p:cNvSpPr/>
                      <p:nvPr>
                        <p:custDataLst>
                          <p:tags r:id="rId10"/>
                        </p:custDataLst>
                      </p:nvPr>
                    </p:nvSpPr>
                    <p:spPr bwMode="auto">
                      <a:xfrm rot="10800000" flipH="1">
                        <a:off x="9954" y="7666"/>
                        <a:ext cx="1448" cy="587"/>
                      </a:xfrm>
                      <a:custGeom>
                        <a:avLst/>
                        <a:gdLst>
                          <a:gd name="T0" fmla="*/ 527 w 612"/>
                          <a:gd name="T1" fmla="*/ 0 h 405"/>
                          <a:gd name="T2" fmla="*/ 602 w 612"/>
                          <a:gd name="T3" fmla="*/ 75 h 405"/>
                          <a:gd name="T4" fmla="*/ 527 w 612"/>
                          <a:gd name="T5" fmla="*/ 150 h 405"/>
                          <a:gd name="T6" fmla="*/ 92 w 612"/>
                          <a:gd name="T7" fmla="*/ 240 h 405"/>
                          <a:gd name="T8" fmla="*/ 2 w 612"/>
                          <a:gd name="T9" fmla="*/ 330 h 405"/>
                          <a:gd name="T10" fmla="*/ 107 w 612"/>
                          <a:gd name="T11" fmla="*/ 405 h 4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612" h="405">
                            <a:moveTo>
                              <a:pt x="527" y="0"/>
                            </a:moveTo>
                            <a:cubicBezTo>
                              <a:pt x="539" y="12"/>
                              <a:pt x="602" y="50"/>
                              <a:pt x="602" y="75"/>
                            </a:cubicBezTo>
                            <a:cubicBezTo>
                              <a:pt x="602" y="100"/>
                              <a:pt x="612" y="123"/>
                              <a:pt x="527" y="150"/>
                            </a:cubicBezTo>
                            <a:cubicBezTo>
                              <a:pt x="442" y="177"/>
                              <a:pt x="179" y="210"/>
                              <a:pt x="92" y="240"/>
                            </a:cubicBezTo>
                            <a:cubicBezTo>
                              <a:pt x="5" y="270"/>
                              <a:pt x="0" y="303"/>
                              <a:pt x="2" y="330"/>
                            </a:cubicBezTo>
                            <a:cubicBezTo>
                              <a:pt x="4" y="357"/>
                              <a:pt x="85" y="390"/>
                              <a:pt x="107" y="405"/>
                            </a:cubicBezTo>
                          </a:path>
                        </a:pathLst>
                      </a:custGeom>
                      <a:noFill/>
                      <a:ln w="31750" cmpd="sng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>
                                    <a:gamma/>
                                    <a:shade val="6275"/>
                                    <a:invGamma/>
                                  </a:srgbClr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FFFFFF">
                                    <a:gamma/>
                                    <a:shade val="6275"/>
                                    <a:invGamma/>
                                  </a:srgbClr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</a:extLst>
                    </p:spPr>
                    <p:txBody>
                      <a:bodyPr/>
                      <a:p>
                        <a:pPr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ysClr val="windowText" lastClr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endParaRPr>
                      </a:p>
                    </p:txBody>
                  </p:sp>
                  <p:cxnSp>
                    <p:nvCxnSpPr>
                      <p:cNvPr id="10" name="直接连接符 9"/>
                      <p:cNvCxnSpPr/>
                      <p:nvPr>
                        <p:custDataLst>
                          <p:tags r:id="rId11"/>
                        </p:custDataLst>
                      </p:nvPr>
                    </p:nvCxnSpPr>
                    <p:spPr>
                      <a:xfrm>
                        <a:off x="8714" y="8325"/>
                        <a:ext cx="1458" cy="1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5" name="组合 24"/>
                      <p:cNvGrpSpPr/>
                      <p:nvPr/>
                    </p:nvGrpSpPr>
                    <p:grpSpPr>
                      <a:xfrm>
                        <a:off x="8884" y="6028"/>
                        <a:ext cx="2486" cy="1530"/>
                        <a:chOff x="8884" y="6028"/>
                        <a:chExt cx="2486" cy="1530"/>
                      </a:xfrm>
                    </p:grpSpPr>
                    <p:grpSp>
                      <p:nvGrpSpPr>
                        <p:cNvPr id="11" name="组合 10"/>
                        <p:cNvGrpSpPr/>
                        <p:nvPr/>
                      </p:nvGrpSpPr>
                      <p:grpSpPr>
                        <a:xfrm>
                          <a:off x="8884" y="6028"/>
                          <a:ext cx="2486" cy="893"/>
                          <a:chOff x="3690" y="7501"/>
                          <a:chExt cx="2486" cy="909"/>
                        </a:xfrm>
                      </p:grpSpPr>
                      <p:sp>
                        <p:nvSpPr>
                          <p:cNvPr id="24" name="Freeform 11"/>
                          <p:cNvSpPr/>
                          <p:nvPr>
                            <p:custDataLst>
                              <p:tags r:id="rId12"/>
                            </p:custDataLst>
                          </p:nvPr>
                        </p:nvSpPr>
                        <p:spPr bwMode="auto">
                          <a:xfrm rot="10800000" flipH="1">
                            <a:off x="4760" y="7812"/>
                            <a:ext cx="1416" cy="598"/>
                          </a:xfrm>
                          <a:custGeom>
                            <a:avLst/>
                            <a:gdLst>
                              <a:gd name="T0" fmla="*/ 527 w 612"/>
                              <a:gd name="T1" fmla="*/ 0 h 405"/>
                              <a:gd name="T2" fmla="*/ 602 w 612"/>
                              <a:gd name="T3" fmla="*/ 75 h 405"/>
                              <a:gd name="T4" fmla="*/ 527 w 612"/>
                              <a:gd name="T5" fmla="*/ 150 h 405"/>
                              <a:gd name="T6" fmla="*/ 92 w 612"/>
                              <a:gd name="T7" fmla="*/ 240 h 405"/>
                              <a:gd name="T8" fmla="*/ 2 w 612"/>
                              <a:gd name="T9" fmla="*/ 330 h 405"/>
                              <a:gd name="T10" fmla="*/ 107 w 612"/>
                              <a:gd name="T11" fmla="*/ 405 h 40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612" h="405">
                                <a:moveTo>
                                  <a:pt x="527" y="0"/>
                                </a:moveTo>
                                <a:cubicBezTo>
                                  <a:pt x="539" y="12"/>
                                  <a:pt x="602" y="50"/>
                                  <a:pt x="602" y="75"/>
                                </a:cubicBezTo>
                                <a:cubicBezTo>
                                  <a:pt x="602" y="100"/>
                                  <a:pt x="612" y="123"/>
                                  <a:pt x="527" y="150"/>
                                </a:cubicBezTo>
                                <a:cubicBezTo>
                                  <a:pt x="442" y="177"/>
                                  <a:pt x="179" y="210"/>
                                  <a:pt x="92" y="240"/>
                                </a:cubicBezTo>
                                <a:cubicBezTo>
                                  <a:pt x="5" y="270"/>
                                  <a:pt x="0" y="303"/>
                                  <a:pt x="2" y="330"/>
                                </a:cubicBezTo>
                                <a:cubicBezTo>
                                  <a:pt x="4" y="357"/>
                                  <a:pt x="85" y="390"/>
                                  <a:pt x="107" y="405"/>
                                </a:cubicBezTo>
                              </a:path>
                            </a:pathLst>
                          </a:custGeom>
                          <a:noFill/>
                          <a:ln w="31750" cmpd="sng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0">
                                  <a:gsLst>
                                    <a:gs pos="0">
                                      <a:srgbClr val="FFFFFF">
                                        <a:gamma/>
                                        <a:shade val="6275"/>
                                        <a:invGamma/>
                                      </a:srgbClr>
                                    </a:gs>
                                    <a:gs pos="50000">
                                      <a:srgbClr val="FFFFFF"/>
                                    </a:gs>
                                    <a:gs pos="100000">
                                      <a:srgbClr val="FFFFFF">
                                        <a:gamma/>
                                        <a:shade val="6275"/>
                                        <a:invGamma/>
                                      </a:srgbClr>
                                    </a:gs>
                                  </a:gsLst>
                                  <a:lin ang="0" scaled="1"/>
                                </a:gradFill>
                              </a14:hiddenFill>
                            </a:ext>
                          </a:extLst>
                        </p:spPr>
                        <p:txBody>
                          <a:bodyPr/>
                          <a:p>
                            <a:pPr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/>
                            </a:pPr>
                            <a:endParaRPr lang="zh-CN" altLang="en-US" kern="0">
                              <a:solidFill>
                                <a:sysClr val="windowText" lastClr="000000"/>
                              </a:solidFill>
                              <a:latin typeface="Times New Roman" panose="02020603050405020304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7" name="Line 14"/>
                          <p:cNvSpPr>
                            <a:spLocks noChangeShapeType="1"/>
                          </p:cNvSpPr>
                          <p:nvPr>
                            <p:custDataLst>
                              <p:tags r:id="rId13"/>
                            </p:custDataLst>
                          </p:nvPr>
                        </p:nvSpPr>
                        <p:spPr bwMode="auto">
                          <a:xfrm rot="5400000" flipH="1">
                            <a:off x="4828" y="6362"/>
                            <a:ext cx="2" cy="2279"/>
                          </a:xfrm>
                          <a:prstGeom prst="line">
                            <a:avLst/>
                          </a:prstGeom>
                          <a:noFill/>
                          <a:ln w="3175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p>
                            <a:pPr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/>
                            </a:pPr>
                            <a:endParaRPr lang="zh-CN" altLang="en-US" kern="0">
                              <a:solidFill>
                                <a:sysClr val="windowText" lastClr="000000"/>
                              </a:solidFill>
                              <a:latin typeface="Times New Roman" panose="02020603050405020304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31" name="Freeform 11"/>
                        <p:cNvSpPr/>
                        <p:nvPr>
                          <p:custDataLst>
                            <p:tags r:id="rId14"/>
                          </p:custDataLst>
                        </p:nvPr>
                      </p:nvSpPr>
                      <p:spPr bwMode="auto">
                        <a:xfrm rot="10800000" flipH="1">
                          <a:off x="9954" y="6972"/>
                          <a:ext cx="1416" cy="587"/>
                        </a:xfrm>
                        <a:custGeom>
                          <a:avLst/>
                          <a:gdLst>
                            <a:gd name="T0" fmla="*/ 527 w 612"/>
                            <a:gd name="T1" fmla="*/ 0 h 405"/>
                            <a:gd name="T2" fmla="*/ 602 w 612"/>
                            <a:gd name="T3" fmla="*/ 75 h 405"/>
                            <a:gd name="T4" fmla="*/ 527 w 612"/>
                            <a:gd name="T5" fmla="*/ 150 h 405"/>
                            <a:gd name="T6" fmla="*/ 92 w 612"/>
                            <a:gd name="T7" fmla="*/ 240 h 405"/>
                            <a:gd name="T8" fmla="*/ 2 w 612"/>
                            <a:gd name="T9" fmla="*/ 330 h 405"/>
                            <a:gd name="T10" fmla="*/ 107 w 612"/>
                            <a:gd name="T11" fmla="*/ 405 h 40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612" h="405">
                              <a:moveTo>
                                <a:pt x="527" y="0"/>
                              </a:moveTo>
                              <a:cubicBezTo>
                                <a:pt x="539" y="12"/>
                                <a:pt x="602" y="50"/>
                                <a:pt x="602" y="75"/>
                              </a:cubicBezTo>
                              <a:cubicBezTo>
                                <a:pt x="602" y="100"/>
                                <a:pt x="612" y="123"/>
                                <a:pt x="527" y="150"/>
                              </a:cubicBezTo>
                              <a:cubicBezTo>
                                <a:pt x="442" y="177"/>
                                <a:pt x="179" y="210"/>
                                <a:pt x="92" y="240"/>
                              </a:cubicBezTo>
                              <a:cubicBezTo>
                                <a:pt x="5" y="270"/>
                                <a:pt x="0" y="303"/>
                                <a:pt x="2" y="330"/>
                              </a:cubicBezTo>
                              <a:cubicBezTo>
                                <a:pt x="4" y="357"/>
                                <a:pt x="85" y="390"/>
                                <a:pt x="107" y="405"/>
                              </a:cubicBezTo>
                            </a:path>
                          </a:pathLst>
                        </a:custGeom>
                        <a:noFill/>
                        <a:ln w="31750" cmpd="sng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rgbClr val="FFFFFF">
                                      <a:gamma/>
                                      <a:shade val="6275"/>
                                      <a:invGamma/>
                                    </a:srgbClr>
                                  </a:gs>
                                  <a:gs pos="50000">
                                    <a:srgbClr val="FFFFFF"/>
                                  </a:gs>
                                  <a:gs pos="100000">
                                    <a:srgbClr val="FFFFFF">
                                      <a:gamma/>
                                      <a:shade val="6275"/>
                                      <a:invGamma/>
                                    </a:srgbClr>
                                  </a:gs>
                                </a:gsLst>
                                <a:lin ang="0" scaled="1"/>
                              </a:gradFill>
                            </a14:hiddenFill>
                          </a:ext>
                        </a:extLst>
                      </p:spPr>
                      <p:txBody>
                        <a:bodyPr/>
                        <a:p>
                          <a:pPr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lang="zh-CN" altLang="en-US" kern="0">
                            <a:solidFill>
                              <a:sysClr val="windowText" lastClr="000000"/>
                            </a:solidFill>
                            <a:latin typeface="Times New Roman" panose="02020603050405020304"/>
                            <a:ea typeface="宋体" panose="02010600030101010101" pitchFamily="2" charset="-122"/>
                          </a:endParaRPr>
                        </a:p>
                      </p:txBody>
                    </p:sp>
                    <p:cxnSp>
                      <p:nvCxnSpPr>
                        <p:cNvPr id="32" name="直接连接符 31"/>
                        <p:cNvCxnSpPr/>
                        <p:nvPr>
                          <p:custDataLst>
                            <p:tags r:id="rId15"/>
                          </p:custDataLst>
                        </p:nvPr>
                      </p:nvCxnSpPr>
                      <p:spPr>
                        <a:xfrm flipV="1">
                          <a:off x="10453" y="6244"/>
                          <a:ext cx="299" cy="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33" name="直接连接符 32"/>
                    <p:cNvCxnSpPr/>
                    <p:nvPr>
                      <p:custDataLst>
                        <p:tags r:id="rId16"/>
                      </p:custDataLst>
                    </p:nvPr>
                  </p:nvCxnSpPr>
                  <p:spPr>
                    <a:xfrm flipV="1">
                      <a:off x="10470" y="8265"/>
                      <a:ext cx="282" cy="33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12" name="左箭头 11"/>
          <p:cNvSpPr/>
          <p:nvPr/>
        </p:nvSpPr>
        <p:spPr>
          <a:xfrm rot="780000">
            <a:off x="8146415" y="3240405"/>
            <a:ext cx="367665" cy="29464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左箭头 13"/>
          <p:cNvSpPr/>
          <p:nvPr>
            <p:custDataLst>
              <p:tags r:id="rId17"/>
            </p:custDataLst>
          </p:nvPr>
        </p:nvSpPr>
        <p:spPr>
          <a:xfrm>
            <a:off x="7277100" y="1923415"/>
            <a:ext cx="367665" cy="29464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654040" y="5462905"/>
            <a:ext cx="1714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右偏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15" grpId="0" bldLvl="0"/>
      <p:bldP spid="18" grpId="0" bldLvl="0"/>
      <p:bldP spid="26" grpId="0" bldLvl="0"/>
      <p:bldP spid="29" grpId="0" bldLvl="0"/>
      <p:bldP spid="82" grpId="0"/>
      <p:bldP spid="85" grpId="0" bldLvl="0"/>
      <p:bldP spid="86" grpId="0"/>
      <p:bldP spid="87" grpId="0"/>
      <p:bldP spid="12" grpId="0" animBg="1"/>
      <p:bldP spid="12" grpId="1" animBg="1"/>
      <p:bldP spid="14" grpId="0" bldLvl="0" animBg="1"/>
      <p:bldP spid="14" grpId="1" animBg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219" name="Rectangle 6"/>
          <p:cNvSpPr/>
          <p:nvPr/>
        </p:nvSpPr>
        <p:spPr>
          <a:xfrm>
            <a:off x="257175" y="1066483"/>
            <a:ext cx="69310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判断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感应电流</a:t>
            </a:r>
            <a:r>
              <a:rPr lang="zh-CN" altLang="en-US" sz="3600" b="1">
                <a:ea typeface="黑体" panose="02010609060101010101" pitchFamily="49" charset="-122"/>
                <a:sym typeface="+mn-ea"/>
              </a:rPr>
              <a:t>方向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步骤：</a:t>
            </a:r>
            <a:endParaRPr lang="zh-CN" altLang="en-US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0650" y="415290"/>
            <a:ext cx="47910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探究二：总结方法</a:t>
            </a:r>
            <a:endParaRPr kumimoji="0" lang="zh-CN" altLang="en-US" sz="32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4680" name="Text Box 104"/>
          <p:cNvSpPr txBox="1"/>
          <p:nvPr>
            <p:custDataLst>
              <p:tags r:id="rId1"/>
            </p:custDataLst>
          </p:nvPr>
        </p:nvSpPr>
        <p:spPr>
          <a:xfrm>
            <a:off x="2471420" y="1646555"/>
            <a:ext cx="3311525" cy="58229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9" tIns="45715" rIns="91429" bIns="45715">
            <a:spAutoFit/>
          </a:bodyPr>
          <a:p>
            <a:pPr algn="ctr" fontAlgn="t"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明确原磁场方向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105"/>
          <p:cNvSpPr txBox="1"/>
          <p:nvPr>
            <p:custDataLst>
              <p:tags r:id="rId2"/>
            </p:custDataLst>
          </p:nvPr>
        </p:nvSpPr>
        <p:spPr>
          <a:xfrm>
            <a:off x="2255520" y="2759075"/>
            <a:ext cx="4177030" cy="107505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9" tIns="45715" rIns="91429" bIns="45715">
            <a:spAutoFit/>
          </a:bodyPr>
          <a:p>
            <a:pPr algn="ctr" fontAlgn="t"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明确穿过闭合电路磁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t"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通量是增加还是减少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106"/>
          <p:cNvSpPr txBox="1"/>
          <p:nvPr>
            <p:custDataLst>
              <p:tags r:id="rId3"/>
            </p:custDataLst>
          </p:nvPr>
        </p:nvSpPr>
        <p:spPr>
          <a:xfrm>
            <a:off x="2111375" y="4263390"/>
            <a:ext cx="4321175" cy="107505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9" tIns="45715" rIns="91429" bIns="45715">
            <a:spAutoFit/>
          </a:bodyPr>
          <a:p>
            <a:pPr algn="ctr" fontAlgn="t"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根据楞次定律确定感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t"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应电流的磁场方向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107"/>
          <p:cNvSpPr txBox="1"/>
          <p:nvPr>
            <p:custDataLst>
              <p:tags r:id="rId4"/>
            </p:custDataLst>
          </p:nvPr>
        </p:nvSpPr>
        <p:spPr>
          <a:xfrm>
            <a:off x="2185670" y="5837555"/>
            <a:ext cx="4179570" cy="107505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9" tIns="45715" rIns="91429" bIns="45715">
            <a:spAutoFit/>
          </a:bodyPr>
          <a:p>
            <a:pPr algn="ctr" fontAlgn="t"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利用安培定则判断感应电流方向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AutoShape 109"/>
          <p:cNvSpPr/>
          <p:nvPr>
            <p:custDataLst>
              <p:tags r:id="rId5"/>
            </p:custDataLst>
          </p:nvPr>
        </p:nvSpPr>
        <p:spPr>
          <a:xfrm>
            <a:off x="3982403" y="2293938"/>
            <a:ext cx="288925" cy="431800"/>
          </a:xfrm>
          <a:prstGeom prst="downArrow">
            <a:avLst>
              <a:gd name="adj1" fmla="val 50000"/>
              <a:gd name="adj2" fmla="val 3736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91429" tIns="45715" rIns="91429" bIns="45715" anchor="ctr" anchorCtr="0"/>
          <a:p>
            <a:pPr>
              <a:buNone/>
            </a:pPr>
            <a:endParaRPr lang="zh-CN" altLang="en-US" sz="3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AutoShape 110"/>
          <p:cNvSpPr/>
          <p:nvPr>
            <p:custDataLst>
              <p:tags r:id="rId6"/>
            </p:custDataLst>
          </p:nvPr>
        </p:nvSpPr>
        <p:spPr>
          <a:xfrm>
            <a:off x="3987483" y="3833813"/>
            <a:ext cx="288925" cy="431800"/>
          </a:xfrm>
          <a:prstGeom prst="downArrow">
            <a:avLst>
              <a:gd name="adj1" fmla="val 50000"/>
              <a:gd name="adj2" fmla="val 3736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91429" tIns="45715" rIns="91429" bIns="45715" anchor="ctr" anchorCtr="0"/>
          <a:p>
            <a:pPr>
              <a:buNone/>
            </a:pPr>
            <a:endParaRPr lang="zh-CN" altLang="en-US" sz="3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AutoShape 111"/>
          <p:cNvSpPr/>
          <p:nvPr>
            <p:custDataLst>
              <p:tags r:id="rId7"/>
            </p:custDataLst>
          </p:nvPr>
        </p:nvSpPr>
        <p:spPr>
          <a:xfrm>
            <a:off x="3965575" y="5386705"/>
            <a:ext cx="288925" cy="431800"/>
          </a:xfrm>
          <a:prstGeom prst="downArrow">
            <a:avLst>
              <a:gd name="adj1" fmla="val 50000"/>
              <a:gd name="adj2" fmla="val 3736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91429" tIns="45715" rIns="91429" bIns="45715" anchor="ctr" anchorCtr="0"/>
          <a:p>
            <a:pPr>
              <a:buNone/>
            </a:pPr>
            <a:endParaRPr lang="zh-CN" altLang="en-US" sz="3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6936105" y="1623060"/>
            <a:ext cx="1098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一原</a:t>
            </a:r>
            <a:endParaRPr lang="zh-CN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6936105" y="2942590"/>
            <a:ext cx="1098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二变</a:t>
            </a:r>
            <a:endParaRPr lang="zh-CN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6936105" y="4494530"/>
            <a:ext cx="1098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三感</a:t>
            </a:r>
            <a:endParaRPr lang="zh-CN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6936105" y="6083300"/>
            <a:ext cx="1416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四电流</a:t>
            </a:r>
            <a:endParaRPr lang="zh-CN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13" grpId="0"/>
      <p:bldP spid="24680" grpId="0" bldLvl="0" animBg="1"/>
      <p:bldP spid="4" grpId="0" bldLvl="0" animBg="1"/>
      <p:bldP spid="5" grpId="0" bldLvl="0" animBg="1"/>
      <p:bldP spid="6" grpId="0" bldLvl="0" animBg="1"/>
      <p:bldP spid="12" grpId="0" bldLvl="0" animBg="1"/>
      <p:bldP spid="14" grpId="0" bldLvl="0" animBg="1"/>
      <p:bldP spid="15" grpId="0" bldLvl="0" animBg="1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33350" y="469900"/>
            <a:ext cx="8778875" cy="6062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活动三：典型例题</a:t>
            </a:r>
            <a:endParaRPr kumimoji="0" lang="zh-CN" altLang="en-US" sz="4000" b="1" kern="1200" cap="none" spc="0" normalizeH="0" baseline="0" noProof="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如图所示，铝质的圆筒形管竖直立在水平桌面上，一条形磁铁从铝管的正上方由静止开始下落，然后从管内下落到水平桌面上。已知磁铁下落过程中不与管壁接触，不计空气阻力，下列判断正确的是(　　)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A. 磁</a:t>
            </a:r>
            <a:r>
              <a:rPr kumimoji="0" lang="zh-CN" altLang="en-US" sz="2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块在整个下落过程中做自由落体运动</a:t>
            </a:r>
            <a:endParaRPr kumimoji="0" lang="zh-CN" altLang="en-US" sz="24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B. 磁</a:t>
            </a:r>
            <a:r>
              <a:rPr kumimoji="0" lang="zh-CN" altLang="en-US" sz="2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块在管内下落过程中机械能守恒</a:t>
            </a:r>
            <a:endParaRPr kumimoji="0" lang="zh-CN" altLang="en-US" sz="24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C. 磁</a:t>
            </a:r>
            <a:r>
              <a:rPr kumimoji="0" lang="zh-CN" altLang="en-US" sz="2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块在管内下落过程中，铝管对桌面的压</a:t>
            </a:r>
            <a:endParaRPr kumimoji="0" lang="zh-CN" altLang="en-US" sz="24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力大于铝管的重力</a:t>
            </a:r>
            <a:endParaRPr kumimoji="0" lang="zh-CN" altLang="en-US" sz="24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D. 磁块在下落过程中动能的增加量</a:t>
            </a:r>
            <a:r>
              <a:rPr kumimoji="0" lang="zh-CN" altLang="en-US" sz="2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大于其重</a:t>
            </a:r>
            <a:endParaRPr kumimoji="0" lang="zh-CN" altLang="en-US" sz="24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力势能的减少量</a:t>
            </a:r>
            <a:endParaRPr kumimoji="0" lang="zh-CN" altLang="en-US" sz="24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4338" name="图片 13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7963" y="3146425"/>
            <a:ext cx="2028825" cy="2560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884545" y="2744470"/>
            <a:ext cx="662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C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2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2890" y="1918335"/>
            <a:ext cx="6601460" cy="1568450"/>
          </a:xfrm>
          <a:prstGeom prst="rect">
            <a:avLst/>
          </a:prstGeom>
          <a:noFill/>
          <a:ln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kumimoji="1" lang="zh-CN" altLang="en-US" sz="3200" b="1" strike="noStrike" noProof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感应电流的效果总是</a:t>
            </a:r>
            <a:r>
              <a:rPr kumimoji="1" lang="zh-CN" altLang="en-US" sz="3200" b="1" strike="noStrike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阻碍</a:t>
            </a:r>
            <a:r>
              <a:rPr kumimoji="1" lang="zh-CN" altLang="en-US" sz="3200" b="1" strike="noStrike" noProof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导体和引起感应电流的磁体间的</a:t>
            </a:r>
            <a:r>
              <a:rPr kumimoji="1" lang="zh-CN" altLang="en-US" sz="3200" b="1" strike="noStrike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相对运动。</a:t>
            </a:r>
            <a:endParaRPr kumimoji="1" lang="zh-CN" altLang="en-US" sz="3200" b="1" strike="noStrike" noProof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226" name="Rectangle 122"/>
          <p:cNvSpPr/>
          <p:nvPr>
            <p:custDataLst>
              <p:tags r:id="rId2"/>
            </p:custDataLst>
          </p:nvPr>
        </p:nvSpPr>
        <p:spPr>
          <a:xfrm>
            <a:off x="558800" y="1068705"/>
            <a:ext cx="1985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表述二：</a:t>
            </a:r>
            <a:endParaRPr lang="zh-CN" altLang="en-US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227" name="Rectangle 1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27645" y="2164715"/>
            <a:ext cx="1200785" cy="1076325"/>
          </a:xfrm>
          <a:prstGeom prst="rect">
            <a:avLst/>
          </a:prstGeom>
          <a:noFill/>
          <a:ln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kumimoji="1" lang="zh-CN" altLang="en-US" sz="3200" b="1" strike="noStrike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来拒去留</a:t>
            </a:r>
            <a:endParaRPr kumimoji="1" lang="zh-CN" altLang="en-US" sz="3200" b="1" strike="noStrike" noProof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右箭头 12"/>
          <p:cNvSpPr/>
          <p:nvPr>
            <p:custDataLst>
              <p:tags r:id="rId4"/>
            </p:custDataLst>
          </p:nvPr>
        </p:nvSpPr>
        <p:spPr>
          <a:xfrm>
            <a:off x="6943725" y="2463165"/>
            <a:ext cx="804545" cy="478155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p>
            <a:endParaRPr lang="zh-CN" altLang="en-US" sz="3200">
              <a:latin typeface="Tahoma" panose="020B0604030504040204" pitchFamily="34" charset="0"/>
            </a:endParaRPr>
          </a:p>
        </p:txBody>
      </p:sp>
      <p:sp>
        <p:nvSpPr>
          <p:cNvPr id="5248" name="Text Box 128"/>
          <p:cNvSpPr txBox="1"/>
          <p:nvPr>
            <p:custDataLst>
              <p:tags r:id="rId5"/>
            </p:custDataLst>
          </p:nvPr>
        </p:nvSpPr>
        <p:spPr>
          <a:xfrm>
            <a:off x="737870" y="3989705"/>
            <a:ext cx="5651500" cy="65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电磁感应现象也遵循能量守恒定律</a:t>
            </a:r>
            <a:endParaRPr lang="zh-CN" altLang="en-US" sz="280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0650" y="415290"/>
            <a:ext cx="4791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小题总结</a:t>
            </a:r>
            <a:endParaRPr kumimoji="0" lang="zh-CN" altLang="en-US" sz="32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7226" grpId="0"/>
      <p:bldP spid="47227" grpId="0" bldLvl="0" animBg="1"/>
      <p:bldP spid="13" grpId="0" bldLvl="0" animBg="1"/>
      <p:bldP spid="524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3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350" y="469900"/>
            <a:ext cx="8916670" cy="40309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活动四：</a:t>
            </a: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归纳总结</a:t>
            </a:r>
            <a:endParaRPr kumimoji="0" lang="zh-CN" altLang="en-US" sz="40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endParaRPr kumimoji="0" lang="zh-CN" altLang="en-US" sz="32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知识规律：楞次定律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内容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楞次定律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应用：判断感应电流的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方向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endParaRPr kumimoji="0" lang="en-US" altLang="zh-CN" sz="24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28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思想方法：归纳推理</a:t>
            </a:r>
            <a:r>
              <a:rPr kumimoji="0" lang="en-US" altLang="zh-CN" sz="28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从特殊到一般，从现象到</a:t>
            </a:r>
            <a:r>
              <a:rPr kumimoji="0" lang="zh-CN" altLang="en-US" sz="28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本质</a:t>
            </a:r>
            <a:endParaRPr kumimoji="0" lang="zh-CN" altLang="en-US" sz="28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导入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295910"/>
            <a:ext cx="9144000" cy="566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 mute="1"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58" name="TextBox 57"/>
          <p:cNvSpPr txBox="1"/>
          <p:nvPr/>
        </p:nvSpPr>
        <p:spPr>
          <a:xfrm>
            <a:off x="741363" y="3213100"/>
            <a:ext cx="561403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电流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计发生偏转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的原因？</a:t>
            </a:r>
            <a:endParaRPr lang="en-US" altLang="zh-CN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7513" y="4235450"/>
            <a:ext cx="7751762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   2.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为什么指针偏转方向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不同？</a:t>
            </a:r>
            <a:endParaRPr lang="en-US" altLang="zh-CN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124075" y="1052830"/>
            <a:ext cx="3350895" cy="1826895"/>
            <a:chOff x="4514" y="3704"/>
            <a:chExt cx="5277" cy="2877"/>
          </a:xfrm>
        </p:grpSpPr>
        <p:grpSp>
          <p:nvGrpSpPr>
            <p:cNvPr id="8" name="组合 7"/>
            <p:cNvGrpSpPr/>
            <p:nvPr/>
          </p:nvGrpSpPr>
          <p:grpSpPr>
            <a:xfrm>
              <a:off x="4514" y="3704"/>
              <a:ext cx="4986" cy="2877"/>
              <a:chOff x="3915" y="1720"/>
              <a:chExt cx="4986" cy="2877"/>
            </a:xfrm>
          </p:grpSpPr>
          <p:sp>
            <p:nvSpPr>
              <p:cNvPr id="5" name="Line 152"/>
              <p:cNvSpPr/>
              <p:nvPr>
                <p:custDataLst>
                  <p:tags r:id="rId1"/>
                </p:custDataLst>
              </p:nvPr>
            </p:nvSpPr>
            <p:spPr>
              <a:xfrm>
                <a:off x="4612" y="1720"/>
                <a:ext cx="1" cy="75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9" name="组合 8"/>
              <p:cNvGrpSpPr/>
              <p:nvPr/>
            </p:nvGrpSpPr>
            <p:grpSpPr>
              <a:xfrm>
                <a:off x="3915" y="1726"/>
                <a:ext cx="4986" cy="2871"/>
                <a:chOff x="3915" y="1726"/>
                <a:chExt cx="4986" cy="2871"/>
              </a:xfrm>
            </p:grpSpPr>
            <p:sp>
              <p:nvSpPr>
                <p:cNvPr id="20" name="Line 150"/>
                <p:cNvSpPr/>
                <p:nvPr>
                  <p:custDataLst>
                    <p:tags r:id="rId2"/>
                  </p:custDataLst>
                </p:nvPr>
              </p:nvSpPr>
              <p:spPr>
                <a:xfrm flipV="1">
                  <a:off x="4629" y="1726"/>
                  <a:ext cx="4272" cy="9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" name="Line 150"/>
                <p:cNvSpPr/>
                <p:nvPr>
                  <p:custDataLst>
                    <p:tags r:id="rId3"/>
                  </p:custDataLst>
                </p:nvPr>
              </p:nvSpPr>
              <p:spPr>
                <a:xfrm flipV="1">
                  <a:off x="4613" y="4594"/>
                  <a:ext cx="3130" cy="1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" name="Line 15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4630" y="3867"/>
                  <a:ext cx="3" cy="73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椭圆 28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3915" y="2480"/>
                  <a:ext cx="1441" cy="1386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箭头连接符 29"/>
                <p:cNvCxnSpPr/>
                <p:nvPr>
                  <p:custDataLst>
                    <p:tags r:id="rId6"/>
                  </p:custDataLst>
                </p:nvPr>
              </p:nvCxnSpPr>
              <p:spPr>
                <a:xfrm flipH="1" flipV="1">
                  <a:off x="4612" y="2748"/>
                  <a:ext cx="17" cy="961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组合 36"/>
            <p:cNvGrpSpPr/>
            <p:nvPr/>
          </p:nvGrpSpPr>
          <p:grpSpPr>
            <a:xfrm>
              <a:off x="7103" y="3711"/>
              <a:ext cx="2688" cy="2864"/>
              <a:chOff x="8714" y="6020"/>
              <a:chExt cx="2688" cy="2306"/>
            </a:xfrm>
          </p:grpSpPr>
          <p:sp>
            <p:nvSpPr>
              <p:cNvPr id="10" name="任意多边形 9"/>
              <p:cNvSpPr/>
              <p:nvPr>
                <p:custDataLst>
                  <p:tags r:id="rId7"/>
                </p:custDataLst>
              </p:nvPr>
            </p:nvSpPr>
            <p:spPr>
              <a:xfrm rot="17640000">
                <a:off x="11068" y="6005"/>
                <a:ext cx="263" cy="292"/>
              </a:xfrm>
              <a:custGeom>
                <a:avLst/>
                <a:gdLst>
                  <a:gd name="connisteX0" fmla="*/ 0 w 235808"/>
                  <a:gd name="connsiteY0" fmla="*/ 84802 h 296050"/>
                  <a:gd name="connisteX1" fmla="*/ 220980 w 235808"/>
                  <a:gd name="connsiteY1" fmla="*/ 295622 h 296050"/>
                  <a:gd name="connisteX2" fmla="*/ 200025 w 235808"/>
                  <a:gd name="connsiteY2" fmla="*/ 32732 h 296050"/>
                  <a:gd name="connisteX3" fmla="*/ 179070 w 235808"/>
                  <a:gd name="connsiteY3" fmla="*/ 11142 h 2960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235808" h="296051">
                    <a:moveTo>
                      <a:pt x="0" y="84802"/>
                    </a:moveTo>
                    <a:cubicBezTo>
                      <a:pt x="44450" y="132427"/>
                      <a:pt x="180975" y="305782"/>
                      <a:pt x="220980" y="295622"/>
                    </a:cubicBezTo>
                    <a:cubicBezTo>
                      <a:pt x="260985" y="285462"/>
                      <a:pt x="208280" y="89882"/>
                      <a:pt x="200025" y="32732"/>
                    </a:cubicBezTo>
                    <a:cubicBezTo>
                      <a:pt x="191770" y="-24418"/>
                      <a:pt x="182880" y="10507"/>
                      <a:pt x="179070" y="1114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8714" y="6028"/>
                <a:ext cx="2688" cy="2298"/>
                <a:chOff x="8714" y="6028"/>
                <a:chExt cx="2688" cy="2298"/>
              </a:xfrm>
            </p:grpSpPr>
            <p:cxnSp>
              <p:nvCxnSpPr>
                <p:cNvPr id="22" name="直接连接符 21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10536" y="6956"/>
                  <a:ext cx="29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组合 34"/>
                <p:cNvGrpSpPr/>
                <p:nvPr/>
              </p:nvGrpSpPr>
              <p:grpSpPr>
                <a:xfrm>
                  <a:off x="8714" y="6028"/>
                  <a:ext cx="2688" cy="2298"/>
                  <a:chOff x="8714" y="6028"/>
                  <a:chExt cx="2688" cy="2298"/>
                </a:xfrm>
              </p:grpSpPr>
              <p:cxnSp>
                <p:nvCxnSpPr>
                  <p:cNvPr id="23" name="直接连接符 22"/>
                  <p:cNvCxnSpPr/>
                  <p:nvPr>
                    <p:custDataLst>
                      <p:tags r:id="rId9"/>
                    </p:custDataLst>
                  </p:nvPr>
                </p:nvCxnSpPr>
                <p:spPr>
                  <a:xfrm flipV="1">
                    <a:off x="10553" y="7619"/>
                    <a:ext cx="281" cy="3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组合 33"/>
                  <p:cNvGrpSpPr/>
                  <p:nvPr/>
                </p:nvGrpSpPr>
                <p:grpSpPr>
                  <a:xfrm>
                    <a:off x="8714" y="6028"/>
                    <a:ext cx="2688" cy="2298"/>
                    <a:chOff x="8714" y="6028"/>
                    <a:chExt cx="2688" cy="2298"/>
                  </a:xfrm>
                </p:grpSpPr>
                <p:grpSp>
                  <p:nvGrpSpPr>
                    <p:cNvPr id="26" name="组合 25"/>
                    <p:cNvGrpSpPr/>
                    <p:nvPr/>
                  </p:nvGrpSpPr>
                  <p:grpSpPr>
                    <a:xfrm>
                      <a:off x="8714" y="6028"/>
                      <a:ext cx="2688" cy="2298"/>
                      <a:chOff x="8714" y="6028"/>
                      <a:chExt cx="2688" cy="2298"/>
                    </a:xfrm>
                  </p:grpSpPr>
                  <p:sp>
                    <p:nvSpPr>
                      <p:cNvPr id="11" name="Freeform 11"/>
                      <p:cNvSpPr/>
                      <p:nvPr>
                        <p:custDataLst>
                          <p:tags r:id="rId10"/>
                        </p:custDataLst>
                      </p:nvPr>
                    </p:nvSpPr>
                    <p:spPr bwMode="auto">
                      <a:xfrm rot="10800000" flipH="1">
                        <a:off x="9954" y="7666"/>
                        <a:ext cx="1448" cy="587"/>
                      </a:xfrm>
                      <a:custGeom>
                        <a:avLst/>
                        <a:gdLst>
                          <a:gd name="T0" fmla="*/ 527 w 612"/>
                          <a:gd name="T1" fmla="*/ 0 h 405"/>
                          <a:gd name="T2" fmla="*/ 602 w 612"/>
                          <a:gd name="T3" fmla="*/ 75 h 405"/>
                          <a:gd name="T4" fmla="*/ 527 w 612"/>
                          <a:gd name="T5" fmla="*/ 150 h 405"/>
                          <a:gd name="T6" fmla="*/ 92 w 612"/>
                          <a:gd name="T7" fmla="*/ 240 h 405"/>
                          <a:gd name="T8" fmla="*/ 2 w 612"/>
                          <a:gd name="T9" fmla="*/ 330 h 405"/>
                          <a:gd name="T10" fmla="*/ 107 w 612"/>
                          <a:gd name="T11" fmla="*/ 405 h 4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612" h="405">
                            <a:moveTo>
                              <a:pt x="527" y="0"/>
                            </a:moveTo>
                            <a:cubicBezTo>
                              <a:pt x="539" y="12"/>
                              <a:pt x="602" y="50"/>
                              <a:pt x="602" y="75"/>
                            </a:cubicBezTo>
                            <a:cubicBezTo>
                              <a:pt x="602" y="100"/>
                              <a:pt x="612" y="123"/>
                              <a:pt x="527" y="150"/>
                            </a:cubicBezTo>
                            <a:cubicBezTo>
                              <a:pt x="442" y="177"/>
                              <a:pt x="179" y="210"/>
                              <a:pt x="92" y="240"/>
                            </a:cubicBezTo>
                            <a:cubicBezTo>
                              <a:pt x="5" y="270"/>
                              <a:pt x="0" y="303"/>
                              <a:pt x="2" y="330"/>
                            </a:cubicBezTo>
                            <a:cubicBezTo>
                              <a:pt x="4" y="357"/>
                              <a:pt x="85" y="390"/>
                              <a:pt x="107" y="405"/>
                            </a:cubicBezTo>
                          </a:path>
                        </a:pathLst>
                      </a:custGeom>
                      <a:noFill/>
                      <a:ln w="31750" cmpd="sng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>
                                    <a:gamma/>
                                    <a:shade val="6275"/>
                                    <a:invGamma/>
                                  </a:srgbClr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FFFFFF">
                                    <a:gamma/>
                                    <a:shade val="6275"/>
                                    <a:invGamma/>
                                  </a:srgbClr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</a:extLst>
                    </p:spPr>
                    <p:txBody>
                      <a:bodyPr/>
                      <a:p>
                        <a:pPr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ysClr val="windowText" lastClr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endParaRPr>
                      </a:p>
                    </p:txBody>
                  </p:sp>
                  <p:cxnSp>
                    <p:nvCxnSpPr>
                      <p:cNvPr id="12" name="直接连接符 11"/>
                      <p:cNvCxnSpPr/>
                      <p:nvPr>
                        <p:custDataLst>
                          <p:tags r:id="rId11"/>
                        </p:custDataLst>
                      </p:nvPr>
                    </p:nvCxnSpPr>
                    <p:spPr>
                      <a:xfrm>
                        <a:off x="8714" y="8325"/>
                        <a:ext cx="1458" cy="1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5" name="组合 24"/>
                      <p:cNvGrpSpPr/>
                      <p:nvPr/>
                    </p:nvGrpSpPr>
                    <p:grpSpPr>
                      <a:xfrm>
                        <a:off x="8884" y="6028"/>
                        <a:ext cx="2486" cy="1530"/>
                        <a:chOff x="8884" y="6028"/>
                        <a:chExt cx="2486" cy="1530"/>
                      </a:xfrm>
                    </p:grpSpPr>
                    <p:grpSp>
                      <p:nvGrpSpPr>
                        <p:cNvPr id="13" name="组合 12"/>
                        <p:cNvGrpSpPr/>
                        <p:nvPr/>
                      </p:nvGrpSpPr>
                      <p:grpSpPr>
                        <a:xfrm>
                          <a:off x="8884" y="6028"/>
                          <a:ext cx="2486" cy="893"/>
                          <a:chOff x="3690" y="7501"/>
                          <a:chExt cx="2486" cy="909"/>
                        </a:xfrm>
                      </p:grpSpPr>
                      <p:sp>
                        <p:nvSpPr>
                          <p:cNvPr id="24" name="Freeform 11"/>
                          <p:cNvSpPr/>
                          <p:nvPr>
                            <p:custDataLst>
                              <p:tags r:id="rId12"/>
                            </p:custDataLst>
                          </p:nvPr>
                        </p:nvSpPr>
                        <p:spPr bwMode="auto">
                          <a:xfrm rot="10800000" flipH="1">
                            <a:off x="4760" y="7812"/>
                            <a:ext cx="1416" cy="598"/>
                          </a:xfrm>
                          <a:custGeom>
                            <a:avLst/>
                            <a:gdLst>
                              <a:gd name="T0" fmla="*/ 527 w 612"/>
                              <a:gd name="T1" fmla="*/ 0 h 405"/>
                              <a:gd name="T2" fmla="*/ 602 w 612"/>
                              <a:gd name="T3" fmla="*/ 75 h 405"/>
                              <a:gd name="T4" fmla="*/ 527 w 612"/>
                              <a:gd name="T5" fmla="*/ 150 h 405"/>
                              <a:gd name="T6" fmla="*/ 92 w 612"/>
                              <a:gd name="T7" fmla="*/ 240 h 405"/>
                              <a:gd name="T8" fmla="*/ 2 w 612"/>
                              <a:gd name="T9" fmla="*/ 330 h 405"/>
                              <a:gd name="T10" fmla="*/ 107 w 612"/>
                              <a:gd name="T11" fmla="*/ 405 h 40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612" h="405">
                                <a:moveTo>
                                  <a:pt x="527" y="0"/>
                                </a:moveTo>
                                <a:cubicBezTo>
                                  <a:pt x="539" y="12"/>
                                  <a:pt x="602" y="50"/>
                                  <a:pt x="602" y="75"/>
                                </a:cubicBezTo>
                                <a:cubicBezTo>
                                  <a:pt x="602" y="100"/>
                                  <a:pt x="612" y="123"/>
                                  <a:pt x="527" y="150"/>
                                </a:cubicBezTo>
                                <a:cubicBezTo>
                                  <a:pt x="442" y="177"/>
                                  <a:pt x="179" y="210"/>
                                  <a:pt x="92" y="240"/>
                                </a:cubicBezTo>
                                <a:cubicBezTo>
                                  <a:pt x="5" y="270"/>
                                  <a:pt x="0" y="303"/>
                                  <a:pt x="2" y="330"/>
                                </a:cubicBezTo>
                                <a:cubicBezTo>
                                  <a:pt x="4" y="357"/>
                                  <a:pt x="85" y="390"/>
                                  <a:pt x="107" y="405"/>
                                </a:cubicBezTo>
                              </a:path>
                            </a:pathLst>
                          </a:custGeom>
                          <a:noFill/>
                          <a:ln w="31750" cmpd="sng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0">
                                  <a:gsLst>
                                    <a:gs pos="0">
                                      <a:srgbClr val="FFFFFF">
                                        <a:gamma/>
                                        <a:shade val="6275"/>
                                        <a:invGamma/>
                                      </a:srgbClr>
                                    </a:gs>
                                    <a:gs pos="50000">
                                      <a:srgbClr val="FFFFFF"/>
                                    </a:gs>
                                    <a:gs pos="100000">
                                      <a:srgbClr val="FFFFFF">
                                        <a:gamma/>
                                        <a:shade val="6275"/>
                                        <a:invGamma/>
                                      </a:srgbClr>
                                    </a:gs>
                                  </a:gsLst>
                                  <a:lin ang="0" scaled="1"/>
                                </a:gradFill>
                              </a14:hiddenFill>
                            </a:ext>
                          </a:extLst>
                        </p:spPr>
                        <p:txBody>
                          <a:bodyPr/>
                          <a:p>
                            <a:pPr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/>
                            </a:pPr>
                            <a:endParaRPr lang="zh-CN" altLang="en-US" kern="0">
                              <a:solidFill>
                                <a:sysClr val="windowText" lastClr="000000"/>
                              </a:solidFill>
                              <a:latin typeface="Times New Roman" panose="02020603050405020304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7" name="Line 14"/>
                          <p:cNvSpPr>
                            <a:spLocks noChangeShapeType="1"/>
                          </p:cNvSpPr>
                          <p:nvPr>
                            <p:custDataLst>
                              <p:tags r:id="rId13"/>
                            </p:custDataLst>
                          </p:nvPr>
                        </p:nvSpPr>
                        <p:spPr bwMode="auto">
                          <a:xfrm rot="5400000" flipH="1">
                            <a:off x="4828" y="6362"/>
                            <a:ext cx="2" cy="2279"/>
                          </a:xfrm>
                          <a:prstGeom prst="line">
                            <a:avLst/>
                          </a:prstGeom>
                          <a:noFill/>
                          <a:ln w="3175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p>
                            <a:pPr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/>
                            </a:pPr>
                            <a:endParaRPr lang="zh-CN" altLang="en-US" kern="0">
                              <a:solidFill>
                                <a:sysClr val="windowText" lastClr="000000"/>
                              </a:solidFill>
                              <a:latin typeface="Times New Roman" panose="02020603050405020304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31" name="Freeform 11"/>
                        <p:cNvSpPr/>
                        <p:nvPr>
                          <p:custDataLst>
                            <p:tags r:id="rId14"/>
                          </p:custDataLst>
                        </p:nvPr>
                      </p:nvSpPr>
                      <p:spPr bwMode="auto">
                        <a:xfrm rot="10800000" flipH="1">
                          <a:off x="9954" y="6972"/>
                          <a:ext cx="1416" cy="587"/>
                        </a:xfrm>
                        <a:custGeom>
                          <a:avLst/>
                          <a:gdLst>
                            <a:gd name="T0" fmla="*/ 527 w 612"/>
                            <a:gd name="T1" fmla="*/ 0 h 405"/>
                            <a:gd name="T2" fmla="*/ 602 w 612"/>
                            <a:gd name="T3" fmla="*/ 75 h 405"/>
                            <a:gd name="T4" fmla="*/ 527 w 612"/>
                            <a:gd name="T5" fmla="*/ 150 h 405"/>
                            <a:gd name="T6" fmla="*/ 92 w 612"/>
                            <a:gd name="T7" fmla="*/ 240 h 405"/>
                            <a:gd name="T8" fmla="*/ 2 w 612"/>
                            <a:gd name="T9" fmla="*/ 330 h 405"/>
                            <a:gd name="T10" fmla="*/ 107 w 612"/>
                            <a:gd name="T11" fmla="*/ 405 h 40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612" h="405">
                              <a:moveTo>
                                <a:pt x="527" y="0"/>
                              </a:moveTo>
                              <a:cubicBezTo>
                                <a:pt x="539" y="12"/>
                                <a:pt x="602" y="50"/>
                                <a:pt x="602" y="75"/>
                              </a:cubicBezTo>
                              <a:cubicBezTo>
                                <a:pt x="602" y="100"/>
                                <a:pt x="612" y="123"/>
                                <a:pt x="527" y="150"/>
                              </a:cubicBezTo>
                              <a:cubicBezTo>
                                <a:pt x="442" y="177"/>
                                <a:pt x="179" y="210"/>
                                <a:pt x="92" y="240"/>
                              </a:cubicBezTo>
                              <a:cubicBezTo>
                                <a:pt x="5" y="270"/>
                                <a:pt x="0" y="303"/>
                                <a:pt x="2" y="330"/>
                              </a:cubicBezTo>
                              <a:cubicBezTo>
                                <a:pt x="4" y="357"/>
                                <a:pt x="85" y="390"/>
                                <a:pt x="107" y="405"/>
                              </a:cubicBezTo>
                            </a:path>
                          </a:pathLst>
                        </a:custGeom>
                        <a:noFill/>
                        <a:ln w="31750" cmpd="sng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rgbClr val="FFFFFF">
                                      <a:gamma/>
                                      <a:shade val="6275"/>
                                      <a:invGamma/>
                                    </a:srgbClr>
                                  </a:gs>
                                  <a:gs pos="50000">
                                    <a:srgbClr val="FFFFFF"/>
                                  </a:gs>
                                  <a:gs pos="100000">
                                    <a:srgbClr val="FFFFFF">
                                      <a:gamma/>
                                      <a:shade val="6275"/>
                                      <a:invGamma/>
                                    </a:srgbClr>
                                  </a:gs>
                                </a:gsLst>
                                <a:lin ang="0" scaled="1"/>
                              </a:gradFill>
                            </a14:hiddenFill>
                          </a:ext>
                        </a:extLst>
                      </p:spPr>
                      <p:txBody>
                        <a:bodyPr/>
                        <a:p>
                          <a:pPr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lang="zh-CN" altLang="en-US" kern="0">
                            <a:solidFill>
                              <a:sysClr val="windowText" lastClr="000000"/>
                            </a:solidFill>
                            <a:latin typeface="Times New Roman" panose="02020603050405020304"/>
                            <a:ea typeface="宋体" panose="02010600030101010101" pitchFamily="2" charset="-122"/>
                          </a:endParaRPr>
                        </a:p>
                      </p:txBody>
                    </p:sp>
                    <p:cxnSp>
                      <p:nvCxnSpPr>
                        <p:cNvPr id="32" name="直接连接符 31"/>
                        <p:cNvCxnSpPr/>
                        <p:nvPr>
                          <p:custDataLst>
                            <p:tags r:id="rId15"/>
                          </p:custDataLst>
                        </p:nvPr>
                      </p:nvCxnSpPr>
                      <p:spPr>
                        <a:xfrm flipV="1">
                          <a:off x="10453" y="6244"/>
                          <a:ext cx="299" cy="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33" name="直接连接符 32"/>
                    <p:cNvCxnSpPr/>
                    <p:nvPr>
                      <p:custDataLst>
                        <p:tags r:id="rId16"/>
                      </p:custDataLst>
                    </p:nvPr>
                  </p:nvCxnSpPr>
                  <p:spPr>
                    <a:xfrm flipV="1">
                      <a:off x="10470" y="8265"/>
                      <a:ext cx="282" cy="33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58" name="TextBox 57"/>
          <p:cNvSpPr txBox="1"/>
          <p:nvPr/>
        </p:nvSpPr>
        <p:spPr>
          <a:xfrm>
            <a:off x="125730" y="465455"/>
            <a:ext cx="6614795" cy="7791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p>
            <a:pPr algn="l"/>
            <a:r>
              <a:rPr lang="zh-CN" altLang="en-US" sz="360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电流流向与指针偏转关系：</a:t>
            </a:r>
            <a:r>
              <a:rPr sz="3600" b="1" kern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试触法</a:t>
            </a:r>
            <a:endParaRPr lang="en-US" altLang="zh-CN" sz="3600" smtClean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23660" y="5520690"/>
            <a:ext cx="1527810" cy="474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左</a:t>
            </a:r>
            <a:r>
              <a:rPr lang="zh-CN" altLang="en-US" sz="2400" b="1">
                <a:solidFill>
                  <a:srgbClr val="FF0000"/>
                </a:solidFill>
              </a:rPr>
              <a:t>进左偏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1250" y="5520690"/>
            <a:ext cx="1527810" cy="474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右进</a:t>
            </a:r>
            <a:r>
              <a:rPr lang="zh-CN" altLang="en-US" sz="2400" b="1">
                <a:solidFill>
                  <a:srgbClr val="FF0000"/>
                </a:solidFill>
              </a:rPr>
              <a:t>右偏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2" name="图片 1" descr="指针偏转规律"/>
          <p:cNvPicPr>
            <a:picLocks noChangeAspect="1"/>
          </p:cNvPicPr>
          <p:nvPr/>
        </p:nvPicPr>
        <p:blipFill>
          <a:blip r:embed="rId1"/>
          <a:srcRect l="8418" t="-239"/>
          <a:stretch>
            <a:fillRect/>
          </a:stretch>
        </p:blipFill>
        <p:spPr>
          <a:xfrm>
            <a:off x="728345" y="1035685"/>
            <a:ext cx="3265170" cy="4091940"/>
          </a:xfrm>
          <a:prstGeom prst="rect">
            <a:avLst/>
          </a:prstGeom>
        </p:spPr>
      </p:pic>
      <p:pic>
        <p:nvPicPr>
          <p:cNvPr id="4" name="图片 3" descr="指针偏转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5" y="1035685"/>
            <a:ext cx="3663315" cy="3839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2" grpId="0" animBg="1"/>
      <p:bldP spid="12" grpId="1" animBg="1"/>
      <p:bldP spid="5" grpId="0" bldLvl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cxnSp>
        <p:nvCxnSpPr>
          <p:cNvPr id="6" name="直接连接符 5"/>
          <p:cNvCxnSpPr/>
          <p:nvPr/>
        </p:nvCxnSpPr>
        <p:spPr>
          <a:xfrm>
            <a:off x="5754370" y="2902585"/>
            <a:ext cx="1485900" cy="12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87973" y="365125"/>
            <a:ext cx="20116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zh-CN" altLang="en-US" sz="360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线圈绕向</a:t>
            </a:r>
            <a:endParaRPr lang="en-US" altLang="zh-CN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77230" y="1419225"/>
            <a:ext cx="1588770" cy="1901190"/>
            <a:chOff x="3690" y="7198"/>
            <a:chExt cx="2502" cy="2994"/>
          </a:xfrm>
        </p:grpSpPr>
        <p:sp>
          <p:nvSpPr>
            <p:cNvPr id="31" name="Freeform 12"/>
            <p:cNvSpPr/>
            <p:nvPr>
              <p:custDataLst>
                <p:tags r:id="rId1"/>
              </p:custDataLst>
            </p:nvPr>
          </p:nvSpPr>
          <p:spPr bwMode="auto">
            <a:xfrm rot="10796728">
              <a:off x="4776" y="7513"/>
              <a:ext cx="1416" cy="531"/>
            </a:xfrm>
            <a:custGeom>
              <a:avLst/>
              <a:gdLst>
                <a:gd name="T0" fmla="*/ 527 w 612"/>
                <a:gd name="T1" fmla="*/ 0 h 405"/>
                <a:gd name="T2" fmla="*/ 602 w 612"/>
                <a:gd name="T3" fmla="*/ 75 h 405"/>
                <a:gd name="T4" fmla="*/ 527 w 612"/>
                <a:gd name="T5" fmla="*/ 150 h 405"/>
                <a:gd name="T6" fmla="*/ 92 w 612"/>
                <a:gd name="T7" fmla="*/ 240 h 405"/>
                <a:gd name="T8" fmla="*/ 2 w 612"/>
                <a:gd name="T9" fmla="*/ 330 h 405"/>
                <a:gd name="T10" fmla="*/ 107 w 612"/>
                <a:gd name="T11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405">
                  <a:moveTo>
                    <a:pt x="527" y="0"/>
                  </a:moveTo>
                  <a:cubicBezTo>
                    <a:pt x="539" y="12"/>
                    <a:pt x="602" y="50"/>
                    <a:pt x="602" y="75"/>
                  </a:cubicBezTo>
                  <a:cubicBezTo>
                    <a:pt x="602" y="100"/>
                    <a:pt x="612" y="123"/>
                    <a:pt x="527" y="150"/>
                  </a:cubicBezTo>
                  <a:cubicBezTo>
                    <a:pt x="442" y="177"/>
                    <a:pt x="179" y="210"/>
                    <a:pt x="92" y="240"/>
                  </a:cubicBezTo>
                  <a:cubicBezTo>
                    <a:pt x="5" y="270"/>
                    <a:pt x="0" y="303"/>
                    <a:pt x="2" y="330"/>
                  </a:cubicBezTo>
                  <a:cubicBezTo>
                    <a:pt x="4" y="357"/>
                    <a:pt x="85" y="390"/>
                    <a:pt x="107" y="405"/>
                  </a:cubicBezTo>
                </a:path>
              </a:pathLst>
            </a:custGeom>
            <a:noFill/>
            <a:ln w="3175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>
                          <a:gamma/>
                          <a:shade val="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6275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</a:extLst>
          </p:spPr>
          <p:txBody>
            <a:bodyPr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796728">
              <a:off x="5023" y="7198"/>
              <a:ext cx="923" cy="2994"/>
            </a:xfrm>
            <a:prstGeom prst="rect">
              <a:avLst/>
            </a:prstGeom>
            <a:solidFill>
              <a:srgbClr val="F4E9C1">
                <a:lumMod val="75000"/>
              </a:srgbClr>
            </a:solidFill>
            <a:ln w="9525" cap="flat" cmpd="sng" algn="ctr">
              <a:solidFill>
                <a:srgbClr val="40458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40458C"/>
                </a:solidFill>
                <a:latin typeface="Tahoma" panose="020B060403050404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30" name="Freeform 11"/>
            <p:cNvSpPr/>
            <p:nvPr>
              <p:custDataLst>
                <p:tags r:id="rId3"/>
              </p:custDataLst>
            </p:nvPr>
          </p:nvSpPr>
          <p:spPr bwMode="auto">
            <a:xfrm rot="10800000" flipH="1">
              <a:off x="4760" y="7812"/>
              <a:ext cx="1416" cy="598"/>
            </a:xfrm>
            <a:custGeom>
              <a:avLst/>
              <a:gdLst>
                <a:gd name="T0" fmla="*/ 527 w 612"/>
                <a:gd name="T1" fmla="*/ 0 h 405"/>
                <a:gd name="T2" fmla="*/ 602 w 612"/>
                <a:gd name="T3" fmla="*/ 75 h 405"/>
                <a:gd name="T4" fmla="*/ 527 w 612"/>
                <a:gd name="T5" fmla="*/ 150 h 405"/>
                <a:gd name="T6" fmla="*/ 92 w 612"/>
                <a:gd name="T7" fmla="*/ 240 h 405"/>
                <a:gd name="T8" fmla="*/ 2 w 612"/>
                <a:gd name="T9" fmla="*/ 330 h 405"/>
                <a:gd name="T10" fmla="*/ 107 w 612"/>
                <a:gd name="T11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405">
                  <a:moveTo>
                    <a:pt x="527" y="0"/>
                  </a:moveTo>
                  <a:cubicBezTo>
                    <a:pt x="539" y="12"/>
                    <a:pt x="602" y="50"/>
                    <a:pt x="602" y="75"/>
                  </a:cubicBezTo>
                  <a:cubicBezTo>
                    <a:pt x="602" y="100"/>
                    <a:pt x="612" y="123"/>
                    <a:pt x="527" y="150"/>
                  </a:cubicBezTo>
                  <a:cubicBezTo>
                    <a:pt x="442" y="177"/>
                    <a:pt x="179" y="210"/>
                    <a:pt x="92" y="240"/>
                  </a:cubicBezTo>
                  <a:cubicBezTo>
                    <a:pt x="5" y="270"/>
                    <a:pt x="0" y="303"/>
                    <a:pt x="2" y="330"/>
                  </a:cubicBezTo>
                  <a:cubicBezTo>
                    <a:pt x="4" y="357"/>
                    <a:pt x="85" y="390"/>
                    <a:pt x="107" y="405"/>
                  </a:cubicBezTo>
                </a:path>
              </a:pathLst>
            </a:custGeom>
            <a:noFill/>
            <a:ln w="3175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>
                          <a:gamma/>
                          <a:shade val="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6275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</a:extLst>
          </p:spPr>
          <p:txBody>
            <a:bodyPr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rot="5400000" flipH="1">
              <a:off x="4828" y="6362"/>
              <a:ext cx="2" cy="227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 descr="线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75" y="1010285"/>
            <a:ext cx="2975610" cy="3457575"/>
          </a:xfrm>
          <a:prstGeom prst="rect">
            <a:avLst/>
          </a:prstGeom>
        </p:spPr>
      </p:pic>
      <p:sp>
        <p:nvSpPr>
          <p:cNvPr id="4" name="Freeform 11"/>
          <p:cNvSpPr/>
          <p:nvPr>
            <p:custDataLst>
              <p:tags r:id="rId6"/>
            </p:custDataLst>
          </p:nvPr>
        </p:nvSpPr>
        <p:spPr bwMode="auto">
          <a:xfrm rot="10800000" flipH="1">
            <a:off x="6456680" y="2188845"/>
            <a:ext cx="899160" cy="379730"/>
          </a:xfrm>
          <a:custGeom>
            <a:avLst/>
            <a:gdLst>
              <a:gd name="T0" fmla="*/ 527 w 612"/>
              <a:gd name="T1" fmla="*/ 0 h 405"/>
              <a:gd name="T2" fmla="*/ 602 w 612"/>
              <a:gd name="T3" fmla="*/ 75 h 405"/>
              <a:gd name="T4" fmla="*/ 527 w 612"/>
              <a:gd name="T5" fmla="*/ 150 h 405"/>
              <a:gd name="T6" fmla="*/ 92 w 612"/>
              <a:gd name="T7" fmla="*/ 240 h 405"/>
              <a:gd name="T8" fmla="*/ 2 w 612"/>
              <a:gd name="T9" fmla="*/ 330 h 405"/>
              <a:gd name="T10" fmla="*/ 107 w 612"/>
              <a:gd name="T11" fmla="*/ 40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2" h="405">
                <a:moveTo>
                  <a:pt x="527" y="0"/>
                </a:moveTo>
                <a:cubicBezTo>
                  <a:pt x="539" y="12"/>
                  <a:pt x="602" y="50"/>
                  <a:pt x="602" y="75"/>
                </a:cubicBezTo>
                <a:cubicBezTo>
                  <a:pt x="602" y="100"/>
                  <a:pt x="612" y="123"/>
                  <a:pt x="527" y="150"/>
                </a:cubicBezTo>
                <a:cubicBezTo>
                  <a:pt x="442" y="177"/>
                  <a:pt x="179" y="210"/>
                  <a:pt x="92" y="240"/>
                </a:cubicBezTo>
                <a:cubicBezTo>
                  <a:pt x="5" y="270"/>
                  <a:pt x="0" y="303"/>
                  <a:pt x="2" y="330"/>
                </a:cubicBezTo>
                <a:cubicBezTo>
                  <a:pt x="4" y="357"/>
                  <a:pt x="85" y="390"/>
                  <a:pt x="107" y="405"/>
                </a:cubicBezTo>
              </a:path>
            </a:pathLst>
          </a:custGeom>
          <a:noFill/>
          <a:ln w="31750" cmpd="sng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gamma/>
                        <a:shade val="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275"/>
                        <a:invGamma/>
                      </a:srgbClr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5" name="Freeform 11"/>
          <p:cNvSpPr/>
          <p:nvPr>
            <p:custDataLst>
              <p:tags r:id="rId7"/>
            </p:custDataLst>
          </p:nvPr>
        </p:nvSpPr>
        <p:spPr bwMode="auto">
          <a:xfrm rot="10800000" flipH="1">
            <a:off x="6456680" y="2530475"/>
            <a:ext cx="899160" cy="379730"/>
          </a:xfrm>
          <a:custGeom>
            <a:avLst/>
            <a:gdLst>
              <a:gd name="T0" fmla="*/ 527 w 612"/>
              <a:gd name="T1" fmla="*/ 0 h 405"/>
              <a:gd name="T2" fmla="*/ 602 w 612"/>
              <a:gd name="T3" fmla="*/ 75 h 405"/>
              <a:gd name="T4" fmla="*/ 527 w 612"/>
              <a:gd name="T5" fmla="*/ 150 h 405"/>
              <a:gd name="T6" fmla="*/ 92 w 612"/>
              <a:gd name="T7" fmla="*/ 240 h 405"/>
              <a:gd name="T8" fmla="*/ 2 w 612"/>
              <a:gd name="T9" fmla="*/ 330 h 405"/>
              <a:gd name="T10" fmla="*/ 107 w 612"/>
              <a:gd name="T11" fmla="*/ 40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2" h="405">
                <a:moveTo>
                  <a:pt x="527" y="0"/>
                </a:moveTo>
                <a:cubicBezTo>
                  <a:pt x="539" y="12"/>
                  <a:pt x="602" y="50"/>
                  <a:pt x="602" y="75"/>
                </a:cubicBezTo>
                <a:cubicBezTo>
                  <a:pt x="602" y="100"/>
                  <a:pt x="612" y="123"/>
                  <a:pt x="527" y="150"/>
                </a:cubicBezTo>
                <a:cubicBezTo>
                  <a:pt x="442" y="177"/>
                  <a:pt x="179" y="210"/>
                  <a:pt x="92" y="240"/>
                </a:cubicBezTo>
                <a:cubicBezTo>
                  <a:pt x="5" y="270"/>
                  <a:pt x="0" y="303"/>
                  <a:pt x="2" y="330"/>
                </a:cubicBezTo>
                <a:cubicBezTo>
                  <a:pt x="4" y="357"/>
                  <a:pt x="85" y="390"/>
                  <a:pt x="107" y="405"/>
                </a:cubicBezTo>
              </a:path>
            </a:pathLst>
          </a:custGeom>
          <a:noFill/>
          <a:ln w="31750" cmpd="sng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gamma/>
                        <a:shade val="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275"/>
                        <a:invGamma/>
                      </a:srgbClr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575300" y="3822700"/>
            <a:ext cx="1664970" cy="1463040"/>
            <a:chOff x="8780" y="6020"/>
            <a:chExt cx="2622" cy="2304"/>
          </a:xfrm>
        </p:grpSpPr>
        <p:sp>
          <p:nvSpPr>
            <p:cNvPr id="20" name="任意多边形 19"/>
            <p:cNvSpPr/>
            <p:nvPr/>
          </p:nvSpPr>
          <p:spPr>
            <a:xfrm rot="17640000">
              <a:off x="11068" y="6005"/>
              <a:ext cx="263" cy="292"/>
            </a:xfrm>
            <a:custGeom>
              <a:avLst/>
              <a:gdLst>
                <a:gd name="connisteX0" fmla="*/ 0 w 235808"/>
                <a:gd name="connsiteY0" fmla="*/ 84802 h 296050"/>
                <a:gd name="connisteX1" fmla="*/ 220980 w 235808"/>
                <a:gd name="connsiteY1" fmla="*/ 295622 h 296050"/>
                <a:gd name="connisteX2" fmla="*/ 200025 w 235808"/>
                <a:gd name="connsiteY2" fmla="*/ 32732 h 296050"/>
                <a:gd name="connisteX3" fmla="*/ 179070 w 235808"/>
                <a:gd name="connsiteY3" fmla="*/ 11142 h 2960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235808" h="296051">
                  <a:moveTo>
                    <a:pt x="0" y="84802"/>
                  </a:moveTo>
                  <a:cubicBezTo>
                    <a:pt x="44450" y="132427"/>
                    <a:pt x="180975" y="305782"/>
                    <a:pt x="220980" y="295622"/>
                  </a:cubicBezTo>
                  <a:cubicBezTo>
                    <a:pt x="260985" y="285462"/>
                    <a:pt x="208280" y="89882"/>
                    <a:pt x="200025" y="32732"/>
                  </a:cubicBezTo>
                  <a:cubicBezTo>
                    <a:pt x="191770" y="-24418"/>
                    <a:pt x="182880" y="10507"/>
                    <a:pt x="179070" y="1114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780" y="6028"/>
              <a:ext cx="2622" cy="2296"/>
              <a:chOff x="8780" y="6028"/>
              <a:chExt cx="2622" cy="2296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0536" y="6956"/>
                <a:ext cx="29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组合 34"/>
              <p:cNvGrpSpPr/>
              <p:nvPr/>
            </p:nvGrpSpPr>
            <p:grpSpPr>
              <a:xfrm>
                <a:off x="8780" y="6028"/>
                <a:ext cx="2622" cy="2296"/>
                <a:chOff x="8780" y="6028"/>
                <a:chExt cx="2622" cy="2296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 flipV="1">
                  <a:off x="10553" y="7619"/>
                  <a:ext cx="281" cy="3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组合 33"/>
                <p:cNvGrpSpPr/>
                <p:nvPr/>
              </p:nvGrpSpPr>
              <p:grpSpPr>
                <a:xfrm>
                  <a:off x="8780" y="6028"/>
                  <a:ext cx="2622" cy="2296"/>
                  <a:chOff x="8780" y="6028"/>
                  <a:chExt cx="2622" cy="2296"/>
                </a:xfrm>
              </p:grpSpPr>
              <p:grpSp>
                <p:nvGrpSpPr>
                  <p:cNvPr id="26" name="组合 25"/>
                  <p:cNvGrpSpPr/>
                  <p:nvPr/>
                </p:nvGrpSpPr>
                <p:grpSpPr>
                  <a:xfrm>
                    <a:off x="8780" y="6028"/>
                    <a:ext cx="2622" cy="2296"/>
                    <a:chOff x="8780" y="6028"/>
                    <a:chExt cx="2622" cy="2296"/>
                  </a:xfrm>
                </p:grpSpPr>
                <p:sp>
                  <p:nvSpPr>
                    <p:cNvPr id="14" name="Freeform 11"/>
                    <p:cNvSpPr/>
                    <p:nvPr>
                      <p:custDataLst>
                        <p:tags r:id="rId8"/>
                      </p:custDataLst>
                    </p:nvPr>
                  </p:nvSpPr>
                  <p:spPr bwMode="auto">
                    <a:xfrm rot="10800000" flipH="1">
                      <a:off x="9954" y="7666"/>
                      <a:ext cx="1448" cy="587"/>
                    </a:xfrm>
                    <a:custGeom>
                      <a:avLst/>
                      <a:gdLst>
                        <a:gd name="T0" fmla="*/ 527 w 612"/>
                        <a:gd name="T1" fmla="*/ 0 h 405"/>
                        <a:gd name="T2" fmla="*/ 602 w 612"/>
                        <a:gd name="T3" fmla="*/ 75 h 405"/>
                        <a:gd name="T4" fmla="*/ 527 w 612"/>
                        <a:gd name="T5" fmla="*/ 150 h 405"/>
                        <a:gd name="T6" fmla="*/ 92 w 612"/>
                        <a:gd name="T7" fmla="*/ 240 h 405"/>
                        <a:gd name="T8" fmla="*/ 2 w 612"/>
                        <a:gd name="T9" fmla="*/ 330 h 405"/>
                        <a:gd name="T10" fmla="*/ 107 w 612"/>
                        <a:gd name="T11" fmla="*/ 405 h 4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12" h="405">
                          <a:moveTo>
                            <a:pt x="527" y="0"/>
                          </a:moveTo>
                          <a:cubicBezTo>
                            <a:pt x="539" y="12"/>
                            <a:pt x="602" y="50"/>
                            <a:pt x="602" y="75"/>
                          </a:cubicBezTo>
                          <a:cubicBezTo>
                            <a:pt x="602" y="100"/>
                            <a:pt x="612" y="123"/>
                            <a:pt x="527" y="150"/>
                          </a:cubicBezTo>
                          <a:cubicBezTo>
                            <a:pt x="442" y="177"/>
                            <a:pt x="179" y="210"/>
                            <a:pt x="92" y="240"/>
                          </a:cubicBezTo>
                          <a:cubicBezTo>
                            <a:pt x="5" y="270"/>
                            <a:pt x="0" y="303"/>
                            <a:pt x="2" y="330"/>
                          </a:cubicBezTo>
                          <a:cubicBezTo>
                            <a:pt x="4" y="357"/>
                            <a:pt x="85" y="390"/>
                            <a:pt x="107" y="405"/>
                          </a:cubicBezTo>
                        </a:path>
                      </a:pathLst>
                    </a:custGeom>
                    <a:noFill/>
                    <a:ln w="31750" cmpd="sng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rgbClr val="FFFFFF">
                                  <a:gamma/>
                                  <a:shade val="6275"/>
                                  <a:invGamma/>
                                </a:srgbClr>
                              </a:gs>
                              <a:gs pos="50000">
                                <a:srgbClr val="FFFFFF"/>
                              </a:gs>
                              <a:gs pos="100000">
                                <a:srgbClr val="FFFFFF">
                                  <a:gamma/>
                                  <a:shade val="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</a14:hiddenFill>
                      </a:ext>
                    </a:extLst>
                  </p:spPr>
                  <p:txBody>
                    <a:bodyPr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p:txBody>
                </p:sp>
                <p:cxnSp>
                  <p:nvCxnSpPr>
                    <p:cNvPr id="18" name="直接连接符 17"/>
                    <p:cNvCxnSpPr/>
                    <p:nvPr/>
                  </p:nvCxnSpPr>
                  <p:spPr>
                    <a:xfrm>
                      <a:off x="8780" y="8306"/>
                      <a:ext cx="1392" cy="19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5" name="组合 24"/>
                    <p:cNvGrpSpPr/>
                    <p:nvPr/>
                  </p:nvGrpSpPr>
                  <p:grpSpPr>
                    <a:xfrm>
                      <a:off x="8884" y="6028"/>
                      <a:ext cx="2486" cy="1530"/>
                      <a:chOff x="8884" y="6028"/>
                      <a:chExt cx="2486" cy="1530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8884" y="6028"/>
                        <a:ext cx="2486" cy="893"/>
                        <a:chOff x="3690" y="7501"/>
                        <a:chExt cx="2486" cy="909"/>
                      </a:xfrm>
                    </p:grpSpPr>
                    <p:sp>
                      <p:nvSpPr>
                        <p:cNvPr id="11" name="Freeform 11"/>
                        <p:cNvSpPr/>
                        <p:nvPr>
                          <p:custDataLst>
                            <p:tags r:id="rId9"/>
                          </p:custDataLst>
                        </p:nvPr>
                      </p:nvSpPr>
                      <p:spPr bwMode="auto">
                        <a:xfrm rot="10800000" flipH="1">
                          <a:off x="4760" y="7812"/>
                          <a:ext cx="1416" cy="598"/>
                        </a:xfrm>
                        <a:custGeom>
                          <a:avLst/>
                          <a:gdLst>
                            <a:gd name="T0" fmla="*/ 527 w 612"/>
                            <a:gd name="T1" fmla="*/ 0 h 405"/>
                            <a:gd name="T2" fmla="*/ 602 w 612"/>
                            <a:gd name="T3" fmla="*/ 75 h 405"/>
                            <a:gd name="T4" fmla="*/ 527 w 612"/>
                            <a:gd name="T5" fmla="*/ 150 h 405"/>
                            <a:gd name="T6" fmla="*/ 92 w 612"/>
                            <a:gd name="T7" fmla="*/ 240 h 405"/>
                            <a:gd name="T8" fmla="*/ 2 w 612"/>
                            <a:gd name="T9" fmla="*/ 330 h 405"/>
                            <a:gd name="T10" fmla="*/ 107 w 612"/>
                            <a:gd name="T11" fmla="*/ 405 h 40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612" h="405">
                              <a:moveTo>
                                <a:pt x="527" y="0"/>
                              </a:moveTo>
                              <a:cubicBezTo>
                                <a:pt x="539" y="12"/>
                                <a:pt x="602" y="50"/>
                                <a:pt x="602" y="75"/>
                              </a:cubicBezTo>
                              <a:cubicBezTo>
                                <a:pt x="602" y="100"/>
                                <a:pt x="612" y="123"/>
                                <a:pt x="527" y="150"/>
                              </a:cubicBezTo>
                              <a:cubicBezTo>
                                <a:pt x="442" y="177"/>
                                <a:pt x="179" y="210"/>
                                <a:pt x="92" y="240"/>
                              </a:cubicBezTo>
                              <a:cubicBezTo>
                                <a:pt x="5" y="270"/>
                                <a:pt x="0" y="303"/>
                                <a:pt x="2" y="330"/>
                              </a:cubicBezTo>
                              <a:cubicBezTo>
                                <a:pt x="4" y="357"/>
                                <a:pt x="85" y="390"/>
                                <a:pt x="107" y="405"/>
                              </a:cubicBezTo>
                            </a:path>
                          </a:pathLst>
                        </a:custGeom>
                        <a:noFill/>
                        <a:ln w="31750" cmpd="sng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rgbClr val="FFFFFF">
                                      <a:gamma/>
                                      <a:shade val="6275"/>
                                      <a:invGamma/>
                                    </a:srgbClr>
                                  </a:gs>
                                  <a:gs pos="50000">
                                    <a:srgbClr val="FFFFFF"/>
                                  </a:gs>
                                  <a:gs pos="100000">
                                    <a:srgbClr val="FFFFFF">
                                      <a:gamma/>
                                      <a:shade val="6275"/>
                                      <a:invGamma/>
                                    </a:srgbClr>
                                  </a:gs>
                                </a:gsLst>
                                <a:lin ang="0" scaled="1"/>
                              </a:gradFill>
                            </a14:hiddenFill>
                          </a:ext>
                        </a:extLst>
                      </p:spPr>
                      <p:txBody>
                        <a:bodyPr/>
                        <a:p>
                          <a:pPr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lang="zh-CN" altLang="en-US" kern="0">
                            <a:solidFill>
                              <a:sysClr val="windowText" lastClr="000000"/>
                            </a:solidFill>
                            <a:latin typeface="Times New Roman" panose="02020603050405020304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2" name="Line 14"/>
                        <p:cNvSpPr>
                          <a:spLocks noChangeShapeType="1"/>
                        </p:cNvSpPr>
                        <p:nvPr>
                          <p:custDataLst>
                            <p:tags r:id="rId10"/>
                          </p:custDataLst>
                        </p:nvPr>
                      </p:nvSpPr>
                      <p:spPr bwMode="auto">
                        <a:xfrm rot="5400000" flipH="1">
                          <a:off x="4828" y="6362"/>
                          <a:ext cx="2" cy="2279"/>
                        </a:xfrm>
                        <a:prstGeom prst="line">
                          <a:avLst/>
                        </a:prstGeom>
                        <a:noFill/>
                        <a:ln w="31750">
                          <a:solidFill>
                            <a:srgbClr val="000000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p>
                          <a:pPr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lang="zh-CN" altLang="en-US" kern="0">
                            <a:solidFill>
                              <a:sysClr val="windowText" lastClr="000000"/>
                            </a:solidFill>
                            <a:latin typeface="Times New Roman" panose="02020603050405020304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13" name="Freeform 11"/>
                      <p:cNvSpPr/>
                      <p:nvPr>
                        <p:custDataLst>
                          <p:tags r:id="rId11"/>
                        </p:custDataLst>
                      </p:nvPr>
                    </p:nvSpPr>
                    <p:spPr bwMode="auto">
                      <a:xfrm rot="10800000" flipH="1">
                        <a:off x="9954" y="6972"/>
                        <a:ext cx="1416" cy="587"/>
                      </a:xfrm>
                      <a:custGeom>
                        <a:avLst/>
                        <a:gdLst>
                          <a:gd name="T0" fmla="*/ 527 w 612"/>
                          <a:gd name="T1" fmla="*/ 0 h 405"/>
                          <a:gd name="T2" fmla="*/ 602 w 612"/>
                          <a:gd name="T3" fmla="*/ 75 h 405"/>
                          <a:gd name="T4" fmla="*/ 527 w 612"/>
                          <a:gd name="T5" fmla="*/ 150 h 405"/>
                          <a:gd name="T6" fmla="*/ 92 w 612"/>
                          <a:gd name="T7" fmla="*/ 240 h 405"/>
                          <a:gd name="T8" fmla="*/ 2 w 612"/>
                          <a:gd name="T9" fmla="*/ 330 h 405"/>
                          <a:gd name="T10" fmla="*/ 107 w 612"/>
                          <a:gd name="T11" fmla="*/ 405 h 4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612" h="405">
                            <a:moveTo>
                              <a:pt x="527" y="0"/>
                            </a:moveTo>
                            <a:cubicBezTo>
                              <a:pt x="539" y="12"/>
                              <a:pt x="602" y="50"/>
                              <a:pt x="602" y="75"/>
                            </a:cubicBezTo>
                            <a:cubicBezTo>
                              <a:pt x="602" y="100"/>
                              <a:pt x="612" y="123"/>
                              <a:pt x="527" y="150"/>
                            </a:cubicBezTo>
                            <a:cubicBezTo>
                              <a:pt x="442" y="177"/>
                              <a:pt x="179" y="210"/>
                              <a:pt x="92" y="240"/>
                            </a:cubicBezTo>
                            <a:cubicBezTo>
                              <a:pt x="5" y="270"/>
                              <a:pt x="0" y="303"/>
                              <a:pt x="2" y="330"/>
                            </a:cubicBezTo>
                            <a:cubicBezTo>
                              <a:pt x="4" y="357"/>
                              <a:pt x="85" y="390"/>
                              <a:pt x="107" y="405"/>
                            </a:cubicBezTo>
                          </a:path>
                        </a:pathLst>
                      </a:custGeom>
                      <a:noFill/>
                      <a:ln w="31750" cmpd="sng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>
                                    <a:gamma/>
                                    <a:shade val="6275"/>
                                    <a:invGamma/>
                                  </a:srgbClr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FFFFFF">
                                    <a:gamma/>
                                    <a:shade val="6275"/>
                                    <a:invGamma/>
                                  </a:srgbClr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</a:extLst>
                    </p:spPr>
                    <p:txBody>
                      <a:bodyPr/>
                      <a:p>
                        <a:pPr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ysClr val="windowText" lastClr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endParaRPr>
                      </a:p>
                    </p:txBody>
                  </p:sp>
                  <p:cxnSp>
                    <p:nvCxnSpPr>
                      <p:cNvPr id="21" name="直接连接符 20"/>
                      <p:cNvCxnSpPr/>
                      <p:nvPr/>
                    </p:nvCxnSpPr>
                    <p:spPr>
                      <a:xfrm flipV="1">
                        <a:off x="10453" y="6244"/>
                        <a:ext cx="299" cy="66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4" name="直接连接符 23"/>
                  <p:cNvCxnSpPr/>
                  <p:nvPr/>
                </p:nvCxnSpPr>
                <p:spPr>
                  <a:xfrm flipV="1">
                    <a:off x="10470" y="8265"/>
                    <a:ext cx="282" cy="3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19100"/>
            <a:ext cx="66103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zh-CN" altLang="en-US" sz="4000" b="1" noProof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活动一、实验探究</a:t>
            </a:r>
            <a:endParaRPr lang="zh-CN" altLang="en-US" sz="4000" b="1" noProof="1" dirty="0"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8913" y="2830513"/>
            <a:ext cx="2497138" cy="563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fontAlgn="ctr"/>
            <a:r>
              <a:rPr lang="en-US" altLang="zh-CN" sz="2800" b="1" strike="noStrike" noProof="1">
                <a:solidFill>
                  <a:schemeClr val="tx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1.</a:t>
            </a:r>
            <a:r>
              <a:rPr lang="zh-CN" altLang="en-US" sz="2800" b="1" strike="noStrike" noProof="1" dirty="0">
                <a:solidFill>
                  <a:schemeClr val="tx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实验目的：</a:t>
            </a:r>
            <a:r>
              <a:rPr lang="zh-CN" altLang="en-US" sz="2800" b="1" strike="noStrike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      </a:t>
            </a:r>
            <a:endParaRPr lang="zh-CN" altLang="en-US" sz="2800" b="1" strike="noStrike" noProof="1" dirty="0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4625" y="4624388"/>
            <a:ext cx="25955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科学猜想：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2360613" y="2776538"/>
            <a:ext cx="5334000" cy="6064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fontAlgn="ctr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探究感应电流的方向遵循规律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2381250" y="4700588"/>
            <a:ext cx="676275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感应电流的方向可能与哪些因素有关？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实验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6485" y="1509395"/>
            <a:ext cx="5814060" cy="4226560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185" y="222250"/>
            <a:ext cx="392938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defTabSz="806450" fontAlgn="auto"/>
            <a:r>
              <a:rPr lang="zh-CN" altLang="en-US" sz="3200" b="1" strike="noStrike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探究一：实验</a:t>
            </a:r>
            <a:r>
              <a:rPr lang="zh-CN" altLang="en-US" sz="3400" b="1" strike="noStrike" noProof="1" smtClean="0">
                <a:solidFill>
                  <a:srgbClr val="1D41D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zh-CN" altLang="en-US" sz="3400" b="1" strike="noStrike" noProof="1" smtClean="0">
              <a:solidFill>
                <a:srgbClr val="1D41D5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7169" name="Line 133"/>
          <p:cNvSpPr/>
          <p:nvPr/>
        </p:nvSpPr>
        <p:spPr>
          <a:xfrm>
            <a:off x="6197600" y="1292225"/>
            <a:ext cx="0" cy="682625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</p:spPr>
      </p:sp>
      <p:grpSp>
        <p:nvGrpSpPr>
          <p:cNvPr id="2" name="Group 134"/>
          <p:cNvGrpSpPr/>
          <p:nvPr/>
        </p:nvGrpSpPr>
        <p:grpSpPr>
          <a:xfrm>
            <a:off x="5475288" y="1058863"/>
            <a:ext cx="371475" cy="977900"/>
            <a:chOff x="42" y="-149"/>
            <a:chExt cx="140" cy="454"/>
          </a:xfrm>
        </p:grpSpPr>
        <p:grpSp>
          <p:nvGrpSpPr>
            <p:cNvPr id="7171" name="Group 135"/>
            <p:cNvGrpSpPr/>
            <p:nvPr/>
          </p:nvGrpSpPr>
          <p:grpSpPr>
            <a:xfrm>
              <a:off x="58" y="-149"/>
              <a:ext cx="119" cy="454"/>
              <a:chOff x="0" y="-149"/>
              <a:chExt cx="119" cy="454"/>
            </a:xfrm>
          </p:grpSpPr>
          <p:sp>
            <p:nvSpPr>
              <p:cNvPr id="7172" name="未知"/>
              <p:cNvSpPr/>
              <p:nvPr/>
            </p:nvSpPr>
            <p:spPr>
              <a:xfrm rot="5400000">
                <a:off x="-53" y="122"/>
                <a:ext cx="22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480" h="360">
                    <a:moveTo>
                      <a:pt x="0" y="0"/>
                    </a:moveTo>
                    <a:lnTo>
                      <a:pt x="3480" y="0"/>
                    </a:lnTo>
                    <a:lnTo>
                      <a:pt x="3480" y="360"/>
                    </a:lnTo>
                    <a:lnTo>
                      <a:pt x="0" y="360"/>
                    </a:lnTo>
                  </a:path>
                </a:pathLst>
              </a:custGeom>
              <a:solidFill>
                <a:srgbClr val="CC33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73" name="未知"/>
              <p:cNvSpPr/>
              <p:nvPr/>
            </p:nvSpPr>
            <p:spPr>
              <a:xfrm rot="5400000" flipH="1">
                <a:off x="-53" y="-96"/>
                <a:ext cx="22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480" h="360">
                    <a:moveTo>
                      <a:pt x="0" y="0"/>
                    </a:moveTo>
                    <a:lnTo>
                      <a:pt x="3480" y="0"/>
                    </a:lnTo>
                    <a:lnTo>
                      <a:pt x="3480" y="360"/>
                    </a:lnTo>
                    <a:lnTo>
                      <a:pt x="0" y="360"/>
                    </a:lnTo>
                  </a:path>
                </a:pathLst>
              </a:custGeom>
              <a:solidFill>
                <a:srgbClr val="FFFF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7174" name="Text Box 138"/>
            <p:cNvSpPr txBox="1"/>
            <p:nvPr/>
          </p:nvSpPr>
          <p:spPr>
            <a:xfrm>
              <a:off x="42" y="34"/>
              <a:ext cx="140" cy="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N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5232400" y="2773363"/>
            <a:ext cx="884238" cy="2147887"/>
            <a:chOff x="34" y="0"/>
            <a:chExt cx="324" cy="474"/>
          </a:xfrm>
        </p:grpSpPr>
        <p:sp>
          <p:nvSpPr>
            <p:cNvPr id="7176" name="未知"/>
            <p:cNvSpPr/>
            <p:nvPr/>
          </p:nvSpPr>
          <p:spPr>
            <a:xfrm flipH="1">
              <a:off x="198" y="2"/>
              <a:ext cx="146" cy="4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5"/>
                </a:cxn>
              </a:cxnLst>
              <a:pathLst>
                <a:path w="242" h="724">
                  <a:moveTo>
                    <a:pt x="242" y="0"/>
                  </a:moveTo>
                  <a:cubicBezTo>
                    <a:pt x="241" y="29"/>
                    <a:pt x="237" y="114"/>
                    <a:pt x="228" y="172"/>
                  </a:cubicBezTo>
                  <a:cubicBezTo>
                    <a:pt x="219" y="230"/>
                    <a:pt x="206" y="283"/>
                    <a:pt x="186" y="346"/>
                  </a:cubicBezTo>
                  <a:cubicBezTo>
                    <a:pt x="166" y="409"/>
                    <a:pt x="139" y="487"/>
                    <a:pt x="108" y="550"/>
                  </a:cubicBezTo>
                  <a:cubicBezTo>
                    <a:pt x="77" y="613"/>
                    <a:pt x="39" y="668"/>
                    <a:pt x="0" y="724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7" name="未知"/>
            <p:cNvSpPr/>
            <p:nvPr/>
          </p:nvSpPr>
          <p:spPr>
            <a:xfrm rot="351365" flipH="1">
              <a:off x="178" y="9"/>
              <a:ext cx="180" cy="3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444" h="576">
                  <a:moveTo>
                    <a:pt x="444" y="0"/>
                  </a:moveTo>
                  <a:cubicBezTo>
                    <a:pt x="439" y="16"/>
                    <a:pt x="434" y="47"/>
                    <a:pt x="414" y="96"/>
                  </a:cubicBezTo>
                  <a:cubicBezTo>
                    <a:pt x="394" y="145"/>
                    <a:pt x="370" y="230"/>
                    <a:pt x="324" y="294"/>
                  </a:cubicBezTo>
                  <a:cubicBezTo>
                    <a:pt x="278" y="358"/>
                    <a:pt x="192" y="433"/>
                    <a:pt x="138" y="480"/>
                  </a:cubicBezTo>
                  <a:cubicBezTo>
                    <a:pt x="84" y="527"/>
                    <a:pt x="29" y="556"/>
                    <a:pt x="0" y="576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8" name="未知"/>
            <p:cNvSpPr/>
            <p:nvPr/>
          </p:nvSpPr>
          <p:spPr>
            <a:xfrm rot="-593875">
              <a:off x="34" y="10"/>
              <a:ext cx="180" cy="3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444" h="576">
                  <a:moveTo>
                    <a:pt x="444" y="0"/>
                  </a:moveTo>
                  <a:cubicBezTo>
                    <a:pt x="439" y="16"/>
                    <a:pt x="434" y="47"/>
                    <a:pt x="414" y="96"/>
                  </a:cubicBezTo>
                  <a:cubicBezTo>
                    <a:pt x="394" y="145"/>
                    <a:pt x="370" y="230"/>
                    <a:pt x="324" y="294"/>
                  </a:cubicBezTo>
                  <a:cubicBezTo>
                    <a:pt x="278" y="358"/>
                    <a:pt x="192" y="433"/>
                    <a:pt x="138" y="480"/>
                  </a:cubicBezTo>
                  <a:cubicBezTo>
                    <a:pt x="84" y="527"/>
                    <a:pt x="29" y="556"/>
                    <a:pt x="0" y="576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9" name="未知"/>
            <p:cNvSpPr/>
            <p:nvPr/>
          </p:nvSpPr>
          <p:spPr>
            <a:xfrm rot="-197771">
              <a:off x="57" y="0"/>
              <a:ext cx="146" cy="4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5"/>
                </a:cxn>
              </a:cxnLst>
              <a:pathLst>
                <a:path w="242" h="724">
                  <a:moveTo>
                    <a:pt x="242" y="0"/>
                  </a:moveTo>
                  <a:cubicBezTo>
                    <a:pt x="241" y="29"/>
                    <a:pt x="237" y="114"/>
                    <a:pt x="228" y="172"/>
                  </a:cubicBezTo>
                  <a:cubicBezTo>
                    <a:pt x="219" y="230"/>
                    <a:pt x="206" y="283"/>
                    <a:pt x="186" y="346"/>
                  </a:cubicBezTo>
                  <a:cubicBezTo>
                    <a:pt x="166" y="409"/>
                    <a:pt x="139" y="487"/>
                    <a:pt x="108" y="550"/>
                  </a:cubicBezTo>
                  <a:cubicBezTo>
                    <a:pt x="77" y="613"/>
                    <a:pt x="39" y="668"/>
                    <a:pt x="0" y="724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80" name="Line 169"/>
            <p:cNvSpPr/>
            <p:nvPr/>
          </p:nvSpPr>
          <p:spPr>
            <a:xfrm>
              <a:off x="190" y="1"/>
              <a:ext cx="0" cy="459"/>
            </a:xfrm>
            <a:prstGeom prst="line">
              <a:avLst/>
            </a:prstGeom>
            <a:ln w="1905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lg"/>
            </a:ln>
          </p:spPr>
        </p:sp>
      </p:grpSp>
      <p:sp>
        <p:nvSpPr>
          <p:cNvPr id="65" name="TextBox 64"/>
          <p:cNvSpPr txBox="1"/>
          <p:nvPr/>
        </p:nvSpPr>
        <p:spPr>
          <a:xfrm>
            <a:off x="0" y="228600"/>
            <a:ext cx="65119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当条形磁铁的</a:t>
            </a:r>
            <a:r>
              <a:rPr kumimoji="0" lang="en-US" altLang="zh-CN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</a:t>
            </a: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极插入螺旋管时</a:t>
            </a:r>
            <a:endParaRPr kumimoji="0" lang="zh-CN" altLang="en-U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866390" y="2352040"/>
            <a:ext cx="3350895" cy="1826895"/>
            <a:chOff x="4514" y="3704"/>
            <a:chExt cx="5277" cy="2877"/>
          </a:xfrm>
        </p:grpSpPr>
        <p:grpSp>
          <p:nvGrpSpPr>
            <p:cNvPr id="8" name="组合 7"/>
            <p:cNvGrpSpPr/>
            <p:nvPr/>
          </p:nvGrpSpPr>
          <p:grpSpPr>
            <a:xfrm>
              <a:off x="4514" y="3704"/>
              <a:ext cx="4986" cy="2877"/>
              <a:chOff x="3915" y="1720"/>
              <a:chExt cx="4986" cy="2877"/>
            </a:xfrm>
          </p:grpSpPr>
          <p:sp>
            <p:nvSpPr>
              <p:cNvPr id="5135" name="Line 152"/>
              <p:cNvSpPr/>
              <p:nvPr>
                <p:custDataLst>
                  <p:tags r:id="rId1"/>
                </p:custDataLst>
              </p:nvPr>
            </p:nvSpPr>
            <p:spPr>
              <a:xfrm>
                <a:off x="4612" y="1720"/>
                <a:ext cx="1" cy="75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9" name="组合 8"/>
              <p:cNvGrpSpPr/>
              <p:nvPr/>
            </p:nvGrpSpPr>
            <p:grpSpPr>
              <a:xfrm>
                <a:off x="3915" y="1726"/>
                <a:ext cx="4986" cy="2871"/>
                <a:chOff x="3915" y="1726"/>
                <a:chExt cx="4986" cy="2871"/>
              </a:xfrm>
            </p:grpSpPr>
            <p:sp>
              <p:nvSpPr>
                <p:cNvPr id="20" name="Line 150"/>
                <p:cNvSpPr/>
                <p:nvPr>
                  <p:custDataLst>
                    <p:tags r:id="rId2"/>
                  </p:custDataLst>
                </p:nvPr>
              </p:nvSpPr>
              <p:spPr>
                <a:xfrm flipV="1">
                  <a:off x="4629" y="1726"/>
                  <a:ext cx="4272" cy="9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" name="Line 150"/>
                <p:cNvSpPr/>
                <p:nvPr>
                  <p:custDataLst>
                    <p:tags r:id="rId3"/>
                  </p:custDataLst>
                </p:nvPr>
              </p:nvSpPr>
              <p:spPr>
                <a:xfrm flipV="1">
                  <a:off x="4613" y="4594"/>
                  <a:ext cx="3130" cy="1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" name="Line 15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4630" y="3867"/>
                  <a:ext cx="3" cy="73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椭圆 28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3915" y="2480"/>
                  <a:ext cx="1441" cy="1386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箭头连接符 29"/>
                <p:cNvCxnSpPr/>
                <p:nvPr>
                  <p:custDataLst>
                    <p:tags r:id="rId6"/>
                  </p:custDataLst>
                </p:nvPr>
              </p:nvCxnSpPr>
              <p:spPr>
                <a:xfrm flipH="1" flipV="1">
                  <a:off x="4612" y="2748"/>
                  <a:ext cx="17" cy="961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组合 36"/>
            <p:cNvGrpSpPr/>
            <p:nvPr/>
          </p:nvGrpSpPr>
          <p:grpSpPr>
            <a:xfrm>
              <a:off x="7103" y="3711"/>
              <a:ext cx="2688" cy="2864"/>
              <a:chOff x="8714" y="6020"/>
              <a:chExt cx="2688" cy="2306"/>
            </a:xfrm>
          </p:grpSpPr>
          <p:sp>
            <p:nvSpPr>
              <p:cNvPr id="3" name="任意多边形 2"/>
              <p:cNvSpPr/>
              <p:nvPr>
                <p:custDataLst>
                  <p:tags r:id="rId7"/>
                </p:custDataLst>
              </p:nvPr>
            </p:nvSpPr>
            <p:spPr>
              <a:xfrm rot="17640000">
                <a:off x="11068" y="6005"/>
                <a:ext cx="263" cy="292"/>
              </a:xfrm>
              <a:custGeom>
                <a:avLst/>
                <a:gdLst>
                  <a:gd name="connisteX0" fmla="*/ 0 w 235808"/>
                  <a:gd name="connsiteY0" fmla="*/ 84802 h 296050"/>
                  <a:gd name="connisteX1" fmla="*/ 220980 w 235808"/>
                  <a:gd name="connsiteY1" fmla="*/ 295622 h 296050"/>
                  <a:gd name="connisteX2" fmla="*/ 200025 w 235808"/>
                  <a:gd name="connsiteY2" fmla="*/ 32732 h 296050"/>
                  <a:gd name="connisteX3" fmla="*/ 179070 w 235808"/>
                  <a:gd name="connsiteY3" fmla="*/ 11142 h 2960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235808" h="296051">
                    <a:moveTo>
                      <a:pt x="0" y="84802"/>
                    </a:moveTo>
                    <a:cubicBezTo>
                      <a:pt x="44450" y="132427"/>
                      <a:pt x="180975" y="305782"/>
                      <a:pt x="220980" y="295622"/>
                    </a:cubicBezTo>
                    <a:cubicBezTo>
                      <a:pt x="260985" y="285462"/>
                      <a:pt x="208280" y="89882"/>
                      <a:pt x="200025" y="32732"/>
                    </a:cubicBezTo>
                    <a:cubicBezTo>
                      <a:pt x="191770" y="-24418"/>
                      <a:pt x="182880" y="10507"/>
                      <a:pt x="179070" y="1114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8714" y="6028"/>
                <a:ext cx="2688" cy="2298"/>
                <a:chOff x="8714" y="6028"/>
                <a:chExt cx="2688" cy="2298"/>
              </a:xfrm>
            </p:grpSpPr>
            <p:cxnSp>
              <p:nvCxnSpPr>
                <p:cNvPr id="22" name="直接连接符 21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10536" y="6956"/>
                  <a:ext cx="29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组合 34"/>
                <p:cNvGrpSpPr/>
                <p:nvPr/>
              </p:nvGrpSpPr>
              <p:grpSpPr>
                <a:xfrm>
                  <a:off x="8714" y="6028"/>
                  <a:ext cx="2688" cy="2298"/>
                  <a:chOff x="8714" y="6028"/>
                  <a:chExt cx="2688" cy="2298"/>
                </a:xfrm>
              </p:grpSpPr>
              <p:cxnSp>
                <p:nvCxnSpPr>
                  <p:cNvPr id="23" name="直接连接符 22"/>
                  <p:cNvCxnSpPr/>
                  <p:nvPr>
                    <p:custDataLst>
                      <p:tags r:id="rId9"/>
                    </p:custDataLst>
                  </p:nvPr>
                </p:nvCxnSpPr>
                <p:spPr>
                  <a:xfrm flipV="1">
                    <a:off x="10553" y="7619"/>
                    <a:ext cx="281" cy="3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组合 33"/>
                  <p:cNvGrpSpPr/>
                  <p:nvPr/>
                </p:nvGrpSpPr>
                <p:grpSpPr>
                  <a:xfrm>
                    <a:off x="8714" y="6028"/>
                    <a:ext cx="2688" cy="2298"/>
                    <a:chOff x="8714" y="6028"/>
                    <a:chExt cx="2688" cy="2298"/>
                  </a:xfrm>
                </p:grpSpPr>
                <p:grpSp>
                  <p:nvGrpSpPr>
                    <p:cNvPr id="26" name="组合 25"/>
                    <p:cNvGrpSpPr/>
                    <p:nvPr/>
                  </p:nvGrpSpPr>
                  <p:grpSpPr>
                    <a:xfrm>
                      <a:off x="8714" y="6028"/>
                      <a:ext cx="2688" cy="2298"/>
                      <a:chOff x="8714" y="6028"/>
                      <a:chExt cx="2688" cy="2298"/>
                    </a:xfrm>
                  </p:grpSpPr>
                  <p:sp>
                    <p:nvSpPr>
                      <p:cNvPr id="5" name="Freeform 11"/>
                      <p:cNvSpPr/>
                      <p:nvPr>
                        <p:custDataLst>
                          <p:tags r:id="rId10"/>
                        </p:custDataLst>
                      </p:nvPr>
                    </p:nvSpPr>
                    <p:spPr bwMode="auto">
                      <a:xfrm rot="10800000" flipH="1">
                        <a:off x="9954" y="7666"/>
                        <a:ext cx="1448" cy="587"/>
                      </a:xfrm>
                      <a:custGeom>
                        <a:avLst/>
                        <a:gdLst>
                          <a:gd name="T0" fmla="*/ 527 w 612"/>
                          <a:gd name="T1" fmla="*/ 0 h 405"/>
                          <a:gd name="T2" fmla="*/ 602 w 612"/>
                          <a:gd name="T3" fmla="*/ 75 h 405"/>
                          <a:gd name="T4" fmla="*/ 527 w 612"/>
                          <a:gd name="T5" fmla="*/ 150 h 405"/>
                          <a:gd name="T6" fmla="*/ 92 w 612"/>
                          <a:gd name="T7" fmla="*/ 240 h 405"/>
                          <a:gd name="T8" fmla="*/ 2 w 612"/>
                          <a:gd name="T9" fmla="*/ 330 h 405"/>
                          <a:gd name="T10" fmla="*/ 107 w 612"/>
                          <a:gd name="T11" fmla="*/ 405 h 4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612" h="405">
                            <a:moveTo>
                              <a:pt x="527" y="0"/>
                            </a:moveTo>
                            <a:cubicBezTo>
                              <a:pt x="539" y="12"/>
                              <a:pt x="602" y="50"/>
                              <a:pt x="602" y="75"/>
                            </a:cubicBezTo>
                            <a:cubicBezTo>
                              <a:pt x="602" y="100"/>
                              <a:pt x="612" y="123"/>
                              <a:pt x="527" y="150"/>
                            </a:cubicBezTo>
                            <a:cubicBezTo>
                              <a:pt x="442" y="177"/>
                              <a:pt x="179" y="210"/>
                              <a:pt x="92" y="240"/>
                            </a:cubicBezTo>
                            <a:cubicBezTo>
                              <a:pt x="5" y="270"/>
                              <a:pt x="0" y="303"/>
                              <a:pt x="2" y="330"/>
                            </a:cubicBezTo>
                            <a:cubicBezTo>
                              <a:pt x="4" y="357"/>
                              <a:pt x="85" y="390"/>
                              <a:pt x="107" y="405"/>
                            </a:cubicBezTo>
                          </a:path>
                        </a:pathLst>
                      </a:custGeom>
                      <a:noFill/>
                      <a:ln w="31750" cmpd="sng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>
                                    <a:gamma/>
                                    <a:shade val="6275"/>
                                    <a:invGamma/>
                                  </a:srgbClr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FFFFFF">
                                    <a:gamma/>
                                    <a:shade val="6275"/>
                                    <a:invGamma/>
                                  </a:srgbClr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</a:extLst>
                    </p:spPr>
                    <p:txBody>
                      <a:bodyPr/>
                      <a:p>
                        <a:pPr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ysClr val="windowText" lastClr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endParaRPr>
                      </a:p>
                    </p:txBody>
                  </p:sp>
                  <p:cxnSp>
                    <p:nvCxnSpPr>
                      <p:cNvPr id="6" name="直接连接符 5"/>
                      <p:cNvCxnSpPr/>
                      <p:nvPr>
                        <p:custDataLst>
                          <p:tags r:id="rId11"/>
                        </p:custDataLst>
                      </p:nvPr>
                    </p:nvCxnSpPr>
                    <p:spPr>
                      <a:xfrm>
                        <a:off x="8714" y="8325"/>
                        <a:ext cx="1458" cy="1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5" name="组合 24"/>
                      <p:cNvGrpSpPr/>
                      <p:nvPr/>
                    </p:nvGrpSpPr>
                    <p:grpSpPr>
                      <a:xfrm>
                        <a:off x="8884" y="6028"/>
                        <a:ext cx="2486" cy="1530"/>
                        <a:chOff x="8884" y="6028"/>
                        <a:chExt cx="2486" cy="1530"/>
                      </a:xfrm>
                    </p:grpSpPr>
                    <p:grpSp>
                      <p:nvGrpSpPr>
                        <p:cNvPr id="7" name="组合 6"/>
                        <p:cNvGrpSpPr/>
                        <p:nvPr/>
                      </p:nvGrpSpPr>
                      <p:grpSpPr>
                        <a:xfrm>
                          <a:off x="8884" y="6028"/>
                          <a:ext cx="2486" cy="893"/>
                          <a:chOff x="3690" y="7501"/>
                          <a:chExt cx="2486" cy="909"/>
                        </a:xfrm>
                      </p:grpSpPr>
                      <p:sp>
                        <p:nvSpPr>
                          <p:cNvPr id="24" name="Freeform 11"/>
                          <p:cNvSpPr/>
                          <p:nvPr>
                            <p:custDataLst>
                              <p:tags r:id="rId12"/>
                            </p:custDataLst>
                          </p:nvPr>
                        </p:nvSpPr>
                        <p:spPr bwMode="auto">
                          <a:xfrm rot="10800000" flipH="1">
                            <a:off x="4760" y="7812"/>
                            <a:ext cx="1416" cy="598"/>
                          </a:xfrm>
                          <a:custGeom>
                            <a:avLst/>
                            <a:gdLst>
                              <a:gd name="T0" fmla="*/ 527 w 612"/>
                              <a:gd name="T1" fmla="*/ 0 h 405"/>
                              <a:gd name="T2" fmla="*/ 602 w 612"/>
                              <a:gd name="T3" fmla="*/ 75 h 405"/>
                              <a:gd name="T4" fmla="*/ 527 w 612"/>
                              <a:gd name="T5" fmla="*/ 150 h 405"/>
                              <a:gd name="T6" fmla="*/ 92 w 612"/>
                              <a:gd name="T7" fmla="*/ 240 h 405"/>
                              <a:gd name="T8" fmla="*/ 2 w 612"/>
                              <a:gd name="T9" fmla="*/ 330 h 405"/>
                              <a:gd name="T10" fmla="*/ 107 w 612"/>
                              <a:gd name="T11" fmla="*/ 405 h 40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612" h="405">
                                <a:moveTo>
                                  <a:pt x="527" y="0"/>
                                </a:moveTo>
                                <a:cubicBezTo>
                                  <a:pt x="539" y="12"/>
                                  <a:pt x="602" y="50"/>
                                  <a:pt x="602" y="75"/>
                                </a:cubicBezTo>
                                <a:cubicBezTo>
                                  <a:pt x="602" y="100"/>
                                  <a:pt x="612" y="123"/>
                                  <a:pt x="527" y="150"/>
                                </a:cubicBezTo>
                                <a:cubicBezTo>
                                  <a:pt x="442" y="177"/>
                                  <a:pt x="179" y="210"/>
                                  <a:pt x="92" y="240"/>
                                </a:cubicBezTo>
                                <a:cubicBezTo>
                                  <a:pt x="5" y="270"/>
                                  <a:pt x="0" y="303"/>
                                  <a:pt x="2" y="330"/>
                                </a:cubicBezTo>
                                <a:cubicBezTo>
                                  <a:pt x="4" y="357"/>
                                  <a:pt x="85" y="390"/>
                                  <a:pt x="107" y="405"/>
                                </a:cubicBezTo>
                              </a:path>
                            </a:pathLst>
                          </a:custGeom>
                          <a:noFill/>
                          <a:ln w="31750" cmpd="sng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0">
                                  <a:gsLst>
                                    <a:gs pos="0">
                                      <a:srgbClr val="FFFFFF">
                                        <a:gamma/>
                                        <a:shade val="6275"/>
                                        <a:invGamma/>
                                      </a:srgbClr>
                                    </a:gs>
                                    <a:gs pos="50000">
                                      <a:srgbClr val="FFFFFF"/>
                                    </a:gs>
                                    <a:gs pos="100000">
                                      <a:srgbClr val="FFFFFF">
                                        <a:gamma/>
                                        <a:shade val="6275"/>
                                        <a:invGamma/>
                                      </a:srgbClr>
                                    </a:gs>
                                  </a:gsLst>
                                  <a:lin ang="0" scaled="1"/>
                                </a:gradFill>
                              </a14:hiddenFill>
                            </a:ext>
                          </a:extLst>
                        </p:spPr>
                        <p:txBody>
                          <a:bodyPr/>
                          <a:p>
                            <a:pPr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/>
                            </a:pPr>
                            <a:endParaRPr lang="zh-CN" altLang="en-US" kern="0">
                              <a:solidFill>
                                <a:sysClr val="windowText" lastClr="000000"/>
                              </a:solidFill>
                              <a:latin typeface="Times New Roman" panose="02020603050405020304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7" name="Line 14"/>
                          <p:cNvSpPr>
                            <a:spLocks noChangeShapeType="1"/>
                          </p:cNvSpPr>
                          <p:nvPr>
                            <p:custDataLst>
                              <p:tags r:id="rId13"/>
                            </p:custDataLst>
                          </p:nvPr>
                        </p:nvSpPr>
                        <p:spPr bwMode="auto">
                          <a:xfrm rot="5400000" flipH="1">
                            <a:off x="4828" y="6362"/>
                            <a:ext cx="2" cy="2279"/>
                          </a:xfrm>
                          <a:prstGeom prst="line">
                            <a:avLst/>
                          </a:prstGeom>
                          <a:noFill/>
                          <a:ln w="3175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p>
                            <a:pPr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/>
                            </a:pPr>
                            <a:endParaRPr lang="zh-CN" altLang="en-US" kern="0">
                              <a:solidFill>
                                <a:sysClr val="windowText" lastClr="000000"/>
                              </a:solidFill>
                              <a:latin typeface="Times New Roman" panose="02020603050405020304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31" name="Freeform 11"/>
                        <p:cNvSpPr/>
                        <p:nvPr>
                          <p:custDataLst>
                            <p:tags r:id="rId14"/>
                          </p:custDataLst>
                        </p:nvPr>
                      </p:nvSpPr>
                      <p:spPr bwMode="auto">
                        <a:xfrm rot="10800000" flipH="1">
                          <a:off x="9954" y="6972"/>
                          <a:ext cx="1416" cy="587"/>
                        </a:xfrm>
                        <a:custGeom>
                          <a:avLst/>
                          <a:gdLst>
                            <a:gd name="T0" fmla="*/ 527 w 612"/>
                            <a:gd name="T1" fmla="*/ 0 h 405"/>
                            <a:gd name="T2" fmla="*/ 602 w 612"/>
                            <a:gd name="T3" fmla="*/ 75 h 405"/>
                            <a:gd name="T4" fmla="*/ 527 w 612"/>
                            <a:gd name="T5" fmla="*/ 150 h 405"/>
                            <a:gd name="T6" fmla="*/ 92 w 612"/>
                            <a:gd name="T7" fmla="*/ 240 h 405"/>
                            <a:gd name="T8" fmla="*/ 2 w 612"/>
                            <a:gd name="T9" fmla="*/ 330 h 405"/>
                            <a:gd name="T10" fmla="*/ 107 w 612"/>
                            <a:gd name="T11" fmla="*/ 405 h 40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612" h="405">
                              <a:moveTo>
                                <a:pt x="527" y="0"/>
                              </a:moveTo>
                              <a:cubicBezTo>
                                <a:pt x="539" y="12"/>
                                <a:pt x="602" y="50"/>
                                <a:pt x="602" y="75"/>
                              </a:cubicBezTo>
                              <a:cubicBezTo>
                                <a:pt x="602" y="100"/>
                                <a:pt x="612" y="123"/>
                                <a:pt x="527" y="150"/>
                              </a:cubicBezTo>
                              <a:cubicBezTo>
                                <a:pt x="442" y="177"/>
                                <a:pt x="179" y="210"/>
                                <a:pt x="92" y="240"/>
                              </a:cubicBezTo>
                              <a:cubicBezTo>
                                <a:pt x="5" y="270"/>
                                <a:pt x="0" y="303"/>
                                <a:pt x="2" y="330"/>
                              </a:cubicBezTo>
                              <a:cubicBezTo>
                                <a:pt x="4" y="357"/>
                                <a:pt x="85" y="390"/>
                                <a:pt x="107" y="405"/>
                              </a:cubicBezTo>
                            </a:path>
                          </a:pathLst>
                        </a:custGeom>
                        <a:noFill/>
                        <a:ln w="31750" cmpd="sng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rgbClr val="FFFFFF">
                                      <a:gamma/>
                                      <a:shade val="6275"/>
                                      <a:invGamma/>
                                    </a:srgbClr>
                                  </a:gs>
                                  <a:gs pos="50000">
                                    <a:srgbClr val="FFFFFF"/>
                                  </a:gs>
                                  <a:gs pos="100000">
                                    <a:srgbClr val="FFFFFF">
                                      <a:gamma/>
                                      <a:shade val="6275"/>
                                      <a:invGamma/>
                                    </a:srgbClr>
                                  </a:gs>
                                </a:gsLst>
                                <a:lin ang="0" scaled="1"/>
                              </a:gradFill>
                            </a14:hiddenFill>
                          </a:ext>
                        </a:extLst>
                      </p:spPr>
                      <p:txBody>
                        <a:bodyPr/>
                        <a:p>
                          <a:pPr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lang="zh-CN" altLang="en-US" kern="0">
                            <a:solidFill>
                              <a:sysClr val="windowText" lastClr="000000"/>
                            </a:solidFill>
                            <a:latin typeface="Times New Roman" panose="02020603050405020304"/>
                            <a:ea typeface="宋体" panose="02010600030101010101" pitchFamily="2" charset="-122"/>
                          </a:endParaRPr>
                        </a:p>
                      </p:txBody>
                    </p:sp>
                    <p:cxnSp>
                      <p:nvCxnSpPr>
                        <p:cNvPr id="32" name="直接连接符 31"/>
                        <p:cNvCxnSpPr/>
                        <p:nvPr>
                          <p:custDataLst>
                            <p:tags r:id="rId15"/>
                          </p:custDataLst>
                        </p:nvPr>
                      </p:nvCxnSpPr>
                      <p:spPr>
                        <a:xfrm flipV="1">
                          <a:off x="10453" y="6244"/>
                          <a:ext cx="299" cy="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33" name="直接连接符 32"/>
                    <p:cNvCxnSpPr/>
                    <p:nvPr>
                      <p:custDataLst>
                        <p:tags r:id="rId16"/>
                      </p:custDataLst>
                    </p:nvPr>
                  </p:nvCxnSpPr>
                  <p:spPr>
                    <a:xfrm flipV="1">
                      <a:off x="10470" y="8265"/>
                      <a:ext cx="282" cy="33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1.85185E-6 L 1.66667E-6 0.112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9235" name="Group 178"/>
          <p:cNvGrpSpPr/>
          <p:nvPr/>
        </p:nvGrpSpPr>
        <p:grpSpPr>
          <a:xfrm>
            <a:off x="8370888" y="647700"/>
            <a:ext cx="357187" cy="690563"/>
            <a:chOff x="0" y="0"/>
            <a:chExt cx="248" cy="539"/>
          </a:xfrm>
        </p:grpSpPr>
        <p:sp>
          <p:nvSpPr>
            <p:cNvPr id="9236" name="Line 179"/>
            <p:cNvSpPr/>
            <p:nvPr/>
          </p:nvSpPr>
          <p:spPr>
            <a:xfrm flipH="1" flipV="1">
              <a:off x="0" y="0"/>
              <a:ext cx="0" cy="31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</p:spPr>
        </p:sp>
        <p:grpSp>
          <p:nvGrpSpPr>
            <p:cNvPr id="9237" name="Group 180"/>
            <p:cNvGrpSpPr/>
            <p:nvPr/>
          </p:nvGrpSpPr>
          <p:grpSpPr>
            <a:xfrm>
              <a:off x="0" y="45"/>
              <a:ext cx="248" cy="494"/>
              <a:chOff x="0" y="0"/>
              <a:chExt cx="248" cy="494"/>
            </a:xfrm>
          </p:grpSpPr>
          <p:grpSp>
            <p:nvGrpSpPr>
              <p:cNvPr id="9238" name="Group 181"/>
              <p:cNvGrpSpPr/>
              <p:nvPr/>
            </p:nvGrpSpPr>
            <p:grpSpPr>
              <a:xfrm>
                <a:off x="46" y="0"/>
                <a:ext cx="118" cy="424"/>
                <a:chOff x="0" y="0"/>
                <a:chExt cx="118" cy="424"/>
              </a:xfrm>
            </p:grpSpPr>
            <p:sp>
              <p:nvSpPr>
                <p:cNvPr id="9239" name="未知"/>
                <p:cNvSpPr/>
                <p:nvPr/>
              </p:nvSpPr>
              <p:spPr>
                <a:xfrm rot="-5400000">
                  <a:off x="-46" y="46"/>
                  <a:ext cx="211" cy="1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480" h="360">
                      <a:moveTo>
                        <a:pt x="0" y="0"/>
                      </a:moveTo>
                      <a:lnTo>
                        <a:pt x="3480" y="0"/>
                      </a:lnTo>
                      <a:lnTo>
                        <a:pt x="3480" y="360"/>
                      </a:lnTo>
                      <a:lnTo>
                        <a:pt x="0" y="360"/>
                      </a:lnTo>
                    </a:path>
                  </a:pathLst>
                </a:custGeom>
                <a:solidFill>
                  <a:srgbClr val="CC330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240" name="未知"/>
                <p:cNvSpPr/>
                <p:nvPr/>
              </p:nvSpPr>
              <p:spPr>
                <a:xfrm rot="-5400000" flipH="1">
                  <a:off x="-47" y="259"/>
                  <a:ext cx="212" cy="1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480" h="360">
                      <a:moveTo>
                        <a:pt x="0" y="0"/>
                      </a:moveTo>
                      <a:lnTo>
                        <a:pt x="3480" y="0"/>
                      </a:lnTo>
                      <a:lnTo>
                        <a:pt x="3480" y="360"/>
                      </a:lnTo>
                      <a:lnTo>
                        <a:pt x="0" y="36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9241" name="Text Box 184"/>
              <p:cNvSpPr txBox="1"/>
              <p:nvPr/>
            </p:nvSpPr>
            <p:spPr>
              <a:xfrm>
                <a:off x="0" y="182"/>
                <a:ext cx="248" cy="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sz="20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S</a:t>
                </a:r>
                <a:endPara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8" name="Group 217"/>
          <p:cNvGrpSpPr/>
          <p:nvPr/>
        </p:nvGrpSpPr>
        <p:grpSpPr>
          <a:xfrm>
            <a:off x="8225790" y="1390015"/>
            <a:ext cx="696913" cy="1279525"/>
            <a:chOff x="0" y="0"/>
            <a:chExt cx="470" cy="474"/>
          </a:xfrm>
        </p:grpSpPr>
        <p:sp>
          <p:nvSpPr>
            <p:cNvPr id="9243" name="未知"/>
            <p:cNvSpPr/>
            <p:nvPr/>
          </p:nvSpPr>
          <p:spPr>
            <a:xfrm flipH="1">
              <a:off x="258" y="2"/>
              <a:ext cx="146" cy="4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5"/>
                </a:cxn>
              </a:cxnLst>
              <a:pathLst>
                <a:path w="242" h="724">
                  <a:moveTo>
                    <a:pt x="242" y="0"/>
                  </a:moveTo>
                  <a:cubicBezTo>
                    <a:pt x="241" y="29"/>
                    <a:pt x="237" y="114"/>
                    <a:pt x="228" y="172"/>
                  </a:cubicBezTo>
                  <a:cubicBezTo>
                    <a:pt x="219" y="230"/>
                    <a:pt x="206" y="283"/>
                    <a:pt x="186" y="346"/>
                  </a:cubicBezTo>
                  <a:cubicBezTo>
                    <a:pt x="166" y="409"/>
                    <a:pt x="139" y="487"/>
                    <a:pt x="108" y="550"/>
                  </a:cubicBezTo>
                  <a:cubicBezTo>
                    <a:pt x="77" y="613"/>
                    <a:pt x="39" y="668"/>
                    <a:pt x="0" y="724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4" name="未知"/>
            <p:cNvSpPr/>
            <p:nvPr/>
          </p:nvSpPr>
          <p:spPr>
            <a:xfrm flipH="1">
              <a:off x="290" y="2"/>
              <a:ext cx="180" cy="3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444" h="576">
                  <a:moveTo>
                    <a:pt x="444" y="0"/>
                  </a:moveTo>
                  <a:cubicBezTo>
                    <a:pt x="439" y="16"/>
                    <a:pt x="434" y="47"/>
                    <a:pt x="414" y="96"/>
                  </a:cubicBezTo>
                  <a:cubicBezTo>
                    <a:pt x="394" y="145"/>
                    <a:pt x="370" y="230"/>
                    <a:pt x="324" y="294"/>
                  </a:cubicBezTo>
                  <a:cubicBezTo>
                    <a:pt x="278" y="358"/>
                    <a:pt x="192" y="433"/>
                    <a:pt x="138" y="480"/>
                  </a:cubicBezTo>
                  <a:cubicBezTo>
                    <a:pt x="84" y="527"/>
                    <a:pt x="29" y="556"/>
                    <a:pt x="0" y="576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5" name="未知"/>
            <p:cNvSpPr/>
            <p:nvPr/>
          </p:nvSpPr>
          <p:spPr>
            <a:xfrm>
              <a:off x="0" y="0"/>
              <a:ext cx="180" cy="3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444" h="576">
                  <a:moveTo>
                    <a:pt x="444" y="0"/>
                  </a:moveTo>
                  <a:cubicBezTo>
                    <a:pt x="439" y="16"/>
                    <a:pt x="434" y="47"/>
                    <a:pt x="414" y="96"/>
                  </a:cubicBezTo>
                  <a:cubicBezTo>
                    <a:pt x="394" y="145"/>
                    <a:pt x="370" y="230"/>
                    <a:pt x="324" y="294"/>
                  </a:cubicBezTo>
                  <a:cubicBezTo>
                    <a:pt x="278" y="358"/>
                    <a:pt x="192" y="433"/>
                    <a:pt x="138" y="480"/>
                  </a:cubicBezTo>
                  <a:cubicBezTo>
                    <a:pt x="84" y="527"/>
                    <a:pt x="29" y="556"/>
                    <a:pt x="0" y="576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6" name="未知"/>
            <p:cNvSpPr/>
            <p:nvPr/>
          </p:nvSpPr>
          <p:spPr>
            <a:xfrm>
              <a:off x="64" y="0"/>
              <a:ext cx="146" cy="4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5"/>
                </a:cxn>
              </a:cxnLst>
              <a:pathLst>
                <a:path w="242" h="724">
                  <a:moveTo>
                    <a:pt x="242" y="0"/>
                  </a:moveTo>
                  <a:cubicBezTo>
                    <a:pt x="241" y="29"/>
                    <a:pt x="237" y="114"/>
                    <a:pt x="228" y="172"/>
                  </a:cubicBezTo>
                  <a:cubicBezTo>
                    <a:pt x="219" y="230"/>
                    <a:pt x="206" y="283"/>
                    <a:pt x="186" y="346"/>
                  </a:cubicBezTo>
                  <a:cubicBezTo>
                    <a:pt x="166" y="409"/>
                    <a:pt x="139" y="487"/>
                    <a:pt x="108" y="550"/>
                  </a:cubicBezTo>
                  <a:cubicBezTo>
                    <a:pt x="77" y="613"/>
                    <a:pt x="39" y="668"/>
                    <a:pt x="0" y="724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7" name="Line 222"/>
            <p:cNvSpPr/>
            <p:nvPr/>
          </p:nvSpPr>
          <p:spPr>
            <a:xfrm>
              <a:off x="232" y="1"/>
              <a:ext cx="0" cy="459"/>
            </a:xfrm>
            <a:prstGeom prst="line">
              <a:avLst/>
            </a:prstGeom>
            <a:ln w="19050" cap="flat" cmpd="sng">
              <a:solidFill>
                <a:srgbClr val="3333FF"/>
              </a:solidFill>
              <a:prstDash val="solid"/>
              <a:round/>
              <a:headEnd type="triangle" w="med" len="med"/>
              <a:tailEnd type="none" w="med" len="med"/>
            </a:ln>
          </p:spPr>
        </p:sp>
      </p:grpSp>
      <p:sp>
        <p:nvSpPr>
          <p:cNvPr id="9255" name="Line 75"/>
          <p:cNvSpPr/>
          <p:nvPr/>
        </p:nvSpPr>
        <p:spPr>
          <a:xfrm flipV="1">
            <a:off x="4756150" y="677863"/>
            <a:ext cx="4763" cy="4222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</p:spPr>
      </p:sp>
      <p:grpSp>
        <p:nvGrpSpPr>
          <p:cNvPr id="9" name="Group 76"/>
          <p:cNvGrpSpPr/>
          <p:nvPr/>
        </p:nvGrpSpPr>
        <p:grpSpPr>
          <a:xfrm>
            <a:off x="4776788" y="1176338"/>
            <a:ext cx="371475" cy="682625"/>
            <a:chOff x="0" y="0"/>
            <a:chExt cx="232" cy="533"/>
          </a:xfrm>
        </p:grpSpPr>
        <p:grpSp>
          <p:nvGrpSpPr>
            <p:cNvPr id="9257" name="Group 77"/>
            <p:cNvGrpSpPr/>
            <p:nvPr/>
          </p:nvGrpSpPr>
          <p:grpSpPr>
            <a:xfrm>
              <a:off x="58" y="0"/>
              <a:ext cx="119" cy="439"/>
              <a:chOff x="0" y="0"/>
              <a:chExt cx="119" cy="439"/>
            </a:xfrm>
          </p:grpSpPr>
          <p:sp>
            <p:nvSpPr>
              <p:cNvPr id="9258" name="未知"/>
              <p:cNvSpPr/>
              <p:nvPr/>
            </p:nvSpPr>
            <p:spPr>
              <a:xfrm rot="5400000">
                <a:off x="-53" y="256"/>
                <a:ext cx="22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480" h="360">
                    <a:moveTo>
                      <a:pt x="0" y="0"/>
                    </a:moveTo>
                    <a:lnTo>
                      <a:pt x="3480" y="0"/>
                    </a:lnTo>
                    <a:lnTo>
                      <a:pt x="3480" y="360"/>
                    </a:lnTo>
                    <a:lnTo>
                      <a:pt x="0" y="360"/>
                    </a:lnTo>
                  </a:path>
                </a:pathLst>
              </a:custGeom>
              <a:solidFill>
                <a:srgbClr val="CC33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9" name="未知"/>
              <p:cNvSpPr/>
              <p:nvPr/>
            </p:nvSpPr>
            <p:spPr>
              <a:xfrm rot="5400000" flipH="1">
                <a:off x="-53" y="53"/>
                <a:ext cx="22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480" h="360">
                    <a:moveTo>
                      <a:pt x="0" y="0"/>
                    </a:moveTo>
                    <a:lnTo>
                      <a:pt x="3480" y="0"/>
                    </a:lnTo>
                    <a:lnTo>
                      <a:pt x="3480" y="360"/>
                    </a:lnTo>
                    <a:lnTo>
                      <a:pt x="0" y="360"/>
                    </a:lnTo>
                  </a:path>
                </a:pathLst>
              </a:custGeom>
              <a:solidFill>
                <a:srgbClr val="FFFF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9260" name="Text Box 80"/>
            <p:cNvSpPr txBox="1"/>
            <p:nvPr/>
          </p:nvSpPr>
          <p:spPr>
            <a:xfrm>
              <a:off x="0" y="220"/>
              <a:ext cx="232" cy="3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N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81"/>
          <p:cNvGrpSpPr/>
          <p:nvPr/>
        </p:nvGrpSpPr>
        <p:grpSpPr>
          <a:xfrm>
            <a:off x="4560888" y="1058863"/>
            <a:ext cx="736600" cy="1565275"/>
            <a:chOff x="0" y="0"/>
            <a:chExt cx="554" cy="1101"/>
          </a:xfrm>
        </p:grpSpPr>
        <p:sp>
          <p:nvSpPr>
            <p:cNvPr id="9262" name="未知"/>
            <p:cNvSpPr/>
            <p:nvPr/>
          </p:nvSpPr>
          <p:spPr>
            <a:xfrm>
              <a:off x="0" y="5"/>
              <a:ext cx="187" cy="1096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0" y="104"/>
                </a:cxn>
                <a:cxn ang="0">
                  <a:pos x="168" y="296"/>
                </a:cxn>
                <a:cxn ang="0">
                  <a:pos x="184" y="460"/>
                </a:cxn>
                <a:cxn ang="0">
                  <a:pos x="184" y="560"/>
                </a:cxn>
                <a:cxn ang="0">
                  <a:pos x="172" y="724"/>
                </a:cxn>
                <a:cxn ang="0">
                  <a:pos x="120" y="880"/>
                </a:cxn>
                <a:cxn ang="0">
                  <a:pos x="32" y="1060"/>
                </a:cxn>
                <a:cxn ang="0">
                  <a:pos x="0" y="1096"/>
                </a:cxn>
              </a:cxnLst>
              <a:pathLst>
                <a:path w="187" h="1096">
                  <a:moveTo>
                    <a:pt x="84" y="0"/>
                  </a:moveTo>
                  <a:cubicBezTo>
                    <a:pt x="95" y="27"/>
                    <a:pt x="106" y="55"/>
                    <a:pt x="120" y="104"/>
                  </a:cubicBezTo>
                  <a:cubicBezTo>
                    <a:pt x="134" y="153"/>
                    <a:pt x="157" y="237"/>
                    <a:pt x="168" y="296"/>
                  </a:cubicBezTo>
                  <a:cubicBezTo>
                    <a:pt x="179" y="355"/>
                    <a:pt x="181" y="416"/>
                    <a:pt x="184" y="460"/>
                  </a:cubicBezTo>
                  <a:cubicBezTo>
                    <a:pt x="187" y="504"/>
                    <a:pt x="186" y="516"/>
                    <a:pt x="184" y="560"/>
                  </a:cubicBezTo>
                  <a:cubicBezTo>
                    <a:pt x="182" y="604"/>
                    <a:pt x="183" y="671"/>
                    <a:pt x="172" y="724"/>
                  </a:cubicBezTo>
                  <a:cubicBezTo>
                    <a:pt x="161" y="777"/>
                    <a:pt x="143" y="824"/>
                    <a:pt x="120" y="880"/>
                  </a:cubicBezTo>
                  <a:cubicBezTo>
                    <a:pt x="97" y="936"/>
                    <a:pt x="52" y="1024"/>
                    <a:pt x="32" y="1060"/>
                  </a:cubicBezTo>
                  <a:cubicBezTo>
                    <a:pt x="12" y="1096"/>
                    <a:pt x="6" y="1096"/>
                    <a:pt x="0" y="1096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3" name="未知"/>
            <p:cNvSpPr/>
            <p:nvPr/>
          </p:nvSpPr>
          <p:spPr>
            <a:xfrm flipH="1">
              <a:off x="367" y="0"/>
              <a:ext cx="187" cy="1096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0" y="104"/>
                </a:cxn>
                <a:cxn ang="0">
                  <a:pos x="168" y="296"/>
                </a:cxn>
                <a:cxn ang="0">
                  <a:pos x="184" y="460"/>
                </a:cxn>
                <a:cxn ang="0">
                  <a:pos x="184" y="560"/>
                </a:cxn>
                <a:cxn ang="0">
                  <a:pos x="172" y="724"/>
                </a:cxn>
                <a:cxn ang="0">
                  <a:pos x="120" y="880"/>
                </a:cxn>
                <a:cxn ang="0">
                  <a:pos x="32" y="1060"/>
                </a:cxn>
                <a:cxn ang="0">
                  <a:pos x="0" y="1096"/>
                </a:cxn>
              </a:cxnLst>
              <a:pathLst>
                <a:path w="187" h="1096">
                  <a:moveTo>
                    <a:pt x="84" y="0"/>
                  </a:moveTo>
                  <a:cubicBezTo>
                    <a:pt x="95" y="27"/>
                    <a:pt x="106" y="55"/>
                    <a:pt x="120" y="104"/>
                  </a:cubicBezTo>
                  <a:cubicBezTo>
                    <a:pt x="134" y="153"/>
                    <a:pt x="157" y="237"/>
                    <a:pt x="168" y="296"/>
                  </a:cubicBezTo>
                  <a:cubicBezTo>
                    <a:pt x="179" y="355"/>
                    <a:pt x="181" y="416"/>
                    <a:pt x="184" y="460"/>
                  </a:cubicBezTo>
                  <a:cubicBezTo>
                    <a:pt x="187" y="504"/>
                    <a:pt x="186" y="516"/>
                    <a:pt x="184" y="560"/>
                  </a:cubicBezTo>
                  <a:cubicBezTo>
                    <a:pt x="182" y="604"/>
                    <a:pt x="183" y="671"/>
                    <a:pt x="172" y="724"/>
                  </a:cubicBezTo>
                  <a:cubicBezTo>
                    <a:pt x="161" y="777"/>
                    <a:pt x="143" y="824"/>
                    <a:pt x="120" y="880"/>
                  </a:cubicBezTo>
                  <a:cubicBezTo>
                    <a:pt x="97" y="936"/>
                    <a:pt x="52" y="1024"/>
                    <a:pt x="32" y="1060"/>
                  </a:cubicBezTo>
                  <a:cubicBezTo>
                    <a:pt x="12" y="1096"/>
                    <a:pt x="6" y="1096"/>
                    <a:pt x="0" y="1096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287" name="Group 63"/>
          <p:cNvGrpSpPr/>
          <p:nvPr/>
        </p:nvGrpSpPr>
        <p:grpSpPr>
          <a:xfrm>
            <a:off x="6619875" y="717550"/>
            <a:ext cx="369888" cy="646113"/>
            <a:chOff x="0" y="0"/>
            <a:chExt cx="236" cy="478"/>
          </a:xfrm>
        </p:grpSpPr>
        <p:sp>
          <p:nvSpPr>
            <p:cNvPr id="9288" name="Line 64"/>
            <p:cNvSpPr/>
            <p:nvPr/>
          </p:nvSpPr>
          <p:spPr>
            <a:xfrm>
              <a:off x="0" y="2"/>
              <a:ext cx="10" cy="306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</p:spPr>
        </p:sp>
        <p:grpSp>
          <p:nvGrpSpPr>
            <p:cNvPr id="9289" name="Group 65"/>
            <p:cNvGrpSpPr/>
            <p:nvPr/>
          </p:nvGrpSpPr>
          <p:grpSpPr>
            <a:xfrm>
              <a:off x="9" y="0"/>
              <a:ext cx="227" cy="478"/>
              <a:chOff x="0" y="0"/>
              <a:chExt cx="227" cy="478"/>
            </a:xfrm>
          </p:grpSpPr>
          <p:grpSp>
            <p:nvGrpSpPr>
              <p:cNvPr id="9290" name="Group 66"/>
              <p:cNvGrpSpPr/>
              <p:nvPr/>
            </p:nvGrpSpPr>
            <p:grpSpPr>
              <a:xfrm>
                <a:off x="46" y="0"/>
                <a:ext cx="118" cy="424"/>
                <a:chOff x="0" y="0"/>
                <a:chExt cx="118" cy="424"/>
              </a:xfrm>
            </p:grpSpPr>
            <p:sp>
              <p:nvSpPr>
                <p:cNvPr id="9291" name="未知"/>
                <p:cNvSpPr/>
                <p:nvPr/>
              </p:nvSpPr>
              <p:spPr>
                <a:xfrm rot="-5400000">
                  <a:off x="-46" y="46"/>
                  <a:ext cx="211" cy="1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480" h="360">
                      <a:moveTo>
                        <a:pt x="0" y="0"/>
                      </a:moveTo>
                      <a:lnTo>
                        <a:pt x="3480" y="0"/>
                      </a:lnTo>
                      <a:lnTo>
                        <a:pt x="3480" y="360"/>
                      </a:lnTo>
                      <a:lnTo>
                        <a:pt x="0" y="360"/>
                      </a:lnTo>
                    </a:path>
                  </a:pathLst>
                </a:custGeom>
                <a:solidFill>
                  <a:srgbClr val="CC330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292" name="未知"/>
                <p:cNvSpPr/>
                <p:nvPr/>
              </p:nvSpPr>
              <p:spPr>
                <a:xfrm rot="-5400000" flipH="1">
                  <a:off x="-47" y="259"/>
                  <a:ext cx="212" cy="1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480" h="360">
                      <a:moveTo>
                        <a:pt x="0" y="0"/>
                      </a:moveTo>
                      <a:lnTo>
                        <a:pt x="3480" y="0"/>
                      </a:lnTo>
                      <a:lnTo>
                        <a:pt x="3480" y="360"/>
                      </a:lnTo>
                      <a:lnTo>
                        <a:pt x="0" y="36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9293" name="Text Box 69"/>
              <p:cNvSpPr txBox="1"/>
              <p:nvPr/>
            </p:nvSpPr>
            <p:spPr>
              <a:xfrm>
                <a:off x="0" y="182"/>
                <a:ext cx="227" cy="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sz="20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S</a:t>
                </a:r>
                <a:endPara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0" name="Group 201"/>
          <p:cNvGrpSpPr/>
          <p:nvPr/>
        </p:nvGrpSpPr>
        <p:grpSpPr>
          <a:xfrm>
            <a:off x="6418898" y="1404303"/>
            <a:ext cx="746125" cy="1352550"/>
            <a:chOff x="1067" y="-17"/>
            <a:chExt cx="1187" cy="2501"/>
          </a:xfrm>
        </p:grpSpPr>
        <p:sp>
          <p:nvSpPr>
            <p:cNvPr id="9313" name="未知"/>
            <p:cNvSpPr/>
            <p:nvPr/>
          </p:nvSpPr>
          <p:spPr>
            <a:xfrm flipH="1">
              <a:off x="1710" y="-17"/>
              <a:ext cx="374" cy="2484"/>
            </a:xfrm>
            <a:custGeom>
              <a:avLst/>
              <a:gdLst/>
              <a:ahLst/>
              <a:cxnLst>
                <a:cxn ang="0">
                  <a:pos x="44912" y="0"/>
                </a:cxn>
                <a:cxn ang="0">
                  <a:pos x="42313" y="457425948"/>
                </a:cxn>
                <a:cxn ang="0">
                  <a:pos x="34491" y="920531553"/>
                </a:cxn>
                <a:cxn ang="0">
                  <a:pos x="20086" y="1463200118"/>
                </a:cxn>
                <a:cxn ang="0">
                  <a:pos x="0" y="1926039263"/>
                </a:cxn>
              </a:cxnLst>
              <a:pathLst>
                <a:path w="242" h="724">
                  <a:moveTo>
                    <a:pt x="242" y="0"/>
                  </a:moveTo>
                  <a:cubicBezTo>
                    <a:pt x="241" y="29"/>
                    <a:pt x="237" y="114"/>
                    <a:pt x="228" y="172"/>
                  </a:cubicBezTo>
                  <a:cubicBezTo>
                    <a:pt x="219" y="230"/>
                    <a:pt x="206" y="283"/>
                    <a:pt x="186" y="346"/>
                  </a:cubicBezTo>
                  <a:cubicBezTo>
                    <a:pt x="166" y="409"/>
                    <a:pt x="139" y="487"/>
                    <a:pt x="108" y="550"/>
                  </a:cubicBezTo>
                  <a:cubicBezTo>
                    <a:pt x="77" y="613"/>
                    <a:pt x="39" y="668"/>
                    <a:pt x="0" y="724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4" name="未知"/>
            <p:cNvSpPr/>
            <p:nvPr/>
          </p:nvSpPr>
          <p:spPr>
            <a:xfrm flipH="1">
              <a:off x="1792" y="11"/>
              <a:ext cx="462" cy="1862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666" y="124866857"/>
                </a:cxn>
                <a:cxn ang="0">
                  <a:pos x="522" y="382670733"/>
                </a:cxn>
                <a:cxn ang="0">
                  <a:pos x="223" y="625190855"/>
                </a:cxn>
                <a:cxn ang="0">
                  <a:pos x="0" y="750042867"/>
                </a:cxn>
              </a:cxnLst>
              <a:pathLst>
                <a:path w="444" h="576">
                  <a:moveTo>
                    <a:pt x="444" y="0"/>
                  </a:moveTo>
                  <a:cubicBezTo>
                    <a:pt x="439" y="16"/>
                    <a:pt x="434" y="47"/>
                    <a:pt x="414" y="96"/>
                  </a:cubicBezTo>
                  <a:cubicBezTo>
                    <a:pt x="394" y="145"/>
                    <a:pt x="370" y="230"/>
                    <a:pt x="324" y="294"/>
                  </a:cubicBezTo>
                  <a:cubicBezTo>
                    <a:pt x="278" y="358"/>
                    <a:pt x="192" y="433"/>
                    <a:pt x="138" y="480"/>
                  </a:cubicBezTo>
                  <a:cubicBezTo>
                    <a:pt x="84" y="527"/>
                    <a:pt x="29" y="556"/>
                    <a:pt x="0" y="576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5" name="未知"/>
            <p:cNvSpPr/>
            <p:nvPr/>
          </p:nvSpPr>
          <p:spPr>
            <a:xfrm>
              <a:off x="1067" y="80"/>
              <a:ext cx="462" cy="1862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666" y="124866857"/>
                </a:cxn>
                <a:cxn ang="0">
                  <a:pos x="522" y="382670733"/>
                </a:cxn>
                <a:cxn ang="0">
                  <a:pos x="223" y="625190855"/>
                </a:cxn>
                <a:cxn ang="0">
                  <a:pos x="0" y="750042867"/>
                </a:cxn>
              </a:cxnLst>
              <a:pathLst>
                <a:path w="444" h="576">
                  <a:moveTo>
                    <a:pt x="444" y="0"/>
                  </a:moveTo>
                  <a:cubicBezTo>
                    <a:pt x="439" y="16"/>
                    <a:pt x="434" y="47"/>
                    <a:pt x="414" y="96"/>
                  </a:cubicBezTo>
                  <a:cubicBezTo>
                    <a:pt x="394" y="145"/>
                    <a:pt x="370" y="230"/>
                    <a:pt x="324" y="294"/>
                  </a:cubicBezTo>
                  <a:cubicBezTo>
                    <a:pt x="278" y="358"/>
                    <a:pt x="192" y="433"/>
                    <a:pt x="138" y="480"/>
                  </a:cubicBezTo>
                  <a:cubicBezTo>
                    <a:pt x="84" y="527"/>
                    <a:pt x="29" y="556"/>
                    <a:pt x="0" y="576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6" name="未知"/>
            <p:cNvSpPr/>
            <p:nvPr/>
          </p:nvSpPr>
          <p:spPr>
            <a:xfrm>
              <a:off x="1212" y="0"/>
              <a:ext cx="374" cy="2484"/>
            </a:xfrm>
            <a:custGeom>
              <a:avLst/>
              <a:gdLst/>
              <a:ahLst/>
              <a:cxnLst>
                <a:cxn ang="0">
                  <a:pos x="44912" y="0"/>
                </a:cxn>
                <a:cxn ang="0">
                  <a:pos x="42313" y="457425948"/>
                </a:cxn>
                <a:cxn ang="0">
                  <a:pos x="34491" y="920531553"/>
                </a:cxn>
                <a:cxn ang="0">
                  <a:pos x="20086" y="1463200118"/>
                </a:cxn>
                <a:cxn ang="0">
                  <a:pos x="0" y="1926039263"/>
                </a:cxn>
              </a:cxnLst>
              <a:pathLst>
                <a:path w="242" h="724">
                  <a:moveTo>
                    <a:pt x="242" y="0"/>
                  </a:moveTo>
                  <a:cubicBezTo>
                    <a:pt x="241" y="29"/>
                    <a:pt x="237" y="114"/>
                    <a:pt x="228" y="172"/>
                  </a:cubicBezTo>
                  <a:cubicBezTo>
                    <a:pt x="219" y="230"/>
                    <a:pt x="206" y="283"/>
                    <a:pt x="186" y="346"/>
                  </a:cubicBezTo>
                  <a:cubicBezTo>
                    <a:pt x="166" y="409"/>
                    <a:pt x="139" y="487"/>
                    <a:pt x="108" y="550"/>
                  </a:cubicBezTo>
                  <a:cubicBezTo>
                    <a:pt x="77" y="613"/>
                    <a:pt x="39" y="668"/>
                    <a:pt x="0" y="724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7" name="Line 208"/>
            <p:cNvSpPr/>
            <p:nvPr/>
          </p:nvSpPr>
          <p:spPr>
            <a:xfrm>
              <a:off x="1643" y="2"/>
              <a:ext cx="0" cy="2416"/>
            </a:xfrm>
            <a:prstGeom prst="line">
              <a:avLst/>
            </a:prstGeom>
            <a:ln w="19050" cap="flat" cmpd="sng">
              <a:solidFill>
                <a:srgbClr val="3333FF"/>
              </a:solidFill>
              <a:prstDash val="solid"/>
              <a:round/>
              <a:headEnd type="triangle" w="med" len="med"/>
              <a:tailEnd type="none" w="med" len="med"/>
            </a:ln>
          </p:spPr>
        </p:sp>
      </p:grpSp>
      <p:grpSp>
        <p:nvGrpSpPr>
          <p:cNvPr id="9326" name="Group 132"/>
          <p:cNvGrpSpPr/>
          <p:nvPr/>
        </p:nvGrpSpPr>
        <p:grpSpPr>
          <a:xfrm>
            <a:off x="2989263" y="712788"/>
            <a:ext cx="371475" cy="679450"/>
            <a:chOff x="0" y="0"/>
            <a:chExt cx="238" cy="544"/>
          </a:xfrm>
        </p:grpSpPr>
        <p:sp>
          <p:nvSpPr>
            <p:cNvPr id="9327" name="Line 133"/>
            <p:cNvSpPr/>
            <p:nvPr/>
          </p:nvSpPr>
          <p:spPr>
            <a:xfrm>
              <a:off x="0" y="0"/>
              <a:ext cx="0" cy="317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</p:spPr>
        </p:sp>
        <p:grpSp>
          <p:nvGrpSpPr>
            <p:cNvPr id="9328" name="Group 134"/>
            <p:cNvGrpSpPr/>
            <p:nvPr/>
          </p:nvGrpSpPr>
          <p:grpSpPr>
            <a:xfrm>
              <a:off x="0" y="4"/>
              <a:ext cx="238" cy="540"/>
              <a:chOff x="0" y="0"/>
              <a:chExt cx="238" cy="540"/>
            </a:xfrm>
          </p:grpSpPr>
          <p:grpSp>
            <p:nvGrpSpPr>
              <p:cNvPr id="9329" name="Group 135"/>
              <p:cNvGrpSpPr/>
              <p:nvPr/>
            </p:nvGrpSpPr>
            <p:grpSpPr>
              <a:xfrm>
                <a:off x="58" y="0"/>
                <a:ext cx="119" cy="439"/>
                <a:chOff x="0" y="0"/>
                <a:chExt cx="119" cy="439"/>
              </a:xfrm>
            </p:grpSpPr>
            <p:sp>
              <p:nvSpPr>
                <p:cNvPr id="9330" name="未知"/>
                <p:cNvSpPr/>
                <p:nvPr/>
              </p:nvSpPr>
              <p:spPr>
                <a:xfrm rot="5400000">
                  <a:off x="-53" y="256"/>
                  <a:ext cx="225" cy="1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480" h="360">
                      <a:moveTo>
                        <a:pt x="0" y="0"/>
                      </a:moveTo>
                      <a:lnTo>
                        <a:pt x="3480" y="0"/>
                      </a:lnTo>
                      <a:lnTo>
                        <a:pt x="3480" y="360"/>
                      </a:lnTo>
                      <a:lnTo>
                        <a:pt x="0" y="360"/>
                      </a:lnTo>
                    </a:path>
                  </a:pathLst>
                </a:custGeom>
                <a:solidFill>
                  <a:srgbClr val="CC330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331" name="未知"/>
                <p:cNvSpPr/>
                <p:nvPr/>
              </p:nvSpPr>
              <p:spPr>
                <a:xfrm rot="5400000" flipH="1">
                  <a:off x="-53" y="53"/>
                  <a:ext cx="225" cy="1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480" h="360">
                      <a:moveTo>
                        <a:pt x="0" y="0"/>
                      </a:moveTo>
                      <a:lnTo>
                        <a:pt x="3480" y="0"/>
                      </a:lnTo>
                      <a:lnTo>
                        <a:pt x="3480" y="360"/>
                      </a:lnTo>
                      <a:lnTo>
                        <a:pt x="0" y="36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9332" name="Text Box 138"/>
              <p:cNvSpPr txBox="1"/>
              <p:nvPr/>
            </p:nvSpPr>
            <p:spPr>
              <a:xfrm>
                <a:off x="0" y="220"/>
                <a:ext cx="238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sz="2000">
                    <a:latin typeface="Arial" panose="020B0604020202020204" pitchFamily="34" charset="0"/>
                    <a:ea typeface="宋体" panose="02010600030101010101" pitchFamily="2" charset="-122"/>
                  </a:rPr>
                  <a:t>N</a:t>
                </a:r>
                <a:endParaRPr lang="en-US" altLang="zh-CN" sz="20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0357" name="组合 359"/>
          <p:cNvGrpSpPr/>
          <p:nvPr/>
        </p:nvGrpSpPr>
        <p:grpSpPr>
          <a:xfrm>
            <a:off x="2806700" y="1038225"/>
            <a:ext cx="717550" cy="1527175"/>
            <a:chOff x="2683242" y="1037500"/>
            <a:chExt cx="717790" cy="1528405"/>
          </a:xfrm>
        </p:grpSpPr>
        <p:sp>
          <p:nvSpPr>
            <p:cNvPr id="9334" name="未知"/>
            <p:cNvSpPr/>
            <p:nvPr/>
          </p:nvSpPr>
          <p:spPr>
            <a:xfrm>
              <a:off x="2683242" y="1044441"/>
              <a:ext cx="242287" cy="1521464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187" h="1096">
                  <a:moveTo>
                    <a:pt x="84" y="0"/>
                  </a:moveTo>
                  <a:cubicBezTo>
                    <a:pt x="95" y="27"/>
                    <a:pt x="106" y="55"/>
                    <a:pt x="120" y="104"/>
                  </a:cubicBezTo>
                  <a:cubicBezTo>
                    <a:pt x="134" y="153"/>
                    <a:pt x="157" y="237"/>
                    <a:pt x="168" y="296"/>
                  </a:cubicBezTo>
                  <a:cubicBezTo>
                    <a:pt x="179" y="355"/>
                    <a:pt x="181" y="416"/>
                    <a:pt x="184" y="460"/>
                  </a:cubicBezTo>
                  <a:cubicBezTo>
                    <a:pt x="187" y="504"/>
                    <a:pt x="186" y="516"/>
                    <a:pt x="184" y="560"/>
                  </a:cubicBezTo>
                  <a:cubicBezTo>
                    <a:pt x="182" y="604"/>
                    <a:pt x="183" y="671"/>
                    <a:pt x="172" y="724"/>
                  </a:cubicBezTo>
                  <a:cubicBezTo>
                    <a:pt x="161" y="777"/>
                    <a:pt x="143" y="824"/>
                    <a:pt x="120" y="880"/>
                  </a:cubicBezTo>
                  <a:cubicBezTo>
                    <a:pt x="97" y="936"/>
                    <a:pt x="52" y="1024"/>
                    <a:pt x="32" y="1060"/>
                  </a:cubicBezTo>
                  <a:cubicBezTo>
                    <a:pt x="12" y="1096"/>
                    <a:pt x="6" y="1096"/>
                    <a:pt x="0" y="1096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triangle" w="med" len="lg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35" name="未知"/>
            <p:cNvSpPr/>
            <p:nvPr/>
          </p:nvSpPr>
          <p:spPr>
            <a:xfrm flipH="1">
              <a:off x="3158745" y="1037500"/>
              <a:ext cx="242287" cy="1521464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187" h="1096">
                  <a:moveTo>
                    <a:pt x="84" y="0"/>
                  </a:moveTo>
                  <a:cubicBezTo>
                    <a:pt x="95" y="27"/>
                    <a:pt x="106" y="55"/>
                    <a:pt x="120" y="104"/>
                  </a:cubicBezTo>
                  <a:cubicBezTo>
                    <a:pt x="134" y="153"/>
                    <a:pt x="157" y="237"/>
                    <a:pt x="168" y="296"/>
                  </a:cubicBezTo>
                  <a:cubicBezTo>
                    <a:pt x="179" y="355"/>
                    <a:pt x="181" y="416"/>
                    <a:pt x="184" y="460"/>
                  </a:cubicBezTo>
                  <a:cubicBezTo>
                    <a:pt x="187" y="504"/>
                    <a:pt x="186" y="516"/>
                    <a:pt x="184" y="560"/>
                  </a:cubicBezTo>
                  <a:cubicBezTo>
                    <a:pt x="182" y="604"/>
                    <a:pt x="183" y="671"/>
                    <a:pt x="172" y="724"/>
                  </a:cubicBezTo>
                  <a:cubicBezTo>
                    <a:pt x="161" y="777"/>
                    <a:pt x="143" y="824"/>
                    <a:pt x="120" y="880"/>
                  </a:cubicBezTo>
                  <a:cubicBezTo>
                    <a:pt x="97" y="936"/>
                    <a:pt x="52" y="1024"/>
                    <a:pt x="32" y="1060"/>
                  </a:cubicBezTo>
                  <a:cubicBezTo>
                    <a:pt x="12" y="1096"/>
                    <a:pt x="6" y="1096"/>
                    <a:pt x="0" y="1096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triangle" w="med" len="lg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360" name="Group 164"/>
          <p:cNvGrpSpPr/>
          <p:nvPr/>
        </p:nvGrpSpPr>
        <p:grpSpPr>
          <a:xfrm>
            <a:off x="2794000" y="1081088"/>
            <a:ext cx="754063" cy="1246187"/>
            <a:chOff x="0" y="0"/>
            <a:chExt cx="470" cy="474"/>
          </a:xfrm>
        </p:grpSpPr>
        <p:sp>
          <p:nvSpPr>
            <p:cNvPr id="9337" name="未知"/>
            <p:cNvSpPr/>
            <p:nvPr/>
          </p:nvSpPr>
          <p:spPr>
            <a:xfrm flipH="1">
              <a:off x="258" y="2"/>
              <a:ext cx="146" cy="4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5"/>
                </a:cxn>
              </a:cxnLst>
              <a:pathLst>
                <a:path w="242" h="724">
                  <a:moveTo>
                    <a:pt x="242" y="0"/>
                  </a:moveTo>
                  <a:cubicBezTo>
                    <a:pt x="241" y="29"/>
                    <a:pt x="237" y="114"/>
                    <a:pt x="228" y="172"/>
                  </a:cubicBezTo>
                  <a:cubicBezTo>
                    <a:pt x="219" y="230"/>
                    <a:pt x="206" y="283"/>
                    <a:pt x="186" y="346"/>
                  </a:cubicBezTo>
                  <a:cubicBezTo>
                    <a:pt x="166" y="409"/>
                    <a:pt x="139" y="487"/>
                    <a:pt x="108" y="550"/>
                  </a:cubicBezTo>
                  <a:cubicBezTo>
                    <a:pt x="77" y="613"/>
                    <a:pt x="39" y="668"/>
                    <a:pt x="0" y="724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38" name="未知"/>
            <p:cNvSpPr/>
            <p:nvPr/>
          </p:nvSpPr>
          <p:spPr>
            <a:xfrm flipH="1">
              <a:off x="290" y="2"/>
              <a:ext cx="180" cy="3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444" h="576">
                  <a:moveTo>
                    <a:pt x="444" y="0"/>
                  </a:moveTo>
                  <a:cubicBezTo>
                    <a:pt x="439" y="16"/>
                    <a:pt x="434" y="47"/>
                    <a:pt x="414" y="96"/>
                  </a:cubicBezTo>
                  <a:cubicBezTo>
                    <a:pt x="394" y="145"/>
                    <a:pt x="370" y="230"/>
                    <a:pt x="324" y="294"/>
                  </a:cubicBezTo>
                  <a:cubicBezTo>
                    <a:pt x="278" y="358"/>
                    <a:pt x="192" y="433"/>
                    <a:pt x="138" y="480"/>
                  </a:cubicBezTo>
                  <a:cubicBezTo>
                    <a:pt x="84" y="527"/>
                    <a:pt x="29" y="556"/>
                    <a:pt x="0" y="576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39" name="未知"/>
            <p:cNvSpPr/>
            <p:nvPr/>
          </p:nvSpPr>
          <p:spPr>
            <a:xfrm>
              <a:off x="0" y="0"/>
              <a:ext cx="180" cy="3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444" h="576">
                  <a:moveTo>
                    <a:pt x="444" y="0"/>
                  </a:moveTo>
                  <a:cubicBezTo>
                    <a:pt x="439" y="16"/>
                    <a:pt x="434" y="47"/>
                    <a:pt x="414" y="96"/>
                  </a:cubicBezTo>
                  <a:cubicBezTo>
                    <a:pt x="394" y="145"/>
                    <a:pt x="370" y="230"/>
                    <a:pt x="324" y="294"/>
                  </a:cubicBezTo>
                  <a:cubicBezTo>
                    <a:pt x="278" y="358"/>
                    <a:pt x="192" y="433"/>
                    <a:pt x="138" y="480"/>
                  </a:cubicBezTo>
                  <a:cubicBezTo>
                    <a:pt x="84" y="527"/>
                    <a:pt x="29" y="556"/>
                    <a:pt x="0" y="576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0" name="未知"/>
            <p:cNvSpPr/>
            <p:nvPr/>
          </p:nvSpPr>
          <p:spPr>
            <a:xfrm>
              <a:off x="64" y="0"/>
              <a:ext cx="146" cy="4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5"/>
                </a:cxn>
              </a:cxnLst>
              <a:pathLst>
                <a:path w="242" h="724">
                  <a:moveTo>
                    <a:pt x="242" y="0"/>
                  </a:moveTo>
                  <a:cubicBezTo>
                    <a:pt x="241" y="29"/>
                    <a:pt x="237" y="114"/>
                    <a:pt x="228" y="172"/>
                  </a:cubicBezTo>
                  <a:cubicBezTo>
                    <a:pt x="219" y="230"/>
                    <a:pt x="206" y="283"/>
                    <a:pt x="186" y="346"/>
                  </a:cubicBezTo>
                  <a:cubicBezTo>
                    <a:pt x="166" y="409"/>
                    <a:pt x="139" y="487"/>
                    <a:pt x="108" y="550"/>
                  </a:cubicBezTo>
                  <a:cubicBezTo>
                    <a:pt x="77" y="613"/>
                    <a:pt x="39" y="668"/>
                    <a:pt x="0" y="724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1" name="Line 169"/>
            <p:cNvSpPr/>
            <p:nvPr/>
          </p:nvSpPr>
          <p:spPr>
            <a:xfrm>
              <a:off x="232" y="1"/>
              <a:ext cx="0" cy="459"/>
            </a:xfrm>
            <a:prstGeom prst="line">
              <a:avLst/>
            </a:prstGeom>
            <a:ln w="1905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lg"/>
            </a:ln>
          </p:spPr>
        </p:sp>
      </p:grpSp>
      <p:cxnSp>
        <p:nvCxnSpPr>
          <p:cNvPr id="275" name="直接连接符 274"/>
          <p:cNvCxnSpPr/>
          <p:nvPr/>
        </p:nvCxnSpPr>
        <p:spPr>
          <a:xfrm>
            <a:off x="112713" y="635000"/>
            <a:ext cx="8939213" cy="12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接连接符 277"/>
          <p:cNvCxnSpPr/>
          <p:nvPr/>
        </p:nvCxnSpPr>
        <p:spPr>
          <a:xfrm rot="5400000">
            <a:off x="-1451769" y="3398044"/>
            <a:ext cx="65135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/>
          <p:cNvSpPr txBox="1"/>
          <p:nvPr/>
        </p:nvSpPr>
        <p:spPr>
          <a:xfrm>
            <a:off x="271463" y="200025"/>
            <a:ext cx="14020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实验操作</a:t>
            </a:r>
            <a:endParaRPr kumimoji="0" lang="zh-CN" altLang="en-US" sz="2400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303213" y="1403350"/>
            <a:ext cx="10972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示意图</a:t>
            </a:r>
            <a:endParaRPr kumimoji="0" lang="zh-CN" altLang="en-US" sz="24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2160588" y="171450"/>
            <a:ext cx="13557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kumimoji="0" lang="zh-CN" altLang="en-US" sz="24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极插入</a:t>
            </a:r>
            <a:endParaRPr kumimoji="0" lang="zh-CN" altLang="en-US" sz="2400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5889625" y="171450"/>
            <a:ext cx="128079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S极插入</a:t>
            </a:r>
            <a:endParaRPr kumimoji="0" lang="zh-CN" altLang="en-US" sz="24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002088" y="171450"/>
            <a:ext cx="13557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N极拔出</a:t>
            </a:r>
            <a:endParaRPr kumimoji="0" lang="zh-CN" altLang="en-US" sz="24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7659688" y="200025"/>
            <a:ext cx="128079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S极拔出</a:t>
            </a:r>
            <a:endParaRPr kumimoji="0" lang="zh-CN" altLang="en-US" sz="2400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90" name="直接连接符 289"/>
          <p:cNvCxnSpPr/>
          <p:nvPr/>
        </p:nvCxnSpPr>
        <p:spPr>
          <a:xfrm>
            <a:off x="112713" y="2970213"/>
            <a:ext cx="89392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/>
          <p:nvPr/>
        </p:nvCxnSpPr>
        <p:spPr>
          <a:xfrm>
            <a:off x="112713" y="3349625"/>
            <a:ext cx="89392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>
            <a:off x="192405" y="3693160"/>
            <a:ext cx="2414588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感应电流</a:t>
            </a:r>
            <a:r>
              <a:rPr lang="zh-CN" altLang="en-US" sz="1600" b="1" noProof="0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方向</a:t>
            </a:r>
            <a:endParaRPr lang="zh-CN" altLang="en-US" sz="1600" b="1" noProof="0" dirty="0"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（俯视）</a:t>
            </a:r>
            <a:endParaRPr kumimoji="0" lang="zh-CN" altLang="en-US" sz="1600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6039803" y="3810318"/>
            <a:ext cx="792480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顺时针</a:t>
            </a:r>
            <a:endParaRPr kumimoji="0" lang="zh-CN" altLang="en-US" sz="1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1" name="Text Box 52"/>
          <p:cNvSpPr txBox="1">
            <a:spLocks noChangeArrowheads="1"/>
          </p:cNvSpPr>
          <p:nvPr/>
        </p:nvSpPr>
        <p:spPr bwMode="auto">
          <a:xfrm>
            <a:off x="4111943" y="3810318"/>
            <a:ext cx="9302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顺时针</a:t>
            </a:r>
            <a:endParaRPr kumimoji="0" lang="zh-CN" altLang="en-US" sz="1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2" name="Text Box 226"/>
          <p:cNvSpPr txBox="1">
            <a:spLocks noChangeArrowheads="1"/>
          </p:cNvSpPr>
          <p:nvPr/>
        </p:nvSpPr>
        <p:spPr bwMode="auto">
          <a:xfrm>
            <a:off x="7810183" y="3810635"/>
            <a:ext cx="82232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逆时针</a:t>
            </a:r>
            <a:endParaRPr kumimoji="0" lang="zh-CN" altLang="en-US" sz="1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10" name="直接连接符 309"/>
          <p:cNvCxnSpPr/>
          <p:nvPr/>
        </p:nvCxnSpPr>
        <p:spPr>
          <a:xfrm>
            <a:off x="112713" y="153988"/>
            <a:ext cx="89392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210503" y="3012123"/>
            <a:ext cx="139065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原磁场方向</a:t>
            </a:r>
            <a:endParaRPr kumimoji="0" lang="zh-CN" altLang="en-US" sz="1600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315" name="直接连接符 314"/>
          <p:cNvCxnSpPr/>
          <p:nvPr/>
        </p:nvCxnSpPr>
        <p:spPr>
          <a:xfrm>
            <a:off x="112713" y="3722688"/>
            <a:ext cx="89392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 Box 53"/>
          <p:cNvSpPr txBox="1">
            <a:spLocks noChangeArrowheads="1"/>
          </p:cNvSpPr>
          <p:nvPr/>
        </p:nvSpPr>
        <p:spPr bwMode="auto">
          <a:xfrm>
            <a:off x="4252913" y="3012440"/>
            <a:ext cx="636588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向下</a:t>
            </a:r>
            <a:endParaRPr kumimoji="0" lang="zh-CN" altLang="en-US" sz="1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17" name="Text Box 57"/>
          <p:cNvSpPr txBox="1">
            <a:spLocks noChangeArrowheads="1"/>
          </p:cNvSpPr>
          <p:nvPr/>
        </p:nvSpPr>
        <p:spPr bwMode="auto">
          <a:xfrm>
            <a:off x="7894955" y="3012440"/>
            <a:ext cx="62230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向上</a:t>
            </a:r>
            <a:endParaRPr kumimoji="0" lang="zh-CN" altLang="en-US" sz="1600" b="1" kern="1200" cap="none" spc="0" normalizeH="0" baseline="0" noProof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8" name="Text Box 61"/>
          <p:cNvSpPr txBox="1">
            <a:spLocks noChangeArrowheads="1"/>
          </p:cNvSpPr>
          <p:nvPr/>
        </p:nvSpPr>
        <p:spPr bwMode="auto">
          <a:xfrm>
            <a:off x="6072823" y="3015615"/>
            <a:ext cx="70802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向上</a:t>
            </a:r>
            <a:endParaRPr kumimoji="0" lang="zh-CN" altLang="en-US" sz="1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5088" y="3352483"/>
            <a:ext cx="1808480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磁通量的变化情况</a:t>
            </a:r>
            <a:endParaRPr kumimoji="0" lang="zh-CN" altLang="en-US" sz="1600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22" name="直接连接符 321"/>
          <p:cNvCxnSpPr/>
          <p:nvPr/>
        </p:nvCxnSpPr>
        <p:spPr>
          <a:xfrm>
            <a:off x="112713" y="4308475"/>
            <a:ext cx="89392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 Box 54"/>
          <p:cNvSpPr txBox="1">
            <a:spLocks noChangeArrowheads="1"/>
          </p:cNvSpPr>
          <p:nvPr/>
        </p:nvSpPr>
        <p:spPr bwMode="auto">
          <a:xfrm>
            <a:off x="4227513" y="3398838"/>
            <a:ext cx="112395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减小</a:t>
            </a:r>
            <a:endParaRPr kumimoji="0" lang="zh-CN" altLang="en-US" sz="1600" b="1" kern="1200" cap="none" spc="0" normalizeH="0" baseline="0" noProof="0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24" name="Text Box 58"/>
          <p:cNvSpPr txBox="1">
            <a:spLocks noChangeArrowheads="1"/>
          </p:cNvSpPr>
          <p:nvPr/>
        </p:nvSpPr>
        <p:spPr bwMode="auto">
          <a:xfrm>
            <a:off x="7886700" y="3373438"/>
            <a:ext cx="111125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减小</a:t>
            </a:r>
            <a:endParaRPr kumimoji="0" lang="zh-CN" altLang="en-US" sz="1600" b="1" kern="1200" cap="none" spc="0" normalizeH="0" baseline="0" noProof="0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6" name="Text Box 228"/>
          <p:cNvSpPr txBox="1">
            <a:spLocks noChangeArrowheads="1"/>
          </p:cNvSpPr>
          <p:nvPr/>
        </p:nvSpPr>
        <p:spPr bwMode="auto">
          <a:xfrm>
            <a:off x="6073140" y="3349308"/>
            <a:ext cx="1154113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增加</a:t>
            </a:r>
            <a:endParaRPr kumimoji="0" lang="zh-CN" altLang="en-US" sz="1600" b="1" kern="1200" cap="none" spc="0" normalizeH="0" baseline="0" noProof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369888" y="4319588"/>
            <a:ext cx="119888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感应电流</a:t>
            </a:r>
            <a:r>
              <a:rPr kumimoji="0" lang="zh-CN" altLang="en-US" sz="16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的</a:t>
            </a:r>
            <a:endParaRPr kumimoji="0" lang="zh-CN" altLang="en-US" sz="1600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磁场方向</a:t>
            </a:r>
            <a:endParaRPr kumimoji="0" lang="zh-CN" altLang="en-US" sz="1600" b="1" kern="1200" cap="none" spc="0" normalizeH="0" baseline="0" noProof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34" name="直接连接符 333"/>
          <p:cNvCxnSpPr/>
          <p:nvPr/>
        </p:nvCxnSpPr>
        <p:spPr>
          <a:xfrm rot="5400000">
            <a:off x="-3143250" y="3419475"/>
            <a:ext cx="6511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/>
          <p:nvPr/>
        </p:nvCxnSpPr>
        <p:spPr>
          <a:xfrm>
            <a:off x="127000" y="4905375"/>
            <a:ext cx="89344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接连接符 335"/>
          <p:cNvCxnSpPr/>
          <p:nvPr/>
        </p:nvCxnSpPr>
        <p:spPr>
          <a:xfrm flipV="1">
            <a:off x="127000" y="6662738"/>
            <a:ext cx="89328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接连接符 337"/>
          <p:cNvCxnSpPr/>
          <p:nvPr/>
        </p:nvCxnSpPr>
        <p:spPr>
          <a:xfrm rot="5400000">
            <a:off x="369094" y="3410744"/>
            <a:ext cx="65135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接连接符 338"/>
          <p:cNvCxnSpPr/>
          <p:nvPr/>
        </p:nvCxnSpPr>
        <p:spPr>
          <a:xfrm rot="5400000">
            <a:off x="2180431" y="3410744"/>
            <a:ext cx="65135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/>
          <p:nvPr/>
        </p:nvCxnSpPr>
        <p:spPr>
          <a:xfrm rot="5400000">
            <a:off x="3964781" y="3410744"/>
            <a:ext cx="65135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接连接符 340"/>
          <p:cNvCxnSpPr/>
          <p:nvPr/>
        </p:nvCxnSpPr>
        <p:spPr>
          <a:xfrm rot="5400000">
            <a:off x="5809456" y="3410744"/>
            <a:ext cx="65135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 Box 55"/>
          <p:cNvSpPr txBox="1">
            <a:spLocks noChangeArrowheads="1"/>
          </p:cNvSpPr>
          <p:nvPr/>
        </p:nvSpPr>
        <p:spPr bwMode="auto">
          <a:xfrm>
            <a:off x="4324350" y="4441825"/>
            <a:ext cx="93662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向下</a:t>
            </a:r>
            <a:endParaRPr kumimoji="0" lang="zh-CN" altLang="en-US" sz="1600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7" name="Text Box 59"/>
          <p:cNvSpPr txBox="1">
            <a:spLocks noChangeArrowheads="1"/>
          </p:cNvSpPr>
          <p:nvPr/>
        </p:nvSpPr>
        <p:spPr bwMode="auto">
          <a:xfrm>
            <a:off x="7829550" y="4394200"/>
            <a:ext cx="877888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向上</a:t>
            </a:r>
            <a:endParaRPr kumimoji="0" lang="zh-CN" altLang="en-US" sz="1600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9" name="Text Box 85"/>
          <p:cNvSpPr txBox="1">
            <a:spLocks noChangeArrowheads="1"/>
          </p:cNvSpPr>
          <p:nvPr/>
        </p:nvSpPr>
        <p:spPr bwMode="auto">
          <a:xfrm>
            <a:off x="6169025" y="4394200"/>
            <a:ext cx="93662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向下</a:t>
            </a:r>
            <a:endParaRPr kumimoji="0" lang="zh-CN" altLang="en-US" sz="1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" name="组合 360"/>
          <p:cNvGrpSpPr/>
          <p:nvPr/>
        </p:nvGrpSpPr>
        <p:grpSpPr>
          <a:xfrm>
            <a:off x="4605655" y="1470660"/>
            <a:ext cx="673100" cy="1323975"/>
            <a:chOff x="4600558" y="1075292"/>
            <a:chExt cx="672633" cy="1584325"/>
          </a:xfrm>
        </p:grpSpPr>
        <p:sp>
          <p:nvSpPr>
            <p:cNvPr id="351" name="未知"/>
            <p:cNvSpPr/>
            <p:nvPr/>
          </p:nvSpPr>
          <p:spPr bwMode="auto">
            <a:xfrm flipH="1">
              <a:off x="4967457" y="1082891"/>
              <a:ext cx="238125" cy="1576726"/>
            </a:xfrm>
            <a:custGeom>
              <a:avLst/>
              <a:gdLst>
                <a:gd name="T0" fmla="*/ 242 w 242"/>
                <a:gd name="T1" fmla="*/ 0 h 724"/>
                <a:gd name="T2" fmla="*/ 228 w 242"/>
                <a:gd name="T3" fmla="*/ 172 h 724"/>
                <a:gd name="T4" fmla="*/ 186 w 242"/>
                <a:gd name="T5" fmla="*/ 346 h 724"/>
                <a:gd name="T6" fmla="*/ 108 w 242"/>
                <a:gd name="T7" fmla="*/ 550 h 724"/>
                <a:gd name="T8" fmla="*/ 0 w 242"/>
                <a:gd name="T9" fmla="*/ 724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724"/>
                <a:gd name="T17" fmla="*/ 242 w 24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724">
                  <a:moveTo>
                    <a:pt x="242" y="0"/>
                  </a:moveTo>
                  <a:cubicBezTo>
                    <a:pt x="241" y="29"/>
                    <a:pt x="237" y="114"/>
                    <a:pt x="228" y="172"/>
                  </a:cubicBezTo>
                  <a:cubicBezTo>
                    <a:pt x="219" y="230"/>
                    <a:pt x="206" y="283"/>
                    <a:pt x="186" y="346"/>
                  </a:cubicBezTo>
                  <a:cubicBezTo>
                    <a:pt x="166" y="409"/>
                    <a:pt x="139" y="487"/>
                    <a:pt x="108" y="550"/>
                  </a:cubicBezTo>
                  <a:cubicBezTo>
                    <a:pt x="77" y="613"/>
                    <a:pt x="39" y="668"/>
                    <a:pt x="0" y="724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round/>
              <a:tailEnd type="triangle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未知"/>
            <p:cNvSpPr/>
            <p:nvPr/>
          </p:nvSpPr>
          <p:spPr bwMode="auto">
            <a:xfrm flipH="1">
              <a:off x="4979503" y="1082891"/>
              <a:ext cx="293688" cy="1181595"/>
            </a:xfrm>
            <a:custGeom>
              <a:avLst/>
              <a:gdLst>
                <a:gd name="T0" fmla="*/ 444 w 444"/>
                <a:gd name="T1" fmla="*/ 0 h 576"/>
                <a:gd name="T2" fmla="*/ 414 w 444"/>
                <a:gd name="T3" fmla="*/ 96 h 576"/>
                <a:gd name="T4" fmla="*/ 324 w 444"/>
                <a:gd name="T5" fmla="*/ 294 h 576"/>
                <a:gd name="T6" fmla="*/ 138 w 444"/>
                <a:gd name="T7" fmla="*/ 480 h 576"/>
                <a:gd name="T8" fmla="*/ 0 w 444"/>
                <a:gd name="T9" fmla="*/ 576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"/>
                <a:gd name="T16" fmla="*/ 0 h 576"/>
                <a:gd name="T17" fmla="*/ 444 w 444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" h="576">
                  <a:moveTo>
                    <a:pt x="444" y="0"/>
                  </a:moveTo>
                  <a:cubicBezTo>
                    <a:pt x="439" y="16"/>
                    <a:pt x="434" y="47"/>
                    <a:pt x="414" y="96"/>
                  </a:cubicBezTo>
                  <a:cubicBezTo>
                    <a:pt x="394" y="145"/>
                    <a:pt x="370" y="230"/>
                    <a:pt x="324" y="294"/>
                  </a:cubicBezTo>
                  <a:cubicBezTo>
                    <a:pt x="278" y="358"/>
                    <a:pt x="192" y="433"/>
                    <a:pt x="138" y="480"/>
                  </a:cubicBezTo>
                  <a:cubicBezTo>
                    <a:pt x="84" y="527"/>
                    <a:pt x="29" y="556"/>
                    <a:pt x="0" y="576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round/>
              <a:tailEnd type="triangle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未知"/>
            <p:cNvSpPr/>
            <p:nvPr/>
          </p:nvSpPr>
          <p:spPr bwMode="auto">
            <a:xfrm>
              <a:off x="4600558" y="1075292"/>
              <a:ext cx="293688" cy="1183495"/>
            </a:xfrm>
            <a:custGeom>
              <a:avLst/>
              <a:gdLst>
                <a:gd name="T0" fmla="*/ 444 w 444"/>
                <a:gd name="T1" fmla="*/ 0 h 576"/>
                <a:gd name="T2" fmla="*/ 414 w 444"/>
                <a:gd name="T3" fmla="*/ 96 h 576"/>
                <a:gd name="T4" fmla="*/ 324 w 444"/>
                <a:gd name="T5" fmla="*/ 294 h 576"/>
                <a:gd name="T6" fmla="*/ 138 w 444"/>
                <a:gd name="T7" fmla="*/ 480 h 576"/>
                <a:gd name="T8" fmla="*/ 0 w 444"/>
                <a:gd name="T9" fmla="*/ 576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"/>
                <a:gd name="T16" fmla="*/ 0 h 576"/>
                <a:gd name="T17" fmla="*/ 444 w 444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" h="576">
                  <a:moveTo>
                    <a:pt x="444" y="0"/>
                  </a:moveTo>
                  <a:cubicBezTo>
                    <a:pt x="439" y="16"/>
                    <a:pt x="434" y="47"/>
                    <a:pt x="414" y="96"/>
                  </a:cubicBezTo>
                  <a:cubicBezTo>
                    <a:pt x="394" y="145"/>
                    <a:pt x="370" y="230"/>
                    <a:pt x="324" y="294"/>
                  </a:cubicBezTo>
                  <a:cubicBezTo>
                    <a:pt x="278" y="358"/>
                    <a:pt x="192" y="433"/>
                    <a:pt x="138" y="480"/>
                  </a:cubicBezTo>
                  <a:cubicBezTo>
                    <a:pt x="84" y="527"/>
                    <a:pt x="29" y="556"/>
                    <a:pt x="0" y="576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round/>
              <a:tailEnd type="triangle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未知"/>
            <p:cNvSpPr/>
            <p:nvPr/>
          </p:nvSpPr>
          <p:spPr bwMode="auto">
            <a:xfrm>
              <a:off x="4651545" y="1075292"/>
              <a:ext cx="238125" cy="1576726"/>
            </a:xfrm>
            <a:custGeom>
              <a:avLst/>
              <a:gdLst>
                <a:gd name="T0" fmla="*/ 242 w 242"/>
                <a:gd name="T1" fmla="*/ 0 h 724"/>
                <a:gd name="T2" fmla="*/ 228 w 242"/>
                <a:gd name="T3" fmla="*/ 172 h 724"/>
                <a:gd name="T4" fmla="*/ 186 w 242"/>
                <a:gd name="T5" fmla="*/ 346 h 724"/>
                <a:gd name="T6" fmla="*/ 108 w 242"/>
                <a:gd name="T7" fmla="*/ 550 h 724"/>
                <a:gd name="T8" fmla="*/ 0 w 242"/>
                <a:gd name="T9" fmla="*/ 724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724"/>
                <a:gd name="T17" fmla="*/ 242 w 24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724">
                  <a:moveTo>
                    <a:pt x="242" y="0"/>
                  </a:moveTo>
                  <a:cubicBezTo>
                    <a:pt x="241" y="29"/>
                    <a:pt x="237" y="114"/>
                    <a:pt x="228" y="172"/>
                  </a:cubicBezTo>
                  <a:cubicBezTo>
                    <a:pt x="219" y="230"/>
                    <a:pt x="206" y="283"/>
                    <a:pt x="186" y="346"/>
                  </a:cubicBezTo>
                  <a:cubicBezTo>
                    <a:pt x="166" y="409"/>
                    <a:pt x="139" y="487"/>
                    <a:pt x="108" y="550"/>
                  </a:cubicBezTo>
                  <a:cubicBezTo>
                    <a:pt x="77" y="613"/>
                    <a:pt x="39" y="668"/>
                    <a:pt x="0" y="724"/>
                  </a:cubicBezTo>
                </a:path>
              </a:pathLst>
            </a:custGeom>
            <a:noFill/>
            <a:ln w="19050" cap="flat" cmpd="sng">
              <a:solidFill>
                <a:srgbClr val="3333FF"/>
              </a:solidFill>
              <a:round/>
              <a:tailEnd type="triangle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5" name="Line 163"/>
            <p:cNvSpPr>
              <a:spLocks noChangeShapeType="1"/>
            </p:cNvSpPr>
            <p:nvPr/>
          </p:nvSpPr>
          <p:spPr bwMode="auto">
            <a:xfrm>
              <a:off x="4924595" y="1079091"/>
              <a:ext cx="0" cy="1533035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tailEnd type="triangle" w="med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" name="组合 367"/>
          <p:cNvGrpSpPr/>
          <p:nvPr/>
        </p:nvGrpSpPr>
        <p:grpSpPr>
          <a:xfrm>
            <a:off x="6396038" y="1181100"/>
            <a:ext cx="777875" cy="1481138"/>
            <a:chOff x="6395721" y="1181685"/>
            <a:chExt cx="778803" cy="1480121"/>
          </a:xfrm>
        </p:grpSpPr>
        <p:sp>
          <p:nvSpPr>
            <p:cNvPr id="9413" name="未知"/>
            <p:cNvSpPr/>
            <p:nvPr/>
          </p:nvSpPr>
          <p:spPr>
            <a:xfrm>
              <a:off x="6395721" y="1204577"/>
              <a:ext cx="239826" cy="145722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187" h="1096">
                  <a:moveTo>
                    <a:pt x="84" y="0"/>
                  </a:moveTo>
                  <a:cubicBezTo>
                    <a:pt x="95" y="27"/>
                    <a:pt x="106" y="55"/>
                    <a:pt x="120" y="104"/>
                  </a:cubicBezTo>
                  <a:cubicBezTo>
                    <a:pt x="134" y="153"/>
                    <a:pt x="157" y="237"/>
                    <a:pt x="168" y="296"/>
                  </a:cubicBezTo>
                  <a:cubicBezTo>
                    <a:pt x="179" y="355"/>
                    <a:pt x="181" y="416"/>
                    <a:pt x="184" y="460"/>
                  </a:cubicBezTo>
                  <a:cubicBezTo>
                    <a:pt x="187" y="504"/>
                    <a:pt x="186" y="516"/>
                    <a:pt x="184" y="560"/>
                  </a:cubicBezTo>
                  <a:cubicBezTo>
                    <a:pt x="182" y="604"/>
                    <a:pt x="183" y="671"/>
                    <a:pt x="172" y="724"/>
                  </a:cubicBezTo>
                  <a:cubicBezTo>
                    <a:pt x="161" y="777"/>
                    <a:pt x="143" y="824"/>
                    <a:pt x="120" y="880"/>
                  </a:cubicBezTo>
                  <a:cubicBezTo>
                    <a:pt x="97" y="936"/>
                    <a:pt x="52" y="1024"/>
                    <a:pt x="32" y="1060"/>
                  </a:cubicBezTo>
                  <a:cubicBezTo>
                    <a:pt x="12" y="1096"/>
                    <a:pt x="6" y="1096"/>
                    <a:pt x="0" y="1096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14" name="未知"/>
            <p:cNvSpPr/>
            <p:nvPr/>
          </p:nvSpPr>
          <p:spPr>
            <a:xfrm flipH="1">
              <a:off x="6934698" y="1181685"/>
              <a:ext cx="239826" cy="145722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187" h="1096">
                  <a:moveTo>
                    <a:pt x="84" y="0"/>
                  </a:moveTo>
                  <a:cubicBezTo>
                    <a:pt x="95" y="27"/>
                    <a:pt x="106" y="55"/>
                    <a:pt x="120" y="104"/>
                  </a:cubicBezTo>
                  <a:cubicBezTo>
                    <a:pt x="134" y="153"/>
                    <a:pt x="157" y="237"/>
                    <a:pt x="168" y="296"/>
                  </a:cubicBezTo>
                  <a:cubicBezTo>
                    <a:pt x="179" y="355"/>
                    <a:pt x="181" y="416"/>
                    <a:pt x="184" y="460"/>
                  </a:cubicBezTo>
                  <a:cubicBezTo>
                    <a:pt x="187" y="504"/>
                    <a:pt x="186" y="516"/>
                    <a:pt x="184" y="560"/>
                  </a:cubicBezTo>
                  <a:cubicBezTo>
                    <a:pt x="182" y="604"/>
                    <a:pt x="183" y="671"/>
                    <a:pt x="172" y="724"/>
                  </a:cubicBezTo>
                  <a:cubicBezTo>
                    <a:pt x="161" y="777"/>
                    <a:pt x="143" y="824"/>
                    <a:pt x="120" y="880"/>
                  </a:cubicBezTo>
                  <a:cubicBezTo>
                    <a:pt x="97" y="936"/>
                    <a:pt x="52" y="1024"/>
                    <a:pt x="32" y="1060"/>
                  </a:cubicBezTo>
                  <a:cubicBezTo>
                    <a:pt x="12" y="1096"/>
                    <a:pt x="6" y="1096"/>
                    <a:pt x="0" y="1096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9" name="组合 368"/>
          <p:cNvGrpSpPr/>
          <p:nvPr/>
        </p:nvGrpSpPr>
        <p:grpSpPr>
          <a:xfrm>
            <a:off x="8174038" y="1054100"/>
            <a:ext cx="719137" cy="1570038"/>
            <a:chOff x="8174441" y="1054279"/>
            <a:chExt cx="719246" cy="1569683"/>
          </a:xfrm>
        </p:grpSpPr>
        <p:sp>
          <p:nvSpPr>
            <p:cNvPr id="9416" name="未知"/>
            <p:cNvSpPr/>
            <p:nvPr/>
          </p:nvSpPr>
          <p:spPr>
            <a:xfrm>
              <a:off x="8174441" y="1061407"/>
              <a:ext cx="242778" cy="156255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187" h="1096">
                  <a:moveTo>
                    <a:pt x="84" y="0"/>
                  </a:moveTo>
                  <a:cubicBezTo>
                    <a:pt x="95" y="27"/>
                    <a:pt x="106" y="55"/>
                    <a:pt x="120" y="104"/>
                  </a:cubicBezTo>
                  <a:cubicBezTo>
                    <a:pt x="134" y="153"/>
                    <a:pt x="157" y="237"/>
                    <a:pt x="168" y="296"/>
                  </a:cubicBezTo>
                  <a:cubicBezTo>
                    <a:pt x="179" y="355"/>
                    <a:pt x="181" y="416"/>
                    <a:pt x="184" y="460"/>
                  </a:cubicBezTo>
                  <a:cubicBezTo>
                    <a:pt x="187" y="504"/>
                    <a:pt x="186" y="516"/>
                    <a:pt x="184" y="560"/>
                  </a:cubicBezTo>
                  <a:cubicBezTo>
                    <a:pt x="182" y="604"/>
                    <a:pt x="183" y="671"/>
                    <a:pt x="172" y="724"/>
                  </a:cubicBezTo>
                  <a:cubicBezTo>
                    <a:pt x="161" y="777"/>
                    <a:pt x="143" y="824"/>
                    <a:pt x="120" y="880"/>
                  </a:cubicBezTo>
                  <a:cubicBezTo>
                    <a:pt x="97" y="936"/>
                    <a:pt x="52" y="1024"/>
                    <a:pt x="32" y="1060"/>
                  </a:cubicBezTo>
                  <a:cubicBezTo>
                    <a:pt x="12" y="1096"/>
                    <a:pt x="6" y="1096"/>
                    <a:pt x="0" y="1096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triangle" w="med" len="lg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17" name="未知"/>
            <p:cNvSpPr/>
            <p:nvPr/>
          </p:nvSpPr>
          <p:spPr>
            <a:xfrm flipH="1">
              <a:off x="8650909" y="1054279"/>
              <a:ext cx="242778" cy="156255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187" h="1096">
                  <a:moveTo>
                    <a:pt x="84" y="0"/>
                  </a:moveTo>
                  <a:cubicBezTo>
                    <a:pt x="95" y="27"/>
                    <a:pt x="106" y="55"/>
                    <a:pt x="120" y="104"/>
                  </a:cubicBezTo>
                  <a:cubicBezTo>
                    <a:pt x="134" y="153"/>
                    <a:pt x="157" y="237"/>
                    <a:pt x="168" y="296"/>
                  </a:cubicBezTo>
                  <a:cubicBezTo>
                    <a:pt x="179" y="355"/>
                    <a:pt x="181" y="416"/>
                    <a:pt x="184" y="460"/>
                  </a:cubicBezTo>
                  <a:cubicBezTo>
                    <a:pt x="187" y="504"/>
                    <a:pt x="186" y="516"/>
                    <a:pt x="184" y="560"/>
                  </a:cubicBezTo>
                  <a:cubicBezTo>
                    <a:pt x="182" y="604"/>
                    <a:pt x="183" y="671"/>
                    <a:pt x="172" y="724"/>
                  </a:cubicBezTo>
                  <a:cubicBezTo>
                    <a:pt x="161" y="777"/>
                    <a:pt x="143" y="824"/>
                    <a:pt x="120" y="880"/>
                  </a:cubicBezTo>
                  <a:cubicBezTo>
                    <a:pt x="97" y="936"/>
                    <a:pt x="52" y="1024"/>
                    <a:pt x="32" y="1060"/>
                  </a:cubicBezTo>
                  <a:cubicBezTo>
                    <a:pt x="12" y="1096"/>
                    <a:pt x="6" y="1096"/>
                    <a:pt x="0" y="1096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triangle" w="med" len="lg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63" name="TextBox 362"/>
          <p:cNvSpPr txBox="1"/>
          <p:nvPr/>
        </p:nvSpPr>
        <p:spPr>
          <a:xfrm>
            <a:off x="30798" y="4937125"/>
            <a:ext cx="1808480" cy="829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BC06C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感应电流的磁场</a:t>
            </a:r>
            <a:endParaRPr kumimoji="0" lang="en-US" altLang="zh-CN" sz="1600" b="1" kern="1200" cap="none" spc="0" normalizeH="0" baseline="0" noProof="0" dirty="0">
              <a:solidFill>
                <a:srgbClr val="BC06C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BC06C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方向与原磁场方向</a:t>
            </a:r>
            <a:endParaRPr kumimoji="0" lang="zh-CN" altLang="en-US" sz="1600" b="1" kern="1200" cap="none" spc="0" normalizeH="0" baseline="0" noProof="0" dirty="0">
              <a:solidFill>
                <a:srgbClr val="BC06C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BC06C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同向还是反向</a:t>
            </a:r>
            <a:endParaRPr kumimoji="0" lang="zh-CN" altLang="en-US" sz="1600" b="1" kern="1200" cap="none" spc="0" normalizeH="0" baseline="0" noProof="0" dirty="0">
              <a:solidFill>
                <a:srgbClr val="BC06C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255" name="直接连接符 254"/>
          <p:cNvCxnSpPr/>
          <p:nvPr/>
        </p:nvCxnSpPr>
        <p:spPr>
          <a:xfrm>
            <a:off x="123825" y="5759450"/>
            <a:ext cx="89344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>
            <a:off x="132398" y="5784850"/>
            <a:ext cx="1605280" cy="829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BC06C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感应电流的磁场</a:t>
            </a:r>
            <a:endParaRPr kumimoji="0" lang="en-US" altLang="zh-CN" sz="1600" b="1" kern="1200" cap="none" spc="0" normalizeH="0" baseline="0" noProof="0" dirty="0">
              <a:solidFill>
                <a:srgbClr val="BC06C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BC06C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对磁通量的变化</a:t>
            </a:r>
            <a:endParaRPr kumimoji="0" lang="en-US" altLang="zh-CN" sz="1600" b="1" kern="1200" cap="none" spc="0" normalizeH="0" baseline="0" noProof="0" dirty="0">
              <a:solidFill>
                <a:srgbClr val="BC06C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BC06C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是阻碍还是促进</a:t>
            </a:r>
            <a:endParaRPr kumimoji="0" lang="zh-CN" altLang="en-US" sz="1600" b="1" kern="1200" cap="none" spc="0" normalizeH="0" baseline="0" noProof="0" dirty="0">
              <a:solidFill>
                <a:srgbClr val="BC06C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8" name="Text Box 73"/>
          <p:cNvSpPr txBox="1">
            <a:spLocks noChangeArrowheads="1"/>
          </p:cNvSpPr>
          <p:nvPr/>
        </p:nvSpPr>
        <p:spPr bwMode="auto">
          <a:xfrm>
            <a:off x="4314825" y="5962650"/>
            <a:ext cx="74612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阻碍</a:t>
            </a:r>
            <a:endParaRPr kumimoji="0" lang="zh-CN" altLang="en-US" sz="1600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9" name="Text Box 73"/>
          <p:cNvSpPr txBox="1">
            <a:spLocks noChangeArrowheads="1"/>
          </p:cNvSpPr>
          <p:nvPr/>
        </p:nvSpPr>
        <p:spPr bwMode="auto">
          <a:xfrm>
            <a:off x="6224588" y="5962650"/>
            <a:ext cx="74612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阻碍</a:t>
            </a:r>
            <a:endParaRPr kumimoji="0" lang="zh-CN" altLang="en-US" sz="1600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0" name="Text Box 73"/>
          <p:cNvSpPr txBox="1">
            <a:spLocks noChangeArrowheads="1"/>
          </p:cNvSpPr>
          <p:nvPr/>
        </p:nvSpPr>
        <p:spPr bwMode="auto">
          <a:xfrm>
            <a:off x="7886700" y="5962650"/>
            <a:ext cx="74612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阻碍</a:t>
            </a:r>
            <a:endParaRPr kumimoji="0" lang="zh-CN" altLang="en-US" sz="1600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5" name="矩形 264"/>
          <p:cNvSpPr/>
          <p:nvPr/>
        </p:nvSpPr>
        <p:spPr>
          <a:xfrm>
            <a:off x="4291013" y="5256213"/>
            <a:ext cx="5892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solidFill>
                  <a:srgbClr val="3333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同向</a:t>
            </a:r>
            <a:endParaRPr kumimoji="0" lang="zh-CN" altLang="en-US" sz="1600" b="1" i="0" u="none" strike="noStrike" kern="1200" cap="none" spc="0" normalizeH="0" baseline="0" noProof="0" dirty="0">
              <a:solidFill>
                <a:srgbClr val="3333FF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3" name="矩形 272"/>
          <p:cNvSpPr/>
          <p:nvPr/>
        </p:nvSpPr>
        <p:spPr>
          <a:xfrm>
            <a:off x="6211888" y="5256213"/>
            <a:ext cx="5892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反向</a:t>
            </a:r>
            <a:endParaRPr kumimoji="0" lang="zh-CN" altLang="en-US" sz="1600" b="1" i="0" u="none" strike="noStrike" kern="1200" cap="none" spc="0" normalizeH="0" baseline="0" noProof="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86" name="矩形 285"/>
          <p:cNvSpPr/>
          <p:nvPr/>
        </p:nvSpPr>
        <p:spPr>
          <a:xfrm>
            <a:off x="7894638" y="5256213"/>
            <a:ext cx="5892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solidFill>
                  <a:srgbClr val="3333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同向</a:t>
            </a:r>
            <a:endParaRPr kumimoji="0" lang="zh-CN" altLang="en-US" sz="1600" b="1" i="0" u="none" strike="noStrike" kern="1200" cap="none" spc="0" normalizeH="0" baseline="0" noProof="0" dirty="0">
              <a:solidFill>
                <a:srgbClr val="3333FF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Text Box 274"/>
          <p:cNvSpPr txBox="1">
            <a:spLocks noChangeArrowheads="1"/>
          </p:cNvSpPr>
          <p:nvPr/>
        </p:nvSpPr>
        <p:spPr bwMode="auto">
          <a:xfrm>
            <a:off x="2212975" y="3824288"/>
            <a:ext cx="1008063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逆时针</a:t>
            </a:r>
            <a:endParaRPr kumimoji="0" lang="zh-CN" altLang="en-US" sz="1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Text Box 71"/>
          <p:cNvSpPr txBox="1">
            <a:spLocks noChangeArrowheads="1"/>
          </p:cNvSpPr>
          <p:nvPr/>
        </p:nvSpPr>
        <p:spPr bwMode="auto">
          <a:xfrm>
            <a:off x="2376488" y="3012440"/>
            <a:ext cx="64770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向下</a:t>
            </a:r>
            <a:endParaRPr kumimoji="0" lang="zh-CN" altLang="en-US" sz="1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2395538" y="3385503"/>
            <a:ext cx="1112838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增加</a:t>
            </a:r>
            <a:endParaRPr kumimoji="0" lang="zh-CN" altLang="en-US" sz="1600" b="1" kern="1200" cap="none" spc="0" normalizeH="0" baseline="0" noProof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2436813" y="4394200"/>
            <a:ext cx="1008063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向上</a:t>
            </a:r>
            <a:endParaRPr kumimoji="0" lang="zh-CN" altLang="en-US" sz="1600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" name="Text Box 73"/>
          <p:cNvSpPr txBox="1">
            <a:spLocks noChangeArrowheads="1"/>
          </p:cNvSpPr>
          <p:nvPr/>
        </p:nvSpPr>
        <p:spPr bwMode="auto">
          <a:xfrm>
            <a:off x="2446338" y="5962650"/>
            <a:ext cx="744538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阻碍</a:t>
            </a:r>
            <a:endParaRPr kumimoji="0" lang="zh-CN" altLang="en-US" sz="1600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TextBox 262"/>
          <p:cNvSpPr txBox="1"/>
          <p:nvPr/>
        </p:nvSpPr>
        <p:spPr>
          <a:xfrm>
            <a:off x="2395538" y="5183188"/>
            <a:ext cx="589280" cy="33718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反向</a:t>
            </a:r>
            <a:endParaRPr kumimoji="0" lang="zh-CN" altLang="en-US" sz="1600" b="1" kern="1200" cap="none" spc="0" normalizeH="0" baseline="0" noProof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815465" y="1417320"/>
            <a:ext cx="1635760" cy="836295"/>
            <a:chOff x="4514" y="3704"/>
            <a:chExt cx="5277" cy="2877"/>
          </a:xfrm>
        </p:grpSpPr>
        <p:grpSp>
          <p:nvGrpSpPr>
            <p:cNvPr id="2" name="组合 1"/>
            <p:cNvGrpSpPr/>
            <p:nvPr/>
          </p:nvGrpSpPr>
          <p:grpSpPr>
            <a:xfrm>
              <a:off x="4514" y="3704"/>
              <a:ext cx="4986" cy="2877"/>
              <a:chOff x="3915" y="1720"/>
              <a:chExt cx="4986" cy="2877"/>
            </a:xfrm>
          </p:grpSpPr>
          <p:sp>
            <p:nvSpPr>
              <p:cNvPr id="5135" name="Line 152"/>
              <p:cNvSpPr/>
              <p:nvPr>
                <p:custDataLst>
                  <p:tags r:id="rId1"/>
                </p:custDataLst>
              </p:nvPr>
            </p:nvSpPr>
            <p:spPr>
              <a:xfrm>
                <a:off x="4612" y="1720"/>
                <a:ext cx="1" cy="75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4" name="组合 3"/>
              <p:cNvGrpSpPr/>
              <p:nvPr/>
            </p:nvGrpSpPr>
            <p:grpSpPr>
              <a:xfrm>
                <a:off x="3915" y="1726"/>
                <a:ext cx="4986" cy="2871"/>
                <a:chOff x="3915" y="1726"/>
                <a:chExt cx="4986" cy="2871"/>
              </a:xfrm>
            </p:grpSpPr>
            <p:sp>
              <p:nvSpPr>
                <p:cNvPr id="16" name="Line 150"/>
                <p:cNvSpPr/>
                <p:nvPr>
                  <p:custDataLst>
                    <p:tags r:id="rId2"/>
                  </p:custDataLst>
                </p:nvPr>
              </p:nvSpPr>
              <p:spPr>
                <a:xfrm flipV="1">
                  <a:off x="4629" y="1726"/>
                  <a:ext cx="4272" cy="9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2" name="Line 150"/>
                <p:cNvSpPr/>
                <p:nvPr>
                  <p:custDataLst>
                    <p:tags r:id="rId3"/>
                  </p:custDataLst>
                </p:nvPr>
              </p:nvSpPr>
              <p:spPr>
                <a:xfrm flipV="1">
                  <a:off x="4613" y="4594"/>
                  <a:ext cx="3130" cy="1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" name="Line 15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4630" y="3867"/>
                  <a:ext cx="3" cy="73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" name="椭圆 23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3915" y="2480"/>
                  <a:ext cx="1441" cy="1386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箭头连接符 29"/>
                <p:cNvCxnSpPr/>
                <p:nvPr>
                  <p:custDataLst>
                    <p:tags r:id="rId6"/>
                  </p:custDataLst>
                </p:nvPr>
              </p:nvCxnSpPr>
              <p:spPr>
                <a:xfrm flipH="1" flipV="1">
                  <a:off x="4612" y="2748"/>
                  <a:ext cx="17" cy="961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组合 36"/>
            <p:cNvGrpSpPr/>
            <p:nvPr/>
          </p:nvGrpSpPr>
          <p:grpSpPr>
            <a:xfrm>
              <a:off x="7103" y="3711"/>
              <a:ext cx="2688" cy="2864"/>
              <a:chOff x="8714" y="6020"/>
              <a:chExt cx="2688" cy="2306"/>
            </a:xfrm>
          </p:grpSpPr>
          <p:sp>
            <p:nvSpPr>
              <p:cNvPr id="25" name="任意多边形 24"/>
              <p:cNvSpPr/>
              <p:nvPr>
                <p:custDataLst>
                  <p:tags r:id="rId7"/>
                </p:custDataLst>
              </p:nvPr>
            </p:nvSpPr>
            <p:spPr>
              <a:xfrm rot="17640000">
                <a:off x="11068" y="6005"/>
                <a:ext cx="263" cy="292"/>
              </a:xfrm>
              <a:custGeom>
                <a:avLst/>
                <a:gdLst>
                  <a:gd name="connisteX0" fmla="*/ 0 w 235808"/>
                  <a:gd name="connsiteY0" fmla="*/ 84802 h 296050"/>
                  <a:gd name="connisteX1" fmla="*/ 220980 w 235808"/>
                  <a:gd name="connsiteY1" fmla="*/ 295622 h 296050"/>
                  <a:gd name="connisteX2" fmla="*/ 200025 w 235808"/>
                  <a:gd name="connsiteY2" fmla="*/ 32732 h 296050"/>
                  <a:gd name="connisteX3" fmla="*/ 179070 w 235808"/>
                  <a:gd name="connsiteY3" fmla="*/ 11142 h 2960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235808" h="296051">
                    <a:moveTo>
                      <a:pt x="0" y="84802"/>
                    </a:moveTo>
                    <a:cubicBezTo>
                      <a:pt x="44450" y="132427"/>
                      <a:pt x="180975" y="305782"/>
                      <a:pt x="220980" y="295622"/>
                    </a:cubicBezTo>
                    <a:cubicBezTo>
                      <a:pt x="260985" y="285462"/>
                      <a:pt x="208280" y="89882"/>
                      <a:pt x="200025" y="32732"/>
                    </a:cubicBezTo>
                    <a:cubicBezTo>
                      <a:pt x="191770" y="-24418"/>
                      <a:pt x="182880" y="10507"/>
                      <a:pt x="179070" y="1114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8714" y="6028"/>
                <a:ext cx="2688" cy="2298"/>
                <a:chOff x="8714" y="6028"/>
                <a:chExt cx="2688" cy="2298"/>
              </a:xfrm>
            </p:grpSpPr>
            <p:cxnSp>
              <p:nvCxnSpPr>
                <p:cNvPr id="26" name="直接连接符 25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10536" y="6956"/>
                  <a:ext cx="29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组合 34"/>
                <p:cNvGrpSpPr/>
                <p:nvPr/>
              </p:nvGrpSpPr>
              <p:grpSpPr>
                <a:xfrm>
                  <a:off x="8714" y="6028"/>
                  <a:ext cx="2688" cy="2298"/>
                  <a:chOff x="8714" y="6028"/>
                  <a:chExt cx="2688" cy="2298"/>
                </a:xfrm>
              </p:grpSpPr>
              <p:cxnSp>
                <p:nvCxnSpPr>
                  <p:cNvPr id="31" name="直接连接符 30"/>
                  <p:cNvCxnSpPr/>
                  <p:nvPr>
                    <p:custDataLst>
                      <p:tags r:id="rId9"/>
                    </p:custDataLst>
                  </p:nvPr>
                </p:nvCxnSpPr>
                <p:spPr>
                  <a:xfrm flipV="1">
                    <a:off x="10553" y="7619"/>
                    <a:ext cx="281" cy="3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组合 33"/>
                  <p:cNvGrpSpPr/>
                  <p:nvPr/>
                </p:nvGrpSpPr>
                <p:grpSpPr>
                  <a:xfrm>
                    <a:off x="8714" y="6028"/>
                    <a:ext cx="2688" cy="2298"/>
                    <a:chOff x="8714" y="6028"/>
                    <a:chExt cx="2688" cy="2298"/>
                  </a:xfrm>
                </p:grpSpPr>
                <p:grpSp>
                  <p:nvGrpSpPr>
                    <p:cNvPr id="32" name="组合 31"/>
                    <p:cNvGrpSpPr/>
                    <p:nvPr/>
                  </p:nvGrpSpPr>
                  <p:grpSpPr>
                    <a:xfrm>
                      <a:off x="8714" y="6028"/>
                      <a:ext cx="2688" cy="2298"/>
                      <a:chOff x="8714" y="6028"/>
                      <a:chExt cx="2688" cy="2298"/>
                    </a:xfrm>
                  </p:grpSpPr>
                  <p:sp>
                    <p:nvSpPr>
                      <p:cNvPr id="33" name="Freeform 11"/>
                      <p:cNvSpPr/>
                      <p:nvPr>
                        <p:custDataLst>
                          <p:tags r:id="rId10"/>
                        </p:custDataLst>
                      </p:nvPr>
                    </p:nvSpPr>
                    <p:spPr bwMode="auto">
                      <a:xfrm rot="10800000" flipH="1">
                        <a:off x="9954" y="7666"/>
                        <a:ext cx="1448" cy="587"/>
                      </a:xfrm>
                      <a:custGeom>
                        <a:avLst/>
                        <a:gdLst>
                          <a:gd name="T0" fmla="*/ 527 w 612"/>
                          <a:gd name="T1" fmla="*/ 0 h 405"/>
                          <a:gd name="T2" fmla="*/ 602 w 612"/>
                          <a:gd name="T3" fmla="*/ 75 h 405"/>
                          <a:gd name="T4" fmla="*/ 527 w 612"/>
                          <a:gd name="T5" fmla="*/ 150 h 405"/>
                          <a:gd name="T6" fmla="*/ 92 w 612"/>
                          <a:gd name="T7" fmla="*/ 240 h 405"/>
                          <a:gd name="T8" fmla="*/ 2 w 612"/>
                          <a:gd name="T9" fmla="*/ 330 h 405"/>
                          <a:gd name="T10" fmla="*/ 107 w 612"/>
                          <a:gd name="T11" fmla="*/ 405 h 4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612" h="405">
                            <a:moveTo>
                              <a:pt x="527" y="0"/>
                            </a:moveTo>
                            <a:cubicBezTo>
                              <a:pt x="539" y="12"/>
                              <a:pt x="602" y="50"/>
                              <a:pt x="602" y="75"/>
                            </a:cubicBezTo>
                            <a:cubicBezTo>
                              <a:pt x="602" y="100"/>
                              <a:pt x="612" y="123"/>
                              <a:pt x="527" y="150"/>
                            </a:cubicBezTo>
                            <a:cubicBezTo>
                              <a:pt x="442" y="177"/>
                              <a:pt x="179" y="210"/>
                              <a:pt x="92" y="240"/>
                            </a:cubicBezTo>
                            <a:cubicBezTo>
                              <a:pt x="5" y="270"/>
                              <a:pt x="0" y="303"/>
                              <a:pt x="2" y="330"/>
                            </a:cubicBezTo>
                            <a:cubicBezTo>
                              <a:pt x="4" y="357"/>
                              <a:pt x="85" y="390"/>
                              <a:pt x="107" y="405"/>
                            </a:cubicBezTo>
                          </a:path>
                        </a:pathLst>
                      </a:custGeom>
                      <a:noFill/>
                      <a:ln w="31750" cmpd="sng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>
                                    <a:gamma/>
                                    <a:shade val="6275"/>
                                    <a:invGamma/>
                                  </a:srgbClr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FFFFFF">
                                    <a:gamma/>
                                    <a:shade val="6275"/>
                                    <a:invGamma/>
                                  </a:srgbClr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</a:extLst>
                    </p:spPr>
                    <p:txBody>
                      <a:bodyPr/>
                      <a:p>
                        <a:pPr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ysClr val="windowText" lastClr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endParaRPr>
                      </a:p>
                    </p:txBody>
                  </p:sp>
                  <p:cxnSp>
                    <p:nvCxnSpPr>
                      <p:cNvPr id="39" name="直接连接符 38"/>
                      <p:cNvCxnSpPr/>
                      <p:nvPr>
                        <p:custDataLst>
                          <p:tags r:id="rId11"/>
                        </p:custDataLst>
                      </p:nvPr>
                    </p:nvCxnSpPr>
                    <p:spPr>
                      <a:xfrm>
                        <a:off x="8714" y="8325"/>
                        <a:ext cx="1458" cy="1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0" name="组合 39"/>
                      <p:cNvGrpSpPr/>
                      <p:nvPr/>
                    </p:nvGrpSpPr>
                    <p:grpSpPr>
                      <a:xfrm>
                        <a:off x="8884" y="6028"/>
                        <a:ext cx="2486" cy="1530"/>
                        <a:chOff x="8884" y="6028"/>
                        <a:chExt cx="2486" cy="1530"/>
                      </a:xfrm>
                    </p:grpSpPr>
                    <p:grpSp>
                      <p:nvGrpSpPr>
                        <p:cNvPr id="41" name="组合 40"/>
                        <p:cNvGrpSpPr/>
                        <p:nvPr/>
                      </p:nvGrpSpPr>
                      <p:grpSpPr>
                        <a:xfrm>
                          <a:off x="8884" y="6028"/>
                          <a:ext cx="2486" cy="893"/>
                          <a:chOff x="3690" y="7501"/>
                          <a:chExt cx="2486" cy="909"/>
                        </a:xfrm>
                      </p:grpSpPr>
                      <p:sp>
                        <p:nvSpPr>
                          <p:cNvPr id="42" name="Freeform 11"/>
                          <p:cNvSpPr/>
                          <p:nvPr>
                            <p:custDataLst>
                              <p:tags r:id="rId12"/>
                            </p:custDataLst>
                          </p:nvPr>
                        </p:nvSpPr>
                        <p:spPr bwMode="auto">
                          <a:xfrm rot="10800000" flipH="1">
                            <a:off x="4760" y="7812"/>
                            <a:ext cx="1416" cy="598"/>
                          </a:xfrm>
                          <a:custGeom>
                            <a:avLst/>
                            <a:gdLst>
                              <a:gd name="T0" fmla="*/ 527 w 612"/>
                              <a:gd name="T1" fmla="*/ 0 h 405"/>
                              <a:gd name="T2" fmla="*/ 602 w 612"/>
                              <a:gd name="T3" fmla="*/ 75 h 405"/>
                              <a:gd name="T4" fmla="*/ 527 w 612"/>
                              <a:gd name="T5" fmla="*/ 150 h 405"/>
                              <a:gd name="T6" fmla="*/ 92 w 612"/>
                              <a:gd name="T7" fmla="*/ 240 h 405"/>
                              <a:gd name="T8" fmla="*/ 2 w 612"/>
                              <a:gd name="T9" fmla="*/ 330 h 405"/>
                              <a:gd name="T10" fmla="*/ 107 w 612"/>
                              <a:gd name="T11" fmla="*/ 405 h 40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612" h="405">
                                <a:moveTo>
                                  <a:pt x="527" y="0"/>
                                </a:moveTo>
                                <a:cubicBezTo>
                                  <a:pt x="539" y="12"/>
                                  <a:pt x="602" y="50"/>
                                  <a:pt x="602" y="75"/>
                                </a:cubicBezTo>
                                <a:cubicBezTo>
                                  <a:pt x="602" y="100"/>
                                  <a:pt x="612" y="123"/>
                                  <a:pt x="527" y="150"/>
                                </a:cubicBezTo>
                                <a:cubicBezTo>
                                  <a:pt x="442" y="177"/>
                                  <a:pt x="179" y="210"/>
                                  <a:pt x="92" y="240"/>
                                </a:cubicBezTo>
                                <a:cubicBezTo>
                                  <a:pt x="5" y="270"/>
                                  <a:pt x="0" y="303"/>
                                  <a:pt x="2" y="330"/>
                                </a:cubicBezTo>
                                <a:cubicBezTo>
                                  <a:pt x="4" y="357"/>
                                  <a:pt x="85" y="390"/>
                                  <a:pt x="107" y="405"/>
                                </a:cubicBezTo>
                              </a:path>
                            </a:pathLst>
                          </a:custGeom>
                          <a:noFill/>
                          <a:ln w="31750" cmpd="sng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0">
                                  <a:gsLst>
                                    <a:gs pos="0">
                                      <a:srgbClr val="FFFFFF">
                                        <a:gamma/>
                                        <a:shade val="6275"/>
                                        <a:invGamma/>
                                      </a:srgbClr>
                                    </a:gs>
                                    <a:gs pos="50000">
                                      <a:srgbClr val="FFFFFF"/>
                                    </a:gs>
                                    <a:gs pos="100000">
                                      <a:srgbClr val="FFFFFF">
                                        <a:gamma/>
                                        <a:shade val="6275"/>
                                        <a:invGamma/>
                                      </a:srgbClr>
                                    </a:gs>
                                  </a:gsLst>
                                  <a:lin ang="0" scaled="1"/>
                                </a:gradFill>
                              </a14:hiddenFill>
                            </a:ext>
                          </a:extLst>
                        </p:spPr>
                        <p:txBody>
                          <a:bodyPr/>
                          <a:p>
                            <a:pPr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/>
                            </a:pPr>
                            <a:endParaRPr lang="zh-CN" altLang="en-US" kern="0">
                              <a:solidFill>
                                <a:sysClr val="windowText" lastClr="000000"/>
                              </a:solidFill>
                              <a:latin typeface="Times New Roman" panose="02020603050405020304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3" name="Line 14"/>
                          <p:cNvSpPr>
                            <a:spLocks noChangeShapeType="1"/>
                          </p:cNvSpPr>
                          <p:nvPr>
                            <p:custDataLst>
                              <p:tags r:id="rId13"/>
                            </p:custDataLst>
                          </p:nvPr>
                        </p:nvSpPr>
                        <p:spPr bwMode="auto">
                          <a:xfrm rot="5400000" flipH="1">
                            <a:off x="4828" y="6362"/>
                            <a:ext cx="2" cy="2279"/>
                          </a:xfrm>
                          <a:prstGeom prst="line">
                            <a:avLst/>
                          </a:prstGeom>
                          <a:noFill/>
                          <a:ln w="31750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p>
                            <a:pPr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/>
                            </a:pPr>
                            <a:endParaRPr lang="zh-CN" altLang="en-US" kern="0">
                              <a:solidFill>
                                <a:sysClr val="windowText" lastClr="000000"/>
                              </a:solidFill>
                              <a:latin typeface="Times New Roman" panose="02020603050405020304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44" name="Freeform 11"/>
                        <p:cNvSpPr/>
                        <p:nvPr>
                          <p:custDataLst>
                            <p:tags r:id="rId14"/>
                          </p:custDataLst>
                        </p:nvPr>
                      </p:nvSpPr>
                      <p:spPr bwMode="auto">
                        <a:xfrm rot="10800000" flipH="1">
                          <a:off x="9954" y="6972"/>
                          <a:ext cx="1416" cy="587"/>
                        </a:xfrm>
                        <a:custGeom>
                          <a:avLst/>
                          <a:gdLst>
                            <a:gd name="T0" fmla="*/ 527 w 612"/>
                            <a:gd name="T1" fmla="*/ 0 h 405"/>
                            <a:gd name="T2" fmla="*/ 602 w 612"/>
                            <a:gd name="T3" fmla="*/ 75 h 405"/>
                            <a:gd name="T4" fmla="*/ 527 w 612"/>
                            <a:gd name="T5" fmla="*/ 150 h 405"/>
                            <a:gd name="T6" fmla="*/ 92 w 612"/>
                            <a:gd name="T7" fmla="*/ 240 h 405"/>
                            <a:gd name="T8" fmla="*/ 2 w 612"/>
                            <a:gd name="T9" fmla="*/ 330 h 405"/>
                            <a:gd name="T10" fmla="*/ 107 w 612"/>
                            <a:gd name="T11" fmla="*/ 405 h 40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612" h="405">
                              <a:moveTo>
                                <a:pt x="527" y="0"/>
                              </a:moveTo>
                              <a:cubicBezTo>
                                <a:pt x="539" y="12"/>
                                <a:pt x="602" y="50"/>
                                <a:pt x="602" y="75"/>
                              </a:cubicBezTo>
                              <a:cubicBezTo>
                                <a:pt x="602" y="100"/>
                                <a:pt x="612" y="123"/>
                                <a:pt x="527" y="150"/>
                              </a:cubicBezTo>
                              <a:cubicBezTo>
                                <a:pt x="442" y="177"/>
                                <a:pt x="179" y="210"/>
                                <a:pt x="92" y="240"/>
                              </a:cubicBezTo>
                              <a:cubicBezTo>
                                <a:pt x="5" y="270"/>
                                <a:pt x="0" y="303"/>
                                <a:pt x="2" y="330"/>
                              </a:cubicBezTo>
                              <a:cubicBezTo>
                                <a:pt x="4" y="357"/>
                                <a:pt x="85" y="390"/>
                                <a:pt x="107" y="405"/>
                              </a:cubicBezTo>
                            </a:path>
                          </a:pathLst>
                        </a:custGeom>
                        <a:noFill/>
                        <a:ln w="31750" cmpd="sng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rgbClr val="FFFFFF">
                                      <a:gamma/>
                                      <a:shade val="6275"/>
                                      <a:invGamma/>
                                    </a:srgbClr>
                                  </a:gs>
                                  <a:gs pos="50000">
                                    <a:srgbClr val="FFFFFF"/>
                                  </a:gs>
                                  <a:gs pos="100000">
                                    <a:srgbClr val="FFFFFF">
                                      <a:gamma/>
                                      <a:shade val="6275"/>
                                      <a:invGamma/>
                                    </a:srgbClr>
                                  </a:gs>
                                </a:gsLst>
                                <a:lin ang="0" scaled="1"/>
                              </a:gradFill>
                            </a14:hiddenFill>
                          </a:ext>
                        </a:extLst>
                      </p:spPr>
                      <p:txBody>
                        <a:bodyPr/>
                        <a:p>
                          <a:pPr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lang="zh-CN" altLang="en-US" kern="0">
                            <a:solidFill>
                              <a:sysClr val="windowText" lastClr="000000"/>
                            </a:solidFill>
                            <a:latin typeface="Times New Roman" panose="02020603050405020304"/>
                            <a:ea typeface="宋体" panose="02010600030101010101" pitchFamily="2" charset="-122"/>
                          </a:endParaRPr>
                        </a:p>
                      </p:txBody>
                    </p:sp>
                    <p:cxnSp>
                      <p:nvCxnSpPr>
                        <p:cNvPr id="45" name="直接连接符 44"/>
                        <p:cNvCxnSpPr/>
                        <p:nvPr>
                          <p:custDataLst>
                            <p:tags r:id="rId15"/>
                          </p:custDataLst>
                        </p:nvPr>
                      </p:nvCxnSpPr>
                      <p:spPr>
                        <a:xfrm flipV="1">
                          <a:off x="10453" y="6244"/>
                          <a:ext cx="299" cy="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6" name="直接连接符 45"/>
                    <p:cNvCxnSpPr/>
                    <p:nvPr>
                      <p:custDataLst>
                        <p:tags r:id="rId16"/>
                      </p:custDataLst>
                    </p:nvPr>
                  </p:nvCxnSpPr>
                  <p:spPr>
                    <a:xfrm flipV="1">
                      <a:off x="10470" y="8265"/>
                      <a:ext cx="282" cy="33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51" name="组合 50"/>
          <p:cNvGrpSpPr/>
          <p:nvPr/>
        </p:nvGrpSpPr>
        <p:grpSpPr>
          <a:xfrm>
            <a:off x="2463165" y="1414780"/>
            <a:ext cx="908050" cy="837883"/>
            <a:chOff x="3879" y="2228"/>
            <a:chExt cx="1430" cy="1320"/>
          </a:xfrm>
        </p:grpSpPr>
        <p:grpSp>
          <p:nvGrpSpPr>
            <p:cNvPr id="50" name="组合 49"/>
            <p:cNvGrpSpPr/>
            <p:nvPr/>
          </p:nvGrpSpPr>
          <p:grpSpPr>
            <a:xfrm>
              <a:off x="3879" y="2228"/>
              <a:ext cx="1430" cy="1320"/>
              <a:chOff x="3879" y="2228"/>
              <a:chExt cx="1430" cy="1320"/>
            </a:xfrm>
          </p:grpSpPr>
          <p:sp>
            <p:nvSpPr>
              <p:cNvPr id="124" name="Line 171"/>
              <p:cNvSpPr/>
              <p:nvPr/>
            </p:nvSpPr>
            <p:spPr>
              <a:xfrm flipH="1">
                <a:off x="3879" y="3548"/>
                <a:ext cx="220" cy="0"/>
              </a:xfrm>
              <a:prstGeom prst="line">
                <a:avLst/>
              </a:prstGeom>
              <a:ln w="19050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9343" name="Line 172"/>
              <p:cNvSpPr/>
              <p:nvPr/>
            </p:nvSpPr>
            <p:spPr>
              <a:xfrm>
                <a:off x="3951" y="2228"/>
                <a:ext cx="255" cy="0"/>
              </a:xfrm>
              <a:prstGeom prst="line">
                <a:avLst/>
              </a:prstGeom>
              <a:ln w="19050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47" name="Line 210"/>
              <p:cNvSpPr/>
              <p:nvPr>
                <p:custDataLst>
                  <p:tags r:id="rId17"/>
                </p:custDataLst>
              </p:nvPr>
            </p:nvSpPr>
            <p:spPr>
              <a:xfrm rot="480000" flipV="1">
                <a:off x="4947" y="2952"/>
                <a:ext cx="362" cy="10"/>
              </a:xfrm>
              <a:prstGeom prst="line">
                <a:avLst/>
              </a:prstGeom>
              <a:ln w="19050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</p:grpSp>
        <p:sp>
          <p:nvSpPr>
            <p:cNvPr id="49" name="Line 210"/>
            <p:cNvSpPr/>
            <p:nvPr>
              <p:custDataLst>
                <p:tags r:id="rId18"/>
              </p:custDataLst>
            </p:nvPr>
          </p:nvSpPr>
          <p:spPr>
            <a:xfrm rot="480000" flipV="1">
              <a:off x="4932" y="2583"/>
              <a:ext cx="362" cy="10"/>
            </a:xfrm>
            <a:prstGeom prst="line">
              <a:avLst/>
            </a:prstGeom>
            <a:ln w="19050" cap="flat" cmpd="sng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</p:spPr>
        </p:sp>
      </p:grpSp>
      <p:grpSp>
        <p:nvGrpSpPr>
          <p:cNvPr id="1073745569" name="组合 37"/>
          <p:cNvGrpSpPr/>
          <p:nvPr/>
        </p:nvGrpSpPr>
        <p:grpSpPr>
          <a:xfrm>
            <a:off x="3642360" y="1443990"/>
            <a:ext cx="1494155" cy="843915"/>
            <a:chOff x="4514" y="3704"/>
            <a:chExt cx="5277" cy="2877"/>
          </a:xfrm>
        </p:grpSpPr>
        <p:grpSp>
          <p:nvGrpSpPr>
            <p:cNvPr id="1073745551" name="组合 7"/>
            <p:cNvGrpSpPr/>
            <p:nvPr/>
          </p:nvGrpSpPr>
          <p:grpSpPr>
            <a:xfrm>
              <a:off x="4514" y="3704"/>
              <a:ext cx="4986" cy="2877"/>
              <a:chOff x="3915" y="1720"/>
              <a:chExt cx="4986" cy="2877"/>
            </a:xfrm>
          </p:grpSpPr>
          <p:cxnSp>
            <p:nvCxnSpPr>
              <p:cNvPr id="1073745544" name="Line 152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4612" y="1720"/>
                <a:ext cx="1" cy="759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73745550" name="组合 8"/>
              <p:cNvGrpSpPr/>
              <p:nvPr/>
            </p:nvGrpSpPr>
            <p:grpSpPr>
              <a:xfrm>
                <a:off x="3915" y="1726"/>
                <a:ext cx="4986" cy="2871"/>
                <a:chOff x="3915" y="1726"/>
                <a:chExt cx="4986" cy="2871"/>
              </a:xfrm>
            </p:grpSpPr>
            <p:cxnSp>
              <p:nvCxnSpPr>
                <p:cNvPr id="1073745545" name="Line 150"/>
                <p:cNvCxnSpPr/>
                <p:nvPr>
                  <p:custDataLst>
                    <p:tags r:id="rId20"/>
                  </p:custDataLst>
                </p:nvPr>
              </p:nvCxnSpPr>
              <p:spPr>
                <a:xfrm flipV="1">
                  <a:off x="4629" y="1726"/>
                  <a:ext cx="4272" cy="9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3745546" name="Line 150"/>
                <p:cNvCxnSpPr/>
                <p:nvPr>
                  <p:custDataLst>
                    <p:tags r:id="rId21"/>
                  </p:custDataLst>
                </p:nvPr>
              </p:nvCxnSpPr>
              <p:spPr>
                <a:xfrm flipV="1">
                  <a:off x="4613" y="4594"/>
                  <a:ext cx="3130" cy="1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3745547" name="Line 154"/>
                <p:cNvCxnSpPr/>
                <p:nvPr>
                  <p:custDataLst>
                    <p:tags r:id="rId22"/>
                  </p:custDataLst>
                </p:nvPr>
              </p:nvCxnSpPr>
              <p:spPr>
                <a:xfrm>
                  <a:off x="4630" y="3867"/>
                  <a:ext cx="3" cy="73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073745548" name="椭圆 28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3915" y="2480"/>
                  <a:ext cx="1441" cy="1386"/>
                </a:xfrm>
                <a:prstGeom prst="ellipse">
                  <a:avLst/>
                </a:prstGeom>
                <a:noFill/>
                <a:ln w="222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cxnSp>
              <p:nvCxnSpPr>
                <p:cNvPr id="1073745549" name="直接箭头连接符 29"/>
                <p:cNvCxnSpPr/>
                <p:nvPr>
                  <p:custDataLst>
                    <p:tags r:id="rId24"/>
                  </p:custDataLst>
                </p:nvPr>
              </p:nvCxnSpPr>
              <p:spPr>
                <a:xfrm flipH="1" flipV="1">
                  <a:off x="4612" y="2748"/>
                  <a:ext cx="17" cy="961"/>
                </a:xfrm>
                <a:prstGeom prst="straightConnector1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</p:cxnSp>
          </p:grpSp>
        </p:grpSp>
        <p:grpSp>
          <p:nvGrpSpPr>
            <p:cNvPr id="1073745568" name="组合 36"/>
            <p:cNvGrpSpPr/>
            <p:nvPr/>
          </p:nvGrpSpPr>
          <p:grpSpPr>
            <a:xfrm>
              <a:off x="7103" y="3711"/>
              <a:ext cx="2688" cy="2864"/>
              <a:chOff x="8714" y="6020"/>
              <a:chExt cx="2688" cy="2306"/>
            </a:xfrm>
          </p:grpSpPr>
          <p:sp>
            <p:nvSpPr>
              <p:cNvPr id="1073745552" name="任意多边形 2"/>
              <p:cNvSpPr/>
              <p:nvPr>
                <p:custDataLst>
                  <p:tags r:id="rId25"/>
                </p:custDataLst>
              </p:nvPr>
            </p:nvSpPr>
            <p:spPr>
              <a:xfrm rot="-3960000">
                <a:off x="11068" y="6005"/>
                <a:ext cx="263" cy="292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246" y="291"/>
                  </a:cxn>
                  <a:cxn ang="0">
                    <a:pos x="223" y="32"/>
                  </a:cxn>
                  <a:cxn ang="0">
                    <a:pos x="199" y="10"/>
                  </a:cxn>
                </a:cxnLst>
                <a:pathLst>
                  <a:path w="235808" h="296051">
                    <a:moveTo>
                      <a:pt x="0" y="84802"/>
                    </a:moveTo>
                    <a:cubicBezTo>
                      <a:pt x="44450" y="132427"/>
                      <a:pt x="180975" y="305782"/>
                      <a:pt x="220980" y="295622"/>
                    </a:cubicBezTo>
                    <a:cubicBezTo>
                      <a:pt x="260985" y="285462"/>
                      <a:pt x="208280" y="89882"/>
                      <a:pt x="200025" y="32732"/>
                    </a:cubicBezTo>
                    <a:cubicBezTo>
                      <a:pt x="191770" y="-24418"/>
                      <a:pt x="182880" y="10507"/>
                      <a:pt x="179070" y="11142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073745567" name="组合 35"/>
              <p:cNvGrpSpPr/>
              <p:nvPr/>
            </p:nvGrpSpPr>
            <p:grpSpPr>
              <a:xfrm>
                <a:off x="8714" y="6028"/>
                <a:ext cx="2688" cy="2298"/>
                <a:chOff x="8714" y="6028"/>
                <a:chExt cx="2688" cy="2298"/>
              </a:xfrm>
            </p:grpSpPr>
            <p:cxnSp>
              <p:nvCxnSpPr>
                <p:cNvPr id="1073745553" name="直接连接符 21"/>
                <p:cNvCxnSpPr/>
                <p:nvPr>
                  <p:custDataLst>
                    <p:tags r:id="rId26"/>
                  </p:custDataLst>
                </p:nvPr>
              </p:nvCxnSpPr>
              <p:spPr>
                <a:xfrm>
                  <a:off x="10536" y="6956"/>
                  <a:ext cx="298" cy="0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073745566" name="组合 34"/>
                <p:cNvGrpSpPr/>
                <p:nvPr/>
              </p:nvGrpSpPr>
              <p:grpSpPr>
                <a:xfrm>
                  <a:off x="8714" y="6028"/>
                  <a:ext cx="2688" cy="2298"/>
                  <a:chOff x="8714" y="6028"/>
                  <a:chExt cx="2688" cy="2298"/>
                </a:xfrm>
              </p:grpSpPr>
              <p:cxnSp>
                <p:nvCxnSpPr>
                  <p:cNvPr id="1073745554" name="直接连接符 22"/>
                  <p:cNvCxnSpPr/>
                  <p:nvPr>
                    <p:custDataLst>
                      <p:tags r:id="rId27"/>
                    </p:custDataLst>
                  </p:nvPr>
                </p:nvCxnSpPr>
                <p:spPr>
                  <a:xfrm flipV="1">
                    <a:off x="10553" y="7619"/>
                    <a:ext cx="281" cy="33"/>
                  </a:xfrm>
                  <a:prstGeom prst="line">
                    <a:avLst/>
                  </a:prstGeom>
                  <a:ln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grpSp>
                <p:nvGrpSpPr>
                  <p:cNvPr id="1073745565" name="组合 33"/>
                  <p:cNvGrpSpPr/>
                  <p:nvPr/>
                </p:nvGrpSpPr>
                <p:grpSpPr>
                  <a:xfrm>
                    <a:off x="8714" y="6028"/>
                    <a:ext cx="2688" cy="2298"/>
                    <a:chOff x="8714" y="6028"/>
                    <a:chExt cx="2688" cy="2298"/>
                  </a:xfrm>
                </p:grpSpPr>
                <p:grpSp>
                  <p:nvGrpSpPr>
                    <p:cNvPr id="1073745563" name="组合 25"/>
                    <p:cNvGrpSpPr/>
                    <p:nvPr/>
                  </p:nvGrpSpPr>
                  <p:grpSpPr>
                    <a:xfrm>
                      <a:off x="8714" y="6028"/>
                      <a:ext cx="2688" cy="2298"/>
                      <a:chOff x="8714" y="6028"/>
                      <a:chExt cx="2688" cy="2298"/>
                    </a:xfrm>
                  </p:grpSpPr>
                  <p:sp>
                    <p:nvSpPr>
                      <p:cNvPr id="1073745555" name="Freeform 11"/>
                      <p:cNvSpPr/>
                      <p:nvPr>
                        <p:custDataLst>
                          <p:tags r:id="rId28"/>
                        </p:custDataLst>
                      </p:nvPr>
                    </p:nvSpPr>
                    <p:spPr>
                      <a:xfrm rot="-10800000" flipH="1">
                        <a:off x="9954" y="7666"/>
                        <a:ext cx="1448" cy="58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46" y="0"/>
                          </a:cxn>
                          <a:cxn ang="0">
                            <a:pos x="1424" y="108"/>
                          </a:cxn>
                          <a:cxn ang="0">
                            <a:pos x="1246" y="217"/>
                          </a:cxn>
                          <a:cxn ang="0">
                            <a:pos x="217" y="347"/>
                          </a:cxn>
                          <a:cxn ang="0">
                            <a:pos x="4" y="478"/>
                          </a:cxn>
                          <a:cxn ang="0">
                            <a:pos x="253" y="587"/>
                          </a:cxn>
                        </a:cxnLst>
                        <a:pathLst>
                          <a:path w="612" h="405">
                            <a:moveTo>
                              <a:pt x="527" y="0"/>
                            </a:moveTo>
                            <a:cubicBezTo>
                              <a:pt x="539" y="12"/>
                              <a:pt x="602" y="50"/>
                              <a:pt x="602" y="75"/>
                            </a:cubicBezTo>
                            <a:cubicBezTo>
                              <a:pt x="602" y="100"/>
                              <a:pt x="612" y="123"/>
                              <a:pt x="527" y="150"/>
                            </a:cubicBezTo>
                            <a:cubicBezTo>
                              <a:pt x="442" y="177"/>
                              <a:pt x="179" y="210"/>
                              <a:pt x="92" y="240"/>
                            </a:cubicBezTo>
                            <a:cubicBezTo>
                              <a:pt x="5" y="270"/>
                              <a:pt x="0" y="303"/>
                              <a:pt x="2" y="330"/>
                            </a:cubicBezTo>
                            <a:cubicBezTo>
                              <a:pt x="4" y="357"/>
                              <a:pt x="85" y="390"/>
                              <a:pt x="107" y="405"/>
                            </a:cubicBezTo>
                          </a:path>
                        </a:pathLst>
                      </a:custGeom>
                      <a:noFill/>
                      <a:ln w="317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cxnSp>
                    <p:nvCxnSpPr>
                      <p:cNvPr id="1073745556" name="直接连接符 5"/>
                      <p:cNvCxnSpPr/>
                      <p:nvPr>
                        <p:custDataLst>
                          <p:tags r:id="rId29"/>
                        </p:custDataLst>
                      </p:nvPr>
                    </p:nvCxnSpPr>
                    <p:spPr>
                      <a:xfrm>
                        <a:off x="8714" y="8325"/>
                        <a:ext cx="1458" cy="1"/>
                      </a:xfrm>
                      <a:prstGeom prst="line">
                        <a:avLst/>
                      </a:prstGeom>
                      <a:ln w="254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cxnSp>
                  <p:grpSp>
                    <p:nvGrpSpPr>
                      <p:cNvPr id="1073745562" name="组合 24"/>
                      <p:cNvGrpSpPr/>
                      <p:nvPr/>
                    </p:nvGrpSpPr>
                    <p:grpSpPr>
                      <a:xfrm>
                        <a:off x="8884" y="6028"/>
                        <a:ext cx="2486" cy="1530"/>
                        <a:chOff x="8884" y="6028"/>
                        <a:chExt cx="2486" cy="1530"/>
                      </a:xfrm>
                    </p:grpSpPr>
                    <p:grpSp>
                      <p:nvGrpSpPr>
                        <p:cNvPr id="1073745559" name="组合 6"/>
                        <p:cNvGrpSpPr/>
                        <p:nvPr/>
                      </p:nvGrpSpPr>
                      <p:grpSpPr>
                        <a:xfrm>
                          <a:off x="8884" y="6028"/>
                          <a:ext cx="2486" cy="893"/>
                          <a:chOff x="3690" y="7501"/>
                          <a:chExt cx="2486" cy="909"/>
                        </a:xfrm>
                      </p:grpSpPr>
                      <p:sp>
                        <p:nvSpPr>
                          <p:cNvPr id="1073745557" name="Freeform 11"/>
                          <p:cNvSpPr/>
                          <p:nvPr>
                            <p:custDataLst>
                              <p:tags r:id="rId30"/>
                            </p:custDataLst>
                          </p:nvPr>
                        </p:nvSpPr>
                        <p:spPr>
                          <a:xfrm rot="-10800000" flipH="1">
                            <a:off x="4760" y="7812"/>
                            <a:ext cx="1416" cy="59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219" y="0"/>
                              </a:cxn>
                              <a:cxn ang="0">
                                <a:pos x="1392" y="110"/>
                              </a:cxn>
                              <a:cxn ang="0">
                                <a:pos x="1219" y="221"/>
                              </a:cxn>
                              <a:cxn ang="0">
                                <a:pos x="212" y="354"/>
                              </a:cxn>
                              <a:cxn ang="0">
                                <a:pos x="4" y="487"/>
                              </a:cxn>
                              <a:cxn ang="0">
                                <a:pos x="247" y="598"/>
                              </a:cxn>
                            </a:cxnLst>
                            <a:pathLst>
                              <a:path w="612" h="405">
                                <a:moveTo>
                                  <a:pt x="527" y="0"/>
                                </a:moveTo>
                                <a:cubicBezTo>
                                  <a:pt x="539" y="12"/>
                                  <a:pt x="602" y="50"/>
                                  <a:pt x="602" y="75"/>
                                </a:cubicBezTo>
                                <a:cubicBezTo>
                                  <a:pt x="602" y="100"/>
                                  <a:pt x="612" y="123"/>
                                  <a:pt x="527" y="150"/>
                                </a:cubicBezTo>
                                <a:cubicBezTo>
                                  <a:pt x="442" y="177"/>
                                  <a:pt x="179" y="210"/>
                                  <a:pt x="92" y="240"/>
                                </a:cubicBezTo>
                                <a:cubicBezTo>
                                  <a:pt x="5" y="270"/>
                                  <a:pt x="0" y="303"/>
                                  <a:pt x="2" y="330"/>
                                </a:cubicBezTo>
                                <a:cubicBezTo>
                                  <a:pt x="4" y="357"/>
                                  <a:pt x="85" y="390"/>
                                  <a:pt x="107" y="405"/>
                                </a:cubicBezTo>
                              </a:path>
                            </a:pathLst>
                          </a:custGeom>
                          <a:noFill/>
                          <a:ln w="31750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cxnSp>
                        <p:nvCxnSpPr>
                          <p:cNvPr id="1073745558" name="Line 14"/>
                          <p:cNvCxnSpPr/>
                          <p:nvPr>
                            <p:custDataLst>
                              <p:tags r:id="rId31"/>
                            </p:custDataLst>
                          </p:nvPr>
                        </p:nvCxnSpPr>
                        <p:spPr>
                          <a:xfrm rot="5400000" flipH="1">
                            <a:off x="4828" y="6362"/>
                            <a:ext cx="2" cy="2279"/>
                          </a:xfrm>
                          <a:prstGeom prst="line">
                            <a:avLst/>
                          </a:prstGeom>
                          <a:ln w="31750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</p:grpSp>
                    <p:sp>
                      <p:nvSpPr>
                        <p:cNvPr id="1073745560" name="Freeform 11"/>
                        <p:cNvSpPr/>
                        <p:nvPr>
                          <p:custDataLst>
                            <p:tags r:id="rId32"/>
                          </p:custDataLst>
                        </p:nvPr>
                      </p:nvSpPr>
                      <p:spPr>
                        <a:xfrm rot="-10800000" flipH="1">
                          <a:off x="9954" y="6972"/>
                          <a:ext cx="1416" cy="58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19" y="0"/>
                            </a:cxn>
                            <a:cxn ang="0">
                              <a:pos x="1392" y="108"/>
                            </a:cxn>
                            <a:cxn ang="0">
                              <a:pos x="1219" y="217"/>
                            </a:cxn>
                            <a:cxn ang="0">
                              <a:pos x="212" y="347"/>
                            </a:cxn>
                            <a:cxn ang="0">
                              <a:pos x="4" y="478"/>
                            </a:cxn>
                            <a:cxn ang="0">
                              <a:pos x="247" y="587"/>
                            </a:cxn>
                          </a:cxnLst>
                          <a:pathLst>
                            <a:path w="612" h="405">
                              <a:moveTo>
                                <a:pt x="527" y="0"/>
                              </a:moveTo>
                              <a:cubicBezTo>
                                <a:pt x="539" y="12"/>
                                <a:pt x="602" y="50"/>
                                <a:pt x="602" y="75"/>
                              </a:cubicBezTo>
                              <a:cubicBezTo>
                                <a:pt x="602" y="100"/>
                                <a:pt x="612" y="123"/>
                                <a:pt x="527" y="150"/>
                              </a:cubicBezTo>
                              <a:cubicBezTo>
                                <a:pt x="442" y="177"/>
                                <a:pt x="179" y="210"/>
                                <a:pt x="92" y="240"/>
                              </a:cubicBezTo>
                              <a:cubicBezTo>
                                <a:pt x="5" y="270"/>
                                <a:pt x="0" y="303"/>
                                <a:pt x="2" y="330"/>
                              </a:cubicBezTo>
                              <a:cubicBezTo>
                                <a:pt x="4" y="357"/>
                                <a:pt x="85" y="390"/>
                                <a:pt x="107" y="405"/>
                              </a:cubicBezTo>
                            </a:path>
                          </a:pathLst>
                        </a:custGeom>
                        <a:noFill/>
                        <a:ln w="3175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cxnSp>
                      <p:nvCxnSpPr>
                        <p:cNvPr id="1073745561" name="直接连接符 31"/>
                        <p:cNvCxnSpPr/>
                        <p:nvPr>
                          <p:custDataLst>
                            <p:tags r:id="rId33"/>
                          </p:custDataLst>
                        </p:nvPr>
                      </p:nvCxnSpPr>
                      <p:spPr>
                        <a:xfrm flipV="1">
                          <a:off x="10453" y="6244"/>
                          <a:ext cx="299" cy="66"/>
                        </a:xfrm>
                        <a:prstGeom prst="line">
                          <a:avLst/>
                        </a:prstGeom>
                        <a:ln w="254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</p:cxnSp>
                  </p:grpSp>
                </p:grpSp>
                <p:cxnSp>
                  <p:nvCxnSpPr>
                    <p:cNvPr id="1073745564" name="直接连接符 32"/>
                    <p:cNvCxnSpPr/>
                    <p:nvPr>
                      <p:custDataLst>
                        <p:tags r:id="rId34"/>
                      </p:custDataLst>
                    </p:nvPr>
                  </p:nvCxnSpPr>
                  <p:spPr>
                    <a:xfrm flipV="1">
                      <a:off x="10470" y="8265"/>
                      <a:ext cx="282" cy="33"/>
                    </a:xfrm>
                    <a:prstGeom prst="line">
                      <a:avLst/>
                    </a:prstGeom>
                    <a:ln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</p:grpSp>
          </p:grpSp>
        </p:grpSp>
      </p:grpSp>
      <p:grpSp>
        <p:nvGrpSpPr>
          <p:cNvPr id="56" name="组合 55"/>
          <p:cNvGrpSpPr/>
          <p:nvPr/>
        </p:nvGrpSpPr>
        <p:grpSpPr>
          <a:xfrm>
            <a:off x="4175125" y="1440180"/>
            <a:ext cx="832485" cy="835660"/>
            <a:chOff x="6575" y="2268"/>
            <a:chExt cx="1311" cy="1316"/>
          </a:xfrm>
        </p:grpSpPr>
        <p:sp>
          <p:nvSpPr>
            <p:cNvPr id="52" name="Line 172"/>
            <p:cNvSpPr/>
            <p:nvPr>
              <p:custDataLst>
                <p:tags r:id="rId35"/>
              </p:custDataLst>
            </p:nvPr>
          </p:nvSpPr>
          <p:spPr>
            <a:xfrm>
              <a:off x="6658" y="3584"/>
              <a:ext cx="255" cy="0"/>
            </a:xfrm>
            <a:prstGeom prst="line">
              <a:avLst/>
            </a:prstGeom>
            <a:ln w="19050" cap="flat" cmpd="sng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</p:spPr>
        </p:sp>
        <p:sp>
          <p:nvSpPr>
            <p:cNvPr id="53" name="Line 171"/>
            <p:cNvSpPr/>
            <p:nvPr>
              <p:custDataLst>
                <p:tags r:id="rId36"/>
              </p:custDataLst>
            </p:nvPr>
          </p:nvSpPr>
          <p:spPr>
            <a:xfrm flipH="1">
              <a:off x="6575" y="2268"/>
              <a:ext cx="220" cy="0"/>
            </a:xfrm>
            <a:prstGeom prst="line">
              <a:avLst/>
            </a:prstGeom>
            <a:ln w="19050" cap="flat" cmpd="sng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</p:spPr>
        </p:sp>
        <p:sp>
          <p:nvSpPr>
            <p:cNvPr id="54" name="Line 171"/>
            <p:cNvSpPr/>
            <p:nvPr>
              <p:custDataLst>
                <p:tags r:id="rId37"/>
              </p:custDataLst>
            </p:nvPr>
          </p:nvSpPr>
          <p:spPr>
            <a:xfrm rot="960000" flipH="1">
              <a:off x="7666" y="3376"/>
              <a:ext cx="220" cy="0"/>
            </a:xfrm>
            <a:prstGeom prst="line">
              <a:avLst/>
            </a:prstGeom>
            <a:ln w="19050" cap="flat" cmpd="sng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</p:spPr>
        </p:sp>
        <p:sp>
          <p:nvSpPr>
            <p:cNvPr id="55" name="Line 171"/>
            <p:cNvSpPr/>
            <p:nvPr>
              <p:custDataLst>
                <p:tags r:id="rId38"/>
              </p:custDataLst>
            </p:nvPr>
          </p:nvSpPr>
          <p:spPr>
            <a:xfrm rot="480000" flipH="1">
              <a:off x="7624" y="2984"/>
              <a:ext cx="220" cy="0"/>
            </a:xfrm>
            <a:prstGeom prst="line">
              <a:avLst/>
            </a:prstGeom>
            <a:ln w="19050" cap="flat" cmpd="sng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</p:spPr>
        </p:sp>
      </p:grpSp>
      <p:grpSp>
        <p:nvGrpSpPr>
          <p:cNvPr id="57" name="组合 37"/>
          <p:cNvGrpSpPr/>
          <p:nvPr/>
        </p:nvGrpSpPr>
        <p:grpSpPr>
          <a:xfrm>
            <a:off x="5495925" y="1413510"/>
            <a:ext cx="1494155" cy="843915"/>
            <a:chOff x="4514" y="3704"/>
            <a:chExt cx="5277" cy="2877"/>
          </a:xfrm>
        </p:grpSpPr>
        <p:grpSp>
          <p:nvGrpSpPr>
            <p:cNvPr id="58" name="组合 7"/>
            <p:cNvGrpSpPr/>
            <p:nvPr/>
          </p:nvGrpSpPr>
          <p:grpSpPr>
            <a:xfrm>
              <a:off x="4514" y="3704"/>
              <a:ext cx="4986" cy="2877"/>
              <a:chOff x="3915" y="1720"/>
              <a:chExt cx="4986" cy="2877"/>
            </a:xfrm>
          </p:grpSpPr>
          <p:cxnSp>
            <p:nvCxnSpPr>
              <p:cNvPr id="59" name="Line 152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4612" y="1720"/>
                <a:ext cx="1" cy="759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0" name="组合 8"/>
              <p:cNvGrpSpPr/>
              <p:nvPr/>
            </p:nvGrpSpPr>
            <p:grpSpPr>
              <a:xfrm>
                <a:off x="3915" y="1726"/>
                <a:ext cx="4986" cy="2871"/>
                <a:chOff x="3915" y="1726"/>
                <a:chExt cx="4986" cy="2871"/>
              </a:xfrm>
            </p:grpSpPr>
            <p:cxnSp>
              <p:nvCxnSpPr>
                <p:cNvPr id="61" name="Line 150"/>
                <p:cNvCxnSpPr/>
                <p:nvPr>
                  <p:custDataLst>
                    <p:tags r:id="rId40"/>
                  </p:custDataLst>
                </p:nvPr>
              </p:nvCxnSpPr>
              <p:spPr>
                <a:xfrm flipV="1">
                  <a:off x="4629" y="1726"/>
                  <a:ext cx="4272" cy="9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" name="Line 150"/>
                <p:cNvCxnSpPr/>
                <p:nvPr>
                  <p:custDataLst>
                    <p:tags r:id="rId41"/>
                  </p:custDataLst>
                </p:nvPr>
              </p:nvCxnSpPr>
              <p:spPr>
                <a:xfrm flipV="1">
                  <a:off x="4613" y="4594"/>
                  <a:ext cx="3130" cy="1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" name="Line 154"/>
                <p:cNvCxnSpPr/>
                <p:nvPr>
                  <p:custDataLst>
                    <p:tags r:id="rId42"/>
                  </p:custDataLst>
                </p:nvPr>
              </p:nvCxnSpPr>
              <p:spPr>
                <a:xfrm>
                  <a:off x="4630" y="3867"/>
                  <a:ext cx="3" cy="73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4" name="椭圆 28"/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3915" y="2480"/>
                  <a:ext cx="1441" cy="1386"/>
                </a:xfrm>
                <a:prstGeom prst="ellipse">
                  <a:avLst/>
                </a:prstGeom>
                <a:noFill/>
                <a:ln w="222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cxnSp>
              <p:nvCxnSpPr>
                <p:cNvPr id="65" name="直接箭头连接符 29"/>
                <p:cNvCxnSpPr/>
                <p:nvPr>
                  <p:custDataLst>
                    <p:tags r:id="rId44"/>
                  </p:custDataLst>
                </p:nvPr>
              </p:nvCxnSpPr>
              <p:spPr>
                <a:xfrm flipH="1" flipV="1">
                  <a:off x="4612" y="2748"/>
                  <a:ext cx="17" cy="961"/>
                </a:xfrm>
                <a:prstGeom prst="straightConnector1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</p:cxnSp>
          </p:grpSp>
        </p:grpSp>
        <p:grpSp>
          <p:nvGrpSpPr>
            <p:cNvPr id="66" name="组合 36"/>
            <p:cNvGrpSpPr/>
            <p:nvPr/>
          </p:nvGrpSpPr>
          <p:grpSpPr>
            <a:xfrm>
              <a:off x="7103" y="3711"/>
              <a:ext cx="2688" cy="2864"/>
              <a:chOff x="8714" y="6020"/>
              <a:chExt cx="2688" cy="2306"/>
            </a:xfrm>
          </p:grpSpPr>
          <p:sp>
            <p:nvSpPr>
              <p:cNvPr id="67" name="任意多边形 2"/>
              <p:cNvSpPr/>
              <p:nvPr>
                <p:custDataLst>
                  <p:tags r:id="rId45"/>
                </p:custDataLst>
              </p:nvPr>
            </p:nvSpPr>
            <p:spPr>
              <a:xfrm rot="-3960000">
                <a:off x="11068" y="6005"/>
                <a:ext cx="263" cy="292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246" y="291"/>
                  </a:cxn>
                  <a:cxn ang="0">
                    <a:pos x="223" y="32"/>
                  </a:cxn>
                  <a:cxn ang="0">
                    <a:pos x="199" y="10"/>
                  </a:cxn>
                </a:cxnLst>
                <a:pathLst>
                  <a:path w="235808" h="296051">
                    <a:moveTo>
                      <a:pt x="0" y="84802"/>
                    </a:moveTo>
                    <a:cubicBezTo>
                      <a:pt x="44450" y="132427"/>
                      <a:pt x="180975" y="305782"/>
                      <a:pt x="220980" y="295622"/>
                    </a:cubicBezTo>
                    <a:cubicBezTo>
                      <a:pt x="260985" y="285462"/>
                      <a:pt x="208280" y="89882"/>
                      <a:pt x="200025" y="32732"/>
                    </a:cubicBezTo>
                    <a:cubicBezTo>
                      <a:pt x="191770" y="-24418"/>
                      <a:pt x="182880" y="10507"/>
                      <a:pt x="179070" y="11142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68" name="组合 35"/>
              <p:cNvGrpSpPr/>
              <p:nvPr/>
            </p:nvGrpSpPr>
            <p:grpSpPr>
              <a:xfrm>
                <a:off x="8714" y="6028"/>
                <a:ext cx="2688" cy="2298"/>
                <a:chOff x="8714" y="6028"/>
                <a:chExt cx="2688" cy="2298"/>
              </a:xfrm>
            </p:grpSpPr>
            <p:cxnSp>
              <p:nvCxnSpPr>
                <p:cNvPr id="69" name="直接连接符 21"/>
                <p:cNvCxnSpPr/>
                <p:nvPr>
                  <p:custDataLst>
                    <p:tags r:id="rId46"/>
                  </p:custDataLst>
                </p:nvPr>
              </p:nvCxnSpPr>
              <p:spPr>
                <a:xfrm>
                  <a:off x="10536" y="6956"/>
                  <a:ext cx="298" cy="0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70" name="组合 34"/>
                <p:cNvGrpSpPr/>
                <p:nvPr/>
              </p:nvGrpSpPr>
              <p:grpSpPr>
                <a:xfrm>
                  <a:off x="8714" y="6028"/>
                  <a:ext cx="2688" cy="2298"/>
                  <a:chOff x="8714" y="6028"/>
                  <a:chExt cx="2688" cy="2298"/>
                </a:xfrm>
              </p:grpSpPr>
              <p:cxnSp>
                <p:nvCxnSpPr>
                  <p:cNvPr id="71" name="直接连接符 22"/>
                  <p:cNvCxnSpPr/>
                  <p:nvPr>
                    <p:custDataLst>
                      <p:tags r:id="rId47"/>
                    </p:custDataLst>
                  </p:nvPr>
                </p:nvCxnSpPr>
                <p:spPr>
                  <a:xfrm flipV="1">
                    <a:off x="10553" y="7619"/>
                    <a:ext cx="281" cy="33"/>
                  </a:xfrm>
                  <a:prstGeom prst="line">
                    <a:avLst/>
                  </a:prstGeom>
                  <a:ln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grpSp>
                <p:nvGrpSpPr>
                  <p:cNvPr id="72" name="组合 33"/>
                  <p:cNvGrpSpPr/>
                  <p:nvPr/>
                </p:nvGrpSpPr>
                <p:grpSpPr>
                  <a:xfrm>
                    <a:off x="8714" y="6028"/>
                    <a:ext cx="2688" cy="2298"/>
                    <a:chOff x="8714" y="6028"/>
                    <a:chExt cx="2688" cy="2298"/>
                  </a:xfrm>
                </p:grpSpPr>
                <p:grpSp>
                  <p:nvGrpSpPr>
                    <p:cNvPr id="73" name="组合 25"/>
                    <p:cNvGrpSpPr/>
                    <p:nvPr/>
                  </p:nvGrpSpPr>
                  <p:grpSpPr>
                    <a:xfrm>
                      <a:off x="8714" y="6028"/>
                      <a:ext cx="2688" cy="2298"/>
                      <a:chOff x="8714" y="6028"/>
                      <a:chExt cx="2688" cy="2298"/>
                    </a:xfrm>
                  </p:grpSpPr>
                  <p:sp>
                    <p:nvSpPr>
                      <p:cNvPr id="74" name="Freeform 11"/>
                      <p:cNvSpPr/>
                      <p:nvPr>
                        <p:custDataLst>
                          <p:tags r:id="rId48"/>
                        </p:custDataLst>
                      </p:nvPr>
                    </p:nvSpPr>
                    <p:spPr>
                      <a:xfrm rot="-10800000" flipH="1">
                        <a:off x="9954" y="7666"/>
                        <a:ext cx="1448" cy="58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46" y="0"/>
                          </a:cxn>
                          <a:cxn ang="0">
                            <a:pos x="1424" y="108"/>
                          </a:cxn>
                          <a:cxn ang="0">
                            <a:pos x="1246" y="217"/>
                          </a:cxn>
                          <a:cxn ang="0">
                            <a:pos x="217" y="347"/>
                          </a:cxn>
                          <a:cxn ang="0">
                            <a:pos x="4" y="478"/>
                          </a:cxn>
                          <a:cxn ang="0">
                            <a:pos x="253" y="587"/>
                          </a:cxn>
                        </a:cxnLst>
                        <a:pathLst>
                          <a:path w="612" h="405">
                            <a:moveTo>
                              <a:pt x="527" y="0"/>
                            </a:moveTo>
                            <a:cubicBezTo>
                              <a:pt x="539" y="12"/>
                              <a:pt x="602" y="50"/>
                              <a:pt x="602" y="75"/>
                            </a:cubicBezTo>
                            <a:cubicBezTo>
                              <a:pt x="602" y="100"/>
                              <a:pt x="612" y="123"/>
                              <a:pt x="527" y="150"/>
                            </a:cubicBezTo>
                            <a:cubicBezTo>
                              <a:pt x="442" y="177"/>
                              <a:pt x="179" y="210"/>
                              <a:pt x="92" y="240"/>
                            </a:cubicBezTo>
                            <a:cubicBezTo>
                              <a:pt x="5" y="270"/>
                              <a:pt x="0" y="303"/>
                              <a:pt x="2" y="330"/>
                            </a:cubicBezTo>
                            <a:cubicBezTo>
                              <a:pt x="4" y="357"/>
                              <a:pt x="85" y="390"/>
                              <a:pt x="107" y="405"/>
                            </a:cubicBezTo>
                          </a:path>
                        </a:pathLst>
                      </a:custGeom>
                      <a:noFill/>
                      <a:ln w="317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cxnSp>
                    <p:nvCxnSpPr>
                      <p:cNvPr id="75" name="直接连接符 5"/>
                      <p:cNvCxnSpPr/>
                      <p:nvPr>
                        <p:custDataLst>
                          <p:tags r:id="rId49"/>
                        </p:custDataLst>
                      </p:nvPr>
                    </p:nvCxnSpPr>
                    <p:spPr>
                      <a:xfrm>
                        <a:off x="8714" y="8325"/>
                        <a:ext cx="1458" cy="1"/>
                      </a:xfrm>
                      <a:prstGeom prst="line">
                        <a:avLst/>
                      </a:prstGeom>
                      <a:ln w="254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cxnSp>
                  <p:grpSp>
                    <p:nvGrpSpPr>
                      <p:cNvPr id="76" name="组合 24"/>
                      <p:cNvGrpSpPr/>
                      <p:nvPr/>
                    </p:nvGrpSpPr>
                    <p:grpSpPr>
                      <a:xfrm>
                        <a:off x="8884" y="6028"/>
                        <a:ext cx="2486" cy="1530"/>
                        <a:chOff x="8884" y="6028"/>
                        <a:chExt cx="2486" cy="1530"/>
                      </a:xfrm>
                    </p:grpSpPr>
                    <p:grpSp>
                      <p:nvGrpSpPr>
                        <p:cNvPr id="77" name="组合 6"/>
                        <p:cNvGrpSpPr/>
                        <p:nvPr/>
                      </p:nvGrpSpPr>
                      <p:grpSpPr>
                        <a:xfrm>
                          <a:off x="8884" y="6028"/>
                          <a:ext cx="2486" cy="893"/>
                          <a:chOff x="3690" y="7501"/>
                          <a:chExt cx="2486" cy="909"/>
                        </a:xfrm>
                      </p:grpSpPr>
                      <p:sp>
                        <p:nvSpPr>
                          <p:cNvPr id="78" name="Freeform 11"/>
                          <p:cNvSpPr/>
                          <p:nvPr>
                            <p:custDataLst>
                              <p:tags r:id="rId50"/>
                            </p:custDataLst>
                          </p:nvPr>
                        </p:nvSpPr>
                        <p:spPr>
                          <a:xfrm rot="-10800000" flipH="1">
                            <a:off x="4760" y="7812"/>
                            <a:ext cx="1416" cy="59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219" y="0"/>
                              </a:cxn>
                              <a:cxn ang="0">
                                <a:pos x="1392" y="110"/>
                              </a:cxn>
                              <a:cxn ang="0">
                                <a:pos x="1219" y="221"/>
                              </a:cxn>
                              <a:cxn ang="0">
                                <a:pos x="212" y="354"/>
                              </a:cxn>
                              <a:cxn ang="0">
                                <a:pos x="4" y="487"/>
                              </a:cxn>
                              <a:cxn ang="0">
                                <a:pos x="247" y="598"/>
                              </a:cxn>
                            </a:cxnLst>
                            <a:pathLst>
                              <a:path w="612" h="405">
                                <a:moveTo>
                                  <a:pt x="527" y="0"/>
                                </a:moveTo>
                                <a:cubicBezTo>
                                  <a:pt x="539" y="12"/>
                                  <a:pt x="602" y="50"/>
                                  <a:pt x="602" y="75"/>
                                </a:cubicBezTo>
                                <a:cubicBezTo>
                                  <a:pt x="602" y="100"/>
                                  <a:pt x="612" y="123"/>
                                  <a:pt x="527" y="150"/>
                                </a:cubicBezTo>
                                <a:cubicBezTo>
                                  <a:pt x="442" y="177"/>
                                  <a:pt x="179" y="210"/>
                                  <a:pt x="92" y="240"/>
                                </a:cubicBezTo>
                                <a:cubicBezTo>
                                  <a:pt x="5" y="270"/>
                                  <a:pt x="0" y="303"/>
                                  <a:pt x="2" y="330"/>
                                </a:cubicBezTo>
                                <a:cubicBezTo>
                                  <a:pt x="4" y="357"/>
                                  <a:pt x="85" y="390"/>
                                  <a:pt x="107" y="405"/>
                                </a:cubicBezTo>
                              </a:path>
                            </a:pathLst>
                          </a:custGeom>
                          <a:noFill/>
                          <a:ln w="31750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cxnSp>
                        <p:nvCxnSpPr>
                          <p:cNvPr id="79" name="Line 14"/>
                          <p:cNvCxnSpPr/>
                          <p:nvPr>
                            <p:custDataLst>
                              <p:tags r:id="rId51"/>
                            </p:custDataLst>
                          </p:nvPr>
                        </p:nvCxnSpPr>
                        <p:spPr>
                          <a:xfrm rot="5400000" flipH="1">
                            <a:off x="4828" y="6362"/>
                            <a:ext cx="2" cy="2279"/>
                          </a:xfrm>
                          <a:prstGeom prst="line">
                            <a:avLst/>
                          </a:prstGeom>
                          <a:ln w="31750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</p:grpSp>
                    <p:sp>
                      <p:nvSpPr>
                        <p:cNvPr id="80" name="Freeform 11"/>
                        <p:cNvSpPr/>
                        <p:nvPr>
                          <p:custDataLst>
                            <p:tags r:id="rId52"/>
                          </p:custDataLst>
                        </p:nvPr>
                      </p:nvSpPr>
                      <p:spPr>
                        <a:xfrm rot="-10800000" flipH="1">
                          <a:off x="9954" y="6972"/>
                          <a:ext cx="1416" cy="58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19" y="0"/>
                            </a:cxn>
                            <a:cxn ang="0">
                              <a:pos x="1392" y="108"/>
                            </a:cxn>
                            <a:cxn ang="0">
                              <a:pos x="1219" y="217"/>
                            </a:cxn>
                            <a:cxn ang="0">
                              <a:pos x="212" y="347"/>
                            </a:cxn>
                            <a:cxn ang="0">
                              <a:pos x="4" y="478"/>
                            </a:cxn>
                            <a:cxn ang="0">
                              <a:pos x="247" y="587"/>
                            </a:cxn>
                          </a:cxnLst>
                          <a:pathLst>
                            <a:path w="612" h="405">
                              <a:moveTo>
                                <a:pt x="527" y="0"/>
                              </a:moveTo>
                              <a:cubicBezTo>
                                <a:pt x="539" y="12"/>
                                <a:pt x="602" y="50"/>
                                <a:pt x="602" y="75"/>
                              </a:cubicBezTo>
                              <a:cubicBezTo>
                                <a:pt x="602" y="100"/>
                                <a:pt x="612" y="123"/>
                                <a:pt x="527" y="150"/>
                              </a:cubicBezTo>
                              <a:cubicBezTo>
                                <a:pt x="442" y="177"/>
                                <a:pt x="179" y="210"/>
                                <a:pt x="92" y="240"/>
                              </a:cubicBezTo>
                              <a:cubicBezTo>
                                <a:pt x="5" y="270"/>
                                <a:pt x="0" y="303"/>
                                <a:pt x="2" y="330"/>
                              </a:cubicBezTo>
                              <a:cubicBezTo>
                                <a:pt x="4" y="357"/>
                                <a:pt x="85" y="390"/>
                                <a:pt x="107" y="405"/>
                              </a:cubicBezTo>
                            </a:path>
                          </a:pathLst>
                        </a:custGeom>
                        <a:noFill/>
                        <a:ln w="3175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cxnSp>
                      <p:nvCxnSpPr>
                        <p:cNvPr id="81" name="直接连接符 31"/>
                        <p:cNvCxnSpPr/>
                        <p:nvPr>
                          <p:custDataLst>
                            <p:tags r:id="rId53"/>
                          </p:custDataLst>
                        </p:nvPr>
                      </p:nvCxnSpPr>
                      <p:spPr>
                        <a:xfrm flipV="1">
                          <a:off x="10453" y="6244"/>
                          <a:ext cx="299" cy="66"/>
                        </a:xfrm>
                        <a:prstGeom prst="line">
                          <a:avLst/>
                        </a:prstGeom>
                        <a:ln w="254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</p:cxnSp>
                  </p:grpSp>
                </p:grpSp>
                <p:cxnSp>
                  <p:nvCxnSpPr>
                    <p:cNvPr id="82" name="直接连接符 32"/>
                    <p:cNvCxnSpPr/>
                    <p:nvPr>
                      <p:custDataLst>
                        <p:tags r:id="rId54"/>
                      </p:custDataLst>
                    </p:nvPr>
                  </p:nvCxnSpPr>
                  <p:spPr>
                    <a:xfrm flipV="1">
                      <a:off x="10470" y="8265"/>
                      <a:ext cx="282" cy="33"/>
                    </a:xfrm>
                    <a:prstGeom prst="line">
                      <a:avLst/>
                    </a:prstGeom>
                    <a:ln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</p:grpSp>
          </p:grpSp>
        </p:grpSp>
      </p:grpSp>
      <p:grpSp>
        <p:nvGrpSpPr>
          <p:cNvPr id="83" name="组合 37"/>
          <p:cNvGrpSpPr/>
          <p:nvPr/>
        </p:nvGrpSpPr>
        <p:grpSpPr>
          <a:xfrm>
            <a:off x="7233920" y="1402715"/>
            <a:ext cx="1494155" cy="843915"/>
            <a:chOff x="4514" y="3704"/>
            <a:chExt cx="5277" cy="2877"/>
          </a:xfrm>
        </p:grpSpPr>
        <p:grpSp>
          <p:nvGrpSpPr>
            <p:cNvPr id="84" name="组合 7"/>
            <p:cNvGrpSpPr/>
            <p:nvPr/>
          </p:nvGrpSpPr>
          <p:grpSpPr>
            <a:xfrm>
              <a:off x="4514" y="3704"/>
              <a:ext cx="4986" cy="2877"/>
              <a:chOff x="3915" y="1720"/>
              <a:chExt cx="4986" cy="2877"/>
            </a:xfrm>
          </p:grpSpPr>
          <p:cxnSp>
            <p:nvCxnSpPr>
              <p:cNvPr id="85" name="Line 152"/>
              <p:cNvCxnSpPr/>
              <p:nvPr>
                <p:custDataLst>
                  <p:tags r:id="rId55"/>
                </p:custDataLst>
              </p:nvPr>
            </p:nvCxnSpPr>
            <p:spPr>
              <a:xfrm>
                <a:off x="4612" y="1720"/>
                <a:ext cx="1" cy="759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86" name="组合 8"/>
              <p:cNvGrpSpPr/>
              <p:nvPr/>
            </p:nvGrpSpPr>
            <p:grpSpPr>
              <a:xfrm>
                <a:off x="3915" y="1726"/>
                <a:ext cx="4986" cy="2871"/>
                <a:chOff x="3915" y="1726"/>
                <a:chExt cx="4986" cy="2871"/>
              </a:xfrm>
            </p:grpSpPr>
            <p:cxnSp>
              <p:nvCxnSpPr>
                <p:cNvPr id="87" name="Line 150"/>
                <p:cNvCxnSpPr/>
                <p:nvPr>
                  <p:custDataLst>
                    <p:tags r:id="rId56"/>
                  </p:custDataLst>
                </p:nvPr>
              </p:nvCxnSpPr>
              <p:spPr>
                <a:xfrm flipV="1">
                  <a:off x="4629" y="1726"/>
                  <a:ext cx="4272" cy="9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" name="Line 150"/>
                <p:cNvCxnSpPr/>
                <p:nvPr>
                  <p:custDataLst>
                    <p:tags r:id="rId57"/>
                  </p:custDataLst>
                </p:nvPr>
              </p:nvCxnSpPr>
              <p:spPr>
                <a:xfrm flipV="1">
                  <a:off x="4613" y="4594"/>
                  <a:ext cx="3130" cy="1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" name="Line 154"/>
                <p:cNvCxnSpPr/>
                <p:nvPr>
                  <p:custDataLst>
                    <p:tags r:id="rId58"/>
                  </p:custDataLst>
                </p:nvPr>
              </p:nvCxnSpPr>
              <p:spPr>
                <a:xfrm>
                  <a:off x="4630" y="3867"/>
                  <a:ext cx="3" cy="73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90" name="椭圆 28"/>
                <p:cNvSpPr/>
                <p:nvPr>
                  <p:custDataLst>
                    <p:tags r:id="rId59"/>
                  </p:custDataLst>
                </p:nvPr>
              </p:nvSpPr>
              <p:spPr>
                <a:xfrm>
                  <a:off x="3915" y="2480"/>
                  <a:ext cx="1441" cy="1386"/>
                </a:xfrm>
                <a:prstGeom prst="ellipse">
                  <a:avLst/>
                </a:prstGeom>
                <a:noFill/>
                <a:ln w="222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cxnSp>
              <p:nvCxnSpPr>
                <p:cNvPr id="91" name="直接箭头连接符 29"/>
                <p:cNvCxnSpPr/>
                <p:nvPr>
                  <p:custDataLst>
                    <p:tags r:id="rId60"/>
                  </p:custDataLst>
                </p:nvPr>
              </p:nvCxnSpPr>
              <p:spPr>
                <a:xfrm flipH="1" flipV="1">
                  <a:off x="4612" y="2748"/>
                  <a:ext cx="17" cy="961"/>
                </a:xfrm>
                <a:prstGeom prst="straightConnector1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</p:cxnSp>
          </p:grpSp>
        </p:grpSp>
        <p:grpSp>
          <p:nvGrpSpPr>
            <p:cNvPr id="92" name="组合 36"/>
            <p:cNvGrpSpPr/>
            <p:nvPr/>
          </p:nvGrpSpPr>
          <p:grpSpPr>
            <a:xfrm>
              <a:off x="7103" y="3711"/>
              <a:ext cx="2688" cy="2864"/>
              <a:chOff x="8714" y="6020"/>
              <a:chExt cx="2688" cy="2306"/>
            </a:xfrm>
          </p:grpSpPr>
          <p:sp>
            <p:nvSpPr>
              <p:cNvPr id="93" name="任意多边形 2"/>
              <p:cNvSpPr/>
              <p:nvPr>
                <p:custDataLst>
                  <p:tags r:id="rId61"/>
                </p:custDataLst>
              </p:nvPr>
            </p:nvSpPr>
            <p:spPr>
              <a:xfrm rot="-3960000">
                <a:off x="11068" y="6005"/>
                <a:ext cx="263" cy="292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246" y="291"/>
                  </a:cxn>
                  <a:cxn ang="0">
                    <a:pos x="223" y="32"/>
                  </a:cxn>
                  <a:cxn ang="0">
                    <a:pos x="199" y="10"/>
                  </a:cxn>
                </a:cxnLst>
                <a:pathLst>
                  <a:path w="235808" h="296051">
                    <a:moveTo>
                      <a:pt x="0" y="84802"/>
                    </a:moveTo>
                    <a:cubicBezTo>
                      <a:pt x="44450" y="132427"/>
                      <a:pt x="180975" y="305782"/>
                      <a:pt x="220980" y="295622"/>
                    </a:cubicBezTo>
                    <a:cubicBezTo>
                      <a:pt x="260985" y="285462"/>
                      <a:pt x="208280" y="89882"/>
                      <a:pt x="200025" y="32732"/>
                    </a:cubicBezTo>
                    <a:cubicBezTo>
                      <a:pt x="191770" y="-24418"/>
                      <a:pt x="182880" y="10507"/>
                      <a:pt x="179070" y="11142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94" name="组合 35"/>
              <p:cNvGrpSpPr/>
              <p:nvPr/>
            </p:nvGrpSpPr>
            <p:grpSpPr>
              <a:xfrm>
                <a:off x="8714" y="6028"/>
                <a:ext cx="2688" cy="2298"/>
                <a:chOff x="8714" y="6028"/>
                <a:chExt cx="2688" cy="2298"/>
              </a:xfrm>
            </p:grpSpPr>
            <p:cxnSp>
              <p:nvCxnSpPr>
                <p:cNvPr id="95" name="直接连接符 21"/>
                <p:cNvCxnSpPr/>
                <p:nvPr>
                  <p:custDataLst>
                    <p:tags r:id="rId62"/>
                  </p:custDataLst>
                </p:nvPr>
              </p:nvCxnSpPr>
              <p:spPr>
                <a:xfrm>
                  <a:off x="10536" y="6956"/>
                  <a:ext cx="298" cy="0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96" name="组合 34"/>
                <p:cNvGrpSpPr/>
                <p:nvPr/>
              </p:nvGrpSpPr>
              <p:grpSpPr>
                <a:xfrm>
                  <a:off x="8714" y="6028"/>
                  <a:ext cx="2688" cy="2298"/>
                  <a:chOff x="8714" y="6028"/>
                  <a:chExt cx="2688" cy="2298"/>
                </a:xfrm>
              </p:grpSpPr>
              <p:cxnSp>
                <p:nvCxnSpPr>
                  <p:cNvPr id="97" name="直接连接符 22"/>
                  <p:cNvCxnSpPr/>
                  <p:nvPr>
                    <p:custDataLst>
                      <p:tags r:id="rId63"/>
                    </p:custDataLst>
                  </p:nvPr>
                </p:nvCxnSpPr>
                <p:spPr>
                  <a:xfrm flipV="1">
                    <a:off x="10553" y="7619"/>
                    <a:ext cx="281" cy="33"/>
                  </a:xfrm>
                  <a:prstGeom prst="line">
                    <a:avLst/>
                  </a:prstGeom>
                  <a:ln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grpSp>
                <p:nvGrpSpPr>
                  <p:cNvPr id="98" name="组合 33"/>
                  <p:cNvGrpSpPr/>
                  <p:nvPr/>
                </p:nvGrpSpPr>
                <p:grpSpPr>
                  <a:xfrm>
                    <a:off x="8714" y="6028"/>
                    <a:ext cx="2688" cy="2298"/>
                    <a:chOff x="8714" y="6028"/>
                    <a:chExt cx="2688" cy="2298"/>
                  </a:xfrm>
                </p:grpSpPr>
                <p:grpSp>
                  <p:nvGrpSpPr>
                    <p:cNvPr id="99" name="组合 25"/>
                    <p:cNvGrpSpPr/>
                    <p:nvPr/>
                  </p:nvGrpSpPr>
                  <p:grpSpPr>
                    <a:xfrm>
                      <a:off x="8714" y="6028"/>
                      <a:ext cx="2688" cy="2298"/>
                      <a:chOff x="8714" y="6028"/>
                      <a:chExt cx="2688" cy="2298"/>
                    </a:xfrm>
                  </p:grpSpPr>
                  <p:sp>
                    <p:nvSpPr>
                      <p:cNvPr id="100" name="Freeform 11"/>
                      <p:cNvSpPr/>
                      <p:nvPr>
                        <p:custDataLst>
                          <p:tags r:id="rId64"/>
                        </p:custDataLst>
                      </p:nvPr>
                    </p:nvSpPr>
                    <p:spPr>
                      <a:xfrm rot="-10800000" flipH="1">
                        <a:off x="9954" y="7666"/>
                        <a:ext cx="1448" cy="58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46" y="0"/>
                          </a:cxn>
                          <a:cxn ang="0">
                            <a:pos x="1424" y="108"/>
                          </a:cxn>
                          <a:cxn ang="0">
                            <a:pos x="1246" y="217"/>
                          </a:cxn>
                          <a:cxn ang="0">
                            <a:pos x="217" y="347"/>
                          </a:cxn>
                          <a:cxn ang="0">
                            <a:pos x="4" y="478"/>
                          </a:cxn>
                          <a:cxn ang="0">
                            <a:pos x="253" y="587"/>
                          </a:cxn>
                        </a:cxnLst>
                        <a:pathLst>
                          <a:path w="612" h="405">
                            <a:moveTo>
                              <a:pt x="527" y="0"/>
                            </a:moveTo>
                            <a:cubicBezTo>
                              <a:pt x="539" y="12"/>
                              <a:pt x="602" y="50"/>
                              <a:pt x="602" y="75"/>
                            </a:cubicBezTo>
                            <a:cubicBezTo>
                              <a:pt x="602" y="100"/>
                              <a:pt x="612" y="123"/>
                              <a:pt x="527" y="150"/>
                            </a:cubicBezTo>
                            <a:cubicBezTo>
                              <a:pt x="442" y="177"/>
                              <a:pt x="179" y="210"/>
                              <a:pt x="92" y="240"/>
                            </a:cubicBezTo>
                            <a:cubicBezTo>
                              <a:pt x="5" y="270"/>
                              <a:pt x="0" y="303"/>
                              <a:pt x="2" y="330"/>
                            </a:cubicBezTo>
                            <a:cubicBezTo>
                              <a:pt x="4" y="357"/>
                              <a:pt x="85" y="390"/>
                              <a:pt x="107" y="405"/>
                            </a:cubicBezTo>
                          </a:path>
                        </a:pathLst>
                      </a:custGeom>
                      <a:noFill/>
                      <a:ln w="317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cxnSp>
                    <p:nvCxnSpPr>
                      <p:cNvPr id="101" name="直接连接符 5"/>
                      <p:cNvCxnSpPr/>
                      <p:nvPr>
                        <p:custDataLst>
                          <p:tags r:id="rId65"/>
                        </p:custDataLst>
                      </p:nvPr>
                    </p:nvCxnSpPr>
                    <p:spPr>
                      <a:xfrm>
                        <a:off x="8714" y="8325"/>
                        <a:ext cx="1458" cy="1"/>
                      </a:xfrm>
                      <a:prstGeom prst="line">
                        <a:avLst/>
                      </a:prstGeom>
                      <a:ln w="254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cxnSp>
                  <p:grpSp>
                    <p:nvGrpSpPr>
                      <p:cNvPr id="102" name="组合 24"/>
                      <p:cNvGrpSpPr/>
                      <p:nvPr/>
                    </p:nvGrpSpPr>
                    <p:grpSpPr>
                      <a:xfrm>
                        <a:off x="8884" y="6028"/>
                        <a:ext cx="2486" cy="1530"/>
                        <a:chOff x="8884" y="6028"/>
                        <a:chExt cx="2486" cy="1530"/>
                      </a:xfrm>
                    </p:grpSpPr>
                    <p:grpSp>
                      <p:nvGrpSpPr>
                        <p:cNvPr id="103" name="组合 6"/>
                        <p:cNvGrpSpPr/>
                        <p:nvPr/>
                      </p:nvGrpSpPr>
                      <p:grpSpPr>
                        <a:xfrm>
                          <a:off x="8884" y="6028"/>
                          <a:ext cx="2486" cy="893"/>
                          <a:chOff x="3690" y="7501"/>
                          <a:chExt cx="2486" cy="909"/>
                        </a:xfrm>
                      </p:grpSpPr>
                      <p:sp>
                        <p:nvSpPr>
                          <p:cNvPr id="104" name="Freeform 11"/>
                          <p:cNvSpPr/>
                          <p:nvPr>
                            <p:custDataLst>
                              <p:tags r:id="rId66"/>
                            </p:custDataLst>
                          </p:nvPr>
                        </p:nvSpPr>
                        <p:spPr>
                          <a:xfrm rot="-10800000" flipH="1">
                            <a:off x="4760" y="7812"/>
                            <a:ext cx="1416" cy="59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219" y="0"/>
                              </a:cxn>
                              <a:cxn ang="0">
                                <a:pos x="1392" y="110"/>
                              </a:cxn>
                              <a:cxn ang="0">
                                <a:pos x="1219" y="221"/>
                              </a:cxn>
                              <a:cxn ang="0">
                                <a:pos x="212" y="354"/>
                              </a:cxn>
                              <a:cxn ang="0">
                                <a:pos x="4" y="487"/>
                              </a:cxn>
                              <a:cxn ang="0">
                                <a:pos x="247" y="598"/>
                              </a:cxn>
                            </a:cxnLst>
                            <a:pathLst>
                              <a:path w="612" h="405">
                                <a:moveTo>
                                  <a:pt x="527" y="0"/>
                                </a:moveTo>
                                <a:cubicBezTo>
                                  <a:pt x="539" y="12"/>
                                  <a:pt x="602" y="50"/>
                                  <a:pt x="602" y="75"/>
                                </a:cubicBezTo>
                                <a:cubicBezTo>
                                  <a:pt x="602" y="100"/>
                                  <a:pt x="612" y="123"/>
                                  <a:pt x="527" y="150"/>
                                </a:cubicBezTo>
                                <a:cubicBezTo>
                                  <a:pt x="442" y="177"/>
                                  <a:pt x="179" y="210"/>
                                  <a:pt x="92" y="240"/>
                                </a:cubicBezTo>
                                <a:cubicBezTo>
                                  <a:pt x="5" y="270"/>
                                  <a:pt x="0" y="303"/>
                                  <a:pt x="2" y="330"/>
                                </a:cubicBezTo>
                                <a:cubicBezTo>
                                  <a:pt x="4" y="357"/>
                                  <a:pt x="85" y="390"/>
                                  <a:pt x="107" y="405"/>
                                </a:cubicBezTo>
                              </a:path>
                            </a:pathLst>
                          </a:custGeom>
                          <a:noFill/>
                          <a:ln w="31750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cxnSp>
                        <p:nvCxnSpPr>
                          <p:cNvPr id="105" name="Line 14"/>
                          <p:cNvCxnSpPr/>
                          <p:nvPr>
                            <p:custDataLst>
                              <p:tags r:id="rId67"/>
                            </p:custDataLst>
                          </p:nvPr>
                        </p:nvCxnSpPr>
                        <p:spPr>
                          <a:xfrm rot="5400000" flipH="1">
                            <a:off x="4828" y="6362"/>
                            <a:ext cx="2" cy="2279"/>
                          </a:xfrm>
                          <a:prstGeom prst="line">
                            <a:avLst/>
                          </a:prstGeom>
                          <a:ln w="31750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</p:grpSp>
                    <p:sp>
                      <p:nvSpPr>
                        <p:cNvPr id="106" name="Freeform 11"/>
                        <p:cNvSpPr/>
                        <p:nvPr>
                          <p:custDataLst>
                            <p:tags r:id="rId68"/>
                          </p:custDataLst>
                        </p:nvPr>
                      </p:nvSpPr>
                      <p:spPr>
                        <a:xfrm rot="-10800000" flipH="1">
                          <a:off x="9954" y="6972"/>
                          <a:ext cx="1416" cy="58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19" y="0"/>
                            </a:cxn>
                            <a:cxn ang="0">
                              <a:pos x="1392" y="108"/>
                            </a:cxn>
                            <a:cxn ang="0">
                              <a:pos x="1219" y="217"/>
                            </a:cxn>
                            <a:cxn ang="0">
                              <a:pos x="212" y="347"/>
                            </a:cxn>
                            <a:cxn ang="0">
                              <a:pos x="4" y="478"/>
                            </a:cxn>
                            <a:cxn ang="0">
                              <a:pos x="247" y="587"/>
                            </a:cxn>
                          </a:cxnLst>
                          <a:pathLst>
                            <a:path w="612" h="405">
                              <a:moveTo>
                                <a:pt x="527" y="0"/>
                              </a:moveTo>
                              <a:cubicBezTo>
                                <a:pt x="539" y="12"/>
                                <a:pt x="602" y="50"/>
                                <a:pt x="602" y="75"/>
                              </a:cubicBezTo>
                              <a:cubicBezTo>
                                <a:pt x="602" y="100"/>
                                <a:pt x="612" y="123"/>
                                <a:pt x="527" y="150"/>
                              </a:cubicBezTo>
                              <a:cubicBezTo>
                                <a:pt x="442" y="177"/>
                                <a:pt x="179" y="210"/>
                                <a:pt x="92" y="240"/>
                              </a:cubicBezTo>
                              <a:cubicBezTo>
                                <a:pt x="5" y="270"/>
                                <a:pt x="0" y="303"/>
                                <a:pt x="2" y="330"/>
                              </a:cubicBezTo>
                              <a:cubicBezTo>
                                <a:pt x="4" y="357"/>
                                <a:pt x="85" y="390"/>
                                <a:pt x="107" y="405"/>
                              </a:cubicBezTo>
                            </a:path>
                          </a:pathLst>
                        </a:custGeom>
                        <a:noFill/>
                        <a:ln w="3175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cxnSp>
                      <p:nvCxnSpPr>
                        <p:cNvPr id="107" name="直接连接符 31"/>
                        <p:cNvCxnSpPr/>
                        <p:nvPr>
                          <p:custDataLst>
                            <p:tags r:id="rId69"/>
                          </p:custDataLst>
                        </p:nvPr>
                      </p:nvCxnSpPr>
                      <p:spPr>
                        <a:xfrm flipV="1">
                          <a:off x="10453" y="6244"/>
                          <a:ext cx="299" cy="66"/>
                        </a:xfrm>
                        <a:prstGeom prst="line">
                          <a:avLst/>
                        </a:prstGeom>
                        <a:ln w="254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</p:cxnSp>
                  </p:grpSp>
                </p:grpSp>
                <p:cxnSp>
                  <p:nvCxnSpPr>
                    <p:cNvPr id="108" name="直接连接符 32"/>
                    <p:cNvCxnSpPr/>
                    <p:nvPr>
                      <p:custDataLst>
                        <p:tags r:id="rId70"/>
                      </p:custDataLst>
                    </p:nvPr>
                  </p:nvCxnSpPr>
                  <p:spPr>
                    <a:xfrm flipV="1">
                      <a:off x="10470" y="8265"/>
                      <a:ext cx="282" cy="33"/>
                    </a:xfrm>
                    <a:prstGeom prst="line">
                      <a:avLst/>
                    </a:prstGeom>
                    <a:ln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</p:grpSp>
          </p:grpSp>
        </p:grpSp>
      </p:grpSp>
      <p:grpSp>
        <p:nvGrpSpPr>
          <p:cNvPr id="3" name="组合 2"/>
          <p:cNvGrpSpPr/>
          <p:nvPr/>
        </p:nvGrpSpPr>
        <p:grpSpPr>
          <a:xfrm>
            <a:off x="2776220" y="4036060"/>
            <a:ext cx="780415" cy="462280"/>
            <a:chOff x="5652" y="7039"/>
            <a:chExt cx="1772" cy="1058"/>
          </a:xfrm>
        </p:grpSpPr>
        <p:pic>
          <p:nvPicPr>
            <p:cNvPr id="1026" name="Picture 2" descr="https://img.puchedu.cn/uploads/2/253/3024076096/2994406279.jp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72">
              <a:extLst>
                <a:ext uri="{BEBA8EAE-BF5A-486C-A8C5-ECC9F3942E4B}">
                  <a14:imgProps xmlns:a14="http://schemas.microsoft.com/office/drawing/2010/main">
                    <a14:imgLayer r:embed="rId73">
                      <a14:imgEffect>
                        <a14:backgroundRemoval t="462" b="95994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65" y="7039"/>
              <a:ext cx="815" cy="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弧形 12"/>
            <p:cNvSpPr/>
            <p:nvPr>
              <p:custDataLst>
                <p:tags r:id="rId74"/>
              </p:custDataLst>
            </p:nvPr>
          </p:nvSpPr>
          <p:spPr>
            <a:xfrm>
              <a:off x="5652" y="7355"/>
              <a:ext cx="1773" cy="717"/>
            </a:xfrm>
            <a:prstGeom prst="arc">
              <a:avLst>
                <a:gd name="adj1" fmla="val 19075197"/>
                <a:gd name="adj2" fmla="val 13353210"/>
              </a:avLst>
            </a:prstGeom>
            <a:ln w="28575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61840" y="4057015"/>
            <a:ext cx="847725" cy="547370"/>
            <a:chOff x="8945" y="7361"/>
            <a:chExt cx="1772" cy="1073"/>
          </a:xfrm>
        </p:grpSpPr>
        <p:pic>
          <p:nvPicPr>
            <p:cNvPr id="17" name="Picture 2" descr="https://img.puchedu.cn/uploads/2/253/3024076096/2994406279.jp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76">
              <a:extLst>
                <a:ext uri="{BEBA8EAE-BF5A-486C-A8C5-ECC9F3942E4B}">
                  <a14:imgProps xmlns:a14="http://schemas.microsoft.com/office/drawing/2010/main">
                    <a14:imgLayer r:embed="rId77">
                      <a14:imgEffect>
                        <a14:backgroundRemoval t="462" b="95994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312327">
              <a:off x="9458" y="7376"/>
              <a:ext cx="815" cy="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弧形 17"/>
            <p:cNvSpPr/>
            <p:nvPr>
              <p:custDataLst>
                <p:tags r:id="rId78"/>
              </p:custDataLst>
            </p:nvPr>
          </p:nvSpPr>
          <p:spPr>
            <a:xfrm flipH="1">
              <a:off x="8945" y="7361"/>
              <a:ext cx="1773" cy="717"/>
            </a:xfrm>
            <a:prstGeom prst="arc">
              <a:avLst>
                <a:gd name="adj1" fmla="val 19075197"/>
                <a:gd name="adj2" fmla="val 13353210"/>
              </a:avLst>
            </a:prstGeom>
            <a:ln w="28575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31585" y="4062095"/>
            <a:ext cx="859155" cy="516890"/>
            <a:chOff x="8945" y="7361"/>
            <a:chExt cx="1772" cy="1073"/>
          </a:xfrm>
        </p:grpSpPr>
        <p:pic>
          <p:nvPicPr>
            <p:cNvPr id="21" name="Picture 2" descr="https://img.puchedu.cn/uploads/2/253/3024076096/2994406279.jp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76">
              <a:extLst>
                <a:ext uri="{BEBA8EAE-BF5A-486C-A8C5-ECC9F3942E4B}">
                  <a14:imgProps xmlns:a14="http://schemas.microsoft.com/office/drawing/2010/main">
                    <a14:imgLayer r:embed="rId77">
                      <a14:imgEffect>
                        <a14:backgroundRemoval t="462" b="95994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312327">
              <a:off x="9458" y="7376"/>
              <a:ext cx="815" cy="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弧形 47"/>
            <p:cNvSpPr/>
            <p:nvPr>
              <p:custDataLst>
                <p:tags r:id="rId80"/>
              </p:custDataLst>
            </p:nvPr>
          </p:nvSpPr>
          <p:spPr>
            <a:xfrm flipH="1">
              <a:off x="8945" y="7361"/>
              <a:ext cx="1773" cy="717"/>
            </a:xfrm>
            <a:prstGeom prst="arc">
              <a:avLst>
                <a:gd name="adj1" fmla="val 19075197"/>
                <a:gd name="adj2" fmla="val 13353210"/>
              </a:avLst>
            </a:prstGeom>
            <a:ln w="28575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8136255" y="4036060"/>
            <a:ext cx="843280" cy="478155"/>
            <a:chOff x="5652" y="7039"/>
            <a:chExt cx="1772" cy="1058"/>
          </a:xfrm>
        </p:grpSpPr>
        <p:pic>
          <p:nvPicPr>
            <p:cNvPr id="110" name="Picture 2" descr="https://img.puchedu.cn/uploads/2/253/3024076096/2994406279.jp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72">
              <a:extLst>
                <a:ext uri="{BEBA8EAE-BF5A-486C-A8C5-ECC9F3942E4B}">
                  <a14:imgProps xmlns:a14="http://schemas.microsoft.com/office/drawing/2010/main">
                    <a14:imgLayer r:embed="rId73">
                      <a14:imgEffect>
                        <a14:backgroundRemoval t="462" b="95994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65" y="7039"/>
              <a:ext cx="815" cy="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弧形 110"/>
            <p:cNvSpPr/>
            <p:nvPr>
              <p:custDataLst>
                <p:tags r:id="rId82"/>
              </p:custDataLst>
            </p:nvPr>
          </p:nvSpPr>
          <p:spPr>
            <a:xfrm>
              <a:off x="5652" y="7355"/>
              <a:ext cx="1773" cy="717"/>
            </a:xfrm>
            <a:prstGeom prst="arc">
              <a:avLst>
                <a:gd name="adj1" fmla="val 19075197"/>
                <a:gd name="adj2" fmla="val 13353210"/>
              </a:avLst>
            </a:prstGeom>
            <a:ln w="28575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3.7037E-6 L 1.66667E-6 -0.0629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  <p:bldP spid="301" grpId="0"/>
      <p:bldP spid="302" grpId="0"/>
      <p:bldP spid="316" grpId="0"/>
      <p:bldP spid="317" grpId="0"/>
      <p:bldP spid="318" grpId="0"/>
      <p:bldP spid="323" grpId="0"/>
      <p:bldP spid="324" grpId="0"/>
      <p:bldP spid="326" grpId="0"/>
      <p:bldP spid="347" grpId="0"/>
      <p:bldP spid="349" grpId="0"/>
      <p:bldP spid="258" grpId="0"/>
      <p:bldP spid="259" grpId="0"/>
      <p:bldP spid="260" grpId="0"/>
      <p:bldP spid="265" grpId="0"/>
      <p:bldP spid="273" grpId="0"/>
      <p:bldP spid="286" grpId="0"/>
      <p:bldP spid="5" grpId="0"/>
      <p:bldP spid="6" grpId="0"/>
      <p:bldP spid="7" grpId="0"/>
      <p:bldP spid="10" grpId="0"/>
      <p:bldP spid="12" grpId="0"/>
      <p:bldP spid="14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AS_UNIQUEID" val="2297"/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AS_UNIQUEID" val="4108"/>
  <p:tag name="KSO_WM_UNIT_PLACING_PICTURE_USER_VIEWPORT" val="{&quot;height&quot;:1057.8913385826772,&quot;width&quot;:815.0157480314961}"/>
  <p:tag name="KSO_WM_BEAUTIFY_FLAG" val=""/>
</p:tagLst>
</file>

<file path=ppt/tags/tag117.xml><?xml version="1.0" encoding="utf-8"?>
<p:tagLst xmlns:p="http://schemas.openxmlformats.org/presentationml/2006/main">
  <p:tag name="AS_UNIQUEID" val="4112"/>
  <p:tag name="KSO_WM_BEAUTIFY_FLAG" val=""/>
</p:tagLst>
</file>

<file path=ppt/tags/tag118.xml><?xml version="1.0" encoding="utf-8"?>
<p:tagLst xmlns:p="http://schemas.openxmlformats.org/presentationml/2006/main">
  <p:tag name="AS_UNIQUEID" val="4111"/>
  <p:tag name="KSO_WM_BEAUTIFY_FLAG" val=""/>
</p:tagLst>
</file>

<file path=ppt/tags/tag119.xml><?xml version="1.0" encoding="utf-8"?>
<p:tagLst xmlns:p="http://schemas.openxmlformats.org/presentationml/2006/main">
  <p:tag name="AS_UNIQUEID" val="4115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AS_UNIQUEID" val="4111"/>
  <p:tag name="KSO_WM_BEAUTIFY_FLAG" val=""/>
</p:tagLst>
</file>

<file path=ppt/tags/tag121.xml><?xml version="1.0" encoding="utf-8"?>
<p:tagLst xmlns:p="http://schemas.openxmlformats.org/presentationml/2006/main">
  <p:tag name="AS_UNIQUEID" val="4115"/>
  <p:tag name="KSO_WM_BEAUTIFY_FLAG" val=""/>
</p:tagLst>
</file>

<file path=ppt/tags/tag122.xml><?xml version="1.0" encoding="utf-8"?>
<p:tagLst xmlns:p="http://schemas.openxmlformats.org/presentationml/2006/main">
  <p:tag name="AS_UNIQUEID" val="4108"/>
  <p:tag name="KSO_WM_UNIT_PLACING_PICTURE_USER_VIEWPORT" val="{&quot;height&quot;:1057.8913385826772,&quot;width&quot;:815.0157480314961}"/>
  <p:tag name="KSO_WM_BEAUTIFY_FLAG" val=""/>
</p:tagLst>
</file>

<file path=ppt/tags/tag123.xml><?xml version="1.0" encoding="utf-8"?>
<p:tagLst xmlns:p="http://schemas.openxmlformats.org/presentationml/2006/main">
  <p:tag name="AS_UNIQUEID" val="4112"/>
  <p:tag name="KSO_WM_BEAUTIFY_FLAG" val=""/>
</p:tagLst>
</file>

<file path=ppt/tags/tag124.xml><?xml version="1.0" encoding="utf-8"?>
<p:tagLst xmlns:p="http://schemas.openxmlformats.org/presentationml/2006/main">
  <p:tag name="AS_UNIQUEID" val="1859"/>
  <p:tag name="KSO_WM_BEAUTIFY_FLAG" val=""/>
</p:tagLst>
</file>

<file path=ppt/tags/tag125.xml><?xml version="1.0" encoding="utf-8"?>
<p:tagLst xmlns:p="http://schemas.openxmlformats.org/presentationml/2006/main">
  <p:tag name="AS_UNIQUEID" val="1860"/>
  <p:tag name="KSO_WM_BEAUTIFY_FLAG" val=""/>
</p:tagLst>
</file>

<file path=ppt/tags/tag126.xml><?xml version="1.0" encoding="utf-8"?>
<p:tagLst xmlns:p="http://schemas.openxmlformats.org/presentationml/2006/main">
  <p:tag name="AS_UNIQUEID" val="1861"/>
  <p:tag name="KSO_WM_BEAUTIFY_FLAG" val=""/>
</p:tagLst>
</file>

<file path=ppt/tags/tag127.xml><?xml version="1.0" encoding="utf-8"?>
<p:tagLst xmlns:p="http://schemas.openxmlformats.org/presentationml/2006/main">
  <p:tag name="AS_UNIQUEID" val="1862"/>
  <p:tag name="KSO_WM_BEAUTIFY_FLAG" val=""/>
</p:tagLst>
</file>

<file path=ppt/tags/tag128.xml><?xml version="1.0" encoding="utf-8"?>
<p:tagLst xmlns:p="http://schemas.openxmlformats.org/presentationml/2006/main">
  <p:tag name="AS_UNIQUEID" val="1863"/>
  <p:tag name="KSO_WM_BEAUTIFY_FLAG" val=""/>
</p:tagLst>
</file>

<file path=ppt/tags/tag129.xml><?xml version="1.0" encoding="utf-8"?>
<p:tagLst xmlns:p="http://schemas.openxmlformats.org/presentationml/2006/main">
  <p:tag name="AS_UNIQUEID" val="1864"/>
</p:tagLst>
</file>

<file path=ppt/tags/tag13.xml><?xml version="1.0" encoding="utf-8"?>
<p:tagLst xmlns:p="http://schemas.openxmlformats.org/presentationml/2006/main">
  <p:tag name="AS_UNIQUEID" val="2297"/>
  <p:tag name="KSO_WM_BEAUTIFY_FLAG" val=""/>
</p:tagLst>
</file>

<file path=ppt/tags/tag130.xml><?xml version="1.0" encoding="utf-8"?>
<p:tagLst xmlns:p="http://schemas.openxmlformats.org/presentationml/2006/main">
  <p:tag name="AS_UNIQUEID" val="1865"/>
  <p:tag name="KSO_WM_BEAUTIFY_FLAG" val=""/>
</p:tagLst>
</file>

<file path=ppt/tags/tag131.xml><?xml version="1.0" encoding="utf-8"?>
<p:tagLst xmlns:p="http://schemas.openxmlformats.org/presentationml/2006/main">
  <p:tag name="AS_UNIQUEID" val="1866"/>
  <p:tag name="KSO_WM_BEAUTIFY_FLAG" val=""/>
</p:tagLst>
</file>

<file path=ppt/tags/tag132.xml><?xml version="1.0" encoding="utf-8"?>
<p:tagLst xmlns:p="http://schemas.openxmlformats.org/presentationml/2006/main">
  <p:tag name="AS_UNIQUEID" val="1867"/>
  <p:tag name="KSO_WM_BEAUTIFY_FLAG" val=""/>
</p:tagLst>
</file>

<file path=ppt/tags/tag133.xml><?xml version="1.0" encoding="utf-8"?>
<p:tagLst xmlns:p="http://schemas.openxmlformats.org/presentationml/2006/main">
  <p:tag name="AS_UNIQUEID" val="1868"/>
  <p:tag name="KSO_WM_BEAUTIFY_FLAG" val=""/>
</p:tagLst>
</file>

<file path=ppt/tags/tag134.xml><?xml version="1.0" encoding="utf-8"?>
<p:tagLst xmlns:p="http://schemas.openxmlformats.org/presentationml/2006/main">
  <p:tag name="AS_UNIQUEID" val="1869"/>
</p:tagLst>
</file>

<file path=ppt/tags/tag135.xml><?xml version="1.0" encoding="utf-8"?>
<p:tagLst xmlns:p="http://schemas.openxmlformats.org/presentationml/2006/main">
  <p:tag name="AS_UNIQUEID" val="1870"/>
  <p:tag name="KSO_WM_BEAUTIFY_FLAG" val=""/>
</p:tagLst>
</file>

<file path=ppt/tags/tag136.xml><?xml version="1.0" encoding="utf-8"?>
<p:tagLst xmlns:p="http://schemas.openxmlformats.org/presentationml/2006/main">
  <p:tag name="AS_UNIQUEID" val="1871"/>
  <p:tag name="KSO_WM_BEAUTIFY_FLAG" val=""/>
</p:tagLst>
</file>

<file path=ppt/tags/tag137.xml><?xml version="1.0" encoding="utf-8"?>
<p:tagLst xmlns:p="http://schemas.openxmlformats.org/presentationml/2006/main">
  <p:tag name="AS_UNIQUEID" val="1872"/>
  <p:tag name="KSO_WM_BEAUTIFY_FLAG" val=""/>
</p:tagLst>
</file>

<file path=ppt/tags/tag138.xml><?xml version="1.0" encoding="utf-8"?>
<p:tagLst xmlns:p="http://schemas.openxmlformats.org/presentationml/2006/main">
  <p:tag name="AS_UNIQUEID" val="1873"/>
  <p:tag name="KSO_WM_BEAUTIFY_FLAG" val=""/>
</p:tagLst>
</file>

<file path=ppt/tags/tag139.xml><?xml version="1.0" encoding="utf-8"?>
<p:tagLst xmlns:p="http://schemas.openxmlformats.org/presentationml/2006/main">
  <p:tag name="AS_UNIQUEID" val="1874"/>
  <p:tag name="KSO_WM_BEAUTIFY_FLAG" val=""/>
</p:tagLst>
</file>

<file path=ppt/tags/tag14.xml><?xml version="1.0" encoding="utf-8"?>
<p:tagLst xmlns:p="http://schemas.openxmlformats.org/presentationml/2006/main">
  <p:tag name="AS_UNIQUEID" val="2300"/>
  <p:tag name="KSO_WM_BEAUTIFY_FLAG" val=""/>
</p:tagLst>
</file>

<file path=ppt/tags/tag140.xml><?xml version="1.0" encoding="utf-8"?>
<p:tagLst xmlns:p="http://schemas.openxmlformats.org/presentationml/2006/main">
  <p:tag name="AS_UNIQUEID" val="1875"/>
  <p:tag name="KSO_WM_BEAUTIFY_FLAG" val=""/>
</p:tagLst>
</file>

<file path=ppt/tags/tag141.xml><?xml version="1.0" encoding="utf-8"?>
<p:tagLst xmlns:p="http://schemas.openxmlformats.org/presentationml/2006/main">
  <p:tag name="AS_UNIQUEID" val="1876"/>
  <p:tag name="KSO_WM_BEAUTIFY_FLAG" val=""/>
</p:tagLst>
</file>

<file path=ppt/tags/tag142.xml><?xml version="1.0" encoding="utf-8"?>
<p:tagLst xmlns:p="http://schemas.openxmlformats.org/presentationml/2006/main">
  <p:tag name="AS_UNIQUEID" val="1877"/>
  <p:tag name="KSO_WM_BEAUTIFY_FLAG" val=""/>
</p:tagLst>
</file>

<file path=ppt/tags/tag143.xml><?xml version="1.0" encoding="utf-8"?>
<p:tagLst xmlns:p="http://schemas.openxmlformats.org/presentationml/2006/main">
  <p:tag name="AS_UNIQUEID" val="1878"/>
  <p:tag name="KSO_WM_BEAUTIFY_FLAG" val=""/>
</p:tagLst>
</file>

<file path=ppt/tags/tag144.xml><?xml version="1.0" encoding="utf-8"?>
<p:tagLst xmlns:p="http://schemas.openxmlformats.org/presentationml/2006/main">
  <p:tag name="AS_UNIQUEID" val="1879"/>
  <p:tag name="KSO_WM_BEAUTIFY_FLAG" val=""/>
</p:tagLst>
</file>

<file path=ppt/tags/tag145.xml><?xml version="1.0" encoding="utf-8"?>
<p:tagLst xmlns:p="http://schemas.openxmlformats.org/presentationml/2006/main">
  <p:tag name="AS_UNIQUEID" val="1880"/>
  <p:tag name="KSO_WM_BEAUTIFY_FLAG" val=""/>
</p:tagLst>
</file>

<file path=ppt/tags/tag146.xml><?xml version="1.0" encoding="utf-8"?>
<p:tagLst xmlns:p="http://schemas.openxmlformats.org/presentationml/2006/main">
  <p:tag name="AS_UNIQUEID" val="1881"/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AS_UNIQUEID" val="2297"/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AS_UNIQUEID" val="2297"/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AS_UNIQUEID" val="2297"/>
  <p:tag name="KSO_WM_BEAUTIFY_FLAG" val=""/>
</p:tagLst>
</file>

<file path=ppt/tags/tag159.xml><?xml version="1.0" encoding="utf-8"?>
<p:tagLst xmlns:p="http://schemas.openxmlformats.org/presentationml/2006/main">
  <p:tag name="AS_UNIQUEID" val="2300"/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AS_UNIQUEID" val="2297"/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AS_UNIQUEID" val="3712"/>
  <p:tag name="KSO_WM_BEAUTIFY_FLAG" val=""/>
</p:tagLst>
</file>

<file path=ppt/tags/tag165.xml><?xml version="1.0" encoding="utf-8"?>
<p:tagLst xmlns:p="http://schemas.openxmlformats.org/presentationml/2006/main">
  <p:tag name="AS_UNIQUEID" val="3713"/>
  <p:tag name="KSO_WM_BEAUTIFY_FLAG" val=""/>
</p:tagLst>
</file>

<file path=ppt/tags/tag166.xml><?xml version="1.0" encoding="utf-8"?>
<p:tagLst xmlns:p="http://schemas.openxmlformats.org/presentationml/2006/main">
  <p:tag name="AS_UNIQUEID" val="3714"/>
  <p:tag name="KSO_WM_BEAUTIFY_FLAG" val=""/>
</p:tagLst>
</file>

<file path=ppt/tags/tag167.xml><?xml version="1.0" encoding="utf-8"?>
<p:tagLst xmlns:p="http://schemas.openxmlformats.org/presentationml/2006/main">
  <p:tag name="AS_UNIQUEID" val="3715"/>
  <p:tag name="KSO_WM_BEAUTIFY_FLAG" val=""/>
</p:tagLst>
</file>

<file path=ppt/tags/tag168.xml><?xml version="1.0" encoding="utf-8"?>
<p:tagLst xmlns:p="http://schemas.openxmlformats.org/presentationml/2006/main">
  <p:tag name="AS_UNIQUEID" val="3716"/>
  <p:tag name="KSO_WM_BEAUTIFY_FLAG" val=""/>
</p:tagLst>
</file>

<file path=ppt/tags/tag169.xml><?xml version="1.0" encoding="utf-8"?>
<p:tagLst xmlns:p="http://schemas.openxmlformats.org/presentationml/2006/main">
  <p:tag name="AS_UNIQUEID" val="3717"/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AS_UNIQUEID" val="3718"/>
  <p:tag name="KSO_WM_BEAUTIFY_FLAG" val=""/>
</p:tagLst>
</file>

<file path=ppt/tags/tag171.xml><?xml version="1.0" encoding="utf-8"?>
<p:tagLst xmlns:p="http://schemas.openxmlformats.org/presentationml/2006/main">
  <p:tag name="AS_UNIQUEID" val="3981"/>
  <p:tag name="KSO_WM_BEAUTIFY_FLAG" val=""/>
</p:tagLst>
</file>

<file path=ppt/tags/tag172.xml><?xml version="1.0" encoding="utf-8"?>
<p:tagLst xmlns:p="http://schemas.openxmlformats.org/presentationml/2006/main">
  <p:tag name="AS_UNIQUEID" val="3982"/>
  <p:tag name="KSO_WM_BEAUTIFY_FLAG" val=""/>
</p:tagLst>
</file>

<file path=ppt/tags/tag173.xml><?xml version="1.0" encoding="utf-8"?>
<p:tagLst xmlns:p="http://schemas.openxmlformats.org/presentationml/2006/main">
  <p:tag name="AS_UNIQUEID" val="3983"/>
  <p:tag name="KSO_WM_BEAUTIFY_FLAG" val=""/>
</p:tagLst>
</file>

<file path=ppt/tags/tag174.xml><?xml version="1.0" encoding="utf-8"?>
<p:tagLst xmlns:p="http://schemas.openxmlformats.org/presentationml/2006/main">
  <p:tag name="AS_UNIQUEID" val="3984"/>
  <p:tag name="KSO_WM_BEAUTIFY_FLAG" val=""/>
</p:tagLst>
</file>

<file path=ppt/tags/tag175.xml><?xml version="1.0" encoding="utf-8"?>
<p:tagLst xmlns:p="http://schemas.openxmlformats.org/presentationml/2006/main">
  <p:tag name="AS_UNIQUEID" val="1989"/>
  <p:tag name="KSO_WM_BEAUTIFY_FLAG" val=""/>
</p:tagLst>
</file>

<file path=ppt/tags/tag176.xml><?xml version="1.0" encoding="utf-8"?>
<p:tagLst xmlns:p="http://schemas.openxmlformats.org/presentationml/2006/main">
  <p:tag name="AS_UNIQUEID" val="1990"/>
  <p:tag name="KSO_WM_BEAUTIFY_FLAG" val=""/>
</p:tagLst>
</file>

<file path=ppt/tags/tag177.xml><?xml version="1.0" encoding="utf-8"?>
<p:tagLst xmlns:p="http://schemas.openxmlformats.org/presentationml/2006/main">
  <p:tag name="AS_UNIQUEID" val="1991"/>
  <p:tag name="KSO_WM_BEAUTIFY_FLAG" val=""/>
</p:tagLst>
</file>

<file path=ppt/tags/tag178.xml><?xml version="1.0" encoding="utf-8"?>
<p:tagLst xmlns:p="http://schemas.openxmlformats.org/presentationml/2006/main">
  <p:tag name="AS_UNIQUEID" val="2096"/>
  <p:tag name="KSO_WM_BEAUTIFY_FLAG" val=""/>
</p:tagLst>
</file>

<file path=ppt/tags/tag179.xml><?xml version="1.0" encoding="utf-8"?>
<p:tagLst xmlns:p="http://schemas.openxmlformats.org/presentationml/2006/main">
  <p:tag name="AS_UNIQUEID" val="9647"/>
  <p:tag name="KSO_WM_BEAUTIFY_FLAG" val=""/>
</p:tagLst>
</file>

<file path=ppt/tags/tag18.xml><?xml version="1.0" encoding="utf-8"?>
<p:tagLst xmlns:p="http://schemas.openxmlformats.org/presentationml/2006/main">
  <p:tag name="AS_UNIQUEID" val="2298"/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COMMONDATA" val="eyJoZGlkIjoiOTE0ZjA5ZmFiMWQxZWIwNjgzYzU3N2I3Y2JlNWFlNWEifQ=="/>
  <p:tag name="commondata" val="eyJoZGlkIjoiZGQ0N2IwYmUyN2I3OTA2NGMyZmZkYjdhYjk3YzlkM2YifQ=="/>
  <p:tag name="KSO_WPP_MARK_KEY" val="84a122a5-8d76-4230-94f2-3d448a4657f6"/>
</p:tagLst>
</file>

<file path=ppt/tags/tag19.xml><?xml version="1.0" encoding="utf-8"?>
<p:tagLst xmlns:p="http://schemas.openxmlformats.org/presentationml/2006/main">
  <p:tag name="AS_UNIQUEID" val="2294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UNIQUEID" val="2297"/>
  <p:tag name="KSO_WM_BEAUTIFY_FLAG" val=""/>
</p:tagLst>
</file>

<file path=ppt/tags/tag21.xml><?xml version="1.0" encoding="utf-8"?>
<p:tagLst xmlns:p="http://schemas.openxmlformats.org/presentationml/2006/main">
  <p:tag name="AS_UNIQUEID" val="2300"/>
  <p:tag name="KSO_WM_BEAUTIFY_FLAG" val=""/>
</p:tagLst>
</file>

<file path=ppt/tags/tag22.xml><?xml version="1.0" encoding="utf-8"?>
<p:tagLst xmlns:p="http://schemas.openxmlformats.org/presentationml/2006/main">
  <p:tag name="AS_UNIQUEID" val="2297"/>
  <p:tag name="KSO_WM_BEAUTIFY_FLAG" val=""/>
</p:tagLst>
</file>

<file path=ppt/tags/tag23.xml><?xml version="1.0" encoding="utf-8"?>
<p:tagLst xmlns:p="http://schemas.openxmlformats.org/presentationml/2006/main">
  <p:tag name="AS_UNIQUEID" val="2297"/>
  <p:tag name="KSO_WM_BEAUTIFY_FLAG" val=""/>
</p:tagLst>
</file>

<file path=ppt/tags/tag24.xml><?xml version="1.0" encoding="utf-8"?>
<p:tagLst xmlns:p="http://schemas.openxmlformats.org/presentationml/2006/main">
  <p:tag name="AS_UNIQUEID" val="2297"/>
  <p:tag name="KSO_WM_BEAUTIFY_FLAG" val=""/>
</p:tagLst>
</file>

<file path=ppt/tags/tag25.xml><?xml version="1.0" encoding="utf-8"?>
<p:tagLst xmlns:p="http://schemas.openxmlformats.org/presentationml/2006/main">
  <p:tag name="AS_UNIQUEID" val="2297"/>
  <p:tag name="KSO_WM_BEAUTIFY_FLAG" val=""/>
</p:tagLst>
</file>

<file path=ppt/tags/tag26.xml><?xml version="1.0" encoding="utf-8"?>
<p:tagLst xmlns:p="http://schemas.openxmlformats.org/presentationml/2006/main">
  <p:tag name="AS_UNIQUEID" val="2300"/>
  <p:tag name="KSO_WM_BEAUTIFY_FLAG" val=""/>
</p:tagLst>
</file>

<file path=ppt/tags/tag27.xml><?xml version="1.0" encoding="utf-8"?>
<p:tagLst xmlns:p="http://schemas.openxmlformats.org/presentationml/2006/main">
  <p:tag name="AS_UNIQUEID" val="2297"/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AS_UNIQUEID" val="1880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AS_UNIQUEID" val="2297"/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AS_UNIQUEID" val="2297"/>
  <p:tag name="KSO_WM_BEAUTIFY_FLAG" val=""/>
</p:tagLst>
</file>

<file path=ppt/tags/tag42.xml><?xml version="1.0" encoding="utf-8"?>
<p:tagLst xmlns:p="http://schemas.openxmlformats.org/presentationml/2006/main">
  <p:tag name="AS_UNIQUEID" val="2300"/>
  <p:tag name="KSO_WM_BEAUTIFY_FLAG" val=""/>
</p:tagLst>
</file>

<file path=ppt/tags/tag43.xml><?xml version="1.0" encoding="utf-8"?>
<p:tagLst xmlns:p="http://schemas.openxmlformats.org/presentationml/2006/main">
  <p:tag name="AS_UNIQUEID" val="2297"/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AS_UNIQUEID" val="2297"/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AS_UNIQUEID" val="2297"/>
  <p:tag name="KSO_WM_BEAUTIFY_FLAG" val=""/>
</p:tagLst>
</file>

<file path=ppt/tags/tag58.xml><?xml version="1.0" encoding="utf-8"?>
<p:tagLst xmlns:p="http://schemas.openxmlformats.org/presentationml/2006/main">
  <p:tag name="AS_UNIQUEID" val="2300"/>
  <p:tag name="KSO_WM_BEAUTIFY_FLAG" val=""/>
</p:tagLst>
</file>

<file path=ppt/tags/tag59.xml><?xml version="1.0" encoding="utf-8"?>
<p:tagLst xmlns:p="http://schemas.openxmlformats.org/presentationml/2006/main">
  <p:tag name="AS_UNIQUEID" val="2297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Application>WPS 演示</Application>
  <PresentationFormat>在屏幕上显示</PresentationFormat>
  <Paragraphs>231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楷体</vt:lpstr>
      <vt:lpstr>Times New Roman</vt:lpstr>
      <vt:lpstr>Times New Roman</vt:lpstr>
      <vt:lpstr>华文楷体</vt:lpstr>
      <vt:lpstr>Tahoma</vt:lpstr>
      <vt:lpstr>Arial</vt:lpstr>
      <vt:lpstr>黑体</vt:lpstr>
      <vt:lpstr>微软雅黑</vt:lpstr>
      <vt:lpstr>Calibri</vt:lpstr>
      <vt:lpstr>楷体_GB2312</vt:lpstr>
      <vt:lpstr>新宋体</vt:lpstr>
      <vt:lpstr>Tahoma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bcff</cp:lastModifiedBy>
  <cp:revision>246</cp:revision>
  <dcterms:created xsi:type="dcterms:W3CDTF">2017-05-01T02:54:00Z</dcterms:created>
  <dcterms:modified xsi:type="dcterms:W3CDTF">2024-01-03T22:00:58Z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2052-11.1.0.15319</vt:lpwstr>
  </property>
  <property fmtid="{D5CDD505-2E9C-101B-9397-08002B2CF9AE}" pid="3" name="ICV">
    <vt:lpwstr>1CDD25CF5F8E40EA9D3626296CF8C533_12</vt:lpwstr>
  </property>
</Properties>
</file>