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9" r:id="rId3"/>
    <p:sldId id="398" r:id="rId5"/>
    <p:sldId id="376" r:id="rId6"/>
    <p:sldId id="377" r:id="rId7"/>
    <p:sldId id="263" r:id="rId8"/>
    <p:sldId id="264" r:id="rId9"/>
    <p:sldId id="352" r:id="rId10"/>
    <p:sldId id="372" r:id="rId11"/>
    <p:sldId id="387" r:id="rId12"/>
    <p:sldId id="373" r:id="rId13"/>
    <p:sldId id="375" r:id="rId14"/>
    <p:sldId id="304" r:id="rId15"/>
    <p:sldId id="419" r:id="rId16"/>
    <p:sldId id="382" r:id="rId17"/>
    <p:sldId id="383" r:id="rId18"/>
    <p:sldId id="384" r:id="rId19"/>
    <p:sldId id="415" r:id="rId20"/>
    <p:sldId id="417" r:id="rId21"/>
    <p:sldId id="418" r:id="rId22"/>
    <p:sldId id="420" r:id="rId23"/>
    <p:sldId id="386" r:id="rId24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/>
  <p:cmAuthor id="4" name="作者" initials="A" lastIdx="0" clrIdx="3"/>
  <p:cmAuthor id="3" name="Administrator" initials="A" lastIdx="9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C6252A"/>
    <a:srgbClr val="6FD0FD"/>
    <a:srgbClr val="BCEFFE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gs" Target="tags/tag28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B6CDA-A48A-4675-BC36-68B11F855E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DF758-22CE-4A29-B556-527F3664D84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DF758-22CE-4A29-B556-527F3664D8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DF758-22CE-4A29-B556-527F3664D8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DF758-22CE-4A29-B556-527F3664D8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DF758-22CE-4A29-B556-527F3664D8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DF758-22CE-4A29-B556-527F3664D8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DF758-22CE-4A29-B556-527F3664D8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DF758-22CE-4A29-B556-527F3664D8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DF758-22CE-4A29-B556-527F3664D8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DF758-22CE-4A29-B556-527F3664D8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DF758-22CE-4A29-B556-527F3664D8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DF758-22CE-4A29-B556-527F3664D8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DF758-22CE-4A29-B556-527F3664D8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DF758-22CE-4A29-B556-527F3664D8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DF758-22CE-4A29-B556-527F3664D8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DF758-22CE-4A29-B556-527F3664D8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DF758-22CE-4A29-B556-527F3664D8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DF758-22CE-4A29-B556-527F3664D8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DF758-22CE-4A29-B556-527F3664D8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DF758-22CE-4A29-B556-527F3664D8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DF758-22CE-4A29-B556-527F3664D8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DF758-22CE-4A29-B556-527F3664D8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7000"/>
            <a:ext cx="12192000" cy="9677400"/>
          </a:xfrm>
          <a:prstGeom prst="rect">
            <a:avLst/>
          </a:prstGeom>
          <a:noFill/>
          <a:ln>
            <a:solidFill>
              <a:srgbClr val="BCEFFE"/>
            </a:solidFill>
          </a:ln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85"/>
          <a:stretch>
            <a:fillRect/>
          </a:stretch>
        </p:blipFill>
        <p:spPr>
          <a:xfrm flipH="1">
            <a:off x="0" y="2797109"/>
            <a:ext cx="976771" cy="275806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4962"/>
            <a:ext cx="3890316" cy="20657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983494"/>
            <a:ext cx="12192000" cy="48745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3539"/>
            <a:ext cx="12192000" cy="9677400"/>
          </a:xfrm>
          <a:prstGeom prst="rect">
            <a:avLst/>
          </a:prstGeom>
          <a:noFill/>
          <a:ln>
            <a:solidFill>
              <a:srgbClr val="BCEFFE"/>
            </a:solidFill>
          </a:ln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85"/>
          <a:stretch>
            <a:fillRect/>
          </a:stretch>
        </p:blipFill>
        <p:spPr>
          <a:xfrm flipH="1">
            <a:off x="0" y="3180570"/>
            <a:ext cx="976771" cy="27580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423"/>
            <a:ext cx="3890316" cy="20657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366955"/>
            <a:ext cx="12192000" cy="48745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406"/>
          <a:stretch>
            <a:fillRect/>
          </a:stretch>
        </p:blipFill>
        <p:spPr>
          <a:xfrm>
            <a:off x="14748" y="-2858730"/>
            <a:ext cx="12192000" cy="9716730"/>
          </a:xfrm>
          <a:prstGeom prst="rect">
            <a:avLst/>
          </a:prstGeom>
          <a:noFill/>
          <a:ln>
            <a:solidFill>
              <a:srgbClr val="BCEFFE"/>
            </a:solidFill>
          </a:ln>
        </p:spPr>
      </p:pic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CD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85"/>
          <a:stretch>
            <a:fillRect/>
          </a:stretch>
        </p:blipFill>
        <p:spPr>
          <a:xfrm flipH="1">
            <a:off x="14748" y="-573825"/>
            <a:ext cx="819334" cy="1993853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681925" y="884904"/>
            <a:ext cx="11510074" cy="45719"/>
          </a:xfrm>
          <a:prstGeom prst="rect">
            <a:avLst/>
          </a:prstGeom>
          <a:solidFill>
            <a:srgbClr val="C0030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101" y="64466"/>
            <a:ext cx="1434867" cy="8313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1197430" y="4152444"/>
            <a:ext cx="2384323" cy="1479097"/>
          </a:xfrm>
          <a:custGeom>
            <a:avLst/>
            <a:gdLst>
              <a:gd name="connsiteX0" fmla="*/ 0 w 2384323"/>
              <a:gd name="connsiteY0" fmla="*/ 0 h 1479097"/>
              <a:gd name="connsiteX1" fmla="*/ 2384323 w 2384323"/>
              <a:gd name="connsiteY1" fmla="*/ 0 h 1479097"/>
              <a:gd name="connsiteX2" fmla="*/ 2384323 w 2384323"/>
              <a:gd name="connsiteY2" fmla="*/ 1479097 h 1479097"/>
              <a:gd name="connsiteX3" fmla="*/ 0 w 2384323"/>
              <a:gd name="connsiteY3" fmla="*/ 1479097 h 147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4323" h="1479097">
                <a:moveTo>
                  <a:pt x="0" y="0"/>
                </a:moveTo>
                <a:lnTo>
                  <a:pt x="2384323" y="0"/>
                </a:lnTo>
                <a:lnTo>
                  <a:pt x="2384323" y="1479097"/>
                </a:lnTo>
                <a:lnTo>
                  <a:pt x="0" y="14790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  <p:custDataLst>
              <p:tags r:id="rId3"/>
            </p:custDataLst>
          </p:nvPr>
        </p:nvSpPr>
        <p:spPr>
          <a:xfrm>
            <a:off x="3675953" y="4152444"/>
            <a:ext cx="2384323" cy="1479097"/>
          </a:xfrm>
          <a:custGeom>
            <a:avLst/>
            <a:gdLst>
              <a:gd name="connsiteX0" fmla="*/ 0 w 2384323"/>
              <a:gd name="connsiteY0" fmla="*/ 0 h 1479097"/>
              <a:gd name="connsiteX1" fmla="*/ 2384323 w 2384323"/>
              <a:gd name="connsiteY1" fmla="*/ 0 h 1479097"/>
              <a:gd name="connsiteX2" fmla="*/ 2384323 w 2384323"/>
              <a:gd name="connsiteY2" fmla="*/ 1479097 h 1479097"/>
              <a:gd name="connsiteX3" fmla="*/ 0 w 2384323"/>
              <a:gd name="connsiteY3" fmla="*/ 1479097 h 147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4323" h="1479097">
                <a:moveTo>
                  <a:pt x="0" y="0"/>
                </a:moveTo>
                <a:lnTo>
                  <a:pt x="2384323" y="0"/>
                </a:lnTo>
                <a:lnTo>
                  <a:pt x="2384323" y="1479097"/>
                </a:lnTo>
                <a:lnTo>
                  <a:pt x="0" y="14790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6154476" y="4152444"/>
            <a:ext cx="2384323" cy="1479097"/>
          </a:xfrm>
          <a:custGeom>
            <a:avLst/>
            <a:gdLst>
              <a:gd name="connsiteX0" fmla="*/ 0 w 2384323"/>
              <a:gd name="connsiteY0" fmla="*/ 0 h 1479097"/>
              <a:gd name="connsiteX1" fmla="*/ 2384323 w 2384323"/>
              <a:gd name="connsiteY1" fmla="*/ 0 h 1479097"/>
              <a:gd name="connsiteX2" fmla="*/ 2384323 w 2384323"/>
              <a:gd name="connsiteY2" fmla="*/ 1479097 h 1479097"/>
              <a:gd name="connsiteX3" fmla="*/ 0 w 2384323"/>
              <a:gd name="connsiteY3" fmla="*/ 1479097 h 147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4323" h="1479097">
                <a:moveTo>
                  <a:pt x="0" y="0"/>
                </a:moveTo>
                <a:lnTo>
                  <a:pt x="2384323" y="0"/>
                </a:lnTo>
                <a:lnTo>
                  <a:pt x="2384323" y="1479097"/>
                </a:lnTo>
                <a:lnTo>
                  <a:pt x="0" y="14790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  <p:custDataLst>
              <p:tags r:id="rId5"/>
            </p:custDataLst>
          </p:nvPr>
        </p:nvSpPr>
        <p:spPr>
          <a:xfrm>
            <a:off x="8632999" y="4152444"/>
            <a:ext cx="2384323" cy="1479097"/>
          </a:xfrm>
          <a:custGeom>
            <a:avLst/>
            <a:gdLst>
              <a:gd name="connsiteX0" fmla="*/ 0 w 2384323"/>
              <a:gd name="connsiteY0" fmla="*/ 0 h 1479097"/>
              <a:gd name="connsiteX1" fmla="*/ 2384323 w 2384323"/>
              <a:gd name="connsiteY1" fmla="*/ 0 h 1479097"/>
              <a:gd name="connsiteX2" fmla="*/ 2384323 w 2384323"/>
              <a:gd name="connsiteY2" fmla="*/ 1479097 h 1479097"/>
              <a:gd name="connsiteX3" fmla="*/ 0 w 2384323"/>
              <a:gd name="connsiteY3" fmla="*/ 1479097 h 147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4323" h="1479097">
                <a:moveTo>
                  <a:pt x="0" y="0"/>
                </a:moveTo>
                <a:lnTo>
                  <a:pt x="2384323" y="0"/>
                </a:lnTo>
                <a:lnTo>
                  <a:pt x="2384323" y="1479097"/>
                </a:lnTo>
                <a:lnTo>
                  <a:pt x="0" y="14790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15.jpeg"/><Relationship Id="rId7" Type="http://schemas.openxmlformats.org/officeDocument/2006/relationships/tags" Target="../tags/tag12.xml"/><Relationship Id="rId6" Type="http://schemas.openxmlformats.org/officeDocument/2006/relationships/image" Target="../media/image14.png"/><Relationship Id="rId5" Type="http://schemas.openxmlformats.org/officeDocument/2006/relationships/tags" Target="../tags/tag11.xml"/><Relationship Id="rId4" Type="http://schemas.openxmlformats.org/officeDocument/2006/relationships/image" Target="../media/image13.png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0" Type="http://schemas.openxmlformats.org/officeDocument/2006/relationships/notesSlide" Target="../notesSlides/notesSlide14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2" Type="http://schemas.openxmlformats.org/officeDocument/2006/relationships/notesSlide" Target="../notesSlides/notesSlide15.xml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22.xml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18.png"/><Relationship Id="rId7" Type="http://schemas.openxmlformats.org/officeDocument/2006/relationships/tags" Target="../tags/tag27.xml"/><Relationship Id="rId6" Type="http://schemas.openxmlformats.org/officeDocument/2006/relationships/image" Target="../media/image17.png"/><Relationship Id="rId5" Type="http://schemas.openxmlformats.org/officeDocument/2006/relationships/tags" Target="../tags/tag26.xml"/><Relationship Id="rId4" Type="http://schemas.openxmlformats.org/officeDocument/2006/relationships/image" Target="../media/image16.png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0" Type="http://schemas.openxmlformats.org/officeDocument/2006/relationships/notesSlide" Target="../notesSlides/notesSlide16.xml"/><Relationship Id="rId1" Type="http://schemas.openxmlformats.org/officeDocument/2006/relationships/tags" Target="../tags/tag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0.png"/><Relationship Id="rId3" Type="http://schemas.openxmlformats.org/officeDocument/2006/relationships/tags" Target="../tags/tag6.xml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1.png"/><Relationship Id="rId3" Type="http://schemas.openxmlformats.org/officeDocument/2006/relationships/tags" Target="../tags/tag7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484370" y="2152548"/>
            <a:ext cx="9522460" cy="25533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sz="80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建设法治国家</a:t>
            </a:r>
            <a:endParaRPr lang="zh-CN" sz="8000" b="1" dirty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r>
              <a:rPr lang="zh-CN" sz="80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            实现长治久安</a:t>
            </a:r>
            <a:endParaRPr lang="zh-CN" sz="8000" b="1" dirty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84090" y="299720"/>
            <a:ext cx="60579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统编版必修</a:t>
            </a:r>
            <a:r>
              <a:rPr lang="en-US" altLang="zh-CN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3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《政治与法治》</a:t>
            </a:r>
            <a:endParaRPr lang="zh-CN" altLang="en-US" sz="28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en-US" altLang="zh-CN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2024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届高考一轮复习</a:t>
            </a:r>
            <a:endParaRPr lang="zh-CN" altLang="en-US" sz="28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63689" y="284554"/>
            <a:ext cx="7530804" cy="52197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议题一：描绘法治国家美好蓝图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3600" y="1994535"/>
            <a:ext cx="1076071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tx1"/>
                </a:solidFill>
                <a:latin typeface="隶书" panose="02010509060101010101" charset="-122"/>
                <a:ea typeface="隶书" panose="02010509060101010101" charset="-122"/>
              </a:rPr>
              <a:t>时评：</a:t>
            </a:r>
            <a:r>
              <a:rPr lang="en-US" altLang="zh-CN" sz="3600" b="1">
                <a:solidFill>
                  <a:schemeClr val="tx1"/>
                </a:solidFill>
                <a:latin typeface="隶书" panose="02010509060101010101" charset="-122"/>
                <a:ea typeface="隶书" panose="02010509060101010101" charset="-122"/>
              </a:rPr>
              <a:t>    </a:t>
            </a:r>
            <a:endParaRPr lang="en-US" altLang="zh-CN" sz="3600" b="1">
              <a:solidFill>
                <a:schemeClr val="tx1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r>
              <a:rPr lang="zh-CN" sz="3600" b="1">
                <a:solidFill>
                  <a:schemeClr val="tx1"/>
                </a:solidFill>
                <a:latin typeface="隶书" panose="02010509060101010101" charset="-122"/>
                <a:ea typeface="隶书" panose="02010509060101010101" charset="-122"/>
              </a:rPr>
              <a:t>   请结合讨论、审理上述案件的经历，组织一段评论用以展示我国法治国家的具体表现。</a:t>
            </a:r>
            <a:endParaRPr lang="zh-CN" sz="3600" b="1">
              <a:solidFill>
                <a:schemeClr val="tx1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r>
              <a:rPr lang="en-US" altLang="zh-CN" sz="3600" b="1">
                <a:solidFill>
                  <a:schemeClr val="tx1"/>
                </a:solidFill>
                <a:latin typeface="隶书" panose="02010509060101010101" charset="-122"/>
                <a:ea typeface="隶书" panose="02010509060101010101" charset="-122"/>
              </a:rPr>
              <a:t>  </a:t>
            </a:r>
            <a:endParaRPr lang="en-US" altLang="zh-CN" sz="3600" b="1">
              <a:solidFill>
                <a:schemeClr val="tx1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r>
              <a:rPr lang="en-US" altLang="zh-CN" sz="3600" b="1">
                <a:solidFill>
                  <a:schemeClr val="tx1"/>
                </a:solidFill>
                <a:latin typeface="隶书" panose="02010509060101010101" charset="-122"/>
                <a:ea typeface="隶书" panose="02010509060101010101" charset="-122"/>
              </a:rPr>
              <a:t>   </a:t>
            </a:r>
            <a:r>
              <a:rPr 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要求：语言组织顺畅、知识运用得当，字数在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150-200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为宜</a:t>
            </a:r>
            <a:r>
              <a:rPr 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sz="3600" b="1">
              <a:solidFill>
                <a:schemeClr val="tx1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endParaRPr lang="zh-CN" sz="3600" b="1">
              <a:solidFill>
                <a:schemeClr val="tx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63689" y="284554"/>
            <a:ext cx="7530804" cy="52197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议题一：描绘法治国家美好蓝图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85800" y="3485515"/>
            <a:ext cx="15297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法治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国家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左大括号 3"/>
          <p:cNvSpPr/>
          <p:nvPr/>
        </p:nvSpPr>
        <p:spPr>
          <a:xfrm>
            <a:off x="1969135" y="1698625"/>
            <a:ext cx="449580" cy="4773295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451100" y="1525905"/>
            <a:ext cx="37560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根本：坚持宪法法律至上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215515" y="1986280"/>
            <a:ext cx="44202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（宪法法律反映民意，是社会治理的最高准则）</a:t>
            </a:r>
            <a:endParaRPr lang="zh-CN" altLang="en-US" sz="2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92680" y="2693035"/>
            <a:ext cx="37560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立法：坚持良法之治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215515" y="3153410"/>
            <a:ext cx="44202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（推进科学、民主、依法立法，制定符合民意、体系完备的法律）</a:t>
            </a:r>
            <a:endParaRPr lang="zh-CN" altLang="en-US" sz="2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392680" y="3998595"/>
            <a:ext cx="4065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公民：尊重和保障公民权利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300605" y="4458970"/>
            <a:ext cx="44202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（保障公民权利是法治的主要功能，应得到法律确认和保障）</a:t>
            </a:r>
            <a:endParaRPr lang="zh-CN" altLang="en-US" sz="2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418715" y="5345430"/>
            <a:ext cx="44075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公权：规范国家权力的运行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451100" y="5765165"/>
            <a:ext cx="44202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（完善法律制度加强对权力运行的制约和监督，把权力关进制度的笼子）</a:t>
            </a:r>
            <a:endParaRPr lang="zh-CN" altLang="en-US" sz="2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alphaModFix amt="97000"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800985" y="3298825"/>
            <a:ext cx="8750300" cy="9220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zh-CN" sz="5400" b="1" dirty="0">
                <a:latin typeface="华文行楷" panose="02010800040101010101" charset="-122"/>
                <a:ea typeface="华文行楷" panose="02010800040101010101" charset="-122"/>
              </a:rPr>
              <a:t>探索建设中国特色法治国家</a:t>
            </a:r>
            <a:endParaRPr lang="zh-CN" sz="5400" b="1" dirty="0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17675" y="2468880"/>
            <a:ext cx="2638425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议题二：</a:t>
            </a:r>
            <a:endParaRPr lang="zh-CN" altLang="en-US" sz="4800" b="1" dirty="0">
              <a:solidFill>
                <a:srgbClr val="FF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63689" y="284554"/>
            <a:ext cx="7530804" cy="52197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议题二：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探索建设中国特色法治国家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70560" y="1687830"/>
            <a:ext cx="11612880" cy="37846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l"/>
            <a:r>
              <a:rPr lang="zh-CN" alt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思考：</a:t>
            </a:r>
            <a:endParaRPr lang="zh-CN" altLang="en-US" sz="6000" b="1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</a:endParaRPr>
          </a:p>
          <a:p>
            <a:pPr algn="ctr"/>
            <a:r>
              <a:rPr lang="zh-CN" alt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请结合相关学习和生活经历，</a:t>
            </a:r>
            <a:endParaRPr lang="zh-CN" altLang="en-US" sz="6000" b="1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</a:endParaRPr>
          </a:p>
          <a:p>
            <a:pPr algn="ctr"/>
            <a:r>
              <a:rPr lang="zh-CN" alt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谈谈你认为在建设法治中国中，</a:t>
            </a:r>
            <a:endParaRPr lang="zh-CN" altLang="en-US" sz="6000" b="1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</a:endParaRPr>
          </a:p>
          <a:p>
            <a:pPr algn="ctr"/>
            <a:r>
              <a:rPr lang="zh-CN" alt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有哪些部门或主体需要发挥作用？</a:t>
            </a:r>
            <a:endParaRPr lang="zh-CN" altLang="en-US" sz="6000" b="1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63689" y="284554"/>
            <a:ext cx="7530804" cy="52197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议题二：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探索建设中国特色法治国家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矩形 50"/>
          <p:cNvSpPr/>
          <p:nvPr>
            <p:custDataLst>
              <p:tags r:id="rId1"/>
            </p:custDataLst>
          </p:nvPr>
        </p:nvSpPr>
        <p:spPr>
          <a:xfrm>
            <a:off x="741197" y="1440357"/>
            <a:ext cx="3957955" cy="52197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1</a:t>
            </a:r>
            <a:r>
              <a:rPr lang="zh-CN" altLang="zh-CN" sz="28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．建设法治国家的要求 </a:t>
            </a:r>
            <a:endParaRPr lang="zh-CN" altLang="zh-CN" sz="2800" b="1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61" name="TextBox 16"/>
          <p:cNvSpPr txBox="1"/>
          <p:nvPr>
            <p:custDataLst>
              <p:tags r:id="rId2"/>
            </p:custDataLst>
          </p:nvPr>
        </p:nvSpPr>
        <p:spPr>
          <a:xfrm flipH="1">
            <a:off x="785495" y="2037080"/>
            <a:ext cx="10620375" cy="953135"/>
          </a:xfrm>
          <a:prstGeom prst="rect">
            <a:avLst/>
          </a:prstGeom>
          <a:ln w="38100">
            <a:solidFill>
              <a:srgbClr val="C00000"/>
            </a:solidFill>
            <a:prstDash val="sysDot"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defRPr>
            </a:lvl1pPr>
          </a:lstStyle>
          <a:p>
            <a:r>
              <a:rPr lang="zh-CN"/>
              <a:t>法治成为治国理政的基本方式。建设法治国家,既需要有</a:t>
            </a:r>
            <a:r>
              <a:rPr lang="zh-CN">
                <a:solidFill>
                  <a:schemeClr val="accent1"/>
                </a:solidFill>
              </a:rPr>
              <a:t>完备的法律体系</a:t>
            </a:r>
            <a:r>
              <a:rPr lang="zh-CN"/>
              <a:t>,更需要</a:t>
            </a:r>
            <a:r>
              <a:rPr lang="zh-CN">
                <a:solidFill>
                  <a:schemeClr val="accent1"/>
                </a:solidFill>
              </a:rPr>
              <a:t>法律的严格实施。</a:t>
            </a:r>
            <a:endParaRPr lang="zh-CN">
              <a:solidFill>
                <a:schemeClr val="accent1"/>
              </a:solidFill>
            </a:endParaRPr>
          </a:p>
        </p:txBody>
      </p:sp>
      <p:pic>
        <p:nvPicPr>
          <p:cNvPr id="36" name="图片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45160" y="3157220"/>
            <a:ext cx="3907155" cy="2983865"/>
          </a:xfrm>
          <a:prstGeom prst="ellipse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699000" y="3075940"/>
            <a:ext cx="3963670" cy="3421380"/>
          </a:xfrm>
          <a:prstGeom prst="roundRect">
            <a:avLst/>
          </a:prstGeom>
        </p:spPr>
      </p:pic>
      <p:pic>
        <p:nvPicPr>
          <p:cNvPr id="6" name="图片 5" descr="8235e1c0bc7967405b3df86aaeff207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040495" y="3157220"/>
            <a:ext cx="2763520" cy="3079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63689" y="284554"/>
            <a:ext cx="7530804" cy="52197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议题二：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探索建设中国特色法治国家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矩形 50"/>
          <p:cNvSpPr/>
          <p:nvPr>
            <p:custDataLst>
              <p:tags r:id="rId1"/>
            </p:custDataLst>
          </p:nvPr>
        </p:nvSpPr>
        <p:spPr>
          <a:xfrm>
            <a:off x="741197" y="1440357"/>
            <a:ext cx="3936365" cy="52197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2</a:t>
            </a:r>
            <a:r>
              <a:rPr lang="zh-CN" altLang="zh-CN" sz="28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．建设法治国家的措施 </a:t>
            </a:r>
            <a:endParaRPr lang="zh-CN" altLang="zh-CN" sz="2800" b="1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01295" y="2090420"/>
            <a:ext cx="1921510" cy="1889760"/>
            <a:chOff x="317" y="3292"/>
            <a:chExt cx="3026" cy="2976"/>
          </a:xfrm>
        </p:grpSpPr>
        <p:sp>
          <p:nvSpPr>
            <p:cNvPr id="56" name="Oval 14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 flipH="1">
              <a:off x="317" y="3292"/>
              <a:ext cx="3027" cy="297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294A5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TextBox 15"/>
            <p:cNvSpPr txBox="1"/>
            <p:nvPr>
              <p:custDataLst>
                <p:tags r:id="rId3"/>
              </p:custDataLst>
            </p:nvPr>
          </p:nvSpPr>
          <p:spPr>
            <a:xfrm flipH="1">
              <a:off x="379" y="3990"/>
              <a:ext cx="2903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32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推进宪法实施</a:t>
              </a:r>
              <a:endParaRPr lang="zh-CN" altLang="en-US" sz="32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3" name="TextBox 18"/>
          <p:cNvSpPr txBox="1"/>
          <p:nvPr>
            <p:custDataLst>
              <p:tags r:id="rId4"/>
            </p:custDataLst>
          </p:nvPr>
        </p:nvSpPr>
        <p:spPr>
          <a:xfrm flipH="1">
            <a:off x="2281555" y="2343785"/>
            <a:ext cx="4120515" cy="1383665"/>
          </a:xfrm>
          <a:prstGeom prst="rect">
            <a:avLst/>
          </a:prstGeom>
          <a:ln w="38100">
            <a:solidFill>
              <a:srgbClr val="C00000"/>
            </a:solidFill>
            <a:prstDash val="sysDot"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defRPr>
            </a:lvl1pPr>
          </a:lstStyle>
          <a:p>
            <a:r>
              <a:rPr lang="zh-CN"/>
              <a:t>①加强宪法实施和监督</a:t>
            </a:r>
            <a:endParaRPr lang="zh-CN"/>
          </a:p>
          <a:p>
            <a:r>
              <a:rPr lang="zh-CN" altLang="en-US"/>
              <a:t>②落实宪法解释程序机制</a:t>
            </a:r>
            <a:endParaRPr lang="zh-CN" altLang="en-US"/>
          </a:p>
          <a:p>
            <a:r>
              <a:rPr lang="zh-CN" altLang="en-US"/>
              <a:t>③推进合宪性审查工作</a:t>
            </a:r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161925" y="4181475"/>
            <a:ext cx="1922145" cy="1889760"/>
            <a:chOff x="11626" y="1775"/>
            <a:chExt cx="3027" cy="2976"/>
          </a:xfrm>
        </p:grpSpPr>
        <p:sp>
          <p:nvSpPr>
            <p:cNvPr id="3" name="Oval 14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flipH="1">
              <a:off x="11626" y="1775"/>
              <a:ext cx="3027" cy="297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294A5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TextBox 15"/>
            <p:cNvSpPr txBox="1"/>
            <p:nvPr>
              <p:custDataLst>
                <p:tags r:id="rId6"/>
              </p:custDataLst>
            </p:nvPr>
          </p:nvSpPr>
          <p:spPr>
            <a:xfrm flipH="1">
              <a:off x="11688" y="2240"/>
              <a:ext cx="2903" cy="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32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建立完备的法律体系</a:t>
              </a:r>
              <a:endParaRPr lang="zh-CN" altLang="en-US" sz="32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TextBox 18"/>
          <p:cNvSpPr txBox="1"/>
          <p:nvPr>
            <p:custDataLst>
              <p:tags r:id="rId7"/>
            </p:custDataLst>
          </p:nvPr>
        </p:nvSpPr>
        <p:spPr>
          <a:xfrm flipH="1">
            <a:off x="2245995" y="4434205"/>
            <a:ext cx="4486910" cy="1383665"/>
          </a:xfrm>
          <a:prstGeom prst="rect">
            <a:avLst/>
          </a:prstGeom>
          <a:ln w="38100">
            <a:solidFill>
              <a:srgbClr val="C00000"/>
            </a:solidFill>
            <a:prstDash val="sysDot"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defRPr>
            </a:lvl1pPr>
          </a:lstStyle>
          <a:p>
            <a:r>
              <a:rPr lang="zh-CN"/>
              <a:t>①建立和完善各项法律制度</a:t>
            </a:r>
            <a:endParaRPr lang="zh-CN"/>
          </a:p>
          <a:p>
            <a:r>
              <a:rPr lang="zh-CN" altLang="en-US"/>
              <a:t>②形成社会主义法律体系</a:t>
            </a:r>
            <a:endParaRPr lang="zh-CN" altLang="en-US"/>
          </a:p>
          <a:p>
            <a:r>
              <a:rPr lang="zh-CN" altLang="en-US"/>
              <a:t>③实现国家治理有法可依</a:t>
            </a:r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6472555" y="2090420"/>
            <a:ext cx="1921510" cy="1889760"/>
            <a:chOff x="10193" y="3292"/>
            <a:chExt cx="3026" cy="2976"/>
          </a:xfrm>
        </p:grpSpPr>
        <p:sp>
          <p:nvSpPr>
            <p:cNvPr id="8" name="Oval 1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flipH="1">
              <a:off x="10193" y="3292"/>
              <a:ext cx="3027" cy="297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294A5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TextBox 15"/>
            <p:cNvSpPr txBox="1"/>
            <p:nvPr>
              <p:custDataLst>
                <p:tags r:id="rId9"/>
              </p:custDataLst>
            </p:nvPr>
          </p:nvSpPr>
          <p:spPr>
            <a:xfrm flipH="1">
              <a:off x="10255" y="3990"/>
              <a:ext cx="2903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32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完善法律实施机制</a:t>
              </a:r>
              <a:endParaRPr lang="zh-CN" altLang="en-US" sz="32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TextBox 18"/>
          <p:cNvSpPr txBox="1"/>
          <p:nvPr>
            <p:custDataLst>
              <p:tags r:id="rId10"/>
            </p:custDataLst>
          </p:nvPr>
        </p:nvSpPr>
        <p:spPr>
          <a:xfrm flipH="1">
            <a:off x="8522335" y="2343150"/>
            <a:ext cx="3570605" cy="1383665"/>
          </a:xfrm>
          <a:prstGeom prst="rect">
            <a:avLst/>
          </a:prstGeom>
          <a:ln w="38100">
            <a:solidFill>
              <a:srgbClr val="C00000"/>
            </a:solidFill>
            <a:prstDash val="sysDot"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defRPr>
            </a:lvl1pPr>
          </a:lstStyle>
          <a:p>
            <a:r>
              <a:rPr lang="zh-CN"/>
              <a:t>①政府履行法定职责</a:t>
            </a:r>
            <a:endParaRPr lang="zh-CN"/>
          </a:p>
          <a:p>
            <a:r>
              <a:rPr lang="zh-CN" altLang="en-US"/>
              <a:t>②社会公众遵守法律</a:t>
            </a:r>
            <a:endParaRPr lang="zh-CN" altLang="en-US"/>
          </a:p>
          <a:p>
            <a:r>
              <a:rPr lang="zh-CN" altLang="en-US"/>
              <a:t>③司法机关公正司法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 rot="20520000">
            <a:off x="7373620" y="4432300"/>
            <a:ext cx="459486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用自己的话概括这样做能带来怎样的意义？</a:t>
            </a:r>
            <a:endParaRPr lang="zh-CN" altLang="en-US" sz="3200" b="1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bldLvl="0" animBg="1"/>
      <p:bldP spid="7" grpId="0" animBg="1"/>
      <p:bldP spid="10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63689" y="284554"/>
            <a:ext cx="7530804" cy="52197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议题二：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探索建设中国特色法治国家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矩形 50"/>
          <p:cNvSpPr/>
          <p:nvPr>
            <p:custDataLst>
              <p:tags r:id="rId1"/>
            </p:custDataLst>
          </p:nvPr>
        </p:nvSpPr>
        <p:spPr>
          <a:xfrm>
            <a:off x="741197" y="1440357"/>
            <a:ext cx="3936365" cy="52197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3</a:t>
            </a:r>
            <a:r>
              <a:rPr lang="zh-CN" altLang="zh-CN" sz="28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．建设法治国家的意义 </a:t>
            </a:r>
            <a:endParaRPr lang="zh-CN" altLang="zh-CN" sz="2800" b="1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61" name="TextBox 16"/>
          <p:cNvSpPr txBox="1"/>
          <p:nvPr>
            <p:custDataLst>
              <p:tags r:id="rId2"/>
            </p:custDataLst>
          </p:nvPr>
        </p:nvSpPr>
        <p:spPr>
          <a:xfrm flipH="1">
            <a:off x="864235" y="2051050"/>
            <a:ext cx="10620375" cy="953135"/>
          </a:xfrm>
          <a:prstGeom prst="rect">
            <a:avLst/>
          </a:prstGeom>
          <a:ln w="38100">
            <a:solidFill>
              <a:srgbClr val="C00000"/>
            </a:solidFill>
            <a:prstDash val="sysDot"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defRPr>
            </a:lvl1pPr>
          </a:lstStyle>
          <a:p>
            <a:r>
              <a:rPr lang="zh-CN"/>
              <a:t>(1)能够有效</a:t>
            </a:r>
            <a:r>
              <a:rPr lang="zh-CN">
                <a:solidFill>
                  <a:schemeClr val="accent1"/>
                </a:solidFill>
              </a:rPr>
              <a:t>规范权力运行</a:t>
            </a:r>
            <a:r>
              <a:rPr lang="zh-CN"/>
              <a:t>,保障</a:t>
            </a:r>
            <a:r>
              <a:rPr lang="zh-CN">
                <a:solidFill>
                  <a:schemeClr val="accent1"/>
                </a:solidFill>
              </a:rPr>
              <a:t>公民合法权益</a:t>
            </a:r>
            <a:r>
              <a:rPr lang="zh-CN"/>
              <a:t>;</a:t>
            </a:r>
            <a:endParaRPr lang="zh-CN"/>
          </a:p>
          <a:p>
            <a:r>
              <a:rPr lang="zh-CN"/>
              <a:t>(2)能够推动实现</a:t>
            </a:r>
            <a:r>
              <a:rPr lang="zh-CN">
                <a:solidFill>
                  <a:schemeClr val="accent1"/>
                </a:solidFill>
              </a:rPr>
              <a:t>国家治理现代化</a:t>
            </a:r>
            <a:r>
              <a:rPr lang="zh-CN"/>
              <a:t>,实现</a:t>
            </a:r>
            <a:r>
              <a:rPr lang="zh-CN">
                <a:solidFill>
                  <a:schemeClr val="accent1"/>
                </a:solidFill>
              </a:rPr>
              <a:t>长治久安</a:t>
            </a:r>
            <a:r>
              <a:rPr lang="zh-CN"/>
              <a:t>。</a:t>
            </a:r>
            <a:endParaRPr lang="zh-CN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88010" y="3142615"/>
            <a:ext cx="3810000" cy="3067050"/>
          </a:xfrm>
          <a:prstGeom prst="ellipse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859020" y="3319780"/>
            <a:ext cx="3075305" cy="2712720"/>
          </a:xfrm>
          <a:prstGeom prst="round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394700" y="3186430"/>
            <a:ext cx="3217545" cy="2980055"/>
          </a:xfrm>
          <a:prstGeom prst="octagon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63689" y="284554"/>
            <a:ext cx="7530804" cy="52197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议题二：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探索建设中国特色法治国家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62330" y="2375535"/>
            <a:ext cx="107442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【例题训练】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(1)结合材料一，运用全面依法治国的知识，分析“法制”与“法治”的关系。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(2)有人认为，建设法治国家就是要建立完备的法律体系。结合材料二，运用建设法治国家的知识对该观点进行评析。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63689" y="284554"/>
            <a:ext cx="7530804" cy="52197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议题二：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探索建设中国特色法治国家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8955" y="1769110"/>
            <a:ext cx="1113409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(1)①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“法制”是“法治”的前提和基础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，法律是治国之重器，是治国理政最大的规矩，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法制为法治国家的实现奠定了基础。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②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“法治”是“法制”的立足点和归宿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，法治是国家治理体系和治理能力的重要依托，是国家长治久安和繁荣发展的重要保障，是社会文明进步的重要标志，是以理性方式解决社会矛盾的最佳途径。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随着我国法律体系的完善，必然转向法治，建设法治中国。</a:t>
            </a:r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63689" y="284554"/>
            <a:ext cx="7530804" cy="52197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议题二：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探索建设中国特色法治国家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8955" y="1769110"/>
            <a:ext cx="11134090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(2)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①建设法治国家需要建立完备的法律体系。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完备的法律体系是法治国家的制度前提。在宪法之下，要不断建立和完善各项法律制度，形成一个部门齐全、层次分明、结构协调、体例科学的社会主义法律体系，实现国家治理有法可依。</a:t>
            </a:r>
            <a:r>
              <a:rPr lang="zh-CN" altLang="en-US" sz="24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因此该观点具有合理性。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②建设法治国家需要推进宪法实施。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加强宪法实施和监督，落实宪法解释程序机制，推进合宪性审查工作，加强备案审查制度和能力建设，依法撤销和纠正违宪违法的规范性文件。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③建设法治国家更需要完善法律实施机制。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政府部门依法履行法定职责，为社会提供优良的公共服务；社会公众自觉遵守法律，依法行使权利、履行义务；司法机关严格公正司法，以事实为依据，以法律为准绳，定分止争，惩罚犯罪，化解矛盾，努力让人民群众感受到公平正义。</a:t>
            </a:r>
            <a:r>
              <a:rPr lang="zh-CN" altLang="en-US" sz="24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因此该观点也具有局限性。</a:t>
            </a:r>
            <a:endParaRPr lang="zh-CN" altLang="en-US" sz="24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804160" y="2285365"/>
            <a:ext cx="65836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带着问题进课堂</a:t>
            </a:r>
            <a:endParaRPr lang="zh-CN" altLang="en-US" sz="72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79120" y="3186430"/>
            <a:ext cx="11612880" cy="1938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endParaRPr lang="zh-CN" altLang="en-US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课前准备时需本节课解决的疑惑？</a:t>
            </a:r>
            <a:endParaRPr lang="zh-CN" altLang="en-US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804160" y="2285365"/>
            <a:ext cx="65836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带着总结出课堂</a:t>
            </a:r>
            <a:endParaRPr lang="zh-CN" altLang="en-US" sz="72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484120" y="3186430"/>
            <a:ext cx="7802880" cy="1938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endParaRPr lang="zh-CN" altLang="en-US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谈谈你本节课的收获？</a:t>
            </a:r>
            <a:endParaRPr lang="zh-CN" altLang="en-US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63689" y="284554"/>
            <a:ext cx="7530804" cy="52197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议题一：描绘法治国家美好蓝图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9280" y="3421380"/>
            <a:ext cx="15297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法治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国家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左大括号 3"/>
          <p:cNvSpPr/>
          <p:nvPr/>
        </p:nvSpPr>
        <p:spPr>
          <a:xfrm>
            <a:off x="1765935" y="1698625"/>
            <a:ext cx="449580" cy="4773295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392680" y="1525905"/>
            <a:ext cx="37560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根本：坚持宪法法律至上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18995" y="1986280"/>
            <a:ext cx="44202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（宪法法律反映民意，是社会治理的最高准则）</a:t>
            </a:r>
            <a:endParaRPr lang="zh-CN" altLang="en-US" sz="2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00605" y="2693035"/>
            <a:ext cx="37560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立法：坚持良法之治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118995" y="3153410"/>
            <a:ext cx="44202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（推进科学、民主、依法立法，制定符合民意、体系完备的法律）</a:t>
            </a:r>
            <a:endParaRPr lang="zh-CN" altLang="en-US" sz="2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296160" y="3998595"/>
            <a:ext cx="4065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公民：尊重和保障公民权利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18995" y="4458970"/>
            <a:ext cx="44202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（保障公民权利是法治的主要功能，应得到法律确认和保障）</a:t>
            </a:r>
            <a:endParaRPr lang="zh-CN" altLang="en-US" sz="2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296160" y="5304790"/>
            <a:ext cx="44075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公权：规范国家权力的运行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300605" y="5765165"/>
            <a:ext cx="44202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（完善法律制度加强对权力运行的制约和监督，把权力关进制度的笼子）</a:t>
            </a:r>
            <a:endParaRPr lang="zh-CN" altLang="en-US" sz="2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" name="左大括号 18"/>
          <p:cNvSpPr/>
          <p:nvPr/>
        </p:nvSpPr>
        <p:spPr>
          <a:xfrm>
            <a:off x="8001000" y="1584960"/>
            <a:ext cx="219075" cy="1017270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8220075" y="1494155"/>
            <a:ext cx="37560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推进宪法实施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建立完备的法律体系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完善法律实施机制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 flipV="1">
            <a:off x="6362065" y="2129790"/>
            <a:ext cx="1408430" cy="186880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 rot="18300000">
            <a:off x="6280785" y="2661920"/>
            <a:ext cx="1198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</a:rPr>
              <a:t>措施</a:t>
            </a:r>
            <a:endParaRPr lang="zh-CN" altLang="en-US" sz="2800" b="1">
              <a:solidFill>
                <a:srgbClr val="00B05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28" name="直接箭头连接符 27"/>
          <p:cNvCxnSpPr/>
          <p:nvPr/>
        </p:nvCxnSpPr>
        <p:spPr>
          <a:xfrm>
            <a:off x="9697720" y="2734945"/>
            <a:ext cx="10795" cy="89916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9059545" y="2923540"/>
            <a:ext cx="17640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</a:rPr>
              <a:t>意  义</a:t>
            </a:r>
            <a:endParaRPr lang="zh-CN" altLang="en-US" sz="2800" b="1">
              <a:solidFill>
                <a:srgbClr val="00B05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539230" y="3790315"/>
            <a:ext cx="65982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有效规范权力运行，保障公民合法权益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推动实现国家治理现代化，实现长治久安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63689" y="284554"/>
            <a:ext cx="7530804" cy="52197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法治小科普：宪法＆宪法宣誓制度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src=http___n.sinaimg.cn_tjaw_transform_649_w316h333_20180317_M0Tk-fyshfuq5944525.jpg&amp;refer=http___n.sinaim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70230" y="1179195"/>
            <a:ext cx="4972685" cy="31718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06705" y="4624705"/>
            <a:ext cx="534479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tx1"/>
                </a:solidFill>
                <a:latin typeface="隶书" panose="02010509060101010101" charset="-122"/>
                <a:ea typeface="隶书" panose="02010509060101010101" charset="-122"/>
              </a:rPr>
              <a:t>我国宪法以法律的形式确认了中国各族人民奋斗的成果，规定了国家的根本制度和根本任务，是国家的根本法，具有最高的法律效力，是治国安邦的总章程、公民权利的保障书。</a:t>
            </a:r>
            <a:endParaRPr lang="zh-CN" altLang="en-US" sz="2400" b="1">
              <a:solidFill>
                <a:schemeClr val="tx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7" name="图片 6" descr="C:\Users\admin\Desktop\优质课备课\src=http___5b0988e595225.cdn.sohucs.com_q_70,c_zoom,w_640_images_20181214_30e3fbe1302a4ad481ecbc581d190f1b.jpeg&amp;refer=http___5b0988e595225.cdn.sohucs.jpgsrc=http___5b0988e595225.cdn.sohucs.com_q_70,c_zoom,w_640_images_20181214_30e3fbe1302a4ad481ecbc581d190f1b.jpeg&amp;refer=http___5b0988e595225.cdn.sohuc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4555" y="1179195"/>
            <a:ext cx="5570855" cy="31718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719445" y="4624705"/>
            <a:ext cx="6472555" cy="17672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solidFill>
                  <a:schemeClr val="tx1"/>
                </a:solidFill>
                <a:latin typeface="隶书" panose="02010509060101010101" charset="-122"/>
                <a:ea typeface="隶书" panose="02010509060101010101" charset="-122"/>
              </a:rPr>
              <a:t>2014年，正式确立每年12月4日为国家宪法日。</a:t>
            </a:r>
            <a:endParaRPr lang="zh-CN" altLang="en-US" sz="2400" b="1">
              <a:solidFill>
                <a:schemeClr val="tx1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r>
              <a:rPr lang="zh-CN" altLang="en-US" sz="2400" b="1">
                <a:solidFill>
                  <a:schemeClr val="tx1"/>
                </a:solidFill>
                <a:latin typeface="隶书" panose="02010509060101010101" charset="-122"/>
                <a:ea typeface="隶书" panose="02010509060101010101" charset="-122"/>
              </a:rPr>
              <a:t>2018年，通过宪法修正案，确立宪法宣誓制度，规定国家公职人员在就职时应当按照法律规定公开进行宪法宣誓。</a:t>
            </a:r>
            <a:endParaRPr lang="zh-CN" altLang="en-US" sz="2400" b="1">
              <a:solidFill>
                <a:schemeClr val="tx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63689" y="284554"/>
            <a:ext cx="7530804" cy="52197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感受使命担当：体验宪法宣誓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20205" y="1443990"/>
            <a:ext cx="468058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我宣誓：</a:t>
            </a:r>
            <a:endParaRPr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忠于中华人民共和国宪法，维护宪法权威，履行法定职责，忠于祖国、忠于人民，恪尽职守、廉洁奉公，接受人民监督，为建设富强民主文明和谐美丽的社会主义现代化强国努力奋斗！</a:t>
            </a:r>
            <a:endParaRPr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3" name="QQ视频20210317103846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54.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70305" y="1070610"/>
            <a:ext cx="4693285" cy="5200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801073" y="3298713"/>
            <a:ext cx="7530804" cy="9220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5400" b="1" dirty="0">
                <a:latin typeface="华文行楷" panose="02010800040101010101" charset="-122"/>
                <a:ea typeface="华文行楷" panose="02010800040101010101" charset="-122"/>
              </a:rPr>
              <a:t>描绘法治国家美好蓝图</a:t>
            </a:r>
            <a:endParaRPr lang="zh-CN" altLang="en-US" sz="5400" b="1" dirty="0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17675" y="2468880"/>
            <a:ext cx="2638425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议题一：</a:t>
            </a:r>
            <a:endParaRPr lang="zh-CN" altLang="en-US" sz="4800" b="1" dirty="0">
              <a:solidFill>
                <a:srgbClr val="FF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63689" y="284554"/>
            <a:ext cx="7530804" cy="52197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议题一：描绘法治国家美好蓝图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63600" y="1329690"/>
            <a:ext cx="1027557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案情：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2020年某日，溧阳市某镇居民徐某某（家住三楼）与王某某因言语不和发生争执，徐某某一时激愤，从厨房拿出一把菜刀，王某某见状上前夺刀未果，徐某某将菜刀抛掷至楼下公共租赁房附近。楼下居民发觉后向楼上质问，徐某某听到质问声后，又去厨房拿第二把菜刀，王某某再次上前夺刀未果，徐某某又将第二把菜刀抛掷至楼下公共租赁房附近，楼下居民见状报警。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3600" y="4220210"/>
            <a:ext cx="110820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>
                <a:solidFill>
                  <a:schemeClr val="accent1"/>
                </a:solidFill>
                <a:latin typeface="隶书" panose="02010509060101010101" charset="-122"/>
                <a:ea typeface="隶书" panose="02010509060101010101" charset="-122"/>
              </a:rPr>
              <a:t>任务：</a:t>
            </a:r>
            <a:endParaRPr lang="zh-CN" altLang="en-US" sz="3200" b="1">
              <a:solidFill>
                <a:schemeClr val="accent1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r>
              <a:rPr lang="zh-CN" altLang="en-US" sz="3200" b="1">
                <a:solidFill>
                  <a:schemeClr val="accent1"/>
                </a:solidFill>
                <a:latin typeface="隶书" panose="02010509060101010101" charset="-122"/>
                <a:ea typeface="隶书" panose="02010509060101010101" charset="-122"/>
              </a:rPr>
              <a:t>  你是溧阳市人民法院的一名法官，负责本案的审理与宣判，根据案情及相关法条，你将作何判决？并说明你的理由。</a:t>
            </a:r>
            <a:endParaRPr lang="zh-CN" altLang="en-US" sz="3200" b="1">
              <a:solidFill>
                <a:schemeClr val="accent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63689" y="284554"/>
            <a:ext cx="7530804" cy="52197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议题一：描绘法治国家美好蓝图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9725" y="1085850"/>
            <a:ext cx="1151255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《民法典》第一千二百五十四条：【高空抛物坠物责任】</a:t>
            </a:r>
            <a:endParaRPr lang="zh-CN" altLang="en-US" sz="24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禁止从建筑物中抛掷物品。从建筑物中抛掷物品或者从建筑物上坠落的物品造成他人损害的，由侵权人依法承担侵权责任；经调查难以确定具体侵权人，除能够证明自己不是侵权人的外，由可能加害的建筑物使用人给予补偿。可能加害的建筑物使用人补偿后，有权向侵权人追偿。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24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《刑法》第一百一十五条：【以危险方法危害公共安全罪】</a:t>
            </a:r>
            <a:endParaRPr lang="zh-CN" altLang="en-US" sz="24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放火、决水、爆炸以及投放毒害性、放射性、传染病病原体等物质或者以其他危险方法危害公共安全，尚未造成严重后果的，处三年以上十年以下有期徒刑。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24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《刑法》第二百九十一条之二第一款：【高空抛物罪】</a:t>
            </a:r>
            <a:endParaRPr lang="zh-CN" altLang="en-US" sz="24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从建筑物或者其他高空抛掷物品，情节严重的，处一年以下有期徒刑、拘役或者管制，并处或者单处罚金。有前款行为，同时构成其他犯罪的，依照处罚较重的规定定罪处罚。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（刑法修正案十一修订，自2021年3月1日起施行）</a:t>
            </a:r>
            <a:endParaRPr lang="zh-CN" altLang="en-US" sz="24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63689" y="284554"/>
            <a:ext cx="7530804" cy="52197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议题一：描绘法治国家美好蓝图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女子从三楼扔下两把菜刀-高清480P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63600" y="1460500"/>
            <a:ext cx="10723880" cy="4514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63689" y="284554"/>
            <a:ext cx="7530804" cy="52197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议题一：描绘法治国家美好蓝图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3600" y="1362075"/>
            <a:ext cx="110820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>
                <a:solidFill>
                  <a:schemeClr val="accent1"/>
                </a:solidFill>
                <a:latin typeface="隶书" panose="02010509060101010101" charset="-122"/>
                <a:ea typeface="隶书" panose="02010509060101010101" charset="-122"/>
              </a:rPr>
              <a:t>疑问：</a:t>
            </a:r>
            <a:endParaRPr lang="zh-CN" altLang="en-US" sz="3200" b="1">
              <a:solidFill>
                <a:schemeClr val="accent1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r>
              <a:rPr lang="zh-CN" altLang="en-US" sz="3200" b="1">
                <a:solidFill>
                  <a:schemeClr val="accent1"/>
                </a:solidFill>
                <a:latin typeface="隶书" panose="02010509060101010101" charset="-122"/>
                <a:ea typeface="隶书" panose="02010509060101010101" charset="-122"/>
              </a:rPr>
              <a:t>  此案发生在</a:t>
            </a:r>
            <a:r>
              <a:rPr lang="en-US" altLang="zh-CN" sz="3200" b="1">
                <a:solidFill>
                  <a:schemeClr val="accent1"/>
                </a:solidFill>
                <a:latin typeface="隶书" panose="02010509060101010101" charset="-122"/>
                <a:ea typeface="隶书" panose="02010509060101010101" charset="-122"/>
              </a:rPr>
              <a:t>2020</a:t>
            </a:r>
            <a:r>
              <a:rPr lang="zh-CN" altLang="en-US" sz="3200" b="1">
                <a:solidFill>
                  <a:schemeClr val="accent1"/>
                </a:solidFill>
                <a:latin typeface="隶书" panose="02010509060101010101" charset="-122"/>
                <a:ea typeface="隶书" panose="02010509060101010101" charset="-122"/>
              </a:rPr>
              <a:t>年，而高空抛物罪是自</a:t>
            </a:r>
            <a:r>
              <a:rPr lang="en-US" altLang="zh-CN" sz="3200" b="1">
                <a:solidFill>
                  <a:schemeClr val="accent1"/>
                </a:solidFill>
                <a:latin typeface="隶书" panose="02010509060101010101" charset="-122"/>
                <a:ea typeface="隶书" panose="02010509060101010101" charset="-122"/>
              </a:rPr>
              <a:t>2021</a:t>
            </a:r>
            <a:r>
              <a:rPr lang="zh-CN" altLang="en-US" sz="3200" b="1">
                <a:solidFill>
                  <a:schemeClr val="accent1"/>
                </a:solidFill>
                <a:latin typeface="隶书" panose="02010509060101010101" charset="-122"/>
                <a:ea typeface="隶书" panose="02010509060101010101" charset="-122"/>
              </a:rPr>
              <a:t>年</a:t>
            </a:r>
            <a:r>
              <a:rPr lang="en-US" altLang="zh-CN" sz="3200" b="1">
                <a:solidFill>
                  <a:schemeClr val="accent1"/>
                </a:solidFill>
                <a:latin typeface="隶书" panose="02010509060101010101" charset="-122"/>
                <a:ea typeface="隶书" panose="02010509060101010101" charset="-122"/>
              </a:rPr>
              <a:t>3</a:t>
            </a:r>
            <a:r>
              <a:rPr lang="zh-CN" altLang="en-US" sz="3200" b="1">
                <a:solidFill>
                  <a:schemeClr val="accent1"/>
                </a:solidFill>
                <a:latin typeface="隶书" panose="02010509060101010101" charset="-122"/>
                <a:ea typeface="隶书" panose="02010509060101010101" charset="-122"/>
              </a:rPr>
              <a:t>月</a:t>
            </a:r>
            <a:r>
              <a:rPr lang="en-US" altLang="zh-CN" sz="3200" b="1">
                <a:solidFill>
                  <a:schemeClr val="accent1"/>
                </a:solidFill>
                <a:latin typeface="隶书" panose="02010509060101010101" charset="-122"/>
                <a:ea typeface="隶书" panose="02010509060101010101" charset="-122"/>
              </a:rPr>
              <a:t>1</a:t>
            </a:r>
            <a:r>
              <a:rPr lang="zh-CN" altLang="en-US" sz="3200" b="1">
                <a:solidFill>
                  <a:schemeClr val="accent1"/>
                </a:solidFill>
                <a:latin typeface="隶书" panose="02010509060101010101" charset="-122"/>
                <a:ea typeface="隶书" panose="02010509060101010101" charset="-122"/>
              </a:rPr>
              <a:t>日才正式施行。为什么发生在过去的案件要等到</a:t>
            </a:r>
            <a:r>
              <a:rPr lang="en-US" altLang="zh-CN" sz="3200" b="1">
                <a:solidFill>
                  <a:schemeClr val="accent1"/>
                </a:solidFill>
                <a:latin typeface="隶书" panose="02010509060101010101" charset="-122"/>
                <a:ea typeface="隶书" panose="02010509060101010101" charset="-122"/>
              </a:rPr>
              <a:t>2021</a:t>
            </a:r>
            <a:r>
              <a:rPr lang="zh-CN" altLang="en-US" sz="3200" b="1">
                <a:solidFill>
                  <a:schemeClr val="accent1"/>
                </a:solidFill>
                <a:latin typeface="隶书" panose="02010509060101010101" charset="-122"/>
                <a:ea typeface="隶书" panose="02010509060101010101" charset="-122"/>
              </a:rPr>
              <a:t>年才审理？</a:t>
            </a:r>
            <a:endParaRPr lang="zh-CN" altLang="en-US" sz="3200" b="1">
              <a:solidFill>
                <a:schemeClr val="accent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99440" y="3495040"/>
            <a:ext cx="1134681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刑法总则中规定，在刑法溯及力的问题上坚持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从旧兼从轻原则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要求法官在受理案件、适用法律时要做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有利于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被告人的宣判，坚持这一原则，充分体现了国家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尊重和保障公民的人权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tags/tag1.xml><?xml version="1.0" encoding="utf-8"?>
<p:tagLst xmlns:p="http://schemas.openxmlformats.org/presentationml/2006/main">
  <p:tag name="AS_UNIQUEID" val="160"/>
</p:tagLst>
</file>

<file path=ppt/tags/tag10.xml><?xml version="1.0" encoding="utf-8"?>
<p:tagLst xmlns:p="http://schemas.openxmlformats.org/presentationml/2006/main">
  <p:tag name="AS_UNIQUEID" val="94"/>
</p:tagLst>
</file>

<file path=ppt/tags/tag11.xml><?xml version="1.0" encoding="utf-8"?>
<p:tagLst xmlns:p="http://schemas.openxmlformats.org/presentationml/2006/main">
  <p:tag name="AS_UNIQUEID" val="100"/>
</p:tagLst>
</file>

<file path=ppt/tags/tag12.xml><?xml version="1.0" encoding="utf-8"?>
<p:tagLst xmlns:p="http://schemas.openxmlformats.org/presentationml/2006/main">
  <p:tag name="AS_UNIQUEID" val="695"/>
</p:tagLst>
</file>

<file path=ppt/tags/tag13.xml><?xml version="1.0" encoding="utf-8"?>
<p:tagLst xmlns:p="http://schemas.openxmlformats.org/presentationml/2006/main">
  <p:tag name="AS_UNIQUEID" val="693"/>
</p:tagLst>
</file>

<file path=ppt/tags/tag14.xml><?xml version="1.0" encoding="utf-8"?>
<p:tagLst xmlns:p="http://schemas.openxmlformats.org/presentationml/2006/main">
  <p:tag name="AS_UNIQUEID" val="722"/>
</p:tagLst>
</file>

<file path=ppt/tags/tag15.xml><?xml version="1.0" encoding="utf-8"?>
<p:tagLst xmlns:p="http://schemas.openxmlformats.org/presentationml/2006/main">
  <p:tag name="AS_UNIQUEID" val="725"/>
</p:tagLst>
</file>

<file path=ppt/tags/tag16.xml><?xml version="1.0" encoding="utf-8"?>
<p:tagLst xmlns:p="http://schemas.openxmlformats.org/presentationml/2006/main">
  <p:tag name="AS_UNIQUEID" val="727"/>
</p:tagLst>
</file>

<file path=ppt/tags/tag17.xml><?xml version="1.0" encoding="utf-8"?>
<p:tagLst xmlns:p="http://schemas.openxmlformats.org/presentationml/2006/main">
  <p:tag name="AS_UNIQUEID" val="758"/>
</p:tagLst>
</file>

<file path=ppt/tags/tag18.xml><?xml version="1.0" encoding="utf-8"?>
<p:tagLst xmlns:p="http://schemas.openxmlformats.org/presentationml/2006/main">
  <p:tag name="AS_UNIQUEID" val="761"/>
</p:tagLst>
</file>

<file path=ppt/tags/tag19.xml><?xml version="1.0" encoding="utf-8"?>
<p:tagLst xmlns:p="http://schemas.openxmlformats.org/presentationml/2006/main">
  <p:tag name="AS_UNIQUEID" val="727"/>
</p:tagLst>
</file>

<file path=ppt/tags/tag2.xml><?xml version="1.0" encoding="utf-8"?>
<p:tagLst xmlns:p="http://schemas.openxmlformats.org/presentationml/2006/main">
  <p:tag name="AS_UNIQUEID" val="161"/>
</p:tagLst>
</file>

<file path=ppt/tags/tag20.xml><?xml version="1.0" encoding="utf-8"?>
<p:tagLst xmlns:p="http://schemas.openxmlformats.org/presentationml/2006/main">
  <p:tag name="AS_UNIQUEID" val="794"/>
</p:tagLst>
</file>

<file path=ppt/tags/tag21.xml><?xml version="1.0" encoding="utf-8"?>
<p:tagLst xmlns:p="http://schemas.openxmlformats.org/presentationml/2006/main">
  <p:tag name="AS_UNIQUEID" val="797"/>
</p:tagLst>
</file>

<file path=ppt/tags/tag22.xml><?xml version="1.0" encoding="utf-8"?>
<p:tagLst xmlns:p="http://schemas.openxmlformats.org/presentationml/2006/main">
  <p:tag name="AS_UNIQUEID" val="727"/>
</p:tagLst>
</file>

<file path=ppt/tags/tag23.xml><?xml version="1.0" encoding="utf-8"?>
<p:tagLst xmlns:p="http://schemas.openxmlformats.org/presentationml/2006/main">
  <p:tag name="AS_UNIQUEID" val="693"/>
</p:tagLst>
</file>

<file path=ppt/tags/tag24.xml><?xml version="1.0" encoding="utf-8"?>
<p:tagLst xmlns:p="http://schemas.openxmlformats.org/presentationml/2006/main">
  <p:tag name="AS_UNIQUEID" val="835"/>
</p:tagLst>
</file>

<file path=ppt/tags/tag25.xml><?xml version="1.0" encoding="utf-8"?>
<p:tagLst xmlns:p="http://schemas.openxmlformats.org/presentationml/2006/main">
  <p:tag name="AS_UNIQUEID" val="841"/>
</p:tagLst>
</file>

<file path=ppt/tags/tag26.xml><?xml version="1.0" encoding="utf-8"?>
<p:tagLst xmlns:p="http://schemas.openxmlformats.org/presentationml/2006/main">
  <p:tag name="AS_UNIQUEID" val="840"/>
</p:tagLst>
</file>

<file path=ppt/tags/tag27.xml><?xml version="1.0" encoding="utf-8"?>
<p:tagLst xmlns:p="http://schemas.openxmlformats.org/presentationml/2006/main">
  <p:tag name="AS_UNIQUEID" val="842"/>
</p:tagLst>
</file>

<file path=ppt/tags/tag28.xml><?xml version="1.0" encoding="utf-8"?>
<p:tagLst xmlns:p="http://schemas.openxmlformats.org/presentationml/2006/main">
  <p:tag name="COMMONDATA" val="eyJoZGlkIjoiNGU5YTk2NWU3OTRhNTU0YjZlNWE0ODExMjY4YzM0MTgifQ=="/>
</p:tagLst>
</file>

<file path=ppt/tags/tag3.xml><?xml version="1.0" encoding="utf-8"?>
<p:tagLst xmlns:p="http://schemas.openxmlformats.org/presentationml/2006/main">
  <p:tag name="AS_UNIQUEID" val="162"/>
</p:tagLst>
</file>

<file path=ppt/tags/tag4.xml><?xml version="1.0" encoding="utf-8"?>
<p:tagLst xmlns:p="http://schemas.openxmlformats.org/presentationml/2006/main">
  <p:tag name="AS_UNIQUEID" val="163"/>
</p:tagLst>
</file>

<file path=ppt/tags/tag5.xml><?xml version="1.0" encoding="utf-8"?>
<p:tagLst xmlns:p="http://schemas.openxmlformats.org/presentationml/2006/main">
  <p:tag name="KSO_WM_UNIT_PLACING_PICTURE_USER_VIEWPORT" val="{&quot;height&quot;:4995,&quot;width&quot;:4740}"/>
</p:tagLst>
</file>

<file path=ppt/tags/tag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3367*3766*656*656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115*3226*656*656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8.xml><?xml version="1.0" encoding="utf-8"?>
<p:tagLst xmlns:p="http://schemas.openxmlformats.org/presentationml/2006/main">
  <p:tag name="AS_UNIQUEID" val="693"/>
</p:tagLst>
</file>

<file path=ppt/tags/tag9.xml><?xml version="1.0" encoding="utf-8"?>
<p:tagLst xmlns:p="http://schemas.openxmlformats.org/presentationml/2006/main">
  <p:tag name="AS_UNIQUEID" val="69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2714</Words>
  <Application>WPS 演示</Application>
  <PresentationFormat>宽屏</PresentationFormat>
  <Paragraphs>188</Paragraphs>
  <Slides>21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华文行楷</vt:lpstr>
      <vt:lpstr>华文楷体</vt:lpstr>
      <vt:lpstr>隶书</vt:lpstr>
      <vt:lpstr>黑体</vt:lpstr>
      <vt:lpstr>楷体</vt:lpstr>
      <vt:lpstr>Arial Unicode MS</vt:lpstr>
      <vt:lpstr>等线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演示文稿3</dc:title>
  <dc:creator>WIN7</dc:creator>
  <cp:lastModifiedBy>季栋栋_☀️</cp:lastModifiedBy>
  <cp:revision>123</cp:revision>
  <dcterms:created xsi:type="dcterms:W3CDTF">2017-08-18T03:02:00Z</dcterms:created>
  <dcterms:modified xsi:type="dcterms:W3CDTF">2023-10-25T00:12:34Z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2052-12.1.0.15404</vt:lpwstr>
  </property>
  <property fmtid="{D5CDD505-2E9C-101B-9397-08002B2CF9AE}" pid="3" name="ICV">
    <vt:lpwstr>F7365CDCDE7742048F6D832846E39C78_12</vt:lpwstr>
  </property>
</Properties>
</file>