
<file path=[Content_Types].xml><?xml version="1.0" encoding="utf-8"?>
<Types xmlns="http://schemas.openxmlformats.org/package/2006/content-types">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7"/>
  </p:handoutMasterIdLst>
  <p:sldIdLst>
    <p:sldId id="261" r:id="rId3"/>
    <p:sldId id="260" r:id="rId5"/>
    <p:sldId id="256" r:id="rId6"/>
    <p:sldId id="259" r:id="rId7"/>
    <p:sldId id="267" r:id="rId8"/>
    <p:sldId id="266" r:id="rId9"/>
    <p:sldId id="265" r:id="rId10"/>
    <p:sldId id="258" r:id="rId11"/>
    <p:sldId id="263" r:id="rId12"/>
    <p:sldId id="262" r:id="rId13"/>
    <p:sldId id="273" r:id="rId14"/>
    <p:sldId id="295" r:id="rId15"/>
    <p:sldId id="294" r:id="rId16"/>
    <p:sldId id="274" r:id="rId17"/>
    <p:sldId id="275" r:id="rId18"/>
    <p:sldId id="276" r:id="rId19"/>
    <p:sldId id="287" r:id="rId20"/>
    <p:sldId id="277" r:id="rId21"/>
    <p:sldId id="278" r:id="rId22"/>
    <p:sldId id="279" r:id="rId23"/>
    <p:sldId id="285" r:id="rId24"/>
    <p:sldId id="280" r:id="rId25"/>
    <p:sldId id="286" r:id="rId26"/>
  </p:sldIdLst>
  <p:sldSz cx="12192000" cy="6858000"/>
  <p:notesSz cx="6858000" cy="9144000"/>
  <p:embeddedFontLst>
    <p:embeddedFont>
      <p:font typeface="华文中宋" panose="02010600040101010101" charset="-122"/>
      <p:regular r:id="rId32"/>
    </p:embeddedFont>
    <p:embeddedFont>
      <p:font typeface="微软雅黑" panose="020B0503020204020204" charset="-122"/>
      <p:regular r:id="rId33"/>
    </p:embeddedFont>
    <p:embeddedFont>
      <p:font typeface="楷体" panose="02010609060101010101" charset="-122"/>
      <p:regular r:id="rId34"/>
    </p:embeddedFont>
    <p:embeddedFont>
      <p:font typeface="黑体" panose="02010609060101010101" charset="-122"/>
      <p:regular r:id="rId35"/>
    </p:embeddedFont>
    <p:embeddedFont>
      <p:font typeface="Calibri" panose="020F0502020204030204"/>
      <p:regular r:id="rId36"/>
      <p:bold r:id="rId37"/>
      <p:italic r:id="rId38"/>
      <p:boldItalic r:id="rId39"/>
    </p:embeddedFont>
    <p:embeddedFont>
      <p:font typeface="Calibri" panose="020F0502020204030204" charset="0"/>
      <p:regular r:id="rId40"/>
      <p:bold r:id="rId41"/>
      <p:italic r:id="rId42"/>
      <p:boldItalic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pos="38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JH" initials="L" lastIdx="0" clrIdx="0"/>
  <p:cmAuthor id="2" name="weihua" initials="w" lastIdx="0" clrIdx="1"/>
  <p:cmAuthor id="5" name="作者" initials="A" lastIdx="0" clrIdx="2"/>
  <p:cmAuthor id="0" name="微软用户" initials="微软用户" lastIdx="0" clrIdx="0"/>
  <p:cmAuthor id="7" name="www.xkb1.com" initials="" lastIdx="0" clrIdx="1"/>
  <p:cmAuthor id="8" name="lenovo" initials="" lastIdx="0" clrIdx="0"/>
  <p:cmAuthor id="9" name="dongyu" initials="" lastIdx="0" clrIdx="8"/>
  <p:cmAuthor id="3" name="Author" initials="A" lastIdx="0" clrIdx="2"/>
  <p:cmAuthor id="4" name="win" initials="w" lastIdx="0" clrIdx="0"/>
  <p:cmAuthor id="6" name="xiaoxuan Zeng" initials="" lastIdx="0" clrIdx="0"/>
  <p:cmAuthor id="13" name="HP" initials="H" lastIdx="0" clrIdx="12"/>
  <p:cmAuthor id="12" name="孙红亮" initials="孙" lastIdx="0" clrIdx="11"/>
  <p:cmAuthor id="14" name="222" initials="" lastIdx="0" clrIdx="0"/>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10" name="Lenovo" initials="L" lastIdx="0" clrIdx="9"/>
  <p:cmAuthor id="11" name="86137" initials="8" lastIdx="0" clrIdx="10"/>
  <p:cmAuthor id="18" name="未知用户1" initials="未知用户1" lastIdx="0" clrIdx="0"/>
  <p:cmAuthor id="23" name="liyaxi" initials="l" lastIdx="2" clrIdx="2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6"/>
        <p:guide pos="389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282.xml"/><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notesMaster" Target="notesMasters/notesMaster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custDataLst>
              <p:tags r:id="rId3"/>
            </p:custDataLst>
          </p:nvPr>
        </p:nvSpPr>
        <p:spPr>
          <a:xfrm>
            <a:off x="685800" y="1143000"/>
            <a:ext cx="5486400" cy="3086100"/>
          </a:xfrm>
        </p:spPr>
      </p:sp>
      <p:sp>
        <p:nvSpPr>
          <p:cNvPr id="27650" name="备注占位符 2"/>
          <p:cNvSpPr>
            <a:spLocks noGrp="1"/>
          </p:cNvSpPr>
          <p:nvPr>
            <p:ph type="body" idx="1"/>
            <p:custDataLst>
              <p:tags r:id="rId4"/>
            </p:custDataLst>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custDataLst>
              <p:tags r:id="rId5"/>
            </p:custDataLst>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微软雅黑" panose="020B0503020204020204" charset="-122"/>
                <a:cs typeface="+mn-cs"/>
                <a:sym typeface="+mn-ea"/>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charset="-122"/>
              <a:cs typeface="+mn-c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0" Type="http://schemas.openxmlformats.org/officeDocument/2006/relationships/notesSlide" Target="../notesSlides/notesSlide1.xml"/><Relationship Id="rId4" Type="http://schemas.openxmlformats.org/officeDocument/2006/relationships/tags" Target="../tags/tag66.xml"/><Relationship Id="rId39" Type="http://schemas.openxmlformats.org/officeDocument/2006/relationships/slideLayout" Target="../slideLayouts/slideLayout1.xml"/><Relationship Id="rId38" Type="http://schemas.openxmlformats.org/officeDocument/2006/relationships/tags" Target="../tags/tag99.xml"/><Relationship Id="rId37" Type="http://schemas.openxmlformats.org/officeDocument/2006/relationships/tags" Target="../tags/tag98.xml"/><Relationship Id="rId36" Type="http://schemas.openxmlformats.org/officeDocument/2006/relationships/image" Target="../media/image1.png"/><Relationship Id="rId35" Type="http://schemas.openxmlformats.org/officeDocument/2006/relationships/tags" Target="../tags/tag97.xml"/><Relationship Id="rId34" Type="http://schemas.openxmlformats.org/officeDocument/2006/relationships/tags" Target="../tags/tag96.xml"/><Relationship Id="rId33" Type="http://schemas.openxmlformats.org/officeDocument/2006/relationships/tags" Target="../tags/tag95.xml"/><Relationship Id="rId32" Type="http://schemas.openxmlformats.org/officeDocument/2006/relationships/tags" Target="../tags/tag94.xml"/><Relationship Id="rId31" Type="http://schemas.openxmlformats.org/officeDocument/2006/relationships/tags" Target="../tags/tag93.xml"/><Relationship Id="rId30" Type="http://schemas.openxmlformats.org/officeDocument/2006/relationships/tags" Target="../tags/tag92.xml"/><Relationship Id="rId3" Type="http://schemas.openxmlformats.org/officeDocument/2006/relationships/tags" Target="../tags/tag65.xml"/><Relationship Id="rId29" Type="http://schemas.openxmlformats.org/officeDocument/2006/relationships/tags" Target="../tags/tag91.xml"/><Relationship Id="rId28" Type="http://schemas.openxmlformats.org/officeDocument/2006/relationships/tags" Target="../tags/tag90.xml"/><Relationship Id="rId27" Type="http://schemas.openxmlformats.org/officeDocument/2006/relationships/tags" Target="../tags/tag89.xml"/><Relationship Id="rId26" Type="http://schemas.openxmlformats.org/officeDocument/2006/relationships/tags" Target="../tags/tag88.xml"/><Relationship Id="rId25" Type="http://schemas.openxmlformats.org/officeDocument/2006/relationships/tags" Target="../tags/tag87.xml"/><Relationship Id="rId24" Type="http://schemas.openxmlformats.org/officeDocument/2006/relationships/tags" Target="../tags/tag86.xml"/><Relationship Id="rId23" Type="http://schemas.openxmlformats.org/officeDocument/2006/relationships/tags" Target="../tags/tag85.xml"/><Relationship Id="rId22" Type="http://schemas.openxmlformats.org/officeDocument/2006/relationships/tags" Target="../tags/tag84.xml"/><Relationship Id="rId21" Type="http://schemas.openxmlformats.org/officeDocument/2006/relationships/tags" Target="../tags/tag83.xml"/><Relationship Id="rId20" Type="http://schemas.openxmlformats.org/officeDocument/2006/relationships/tags" Target="../tags/tag82.xml"/><Relationship Id="rId2" Type="http://schemas.openxmlformats.org/officeDocument/2006/relationships/tags" Target="../tags/tag64.xml"/><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image" Target="../media/image1.png"/><Relationship Id="rId1" Type="http://schemas.openxmlformats.org/officeDocument/2006/relationships/tags" Target="../tags/tag166.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2.xml"/><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tags" Target="../tags/tag171.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image" Target="../media/image1.png"/><Relationship Id="rId1" Type="http://schemas.openxmlformats.org/officeDocument/2006/relationships/tags" Target="../tags/tag173.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image" Target="../media/image1.png"/><Relationship Id="rId1" Type="http://schemas.openxmlformats.org/officeDocument/2006/relationships/tags" Target="../tags/tag180.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image" Target="../media/image1.png"/><Relationship Id="rId1" Type="http://schemas.openxmlformats.org/officeDocument/2006/relationships/tags" Target="../tags/tag186.xml"/></Relationships>
</file>

<file path=ppt/slides/_rels/slide15.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1" Type="http://schemas.openxmlformats.org/officeDocument/2006/relationships/slideLayout" Target="../slideLayouts/slideLayout1.xml"/><Relationship Id="rId30" Type="http://schemas.openxmlformats.org/officeDocument/2006/relationships/tags" Target="../tags/tag219.xml"/><Relationship Id="rId3" Type="http://schemas.openxmlformats.org/officeDocument/2006/relationships/tags" Target="../tags/tag192.xml"/><Relationship Id="rId29" Type="http://schemas.openxmlformats.org/officeDocument/2006/relationships/tags" Target="../tags/tag218.xml"/><Relationship Id="rId28" Type="http://schemas.openxmlformats.org/officeDocument/2006/relationships/tags" Target="../tags/tag217.xml"/><Relationship Id="rId27" Type="http://schemas.openxmlformats.org/officeDocument/2006/relationships/tags" Target="../tags/tag216.xml"/><Relationship Id="rId26" Type="http://schemas.openxmlformats.org/officeDocument/2006/relationships/tags" Target="../tags/tag215.xml"/><Relationship Id="rId25" Type="http://schemas.openxmlformats.org/officeDocument/2006/relationships/tags" Target="../tags/tag214.xml"/><Relationship Id="rId24" Type="http://schemas.openxmlformats.org/officeDocument/2006/relationships/tags" Target="../tags/tag213.xml"/><Relationship Id="rId23" Type="http://schemas.openxmlformats.org/officeDocument/2006/relationships/tags" Target="../tags/tag212.xml"/><Relationship Id="rId22" Type="http://schemas.openxmlformats.org/officeDocument/2006/relationships/tags" Target="../tags/tag211.xml"/><Relationship Id="rId21" Type="http://schemas.openxmlformats.org/officeDocument/2006/relationships/tags" Target="../tags/tag210.xml"/><Relationship Id="rId20" Type="http://schemas.openxmlformats.org/officeDocument/2006/relationships/tags" Target="../tags/tag209.xml"/><Relationship Id="rId2" Type="http://schemas.openxmlformats.org/officeDocument/2006/relationships/image" Target="../media/image1.png"/><Relationship Id="rId19" Type="http://schemas.openxmlformats.org/officeDocument/2006/relationships/tags" Target="../tags/tag208.xml"/><Relationship Id="rId18" Type="http://schemas.openxmlformats.org/officeDocument/2006/relationships/tags" Target="../tags/tag207.xml"/><Relationship Id="rId17" Type="http://schemas.openxmlformats.org/officeDocument/2006/relationships/tags" Target="../tags/tag206.xml"/><Relationship Id="rId16" Type="http://schemas.openxmlformats.org/officeDocument/2006/relationships/tags" Target="../tags/tag205.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tags" Target="../tags/tag200.xml"/><Relationship Id="rId10" Type="http://schemas.openxmlformats.org/officeDocument/2006/relationships/tags" Target="../tags/tag199.xml"/><Relationship Id="rId1" Type="http://schemas.openxmlformats.org/officeDocument/2006/relationships/tags" Target="../tags/tag191.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image" Target="../media/image1.png"/><Relationship Id="rId1" Type="http://schemas.openxmlformats.org/officeDocument/2006/relationships/tags" Target="../tags/tag220.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25.xml"/><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tags" Target="../tags/tag224.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29.xml"/><Relationship Id="rId7" Type="http://schemas.openxmlformats.org/officeDocument/2006/relationships/image" Target="../media/image5.png"/><Relationship Id="rId6" Type="http://schemas.openxmlformats.org/officeDocument/2006/relationships/tags" Target="../tags/tag228.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1.png"/><Relationship Id="rId2" Type="http://schemas.openxmlformats.org/officeDocument/2006/relationships/tags" Target="../tags/tag227.xml"/><Relationship Id="rId1" Type="http://schemas.openxmlformats.org/officeDocument/2006/relationships/tags" Target="../tags/tag22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image" Target="../media/image1.png"/><Relationship Id="rId1" Type="http://schemas.openxmlformats.org/officeDocument/2006/relationships/tags" Target="../tags/tag230.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tags" Target="../tags/tag103.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image" Target="../media/image1.png"/><Relationship Id="rId15" Type="http://schemas.openxmlformats.org/officeDocument/2006/relationships/slideLayout" Target="../slideLayouts/slideLayout1.xml"/><Relationship Id="rId14" Type="http://schemas.openxmlformats.org/officeDocument/2006/relationships/tags" Target="../tags/tag249.xml"/><Relationship Id="rId13" Type="http://schemas.openxmlformats.org/officeDocument/2006/relationships/tags" Target="../tags/tag248.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tags" Target="../tags/tag237.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image" Target="../media/image1.png"/><Relationship Id="rId1" Type="http://schemas.openxmlformats.org/officeDocument/2006/relationships/tags" Target="../tags/tag250.xml"/></Relationships>
</file>

<file path=ppt/slides/_rels/slide22.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tags" Target="../tags/tag257.xml"/><Relationship Id="rId22" Type="http://schemas.openxmlformats.org/officeDocument/2006/relationships/slideLayout" Target="../slideLayouts/slideLayout1.xml"/><Relationship Id="rId21" Type="http://schemas.openxmlformats.org/officeDocument/2006/relationships/tags" Target="../tags/tag275.xml"/><Relationship Id="rId20" Type="http://schemas.openxmlformats.org/officeDocument/2006/relationships/tags" Target="../tags/tag274.xml"/><Relationship Id="rId2" Type="http://schemas.openxmlformats.org/officeDocument/2006/relationships/image" Target="../media/image1.png"/><Relationship Id="rId19" Type="http://schemas.openxmlformats.org/officeDocument/2006/relationships/tags" Target="../tags/tag273.xml"/><Relationship Id="rId18" Type="http://schemas.openxmlformats.org/officeDocument/2006/relationships/tags" Target="../tags/tag272.xml"/><Relationship Id="rId17" Type="http://schemas.openxmlformats.org/officeDocument/2006/relationships/tags" Target="../tags/tag271.xml"/><Relationship Id="rId16" Type="http://schemas.openxmlformats.org/officeDocument/2006/relationships/tags" Target="../tags/tag270.xml"/><Relationship Id="rId15" Type="http://schemas.openxmlformats.org/officeDocument/2006/relationships/tags" Target="../tags/tag269.xml"/><Relationship Id="rId14" Type="http://schemas.openxmlformats.org/officeDocument/2006/relationships/tags" Target="../tags/tag268.xml"/><Relationship Id="rId13" Type="http://schemas.openxmlformats.org/officeDocument/2006/relationships/tags" Target="../tags/tag267.xml"/><Relationship Id="rId12" Type="http://schemas.openxmlformats.org/officeDocument/2006/relationships/tags" Target="../tags/tag266.xml"/><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tags" Target="../tags/tag25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image" Target="../media/image1.png"/><Relationship Id="rId1" Type="http://schemas.openxmlformats.org/officeDocument/2006/relationships/tags" Target="../tags/tag27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5.xml"/><Relationship Id="rId2" Type="http://schemas.openxmlformats.org/officeDocument/2006/relationships/image" Target="../media/image1.png"/><Relationship Id="rId1" Type="http://schemas.openxmlformats.org/officeDocument/2006/relationships/tags" Target="../tags/tag104.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07.xml"/><Relationship Id="rId5" Type="http://schemas.openxmlformats.org/officeDocument/2006/relationships/slide" Target="slide7.xml"/><Relationship Id="rId4" Type="http://schemas.openxmlformats.org/officeDocument/2006/relationships/image" Target="../media/image2.png"/><Relationship Id="rId3" Type="http://schemas.openxmlformats.org/officeDocument/2006/relationships/slide" Target="slide5.xml"/><Relationship Id="rId2" Type="http://schemas.openxmlformats.org/officeDocument/2006/relationships/image" Target="../media/image1.png"/><Relationship Id="rId1" Type="http://schemas.openxmlformats.org/officeDocument/2006/relationships/tags" Target="../tags/tag106.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9.xml"/><Relationship Id="rId2" Type="http://schemas.openxmlformats.org/officeDocument/2006/relationships/image" Target="../media/image1.png"/><Relationship Id="rId1" Type="http://schemas.openxmlformats.org/officeDocument/2006/relationships/tags" Target="../tags/tag108.xml"/></Relationships>
</file>

<file path=ppt/slides/_rels/slide6.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slide" Target="slide4.xml"/><Relationship Id="rId6" Type="http://schemas.openxmlformats.org/officeDocument/2006/relationships/tags" Target="../tags/tag114.xml"/><Relationship Id="rId5" Type="http://schemas.openxmlformats.org/officeDocument/2006/relationships/image" Target="../media/image1.png"/><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0" Type="http://schemas.openxmlformats.org/officeDocument/2006/relationships/slideLayout" Target="../slideLayouts/slideLayout1.xml"/><Relationship Id="rId1" Type="http://schemas.openxmlformats.org/officeDocument/2006/relationships/tags" Target="../tags/tag110.xml"/></Relationships>
</file>

<file path=ppt/slides/_rels/slide7.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7" Type="http://schemas.openxmlformats.org/officeDocument/2006/relationships/slideLayout" Target="../slideLayouts/slideLayout1.xml"/><Relationship Id="rId36" Type="http://schemas.openxmlformats.org/officeDocument/2006/relationships/tags" Target="../tags/tag151.xml"/><Relationship Id="rId35" Type="http://schemas.openxmlformats.org/officeDocument/2006/relationships/tags" Target="../tags/tag150.xml"/><Relationship Id="rId34" Type="http://schemas.openxmlformats.org/officeDocument/2006/relationships/tags" Target="../tags/tag149.xml"/><Relationship Id="rId33" Type="http://schemas.openxmlformats.org/officeDocument/2006/relationships/tags" Target="../tags/tag148.xml"/><Relationship Id="rId32" Type="http://schemas.openxmlformats.org/officeDocument/2006/relationships/tags" Target="../tags/tag147.xml"/><Relationship Id="rId31" Type="http://schemas.openxmlformats.org/officeDocument/2006/relationships/tags" Target="../tags/tag146.xml"/><Relationship Id="rId30" Type="http://schemas.openxmlformats.org/officeDocument/2006/relationships/tags" Target="../tags/tag145.xml"/><Relationship Id="rId3" Type="http://schemas.openxmlformats.org/officeDocument/2006/relationships/tags" Target="../tags/tag118.xml"/><Relationship Id="rId29" Type="http://schemas.openxmlformats.org/officeDocument/2006/relationships/tags" Target="../tags/tag144.xml"/><Relationship Id="rId28" Type="http://schemas.openxmlformats.org/officeDocument/2006/relationships/tags" Target="../tags/tag143.xml"/><Relationship Id="rId27" Type="http://schemas.openxmlformats.org/officeDocument/2006/relationships/tags" Target="../tags/tag142.xml"/><Relationship Id="rId26" Type="http://schemas.openxmlformats.org/officeDocument/2006/relationships/tags" Target="../tags/tag141.xml"/><Relationship Id="rId25" Type="http://schemas.openxmlformats.org/officeDocument/2006/relationships/tags" Target="../tags/tag140.xml"/><Relationship Id="rId24" Type="http://schemas.openxmlformats.org/officeDocument/2006/relationships/tags" Target="../tags/tag139.xml"/><Relationship Id="rId23" Type="http://schemas.openxmlformats.org/officeDocument/2006/relationships/tags" Target="../tags/tag138.xml"/><Relationship Id="rId22" Type="http://schemas.openxmlformats.org/officeDocument/2006/relationships/tags" Target="../tags/tag137.xml"/><Relationship Id="rId21" Type="http://schemas.openxmlformats.org/officeDocument/2006/relationships/tags" Target="../tags/tag136.xml"/><Relationship Id="rId20" Type="http://schemas.openxmlformats.org/officeDocument/2006/relationships/tags" Target="../tags/tag135.xml"/><Relationship Id="rId2" Type="http://schemas.openxmlformats.org/officeDocument/2006/relationships/image" Target="../media/image1.png"/><Relationship Id="rId19" Type="http://schemas.openxmlformats.org/officeDocument/2006/relationships/tags" Target="../tags/tag134.xml"/><Relationship Id="rId18" Type="http://schemas.openxmlformats.org/officeDocument/2006/relationships/tags" Target="../tags/tag133.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tags" Target="../tags/tag117.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image" Target="../media/image1.png"/><Relationship Id="rId1" Type="http://schemas.openxmlformats.org/officeDocument/2006/relationships/tags" Target="../tags/tag1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2"/>
          <p:cNvSpPr/>
          <p:nvPr>
            <p:custDataLst>
              <p:tags r:id="rId1"/>
            </p:custDataLst>
          </p:nvPr>
        </p:nvSpPr>
        <p:spPr>
          <a:xfrm>
            <a:off x="635" y="3780791"/>
            <a:ext cx="12092305" cy="33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400" strike="noStrike" noProof="1"/>
          </a:p>
        </p:txBody>
      </p:sp>
      <p:sp>
        <p:nvSpPr>
          <p:cNvPr id="4" name="矩形 3"/>
          <p:cNvSpPr/>
          <p:nvPr>
            <p:custDataLst>
              <p:tags r:id="rId2"/>
            </p:custDataLst>
          </p:nvPr>
        </p:nvSpPr>
        <p:spPr>
          <a:xfrm>
            <a:off x="3175" y="3613151"/>
            <a:ext cx="128905" cy="2222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endParaRPr lang="zh-CN" altLang="en-US" sz="1400" strike="noStrike" noProof="1"/>
          </a:p>
        </p:txBody>
      </p:sp>
      <p:sp>
        <p:nvSpPr>
          <p:cNvPr id="7" name="矩形 6"/>
          <p:cNvSpPr/>
          <p:nvPr>
            <p:custDataLst>
              <p:tags r:id="rId3"/>
            </p:custDataLst>
          </p:nvPr>
        </p:nvSpPr>
        <p:spPr>
          <a:xfrm>
            <a:off x="2124711" y="3613151"/>
            <a:ext cx="107951" cy="2222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endParaRPr lang="zh-CN" altLang="en-US" sz="1400" strike="noStrike" noProof="1"/>
          </a:p>
        </p:txBody>
      </p:sp>
      <p:sp>
        <p:nvSpPr>
          <p:cNvPr id="8" name="矩形 7"/>
          <p:cNvSpPr/>
          <p:nvPr>
            <p:custDataLst>
              <p:tags r:id="rId4"/>
            </p:custDataLst>
          </p:nvPr>
        </p:nvSpPr>
        <p:spPr>
          <a:xfrm>
            <a:off x="6548755" y="3611245"/>
            <a:ext cx="100331" cy="2222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endParaRPr lang="zh-CN" altLang="en-US" sz="1400" strike="noStrike" noProof="1"/>
          </a:p>
        </p:txBody>
      </p:sp>
      <p:sp>
        <p:nvSpPr>
          <p:cNvPr id="9" name="矩形 8"/>
          <p:cNvSpPr/>
          <p:nvPr>
            <p:custDataLst>
              <p:tags r:id="rId5"/>
            </p:custDataLst>
          </p:nvPr>
        </p:nvSpPr>
        <p:spPr>
          <a:xfrm>
            <a:off x="4367531" y="3611880"/>
            <a:ext cx="114935" cy="2222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endParaRPr lang="zh-CN" altLang="en-US" sz="1400" strike="noStrike" noProof="1"/>
          </a:p>
        </p:txBody>
      </p:sp>
      <p:sp>
        <p:nvSpPr>
          <p:cNvPr id="26631" name="文本框 9"/>
          <p:cNvSpPr txBox="1"/>
          <p:nvPr>
            <p:custDataLst>
              <p:tags r:id="rId6"/>
            </p:custDataLst>
          </p:nvPr>
        </p:nvSpPr>
        <p:spPr>
          <a:xfrm>
            <a:off x="-102235" y="4023361"/>
            <a:ext cx="1679575" cy="706755"/>
          </a:xfrm>
          <a:prstGeom prst="rect">
            <a:avLst/>
          </a:prstGeom>
          <a:noFill/>
          <a:ln w="9525">
            <a:noFill/>
          </a:ln>
        </p:spPr>
        <p:txBody>
          <a:bodyPr wrap="square" anchor="t" anchorCtr="0">
            <a:spAutoFit/>
          </a:bodyPr>
          <a:lstStyle/>
          <a:p>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1840</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年</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鸦片战争</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26632" name="文本框 10"/>
          <p:cNvSpPr txBox="1"/>
          <p:nvPr>
            <p:custDataLst>
              <p:tags r:id="rId7"/>
            </p:custDataLst>
          </p:nvPr>
        </p:nvSpPr>
        <p:spPr>
          <a:xfrm>
            <a:off x="1426845" y="4050666"/>
            <a:ext cx="1861185" cy="1014730"/>
          </a:xfrm>
          <a:prstGeom prst="rect">
            <a:avLst/>
          </a:prstGeom>
          <a:noFill/>
          <a:ln w="9525">
            <a:noFill/>
          </a:ln>
        </p:spPr>
        <p:txBody>
          <a:bodyPr wrap="square" anchor="t" anchorCtr="0">
            <a:spAutoFit/>
          </a:bodyPr>
          <a:lstStyle/>
          <a:p>
            <a:pPr algn="l">
              <a:buClrTx/>
              <a:buSzTx/>
              <a:buNone/>
            </a:pP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  1919年</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l">
              <a:buClrTx/>
              <a:buSzTx/>
              <a:buNone/>
            </a:pP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 五四运动</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endParaRPr lang="zh-CN" altLang="en-US" sz="2000" b="1">
              <a:solidFill>
                <a:srgbClr val="FF0000"/>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26633" name="文本框 11"/>
          <p:cNvSpPr txBox="1"/>
          <p:nvPr>
            <p:custDataLst>
              <p:tags r:id="rId8"/>
            </p:custDataLst>
          </p:nvPr>
        </p:nvSpPr>
        <p:spPr>
          <a:xfrm>
            <a:off x="3385185" y="4050031"/>
            <a:ext cx="1796415" cy="706755"/>
          </a:xfrm>
          <a:prstGeom prst="rect">
            <a:avLst/>
          </a:prstGeom>
          <a:noFill/>
          <a:ln w="9525">
            <a:noFill/>
          </a:ln>
        </p:spPr>
        <p:txBody>
          <a:bodyPr wrap="square" anchor="t" anchorCtr="0">
            <a:spAutoFit/>
          </a:bodyPr>
          <a:lstStyle/>
          <a:p>
            <a:pPr algn="ctr"/>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1949</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年</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ct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新中国成立</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26634" name="文本框 12"/>
          <p:cNvSpPr txBox="1"/>
          <p:nvPr>
            <p:custDataLst>
              <p:tags r:id="rId9"/>
            </p:custDataLst>
          </p:nvPr>
        </p:nvSpPr>
        <p:spPr>
          <a:xfrm>
            <a:off x="5507991" y="4023360"/>
            <a:ext cx="2513965" cy="706755"/>
          </a:xfrm>
          <a:prstGeom prst="rect">
            <a:avLst/>
          </a:prstGeom>
          <a:noFill/>
          <a:ln w="9525">
            <a:noFill/>
          </a:ln>
        </p:spPr>
        <p:txBody>
          <a:bodyPr wrap="square" anchor="t" anchorCtr="0">
            <a:spAutoFit/>
          </a:bodyPr>
          <a:lstStyle/>
          <a:p>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    1956</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年底</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社会主义改造完成</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26636" name="文本框 14"/>
          <p:cNvSpPr txBox="1"/>
          <p:nvPr>
            <p:custDataLst>
              <p:tags r:id="rId10"/>
            </p:custDataLst>
          </p:nvPr>
        </p:nvSpPr>
        <p:spPr>
          <a:xfrm>
            <a:off x="-29845" y="2112011"/>
            <a:ext cx="2501900" cy="460375"/>
          </a:xfrm>
          <a:prstGeom prst="rect">
            <a:avLst/>
          </a:prstGeom>
          <a:noFill/>
          <a:ln w="9525">
            <a:noFill/>
          </a:ln>
        </p:spPr>
        <p:txBody>
          <a:bodyPr wrap="square" anchor="t" anchorCtr="0">
            <a:spAutoFit/>
          </a:bodyPr>
          <a:lstStyle/>
          <a:p>
            <a:r>
              <a:rPr lang="zh-CN" altLang="en-US" sz="2400" b="1">
                <a:solidFill>
                  <a:schemeClr val="tx2">
                    <a:lumMod val="50000"/>
                  </a:schemeClr>
                </a:solidFill>
                <a:latin typeface="Arial" panose="020B0604020202020204" pitchFamily="34" charset="0"/>
                <a:ea typeface="宋体" panose="02010600030101010101" pitchFamily="2" charset="-122"/>
              </a:rPr>
              <a:t>旧民主主义革命</a:t>
            </a:r>
            <a:endParaRPr lang="zh-CN" altLang="en-US" sz="2400" b="1">
              <a:solidFill>
                <a:schemeClr val="tx2">
                  <a:lumMod val="50000"/>
                </a:schemeClr>
              </a:solidFill>
              <a:latin typeface="Arial" panose="020B0604020202020204" pitchFamily="34" charset="0"/>
              <a:ea typeface="宋体" panose="02010600030101010101" pitchFamily="2" charset="-122"/>
            </a:endParaRPr>
          </a:p>
        </p:txBody>
      </p:sp>
      <p:sp>
        <p:nvSpPr>
          <p:cNvPr id="26637" name="文本框 15"/>
          <p:cNvSpPr txBox="1"/>
          <p:nvPr>
            <p:custDataLst>
              <p:tags r:id="rId11"/>
            </p:custDataLst>
          </p:nvPr>
        </p:nvSpPr>
        <p:spPr>
          <a:xfrm>
            <a:off x="2175511" y="2123440"/>
            <a:ext cx="2417445" cy="460375"/>
          </a:xfrm>
          <a:prstGeom prst="rect">
            <a:avLst/>
          </a:prstGeom>
          <a:noFill/>
          <a:ln w="9525">
            <a:noFill/>
          </a:ln>
        </p:spPr>
        <p:txBody>
          <a:bodyPr wrap="square" anchor="t" anchorCtr="0">
            <a:spAutoFit/>
          </a:bodyPr>
          <a:lstStyle/>
          <a:p>
            <a:r>
              <a:rPr lang="zh-CN" altLang="en-US" sz="2400" b="1">
                <a:solidFill>
                  <a:schemeClr val="tx2">
                    <a:lumMod val="50000"/>
                  </a:schemeClr>
                </a:solidFill>
                <a:latin typeface="Arial" panose="020B0604020202020204" pitchFamily="34" charset="0"/>
                <a:ea typeface="宋体" panose="02010600030101010101" pitchFamily="2" charset="-122"/>
              </a:rPr>
              <a:t>新民主主义革命</a:t>
            </a:r>
            <a:endParaRPr lang="zh-CN" altLang="en-US" sz="2400" b="1">
              <a:solidFill>
                <a:schemeClr val="tx2">
                  <a:lumMod val="50000"/>
                </a:schemeClr>
              </a:solidFill>
              <a:latin typeface="Arial" panose="020B0604020202020204" pitchFamily="34" charset="0"/>
              <a:ea typeface="宋体" panose="02010600030101010101" pitchFamily="2" charset="-122"/>
            </a:endParaRPr>
          </a:p>
        </p:txBody>
      </p:sp>
      <p:sp>
        <p:nvSpPr>
          <p:cNvPr id="26638" name="文本框 16"/>
          <p:cNvSpPr txBox="1"/>
          <p:nvPr>
            <p:custDataLst>
              <p:tags r:id="rId12"/>
            </p:custDataLst>
          </p:nvPr>
        </p:nvSpPr>
        <p:spPr>
          <a:xfrm>
            <a:off x="4471671" y="2106295"/>
            <a:ext cx="2195195" cy="535305"/>
          </a:xfrm>
          <a:prstGeom prst="rect">
            <a:avLst/>
          </a:prstGeom>
          <a:noFill/>
          <a:ln w="9525">
            <a:noFill/>
          </a:ln>
        </p:spPr>
        <p:txBody>
          <a:bodyPr wrap="square" anchor="t" anchorCtr="0">
            <a:noAutofit/>
          </a:bodyPr>
          <a:lstStyle/>
          <a:p>
            <a:pPr algn="ctr"/>
            <a:r>
              <a:rPr lang="zh-CN" altLang="en-US" sz="2400" b="1">
                <a:solidFill>
                  <a:schemeClr val="tx2">
                    <a:lumMod val="50000"/>
                  </a:schemeClr>
                </a:solidFill>
                <a:latin typeface="Arial" panose="020B0604020202020204" pitchFamily="34" charset="0"/>
                <a:ea typeface="宋体" panose="02010600030101010101" pitchFamily="2" charset="-122"/>
              </a:rPr>
              <a:t>过渡时期</a:t>
            </a:r>
            <a:r>
              <a:rPr lang="en-US" altLang="zh-CN" sz="2400" b="1">
                <a:solidFill>
                  <a:schemeClr val="tx2">
                    <a:lumMod val="50000"/>
                  </a:schemeClr>
                </a:solidFill>
                <a:latin typeface="华文楷体" panose="02010600040101010101" charset="-122"/>
                <a:ea typeface="华文楷体" panose="02010600040101010101" charset="-122"/>
              </a:rPr>
              <a:t>   </a:t>
            </a:r>
            <a:endParaRPr lang="zh-CN" altLang="en-US" sz="2400" b="1">
              <a:solidFill>
                <a:schemeClr val="tx2">
                  <a:lumMod val="50000"/>
                </a:schemeClr>
              </a:solidFill>
              <a:latin typeface="Arial" panose="020B0604020202020204" pitchFamily="34" charset="0"/>
              <a:ea typeface="宋体" panose="02010600030101010101" pitchFamily="2" charset="-122"/>
            </a:endParaRPr>
          </a:p>
          <a:p>
            <a:r>
              <a:rPr lang="zh-CN" altLang="en-US" sz="2400" b="1">
                <a:solidFill>
                  <a:schemeClr val="tx2">
                    <a:lumMod val="50000"/>
                  </a:schemeClr>
                </a:solidFill>
                <a:latin typeface="Arial" panose="020B0604020202020204" pitchFamily="34" charset="0"/>
                <a:ea typeface="宋体" panose="02010600030101010101" pitchFamily="2" charset="-122"/>
              </a:rPr>
              <a:t>    </a:t>
            </a:r>
            <a:endParaRPr lang="zh-CN" altLang="en-US" sz="2400" b="1">
              <a:solidFill>
                <a:schemeClr val="tx2">
                  <a:lumMod val="50000"/>
                </a:schemeClr>
              </a:solidFill>
              <a:latin typeface="Arial" panose="020B0604020202020204" pitchFamily="34" charset="0"/>
              <a:ea typeface="宋体" panose="02010600030101010101" pitchFamily="2" charset="-122"/>
            </a:endParaRPr>
          </a:p>
        </p:txBody>
      </p:sp>
      <p:sp>
        <p:nvSpPr>
          <p:cNvPr id="26639" name="文本框 17"/>
          <p:cNvSpPr txBox="1"/>
          <p:nvPr>
            <p:custDataLst>
              <p:tags r:id="rId13"/>
            </p:custDataLst>
          </p:nvPr>
        </p:nvSpPr>
        <p:spPr>
          <a:xfrm>
            <a:off x="6766560" y="2110740"/>
            <a:ext cx="2657475" cy="458471"/>
          </a:xfrm>
          <a:prstGeom prst="rect">
            <a:avLst/>
          </a:prstGeom>
          <a:noFill/>
          <a:ln w="9525">
            <a:noFill/>
          </a:ln>
        </p:spPr>
        <p:txBody>
          <a:bodyPr wrap="square" anchor="t" anchorCtr="0">
            <a:noAutofit/>
          </a:bodyPr>
          <a:lstStyle/>
          <a:p>
            <a:r>
              <a:rPr lang="zh-CN" altLang="en-US" sz="2400" b="1" spc="-140">
                <a:solidFill>
                  <a:schemeClr val="tx2">
                    <a:lumMod val="50000"/>
                  </a:schemeClr>
                </a:solidFill>
                <a:uFillTx/>
                <a:latin typeface="Arial" panose="020B0604020202020204" pitchFamily="34" charset="0"/>
                <a:ea typeface="宋体" panose="02010600030101010101" pitchFamily="2" charset="-122"/>
              </a:rPr>
              <a:t>社会主义建设时期</a:t>
            </a:r>
            <a:endParaRPr lang="zh-CN" altLang="en-US" sz="2400" b="1" spc="-140">
              <a:solidFill>
                <a:schemeClr val="tx2">
                  <a:lumMod val="50000"/>
                </a:schemeClr>
              </a:solidFill>
              <a:uFillTx/>
              <a:latin typeface="Arial" panose="020B0604020202020204" pitchFamily="34" charset="0"/>
              <a:ea typeface="宋体" panose="02010600030101010101" pitchFamily="2" charset="-122"/>
            </a:endParaRPr>
          </a:p>
        </p:txBody>
      </p:sp>
      <p:sp>
        <p:nvSpPr>
          <p:cNvPr id="20" name="右大括号 19"/>
          <p:cNvSpPr/>
          <p:nvPr>
            <p:custDataLst>
              <p:tags r:id="rId14"/>
            </p:custDataLst>
          </p:nvPr>
        </p:nvSpPr>
        <p:spPr>
          <a:xfrm rot="16200000">
            <a:off x="2035811" y="-262889"/>
            <a:ext cx="477520" cy="4286251"/>
          </a:xfrm>
          <a:prstGeom prst="rightBrace">
            <a:avLst>
              <a:gd name="adj1" fmla="val 8333"/>
              <a:gd name="adj2" fmla="val 49207"/>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sp>
        <p:nvSpPr>
          <p:cNvPr id="22" name="右大括号 21"/>
          <p:cNvSpPr/>
          <p:nvPr>
            <p:custDataLst>
              <p:tags r:id="rId15"/>
            </p:custDataLst>
          </p:nvPr>
        </p:nvSpPr>
        <p:spPr>
          <a:xfrm rot="16200000">
            <a:off x="9145905" y="-899795"/>
            <a:ext cx="453391" cy="5537200"/>
          </a:xfrm>
          <a:prstGeom prst="rightBrace">
            <a:avLst>
              <a:gd name="adj1" fmla="val 8333"/>
              <a:gd name="adj2" fmla="val 51789"/>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sp>
        <p:nvSpPr>
          <p:cNvPr id="23" name="TextBox 22"/>
          <p:cNvSpPr txBox="1"/>
          <p:nvPr>
            <p:custDataLst>
              <p:tags r:id="rId16"/>
            </p:custDataLst>
          </p:nvPr>
        </p:nvSpPr>
        <p:spPr>
          <a:xfrm>
            <a:off x="551219" y="883553"/>
            <a:ext cx="3400425" cy="521970"/>
          </a:xfrm>
          <a:prstGeom prst="rect">
            <a:avLst/>
          </a:prstGeom>
          <a:noFill/>
        </p:spPr>
        <p:txBody>
          <a:bodyPr wrap="none" rtlCol="0">
            <a:spAutoFit/>
          </a:bodyPr>
          <a:lstStyle/>
          <a:p>
            <a:r>
              <a:rPr lang="zh-CN" altLang="en-US" sz="2800" b="1" smtClean="0">
                <a:solidFill>
                  <a:srgbClr val="0000FF"/>
                </a:solidFill>
                <a:latin typeface="楷体" panose="02010609060101010101" charset="-122"/>
                <a:ea typeface="楷体" panose="02010609060101010101" charset="-122"/>
              </a:rPr>
              <a:t>半殖民地半封建社会</a:t>
            </a:r>
            <a:endParaRPr lang="zh-CN" altLang="en-US" sz="2800" b="1" smtClean="0">
              <a:solidFill>
                <a:srgbClr val="0000FF"/>
              </a:solidFill>
              <a:latin typeface="楷体" panose="02010609060101010101" charset="-122"/>
              <a:ea typeface="楷体" panose="02010609060101010101" charset="-122"/>
            </a:endParaRPr>
          </a:p>
        </p:txBody>
      </p:sp>
      <p:sp>
        <p:nvSpPr>
          <p:cNvPr id="24" name="TextBox 23"/>
          <p:cNvSpPr txBox="1"/>
          <p:nvPr>
            <p:custDataLst>
              <p:tags r:id="rId17"/>
            </p:custDataLst>
          </p:nvPr>
        </p:nvSpPr>
        <p:spPr>
          <a:xfrm>
            <a:off x="8304195" y="848403"/>
            <a:ext cx="2327910" cy="521970"/>
          </a:xfrm>
          <a:prstGeom prst="rect">
            <a:avLst/>
          </a:prstGeom>
          <a:noFill/>
        </p:spPr>
        <p:txBody>
          <a:bodyPr wrap="none" rtlCol="0">
            <a:spAutoFit/>
          </a:bodyPr>
          <a:lstStyle/>
          <a:p>
            <a:r>
              <a:rPr lang="zh-CN" altLang="en-US" sz="2800" b="1" smtClean="0">
                <a:solidFill>
                  <a:srgbClr val="0000FF"/>
                </a:solidFill>
                <a:latin typeface="楷体" panose="02010609060101010101" charset="-122"/>
                <a:ea typeface="楷体" panose="02010609060101010101" charset="-122"/>
              </a:rPr>
              <a:t>社会主义社会</a:t>
            </a:r>
            <a:endParaRPr lang="zh-CN" altLang="en-US" sz="2800" b="1" smtClean="0">
              <a:solidFill>
                <a:srgbClr val="0000FF"/>
              </a:solidFill>
              <a:latin typeface="楷体" panose="02010609060101010101" charset="-122"/>
              <a:ea typeface="楷体" panose="02010609060101010101" charset="-122"/>
            </a:endParaRPr>
          </a:p>
        </p:txBody>
      </p:sp>
      <p:sp>
        <p:nvSpPr>
          <p:cNvPr id="6" name="右大括号 5"/>
          <p:cNvSpPr/>
          <p:nvPr>
            <p:custDataLst>
              <p:tags r:id="rId18"/>
            </p:custDataLst>
          </p:nvPr>
        </p:nvSpPr>
        <p:spPr>
          <a:xfrm rot="16200000">
            <a:off x="5309871" y="862331"/>
            <a:ext cx="401320" cy="2077720"/>
          </a:xfrm>
          <a:prstGeom prst="rightBrace">
            <a:avLst>
              <a:gd name="adj1" fmla="val 8333"/>
              <a:gd name="adj2" fmla="val 51789"/>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400"/>
          </a:p>
        </p:txBody>
      </p:sp>
      <p:sp>
        <p:nvSpPr>
          <p:cNvPr id="10" name="文本框 16"/>
          <p:cNvSpPr txBox="1"/>
          <p:nvPr>
            <p:custDataLst>
              <p:tags r:id="rId19"/>
            </p:custDataLst>
          </p:nvPr>
        </p:nvSpPr>
        <p:spPr>
          <a:xfrm>
            <a:off x="4248151" y="883285"/>
            <a:ext cx="3042285" cy="521970"/>
          </a:xfrm>
          <a:prstGeom prst="rect">
            <a:avLst/>
          </a:prstGeom>
          <a:noFill/>
          <a:ln w="9525">
            <a:noFill/>
          </a:ln>
        </p:spPr>
        <p:txBody>
          <a:bodyPr wrap="square" anchor="t" anchorCtr="0">
            <a:spAutoFit/>
          </a:bodyPr>
          <a:p>
            <a:r>
              <a:rPr lang="zh-CN" altLang="en-US" sz="2800" b="1" smtClean="0">
                <a:solidFill>
                  <a:srgbClr val="0000FF"/>
                </a:solidFill>
                <a:latin typeface="楷体" panose="02010609060101010101" charset="-122"/>
                <a:ea typeface="楷体" panose="02010609060101010101" charset="-122"/>
              </a:rPr>
              <a:t>新民主主义社会</a:t>
            </a:r>
            <a:endParaRPr lang="zh-CN" altLang="en-US" sz="2800" b="1" smtClean="0">
              <a:solidFill>
                <a:srgbClr val="0000FF"/>
              </a:solidFill>
              <a:latin typeface="楷体" panose="02010609060101010101" charset="-122"/>
              <a:ea typeface="楷体" panose="02010609060101010101" charset="-122"/>
            </a:endParaRPr>
          </a:p>
        </p:txBody>
      </p:sp>
      <p:sp>
        <p:nvSpPr>
          <p:cNvPr id="11" name="矩形 10"/>
          <p:cNvSpPr/>
          <p:nvPr>
            <p:custDataLst>
              <p:tags r:id="rId20"/>
            </p:custDataLst>
          </p:nvPr>
        </p:nvSpPr>
        <p:spPr>
          <a:xfrm>
            <a:off x="9642475" y="3626485"/>
            <a:ext cx="114935" cy="2222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endParaRPr lang="zh-CN" altLang="en-US" sz="1400" strike="noStrike" noProof="1"/>
          </a:p>
        </p:txBody>
      </p:sp>
      <p:sp>
        <p:nvSpPr>
          <p:cNvPr id="12" name="文本框 17"/>
          <p:cNvSpPr txBox="1"/>
          <p:nvPr>
            <p:custDataLst>
              <p:tags r:id="rId21"/>
            </p:custDataLst>
          </p:nvPr>
        </p:nvSpPr>
        <p:spPr>
          <a:xfrm>
            <a:off x="9392920" y="2059305"/>
            <a:ext cx="3007995" cy="829945"/>
          </a:xfrm>
          <a:prstGeom prst="rect">
            <a:avLst/>
          </a:prstGeom>
          <a:noFill/>
          <a:ln w="9525">
            <a:noFill/>
          </a:ln>
        </p:spPr>
        <p:txBody>
          <a:bodyPr wrap="square" anchor="t" anchorCtr="0">
            <a:spAutoFit/>
          </a:bodyPr>
          <a:p>
            <a:r>
              <a:rPr lang="zh-CN" altLang="en-US" sz="2400" b="1" spc="-100">
                <a:solidFill>
                  <a:schemeClr val="tx2">
                    <a:lumMod val="50000"/>
                  </a:schemeClr>
                </a:solidFill>
                <a:uFillTx/>
                <a:latin typeface="Arial" panose="020B0604020202020204" pitchFamily="34" charset="0"/>
                <a:ea typeface="宋体" panose="02010600030101010101" pitchFamily="2" charset="-122"/>
              </a:rPr>
              <a:t>改革开放和社会主义现代化建设新时期</a:t>
            </a:r>
            <a:endParaRPr lang="zh-CN" altLang="en-US" sz="2400" b="1" spc="-100">
              <a:solidFill>
                <a:schemeClr val="tx2">
                  <a:lumMod val="50000"/>
                </a:schemeClr>
              </a:solidFill>
              <a:uFillTx/>
              <a:latin typeface="Arial" panose="020B0604020202020204" pitchFamily="34" charset="0"/>
              <a:ea typeface="宋体" panose="02010600030101010101" pitchFamily="2" charset="-122"/>
            </a:endParaRPr>
          </a:p>
        </p:txBody>
      </p:sp>
      <p:sp>
        <p:nvSpPr>
          <p:cNvPr id="13" name="文本框 12"/>
          <p:cNvSpPr txBox="1"/>
          <p:nvPr>
            <p:custDataLst>
              <p:tags r:id="rId22"/>
            </p:custDataLst>
          </p:nvPr>
        </p:nvSpPr>
        <p:spPr>
          <a:xfrm>
            <a:off x="9392920" y="4050453"/>
            <a:ext cx="1299633" cy="706755"/>
          </a:xfrm>
          <a:prstGeom prst="rect">
            <a:avLst/>
          </a:prstGeom>
          <a:noFill/>
          <a:ln w="9525">
            <a:noFill/>
          </a:ln>
        </p:spPr>
        <p:txBody>
          <a:bodyPr wrap="square" anchor="t" anchorCtr="0">
            <a:spAutoFit/>
          </a:bodyPr>
          <a:p>
            <a:pPr algn="l"/>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19</a:t>
            </a:r>
            <a:r>
              <a:rPr 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78</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年</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改革开放</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15" name="文本框 14"/>
          <p:cNvSpPr txBox="1"/>
          <p:nvPr>
            <p:custDataLst>
              <p:tags r:id="rId23"/>
            </p:custDataLst>
          </p:nvPr>
        </p:nvSpPr>
        <p:spPr>
          <a:xfrm>
            <a:off x="10427547" y="4050453"/>
            <a:ext cx="1521460" cy="706755"/>
          </a:xfrm>
          <a:prstGeom prst="rect">
            <a:avLst/>
          </a:prstGeom>
          <a:noFill/>
          <a:ln w="9525">
            <a:noFill/>
          </a:ln>
        </p:spPr>
        <p:txBody>
          <a:bodyPr wrap="square" anchor="t" anchorCtr="0">
            <a:spAutoFit/>
          </a:bodyPr>
          <a:p>
            <a:pPr algn="l"/>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 2012</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年</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gn="l"/>
            <a:endParaRPr lang="zh-CN" altLang="en-US" sz="2000" b="1">
              <a:solidFill>
                <a:srgbClr val="FF0000"/>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16" name="椭圆 15"/>
          <p:cNvSpPr/>
          <p:nvPr/>
        </p:nvSpPr>
        <p:spPr>
          <a:xfrm>
            <a:off x="10736580" y="3780791"/>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2" name="右大括号 1"/>
          <p:cNvSpPr/>
          <p:nvPr>
            <p:custDataLst>
              <p:tags r:id="rId24"/>
            </p:custDataLst>
          </p:nvPr>
        </p:nvSpPr>
        <p:spPr>
          <a:xfrm rot="16200000" flipH="1">
            <a:off x="5169535" y="3936365"/>
            <a:ext cx="559435" cy="2401570"/>
          </a:xfrm>
          <a:prstGeom prst="rightBrace">
            <a:avLst>
              <a:gd name="adj1" fmla="val 8333"/>
              <a:gd name="adj2" fmla="val 47693"/>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400"/>
          </a:p>
        </p:txBody>
      </p:sp>
      <p:sp>
        <p:nvSpPr>
          <p:cNvPr id="5" name="文本框 4"/>
          <p:cNvSpPr txBox="1"/>
          <p:nvPr/>
        </p:nvSpPr>
        <p:spPr>
          <a:xfrm>
            <a:off x="4441825" y="5516880"/>
            <a:ext cx="3679825" cy="460375"/>
          </a:xfrm>
          <a:prstGeom prst="rect">
            <a:avLst/>
          </a:prstGeom>
          <a:noFill/>
        </p:spPr>
        <p:txBody>
          <a:bodyPr wrap="square" rtlCol="0">
            <a:spAutoFit/>
          </a:bodyPr>
          <a:p>
            <a:r>
              <a:rPr lang="zh-CN" altLang="en-US" sz="2400" b="1">
                <a:latin typeface="华文中宋" panose="02010600040101010101" charset="-122"/>
                <a:ea typeface="华文中宋" panose="02010600040101010101" charset="-122"/>
                <a:sym typeface="华文中宋" panose="02010600040101010101" charset="-122"/>
              </a:rPr>
              <a:t>社会主义革命</a:t>
            </a:r>
            <a:endParaRPr lang="zh-CN" altLang="en-US" sz="2400" b="1">
              <a:latin typeface="华文中宋" panose="02010600040101010101" charset="-122"/>
              <a:ea typeface="华文中宋" panose="02010600040101010101" charset="-122"/>
              <a:sym typeface="华文中宋" panose="02010600040101010101" charset="-122"/>
            </a:endParaRPr>
          </a:p>
        </p:txBody>
      </p:sp>
      <p:cxnSp>
        <p:nvCxnSpPr>
          <p:cNvPr id="14" name="直接连接符 13"/>
          <p:cNvCxnSpPr/>
          <p:nvPr>
            <p:custDataLst>
              <p:tags r:id="rId25"/>
            </p:custDataLst>
          </p:nvPr>
        </p:nvCxnSpPr>
        <p:spPr>
          <a:xfrm>
            <a:off x="3647001" y="650755"/>
            <a:ext cx="5255260" cy="1016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104515" y="143511"/>
            <a:ext cx="409575" cy="443231"/>
            <a:chOff x="2121873" y="1511588"/>
            <a:chExt cx="445481" cy="469613"/>
          </a:xfrm>
        </p:grpSpPr>
        <p:sp>
          <p:nvSpPr>
            <p:cNvPr id="32" name="矩形 31"/>
            <p:cNvSpPr/>
            <p:nvPr>
              <p:custDataLst>
                <p:tags r:id="rId26"/>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7" name="矩形 16"/>
            <p:cNvSpPr/>
            <p:nvPr>
              <p:custDataLst>
                <p:tags r:id="rId27"/>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grpSp>
      <p:sp>
        <p:nvSpPr>
          <p:cNvPr id="18" name="文本框 17"/>
          <p:cNvSpPr txBox="1"/>
          <p:nvPr>
            <p:custDataLst>
              <p:tags r:id="rId28"/>
            </p:custDataLst>
          </p:nvPr>
        </p:nvSpPr>
        <p:spPr>
          <a:xfrm>
            <a:off x="3737611" y="85725"/>
            <a:ext cx="5319395" cy="525145"/>
          </a:xfrm>
          <a:prstGeom prst="rect">
            <a:avLst/>
          </a:prstGeom>
          <a:noFill/>
        </p:spPr>
        <p:txBody>
          <a:bodyPr wrap="square" rtlCol="0">
            <a:noAutofit/>
            <a:scene3d>
              <a:camera prst="orthographicFront"/>
              <a:lightRig rig="threePt" dir="t"/>
            </a:scene3d>
          </a:bodyPr>
          <a:p>
            <a:r>
              <a:rPr lang="zh-CN" altLang="en-US" sz="3000" dirty="0">
                <a:solidFill>
                  <a:prstClr val="black"/>
                </a:solidFill>
                <a:latin typeface="黑体" panose="02010609060101010101" charset="-122"/>
                <a:ea typeface="黑体" panose="02010609060101010101" charset="-122"/>
              </a:rPr>
              <a:t>中国历史阶段划分（时间轴）</a:t>
            </a:r>
            <a:endParaRPr lang="zh-CN" altLang="en-US" sz="3000" dirty="0">
              <a:solidFill>
                <a:prstClr val="black"/>
              </a:solidFill>
              <a:latin typeface="黑体" panose="02010609060101010101" charset="-122"/>
              <a:ea typeface="黑体" panose="02010609060101010101" charset="-122"/>
            </a:endParaRPr>
          </a:p>
        </p:txBody>
      </p:sp>
      <p:sp>
        <p:nvSpPr>
          <p:cNvPr id="19" name="矩形 18"/>
          <p:cNvSpPr/>
          <p:nvPr>
            <p:custDataLst>
              <p:tags r:id="rId29"/>
            </p:custDataLst>
          </p:nvPr>
        </p:nvSpPr>
        <p:spPr>
          <a:xfrm>
            <a:off x="8021320" y="3618865"/>
            <a:ext cx="100331" cy="2222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endParaRPr lang="zh-CN" altLang="en-US" sz="1400" strike="noStrike" noProof="1"/>
          </a:p>
        </p:txBody>
      </p:sp>
      <p:sp>
        <p:nvSpPr>
          <p:cNvPr id="21" name="文本框 12"/>
          <p:cNvSpPr txBox="1"/>
          <p:nvPr>
            <p:custDataLst>
              <p:tags r:id="rId30"/>
            </p:custDataLst>
          </p:nvPr>
        </p:nvSpPr>
        <p:spPr>
          <a:xfrm>
            <a:off x="7477760" y="4050453"/>
            <a:ext cx="1230207" cy="398780"/>
          </a:xfrm>
          <a:prstGeom prst="rect">
            <a:avLst/>
          </a:prstGeom>
          <a:noFill/>
          <a:ln w="9525">
            <a:noFill/>
          </a:ln>
        </p:spPr>
        <p:txBody>
          <a:bodyPr wrap="square" anchor="t" anchorCtr="0">
            <a:spAutoFit/>
          </a:bodyPr>
          <a:p>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1966</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年</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26" name="右大括号 25"/>
          <p:cNvSpPr/>
          <p:nvPr/>
        </p:nvSpPr>
        <p:spPr>
          <a:xfrm rot="16200000">
            <a:off x="7284085" y="2823211"/>
            <a:ext cx="120651" cy="1355091"/>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400"/>
          </a:p>
        </p:txBody>
      </p:sp>
      <p:sp>
        <p:nvSpPr>
          <p:cNvPr id="27" name="文本框 26"/>
          <p:cNvSpPr txBox="1"/>
          <p:nvPr/>
        </p:nvSpPr>
        <p:spPr>
          <a:xfrm>
            <a:off x="6553200" y="2983865"/>
            <a:ext cx="1967231" cy="398780"/>
          </a:xfrm>
          <a:prstGeom prst="rect">
            <a:avLst/>
          </a:prstGeom>
          <a:noFill/>
        </p:spPr>
        <p:txBody>
          <a:bodyPr wrap="square" rtlCol="0">
            <a:spAutoFit/>
          </a:bodyPr>
          <a:p>
            <a:r>
              <a:rPr lang="zh-CN" altLang="en-US" sz="2000" b="1">
                <a:solidFill>
                  <a:srgbClr val="C00000"/>
                </a:solidFill>
                <a:latin typeface="华文中宋" panose="02010600040101010101" charset="-122"/>
                <a:ea typeface="华文中宋" panose="02010600040101010101" charset="-122"/>
                <a:sym typeface="华文中宋" panose="02010600040101010101" charset="-122"/>
              </a:rPr>
              <a:t>十年探索时期</a:t>
            </a:r>
            <a:endParaRPr lang="zh-CN" altLang="en-US" sz="2000" b="1">
              <a:solidFill>
                <a:srgbClr val="C00000"/>
              </a:solidFill>
              <a:latin typeface="华文中宋" panose="02010600040101010101" charset="-122"/>
              <a:ea typeface="华文中宋" panose="02010600040101010101" charset="-122"/>
              <a:sym typeface="华文中宋" panose="02010600040101010101" charset="-122"/>
            </a:endParaRPr>
          </a:p>
        </p:txBody>
      </p:sp>
      <p:sp>
        <p:nvSpPr>
          <p:cNvPr id="28" name="右大括号 27"/>
          <p:cNvSpPr/>
          <p:nvPr>
            <p:custDataLst>
              <p:tags r:id="rId31"/>
            </p:custDataLst>
          </p:nvPr>
        </p:nvSpPr>
        <p:spPr>
          <a:xfrm rot="16200000">
            <a:off x="8651240" y="2937511"/>
            <a:ext cx="124460" cy="1129665"/>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400"/>
          </a:p>
        </p:txBody>
      </p:sp>
      <p:sp>
        <p:nvSpPr>
          <p:cNvPr id="29" name="文本框 28"/>
          <p:cNvSpPr txBox="1"/>
          <p:nvPr>
            <p:custDataLst>
              <p:tags r:id="rId32"/>
            </p:custDataLst>
          </p:nvPr>
        </p:nvSpPr>
        <p:spPr>
          <a:xfrm>
            <a:off x="8121651" y="2975611"/>
            <a:ext cx="1329055" cy="398780"/>
          </a:xfrm>
          <a:prstGeom prst="rect">
            <a:avLst/>
          </a:prstGeom>
          <a:noFill/>
        </p:spPr>
        <p:txBody>
          <a:bodyPr wrap="square" rtlCol="0">
            <a:spAutoFit/>
          </a:bodyPr>
          <a:p>
            <a:r>
              <a:rPr lang="zh-CN" altLang="en-US" sz="2000" b="1">
                <a:solidFill>
                  <a:srgbClr val="C00000"/>
                </a:solidFill>
                <a:latin typeface="华文中宋" panose="02010600040101010101" charset="-122"/>
                <a:ea typeface="华文中宋" panose="02010600040101010101" charset="-122"/>
                <a:sym typeface="华文中宋" panose="02010600040101010101" charset="-122"/>
              </a:rPr>
              <a:t>文革时期</a:t>
            </a:r>
            <a:endParaRPr lang="zh-CN" altLang="en-US" sz="2000" b="1">
              <a:solidFill>
                <a:srgbClr val="C00000"/>
              </a:solidFill>
              <a:latin typeface="华文中宋" panose="02010600040101010101" charset="-122"/>
              <a:ea typeface="华文中宋" panose="02010600040101010101" charset="-122"/>
              <a:sym typeface="华文中宋" panose="02010600040101010101" charset="-122"/>
            </a:endParaRPr>
          </a:p>
        </p:txBody>
      </p:sp>
      <p:sp>
        <p:nvSpPr>
          <p:cNvPr id="30" name="矩形 29"/>
          <p:cNvSpPr/>
          <p:nvPr>
            <p:custDataLst>
              <p:tags r:id="rId33"/>
            </p:custDataLst>
          </p:nvPr>
        </p:nvSpPr>
        <p:spPr>
          <a:xfrm>
            <a:off x="9277985" y="3641091"/>
            <a:ext cx="114935" cy="2222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fontAlgn="base"/>
            <a:endParaRPr lang="zh-CN" altLang="en-US" sz="1400" strike="noStrike" noProof="1"/>
          </a:p>
        </p:txBody>
      </p:sp>
      <p:sp>
        <p:nvSpPr>
          <p:cNvPr id="34" name="文本框 12"/>
          <p:cNvSpPr txBox="1"/>
          <p:nvPr>
            <p:custDataLst>
              <p:tags r:id="rId34"/>
            </p:custDataLst>
          </p:nvPr>
        </p:nvSpPr>
        <p:spPr>
          <a:xfrm>
            <a:off x="8520853" y="4050453"/>
            <a:ext cx="1181947" cy="398780"/>
          </a:xfrm>
          <a:prstGeom prst="rect">
            <a:avLst/>
          </a:prstGeom>
          <a:noFill/>
          <a:ln w="9525">
            <a:noFill/>
          </a:ln>
        </p:spPr>
        <p:txBody>
          <a:bodyPr wrap="square" anchor="t" anchorCtr="0">
            <a:spAutoFit/>
          </a:bodyPr>
          <a:p>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1976</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年</a:t>
            </a:r>
            <a:endPar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pic>
        <p:nvPicPr>
          <p:cNvPr id="25" name="图片 24"/>
          <p:cNvPicPr>
            <a:picLocks noChangeAspect="1"/>
          </p:cNvPicPr>
          <p:nvPr>
            <p:custDataLst>
              <p:tags r:id="rId35"/>
            </p:custDataLst>
          </p:nvPr>
        </p:nvPicPr>
        <p:blipFill>
          <a:blip r:embed="rId36">
            <a:extLst>
              <a:ext uri="{28A0092B-C50C-407E-A947-70E740481C1C}">
                <a14:useLocalDpi xmlns:a14="http://schemas.microsoft.com/office/drawing/2010/main" val="0"/>
              </a:ext>
            </a:extLst>
          </a:blip>
          <a:stretch>
            <a:fillRect/>
          </a:stretch>
        </p:blipFill>
        <p:spPr>
          <a:xfrm>
            <a:off x="3175" y="4560570"/>
            <a:ext cx="12235180" cy="2297430"/>
          </a:xfrm>
          <a:prstGeom prst="rect">
            <a:avLst/>
          </a:prstGeom>
        </p:spPr>
      </p:pic>
      <p:sp>
        <p:nvSpPr>
          <p:cNvPr id="35" name="右大括号 34"/>
          <p:cNvSpPr/>
          <p:nvPr>
            <p:custDataLst>
              <p:tags r:id="rId37"/>
            </p:custDataLst>
          </p:nvPr>
        </p:nvSpPr>
        <p:spPr>
          <a:xfrm rot="16200000" flipH="1">
            <a:off x="1900555" y="3087370"/>
            <a:ext cx="559435" cy="4098290"/>
          </a:xfrm>
          <a:prstGeom prst="rightBrace">
            <a:avLst>
              <a:gd name="adj1" fmla="val 8333"/>
              <a:gd name="adj2" fmla="val 47693"/>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400"/>
          </a:p>
        </p:txBody>
      </p:sp>
      <p:sp>
        <p:nvSpPr>
          <p:cNvPr id="36" name="文本框 35"/>
          <p:cNvSpPr txBox="1"/>
          <p:nvPr/>
        </p:nvSpPr>
        <p:spPr>
          <a:xfrm>
            <a:off x="1386205" y="5516880"/>
            <a:ext cx="2052320" cy="460375"/>
          </a:xfrm>
          <a:prstGeom prst="rect">
            <a:avLst/>
          </a:prstGeom>
          <a:noFill/>
        </p:spPr>
        <p:txBody>
          <a:bodyPr wrap="square" rtlCol="0">
            <a:spAutoFit/>
          </a:bodyPr>
          <a:p>
            <a:r>
              <a:rPr lang="zh-CN" altLang="en-US" sz="2400" b="1">
                <a:latin typeface="华文中宋" panose="02010600040101010101" charset="-122"/>
                <a:ea typeface="华文中宋" panose="02010600040101010101" charset="-122"/>
                <a:sym typeface="华文中宋" panose="02010600040101010101" charset="-122"/>
              </a:rPr>
              <a:t>民主革命</a:t>
            </a:r>
            <a:endParaRPr lang="zh-CN" altLang="en-US" sz="2400"/>
          </a:p>
        </p:txBody>
      </p:sp>
      <p:sp>
        <p:nvSpPr>
          <p:cNvPr id="37" name="文本框 36"/>
          <p:cNvSpPr txBox="1"/>
          <p:nvPr/>
        </p:nvSpPr>
        <p:spPr>
          <a:xfrm>
            <a:off x="10592435" y="4358640"/>
            <a:ext cx="1808480" cy="398780"/>
          </a:xfrm>
          <a:prstGeom prst="rect">
            <a:avLst/>
          </a:prstGeom>
          <a:noFill/>
        </p:spPr>
        <p:txBody>
          <a:bodyPr wrap="square" rtlCol="0">
            <a:spAutoFit/>
          </a:bodyPr>
          <a:p>
            <a:r>
              <a:rPr lang="zh-CN" altLang="en-US" sz="2000" b="1">
                <a:latin typeface="华文中宋" panose="02010600040101010101" charset="-122"/>
                <a:ea typeface="华文中宋" panose="02010600040101010101" charset="-122"/>
                <a:sym typeface="华文中宋" panose="02010600040101010101" charset="-122"/>
              </a:rPr>
              <a:t>进入新时代</a:t>
            </a:r>
            <a:endParaRPr lang="zh-CN" altLang="en-US" sz="2000" b="1">
              <a:latin typeface="华文中宋" panose="02010600040101010101" charset="-122"/>
              <a:ea typeface="华文中宋" panose="02010600040101010101" charset="-122"/>
              <a:sym typeface="华文中宋" panose="02010600040101010101" charset="-122"/>
            </a:endParaRPr>
          </a:p>
        </p:txBody>
      </p:sp>
    </p:spTree>
    <p:custDataLst>
      <p:tags r:id="rId38"/>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pic>
        <p:nvPicPr>
          <p:cNvPr id="4" name="图片 3"/>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11" name="椭圆 10"/>
          <p:cNvSpPr/>
          <p:nvPr>
            <p:custDataLst>
              <p:tags r:id="rId4"/>
            </p:custDataLst>
          </p:nvPr>
        </p:nvSpPr>
        <p:spPr>
          <a:xfrm>
            <a:off x="5212715" y="1600200"/>
            <a:ext cx="1638935" cy="1445260"/>
          </a:xfrm>
          <a:prstGeom prst="ellipse">
            <a:avLst/>
          </a:prstGeom>
          <a:solidFill>
            <a:schemeClr val="bg1"/>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custDataLst>
              <p:tags r:id="rId5"/>
            </p:custDataLst>
          </p:nvPr>
        </p:nvSpPr>
        <p:spPr>
          <a:xfrm>
            <a:off x="5274945" y="1412875"/>
            <a:ext cx="1513840" cy="1503045"/>
          </a:xfrm>
          <a:prstGeom prst="ellipse">
            <a:avLst/>
          </a:prstGeom>
          <a:solidFill>
            <a:schemeClr val="accent6">
              <a:lumMod val="75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5574030" y="1470660"/>
            <a:ext cx="916305" cy="1445260"/>
          </a:xfrm>
          <a:prstGeom prst="rect">
            <a:avLst/>
          </a:prstGeom>
          <a:noFill/>
          <a:ln>
            <a:noFill/>
          </a:ln>
        </p:spPr>
        <p:txBody>
          <a:bodyPr wrap="square" rtlCol="0" anchor="t">
            <a:spAutoFit/>
          </a:bodyPr>
          <a:p>
            <a:pPr algn="ctr"/>
            <a:r>
              <a:rPr lang="zh-CN" altLang="en-US" sz="4400" b="1">
                <a:solidFill>
                  <a:schemeClr val="bg2"/>
                </a:solidFill>
                <a:effectLst>
                  <a:outerShdw blurRad="38100" dist="19050" dir="2700000" algn="tl" rotWithShape="0">
                    <a:schemeClr val="dk1">
                      <a:alpha val="40000"/>
                    </a:schemeClr>
                  </a:outerShdw>
                </a:effectLst>
              </a:rPr>
              <a:t>发光</a:t>
            </a:r>
            <a:endParaRPr lang="zh-CN" altLang="en-US" sz="4400" b="1">
              <a:solidFill>
                <a:schemeClr val="bg2"/>
              </a:solidFill>
              <a:effectLst>
                <a:outerShdw blurRad="38100" dist="19050" dir="2700000" algn="tl" rotWithShape="0">
                  <a:schemeClr val="dk1">
                    <a:alpha val="40000"/>
                  </a:schemeClr>
                </a:outerShdw>
              </a:effectLst>
            </a:endParaRPr>
          </a:p>
        </p:txBody>
      </p:sp>
      <p:sp>
        <p:nvSpPr>
          <p:cNvPr id="8" name="文本框 7"/>
          <p:cNvSpPr txBox="1"/>
          <p:nvPr/>
        </p:nvSpPr>
        <p:spPr>
          <a:xfrm>
            <a:off x="4380865" y="3227705"/>
            <a:ext cx="3934460" cy="768350"/>
          </a:xfrm>
          <a:prstGeom prst="rect">
            <a:avLst/>
          </a:prstGeom>
          <a:noFill/>
        </p:spPr>
        <p:txBody>
          <a:bodyPr wrap="square" rtlCol="0">
            <a:spAutoFit/>
          </a:bodyPr>
          <a:p>
            <a:r>
              <a:rPr lang="zh-CN" altLang="en-US" sz="4400" b="1"/>
              <a:t>建设社会主义</a:t>
            </a:r>
            <a:endParaRPr lang="zh-CN" altLang="en-US" sz="4400" b="1"/>
          </a:p>
        </p:txBody>
      </p:sp>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5" name="文本框 4"/>
          <p:cNvSpPr txBox="1"/>
          <p:nvPr/>
        </p:nvSpPr>
        <p:spPr>
          <a:xfrm>
            <a:off x="3928745" y="370840"/>
            <a:ext cx="7291705" cy="3407410"/>
          </a:xfrm>
          <a:prstGeom prst="rect">
            <a:avLst/>
          </a:prstGeom>
          <a:noFill/>
        </p:spPr>
        <p:txBody>
          <a:bodyPr wrap="square" rtlCol="0">
            <a:noAutofit/>
          </a:bodyPr>
          <a:p>
            <a:pPr algn="l">
              <a:lnSpc>
                <a:spcPct val="120000"/>
              </a:lnSpc>
            </a:pPr>
            <a:r>
              <a:rPr lang="en-US" altLang="zh-CN" sz="2400">
                <a:latin typeface="楷体" panose="02010609060101010101" charset="-122"/>
                <a:ea typeface="楷体" panose="02010609060101010101" charset="-122"/>
                <a:cs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195</a:t>
            </a:r>
            <a:r>
              <a:rPr lang="en-US" altLang="zh-CN" sz="2400" b="1">
                <a:latin typeface="楷体" panose="02010609060101010101" charset="-122"/>
                <a:ea typeface="楷体" panose="02010609060101010101" charset="-122"/>
                <a:cs typeface="楷体" panose="02010609060101010101" charset="-122"/>
                <a:sym typeface="+mn-ea"/>
              </a:rPr>
              <a:t>6</a:t>
            </a:r>
            <a:r>
              <a:rPr lang="zh-CN" altLang="en-US" sz="2400" b="1">
                <a:latin typeface="楷体" panose="02010609060101010101" charset="-122"/>
                <a:ea typeface="楷体" panose="02010609060101010101" charset="-122"/>
                <a:cs typeface="楷体" panose="02010609060101010101" charset="-122"/>
                <a:sym typeface="+mn-ea"/>
              </a:rPr>
              <a:t>年，在全国人大的一次小型会议上，荣</a:t>
            </a:r>
            <a:r>
              <a:rPr lang="zh-CN" altLang="en-US" sz="2400" b="1">
                <a:latin typeface="楷体" panose="02010609060101010101" charset="-122"/>
                <a:ea typeface="楷体" panose="02010609060101010101" charset="-122"/>
                <a:cs typeface="楷体" panose="02010609060101010101" charset="-122"/>
                <a:sym typeface="+mn-ea"/>
              </a:rPr>
              <a:t>毅仁代表</a:t>
            </a:r>
            <a:r>
              <a:rPr lang="zh-CN" altLang="en-US" sz="2400" b="1">
                <a:latin typeface="楷体" panose="02010609060101010101" charset="-122"/>
                <a:ea typeface="楷体" panose="02010609060101010101" charset="-122"/>
                <a:cs typeface="楷体" panose="02010609060101010101" charset="-122"/>
                <a:sym typeface="+mn-ea"/>
              </a:rPr>
              <a:t>当面向毛主席提问:“经过社会主义改造，阶级关系已经有所调整，工人阶级和资产阶级之间的对抗性矛盾是否可以转化为非对抗性矛盾呢？”</a:t>
            </a:r>
            <a:endParaRPr lang="zh-CN" altLang="en-US" sz="2400" b="1">
              <a:latin typeface="楷体" panose="02010609060101010101" charset="-122"/>
              <a:ea typeface="楷体" panose="02010609060101010101" charset="-122"/>
              <a:cs typeface="楷体" panose="02010609060101010101" charset="-122"/>
            </a:endParaRPr>
          </a:p>
          <a:p>
            <a:pPr algn="l">
              <a:lnSpc>
                <a:spcPct val="120000"/>
              </a:lnSpc>
            </a:pPr>
            <a:r>
              <a:rPr lang="en-US" altLang="zh-CN" sz="2400" b="1">
                <a:latin typeface="楷体" panose="02010609060101010101" charset="-122"/>
                <a:ea typeface="楷体" panose="02010609060101010101" charset="-122"/>
                <a:cs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对于荣毅仁的提问，毛主席非常重视，当场表示“你这人倒蛮会用脑子、提问题的”。之后，毛主席在第十一次最高国务会议上专门发表了《关于正确处理人民内部矛盾的问题》，深入系统地进行了明确阐述。</a:t>
            </a:r>
            <a:endParaRPr lang="zh-CN" altLang="en-US" sz="2400" b="1">
              <a:latin typeface="楷体" panose="02010609060101010101" charset="-122"/>
              <a:ea typeface="楷体" panose="02010609060101010101" charset="-122"/>
              <a:cs typeface="楷体" panose="02010609060101010101" charset="-122"/>
            </a:endParaRPr>
          </a:p>
          <a:p>
            <a:pPr algn="l">
              <a:lnSpc>
                <a:spcPct val="120000"/>
              </a:lnSpc>
            </a:pPr>
            <a:endParaRPr lang="zh-CN" altLang="en-US" sz="2400" b="1"/>
          </a:p>
        </p:txBody>
      </p:sp>
      <p:pic>
        <p:nvPicPr>
          <p:cNvPr id="6" name="图片 5"/>
          <p:cNvPicPr>
            <a:picLocks noChangeAspect="1"/>
          </p:cNvPicPr>
          <p:nvPr/>
        </p:nvPicPr>
        <p:blipFill>
          <a:blip r:embed="rId3"/>
          <a:stretch>
            <a:fillRect/>
          </a:stretch>
        </p:blipFill>
        <p:spPr>
          <a:xfrm>
            <a:off x="508635" y="588010"/>
            <a:ext cx="2967355" cy="3740150"/>
          </a:xfrm>
          <a:prstGeom prst="rect">
            <a:avLst/>
          </a:prstGeom>
        </p:spPr>
      </p:pic>
      <p:sp>
        <p:nvSpPr>
          <p:cNvPr id="8" name="文本框 7"/>
          <p:cNvSpPr txBox="1"/>
          <p:nvPr/>
        </p:nvSpPr>
        <p:spPr>
          <a:xfrm>
            <a:off x="4011295" y="4432935"/>
            <a:ext cx="7209155" cy="1198880"/>
          </a:xfrm>
          <a:prstGeom prst="rect">
            <a:avLst/>
          </a:prstGeom>
          <a:noFill/>
        </p:spPr>
        <p:txBody>
          <a:bodyPr wrap="square" rtlCol="0">
            <a:spAutoFit/>
          </a:bodyPr>
          <a:p>
            <a:pPr indent="0" fontAlgn="auto">
              <a:lnSpc>
                <a:spcPct val="150000"/>
              </a:lnSpc>
            </a:pPr>
            <a:r>
              <a:rPr lang="zh-CN" altLang="en-US" sz="2400" b="1" dirty="0">
                <a:latin typeface="+mn-ea"/>
                <a:sym typeface="+mn-ea"/>
              </a:rPr>
              <a:t>当时面临的主要是两大问题：一是社会主义条件下的阶级斗争问题，二是社会主义建设中的规模速度问题。</a:t>
            </a:r>
            <a:endParaRPr lang="zh-CN" altLang="en-US" sz="2400" b="1">
              <a:latin typeface="+mn-ea"/>
            </a:endParaRPr>
          </a:p>
        </p:txBody>
      </p:sp>
      <p:sp>
        <p:nvSpPr>
          <p:cNvPr id="2" name="文本框 1"/>
          <p:cNvSpPr txBox="1"/>
          <p:nvPr/>
        </p:nvSpPr>
        <p:spPr>
          <a:xfrm>
            <a:off x="689610" y="4812030"/>
            <a:ext cx="2605405" cy="460375"/>
          </a:xfrm>
          <a:prstGeom prst="rect">
            <a:avLst/>
          </a:prstGeom>
          <a:noFill/>
        </p:spPr>
        <p:txBody>
          <a:bodyPr wrap="square" rtlCol="0">
            <a:spAutoFit/>
          </a:bodyPr>
          <a:p>
            <a:r>
              <a:rPr lang="zh-CN" altLang="en-US" sz="2400" b="1">
                <a:latin typeface="+mn-ea"/>
                <a:cs typeface="+mn-ea"/>
              </a:rPr>
              <a:t>申新纺织</a:t>
            </a:r>
            <a:r>
              <a:rPr lang="en-US" altLang="zh-CN" sz="2400" b="1">
                <a:latin typeface="+mn-ea"/>
                <a:cs typeface="+mn-ea"/>
              </a:rPr>
              <a:t>  </a:t>
            </a:r>
            <a:r>
              <a:rPr lang="zh-CN" altLang="en-US" sz="2400" b="1">
                <a:latin typeface="+mn-ea"/>
                <a:cs typeface="+mn-ea"/>
              </a:rPr>
              <a:t>荣毅仁</a:t>
            </a:r>
            <a:endParaRPr lang="zh-CN" altLang="en-US" sz="2400" b="1">
              <a:latin typeface="+mn-ea"/>
              <a:cs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pic>
        <p:nvPicPr>
          <p:cNvPr id="4" name="图片 3"/>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2" name="文本框 1"/>
          <p:cNvSpPr txBox="1"/>
          <p:nvPr/>
        </p:nvSpPr>
        <p:spPr>
          <a:xfrm>
            <a:off x="1560830" y="404495"/>
            <a:ext cx="9426575" cy="4892675"/>
          </a:xfrm>
          <a:prstGeom prst="rect">
            <a:avLst/>
          </a:prstGeom>
          <a:noFill/>
        </p:spPr>
        <p:txBody>
          <a:bodyPr wrap="square" rtlCol="0">
            <a:spAutoFit/>
          </a:bodyPr>
          <a:p>
            <a:endParaRPr lang="zh-CN" altLang="en-US" sz="2400">
              <a:latin typeface="楷体" panose="02010609060101010101" charset="-122"/>
              <a:ea typeface="楷体" panose="02010609060101010101" charset="-122"/>
              <a:cs typeface="楷体" panose="02010609060101010101" charset="-122"/>
            </a:endParaRPr>
          </a:p>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提出这十个问题，都是围绕着一个基本方针， 就是要把国内外一切积极因素调动起来，为社会主义事业服务。什么是国内外的积极因素? 在国内，工人和农民是基本力量。中间势力是可以争取的力量。反动势力虽是一种消极因素，但是我们仍然要作好工作，尽量争取化消极因素为积极因素。在国际上，一切可以团结的力量都要团结，不中立的可以争取为中立，反动的也可以分化和利用。总之，我们要调动一切直接的和间接的力量，为把我国建设成为一个强大的社会主义国家而奋斗。我们的方针是， 一切民族、一切国家的长处都要学， 政治、经济、科学、技术、文学、艺术的一切真正好的东西都要学。但是，必须有分析有批判地学，不能盲目地学，不能一切照抄，机械搬用。他们的短处、缺点</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当然不要学。</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楷体" panose="02010609060101010101" charset="-122"/>
                <a:ea typeface="楷体" panose="02010609060101010101" charset="-122"/>
                <a:cs typeface="楷体" panose="02010609060101010101" charset="-122"/>
              </a:rPr>
              <a:t> </a:t>
            </a: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——节选自《论十大关系》1956.4</a:t>
            </a:r>
            <a:endParaRPr lang="zh-CN" altLang="en-US" sz="2400">
              <a:latin typeface="楷体" panose="02010609060101010101" charset="-122"/>
              <a:ea typeface="楷体" panose="02010609060101010101" charset="-122"/>
              <a:cs typeface="楷体" panose="02010609060101010101" charset="-122"/>
            </a:endParaRPr>
          </a:p>
        </p:txBody>
      </p:sp>
      <p:grpSp>
        <p:nvGrpSpPr>
          <p:cNvPr id="48" name="组合 47"/>
          <p:cNvGrpSpPr/>
          <p:nvPr/>
        </p:nvGrpSpPr>
        <p:grpSpPr>
          <a:xfrm>
            <a:off x="4292918" y="246380"/>
            <a:ext cx="307181" cy="332423"/>
            <a:chOff x="2121873" y="1511588"/>
            <a:chExt cx="445481" cy="469613"/>
          </a:xfrm>
        </p:grpSpPr>
        <p:sp>
          <p:nvSpPr>
            <p:cNvPr id="9" name="矩形 8"/>
            <p:cNvSpPr/>
            <p:nvPr>
              <p:custDataLst>
                <p:tags r:id="rId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0" name="矩形 9"/>
            <p:cNvSpPr/>
            <p:nvPr>
              <p:custDataLst>
                <p:tags r:id="rId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sp>
        <p:nvSpPr>
          <p:cNvPr id="51" name="文本框 50"/>
          <p:cNvSpPr txBox="1"/>
          <p:nvPr>
            <p:custDataLst>
              <p:tags r:id="rId6"/>
            </p:custDataLst>
          </p:nvPr>
        </p:nvSpPr>
        <p:spPr>
          <a:xfrm>
            <a:off x="4679315" y="171450"/>
            <a:ext cx="4068445" cy="393700"/>
          </a:xfrm>
          <a:prstGeom prst="rect">
            <a:avLst/>
          </a:prstGeom>
          <a:noFill/>
        </p:spPr>
        <p:txBody>
          <a:bodyPr wrap="square" rtlCol="0">
            <a:noAutofit/>
            <a:scene3d>
              <a:camera prst="orthographicFront"/>
              <a:lightRig rig="threePt" dir="t"/>
            </a:scene3d>
          </a:bodyPr>
          <a:p>
            <a:r>
              <a:rPr lang="zh-CN" altLang="en-US" sz="2250" b="1">
                <a:latin typeface="楷体" panose="02010609060101010101" charset="-122"/>
                <a:ea typeface="楷体" panose="02010609060101010101" charset="-122"/>
                <a:cs typeface="楷体" panose="02010609060101010101" charset="-122"/>
                <a:sym typeface="+mn-ea"/>
              </a:rPr>
              <a:t>中共八大前的思想和理论准备</a:t>
            </a:r>
            <a:endParaRPr lang="zh-CN" altLang="en-US" sz="2250" b="1" dirty="0">
              <a:solidFill>
                <a:prstClr val="black"/>
              </a:solidFill>
              <a:latin typeface="楷体" panose="02010609060101010101" charset="-122"/>
              <a:ea typeface="楷体" panose="02010609060101010101" charset="-122"/>
              <a:cs typeface="楷体" panose="02010609060101010101" charset="-122"/>
              <a:sym typeface="+mn-ea"/>
            </a:endParaRPr>
          </a:p>
        </p:txBody>
      </p:sp>
      <p:cxnSp>
        <p:nvCxnSpPr>
          <p:cNvPr id="52" name="直接连接符 51"/>
          <p:cNvCxnSpPr/>
          <p:nvPr>
            <p:custDataLst>
              <p:tags r:id="rId7"/>
            </p:custDataLst>
          </p:nvPr>
        </p:nvCxnSpPr>
        <p:spPr>
          <a:xfrm flipV="1">
            <a:off x="4599928" y="575220"/>
            <a:ext cx="4061460" cy="4064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pic>
        <p:nvPicPr>
          <p:cNvPr id="4" name="图片 3"/>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2" name="文本框 1"/>
          <p:cNvSpPr txBox="1"/>
          <p:nvPr/>
        </p:nvSpPr>
        <p:spPr>
          <a:xfrm>
            <a:off x="1907540" y="1022350"/>
            <a:ext cx="8728075" cy="3780155"/>
          </a:xfrm>
          <a:prstGeom prst="rect">
            <a:avLst/>
          </a:prstGeom>
          <a:noFill/>
        </p:spPr>
        <p:txBody>
          <a:bodyPr wrap="square" rtlCol="0" anchor="t">
            <a:no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在我们国家里，工人阶级同民族资产阶级的矛盾属于人民内部的矛盾。 在我国的具体条件下，这两个阶级的对抗性的矛盾如果处理得当，可以转变为 非对抗性的矛盾，可以用和平的方法解决这个矛盾。 社会主义社会的矛盾同旧社会的矛盾，例如同资本主义社会的矛盾，是根本不 相同的。资本主义社会的矛盾表现为剧烈的对抗和冲突， 表现为剧烈的阶级斗争， 那种矛盾不可能由资本主义制度本身来解决， 而只有社会主义革命才能够加以解决。 社会主义社会的矛盾是另一回事， 恰恰相反， 它不是对性的矛盾， 它可以经过社会主义制度本身，不断地得到解决。 在社会主义社会中，基本矛盾仍然是生产关系和生产力之间的矛盾， 上层建 筑和经济基础之间的矛盾。</a:t>
            </a:r>
            <a:endParaRPr lang="zh-CN" altLang="en-US" sz="2400">
              <a:latin typeface="楷体" panose="02010609060101010101" charset="-122"/>
              <a:ea typeface="楷体" panose="02010609060101010101" charset="-122"/>
              <a:cs typeface="楷体" panose="02010609060101010101" charset="-122"/>
            </a:endParaRPr>
          </a:p>
          <a:p>
            <a:r>
              <a:rPr lang="zh-CN" altLang="en-US" sz="2400">
                <a:latin typeface="楷体" panose="02010609060101010101" charset="-122"/>
                <a:ea typeface="楷体" panose="02010609060101010101" charset="-122"/>
                <a:cs typeface="楷体" panose="02010609060101010101" charset="-122"/>
              </a:rPr>
              <a:t> </a:t>
            </a: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 ——节选自《关于正确处理人民内部矛盾的问题》1957.2</a:t>
            </a:r>
            <a:endParaRPr lang="zh-CN" altLang="en-US" sz="2400">
              <a:latin typeface="楷体" panose="02010609060101010101" charset="-122"/>
              <a:ea typeface="楷体" panose="02010609060101010101" charset="-122"/>
              <a:cs typeface="楷体" panose="02010609060101010101" charset="-122"/>
            </a:endParaRPr>
          </a:p>
        </p:txBody>
      </p:sp>
      <p:grpSp>
        <p:nvGrpSpPr>
          <p:cNvPr id="48" name="组合 47"/>
          <p:cNvGrpSpPr/>
          <p:nvPr/>
        </p:nvGrpSpPr>
        <p:grpSpPr>
          <a:xfrm>
            <a:off x="4292918" y="421005"/>
            <a:ext cx="307181" cy="332423"/>
            <a:chOff x="2121873" y="1511588"/>
            <a:chExt cx="445481" cy="469613"/>
          </a:xfrm>
        </p:grpSpPr>
        <p:sp>
          <p:nvSpPr>
            <p:cNvPr id="9" name="矩形 8"/>
            <p:cNvSpPr/>
            <p:nvPr>
              <p:custDataLst>
                <p:tags r:id="rId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0" name="矩形 9"/>
            <p:cNvSpPr/>
            <p:nvPr>
              <p:custDataLst>
                <p:tags r:id="rId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sp>
        <p:nvSpPr>
          <p:cNvPr id="3" name="文本框 2"/>
          <p:cNvSpPr txBox="1"/>
          <p:nvPr/>
        </p:nvSpPr>
        <p:spPr>
          <a:xfrm>
            <a:off x="4809490" y="385445"/>
            <a:ext cx="4064000" cy="460375"/>
          </a:xfrm>
          <a:prstGeom prst="rect">
            <a:avLst/>
          </a:prstGeom>
          <a:noFill/>
        </p:spPr>
        <p:txBody>
          <a:bodyPr wrap="square" rtlCol="0">
            <a:spAutoFit/>
          </a:bodyPr>
          <a:p>
            <a:r>
              <a:rPr lang="zh-CN" altLang="en-US" sz="2400">
                <a:latin typeface="楷体" panose="02010609060101010101" charset="-122"/>
                <a:ea typeface="楷体" panose="02010609060101010101" charset="-122"/>
                <a:sym typeface="+mn-ea"/>
              </a:rPr>
              <a:t>中共八大后的创造性论述</a:t>
            </a:r>
            <a:endParaRPr lang="zh-CN" altLang="en-US" sz="2400">
              <a:latin typeface="楷体" panose="02010609060101010101" charset="-122"/>
              <a:ea typeface="楷体" panose="02010609060101010101" charset="-122"/>
            </a:endParaRPr>
          </a:p>
        </p:txBody>
      </p:sp>
      <p:cxnSp>
        <p:nvCxnSpPr>
          <p:cNvPr id="52" name="直接连接符 51"/>
          <p:cNvCxnSpPr/>
          <p:nvPr>
            <p:custDataLst>
              <p:tags r:id="rId6"/>
            </p:custDataLst>
          </p:nvPr>
        </p:nvCxnSpPr>
        <p:spPr>
          <a:xfrm flipV="1">
            <a:off x="4698988" y="798740"/>
            <a:ext cx="4061460" cy="4064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5" name="文本框 4"/>
          <p:cNvSpPr txBox="1"/>
          <p:nvPr/>
        </p:nvSpPr>
        <p:spPr>
          <a:xfrm>
            <a:off x="1789430" y="1021715"/>
            <a:ext cx="8530590" cy="3250565"/>
          </a:xfrm>
          <a:prstGeom prst="rect">
            <a:avLst/>
          </a:prstGeom>
          <a:noFill/>
        </p:spPr>
        <p:txBody>
          <a:bodyPr wrap="square" rtlCol="0">
            <a:noAutofit/>
          </a:bodyPr>
          <a:p>
            <a:r>
              <a:rPr lang="en-US" altLang="zh-CN" sz="2800">
                <a:latin typeface="楷体" panose="02010609060101010101" charset="-122"/>
                <a:ea typeface="楷体" panose="02010609060101010101" charset="-122"/>
              </a:rPr>
              <a:t>    </a:t>
            </a:r>
            <a:r>
              <a:rPr lang="zh-CN" altLang="en-US" sz="2800">
                <a:latin typeface="楷体" panose="02010609060101010101" charset="-122"/>
                <a:ea typeface="楷体" panose="02010609060101010101" charset="-122"/>
              </a:rPr>
              <a:t>在社会主义基本制度确立后，如何在中国建设社会主义、如何巩固和发展社会主义，是崭新的历史课题，没有现成的答案可以遵循。中国共产党在马克思列宁主义指导下，以苏联经验教训为鉴戒，结合中国具体实际，艰难探索出适合中国国情的社会主义建设道路。</a:t>
            </a:r>
            <a:endParaRPr lang="zh-CN" altLang="en-US" sz="2800">
              <a:latin typeface="楷体" panose="02010609060101010101" charset="-122"/>
              <a:ea typeface="楷体" panose="02010609060101010101" charset="-122"/>
            </a:endParaRPr>
          </a:p>
          <a:p>
            <a:r>
              <a:rPr lang="en-US" altLang="zh-CN" sz="2800">
                <a:latin typeface="楷体" panose="02010609060101010101" charset="-122"/>
                <a:ea typeface="楷体" panose="02010609060101010101" charset="-122"/>
              </a:rPr>
              <a:t>   </a:t>
            </a:r>
            <a:r>
              <a:rPr lang="zh-CN" altLang="en-US" sz="2800" b="1">
                <a:latin typeface="楷体" panose="02010609060101010101" charset="-122"/>
                <a:ea typeface="楷体" panose="02010609060101010101" charset="-122"/>
              </a:rPr>
              <a:t>结合《论十大关系》《关于正确处理人民内部矛盾的关系》等史料，分析说明中共八大对于巩固和发展社会主义所做出的贡献。</a:t>
            </a:r>
            <a:endParaRPr lang="zh-CN" altLang="en-US" sz="2800" b="1">
              <a:latin typeface="楷体" panose="02010609060101010101" charset="-122"/>
              <a:ea typeface="楷体" panose="02010609060101010101" charset="-122"/>
            </a:endParaRPr>
          </a:p>
        </p:txBody>
      </p:sp>
      <p:grpSp>
        <p:nvGrpSpPr>
          <p:cNvPr id="48" name="组合 47"/>
          <p:cNvGrpSpPr/>
          <p:nvPr/>
        </p:nvGrpSpPr>
        <p:grpSpPr>
          <a:xfrm>
            <a:off x="3706178" y="346075"/>
            <a:ext cx="307181" cy="332423"/>
            <a:chOff x="2121873" y="1511588"/>
            <a:chExt cx="445481" cy="469613"/>
          </a:xfrm>
        </p:grpSpPr>
        <p:sp>
          <p:nvSpPr>
            <p:cNvPr id="49" name="矩形 48"/>
            <p:cNvSpPr/>
            <p:nvPr>
              <p:custDataLst>
                <p:tags r:id="rId3"/>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sp>
        <p:nvSpPr>
          <p:cNvPr id="6" name="文本框 5"/>
          <p:cNvSpPr txBox="1"/>
          <p:nvPr/>
        </p:nvSpPr>
        <p:spPr>
          <a:xfrm>
            <a:off x="4330700" y="244475"/>
            <a:ext cx="483806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中国共产党第八次全国代表大会</a:t>
            </a:r>
            <a:endParaRPr lang="zh-CN" altLang="en-US"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cxnSp>
        <p:nvCxnSpPr>
          <p:cNvPr id="52" name="直接连接符 51"/>
          <p:cNvCxnSpPr/>
          <p:nvPr>
            <p:custDataLst>
              <p:tags r:id="rId5"/>
            </p:custDataLst>
          </p:nvPr>
        </p:nvCxnSpPr>
        <p:spPr>
          <a:xfrm flipV="1">
            <a:off x="4598658" y="753020"/>
            <a:ext cx="4709795" cy="3683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3180" y="3560445"/>
            <a:ext cx="12235180" cy="3297555"/>
          </a:xfrm>
          <a:prstGeom prst="rect">
            <a:avLst/>
          </a:prstGeom>
        </p:spPr>
      </p:pic>
      <p:graphicFrame>
        <p:nvGraphicFramePr>
          <p:cNvPr id="5" name="表格 4"/>
          <p:cNvGraphicFramePr>
            <a:graphicFrameLocks noGrp="1"/>
          </p:cNvGraphicFramePr>
          <p:nvPr>
            <p:custDataLst>
              <p:tags r:id="rId3"/>
            </p:custDataLst>
          </p:nvPr>
        </p:nvGraphicFramePr>
        <p:xfrm>
          <a:off x="441325" y="900430"/>
          <a:ext cx="6677660" cy="4848860"/>
        </p:xfrm>
        <a:graphic>
          <a:graphicData uri="http://schemas.openxmlformats.org/drawingml/2006/table">
            <a:tbl>
              <a:tblPr firstRow="1" bandRow="1">
                <a:tableStyleId>{5C22544A-7EE6-4342-B048-85BDC9FD1C3A}</a:tableStyleId>
              </a:tblPr>
              <a:tblGrid>
                <a:gridCol w="1627505"/>
                <a:gridCol w="5050155"/>
              </a:tblGrid>
              <a:tr h="396875">
                <a:tc>
                  <a:txBody>
                    <a:bodyPr wrap="square"/>
                    <a:p>
                      <a:pPr>
                        <a:buNone/>
                      </a:pPr>
                      <a:endParaRPr lang="zh-CN" altLang="en-US"/>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p>
                      <a:pPr algn="ctr">
                        <a:buNone/>
                      </a:pPr>
                      <a:r>
                        <a:rPr lang="zh-CN" altLang="en-US" sz="2400">
                          <a:solidFill>
                            <a:schemeClr val="tx1"/>
                          </a:solidFill>
                          <a:latin typeface="楷体" panose="02010609060101010101" charset="-122"/>
                          <a:ea typeface="楷体" panose="02010609060101010101" charset="-122"/>
                        </a:rPr>
                        <a:t>党的八大</a:t>
                      </a:r>
                      <a:endParaRPr lang="zh-CN" altLang="en-US" sz="2400">
                        <a:solidFill>
                          <a:schemeClr val="tx1"/>
                        </a:solidFill>
                        <a:latin typeface="楷体" panose="02010609060101010101" charset="-122"/>
                        <a:ea typeface="楷体" panose="0201060906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188720">
                <a:tc>
                  <a:txBody>
                    <a:bodyPr wrap="square"/>
                    <a:p>
                      <a:pPr algn="ctr">
                        <a:buNone/>
                      </a:pPr>
                      <a:endParaRPr lang="zh-CN" altLang="en-US" sz="2400" b="1">
                        <a:solidFill>
                          <a:schemeClr val="tx1"/>
                        </a:solidFill>
                        <a:latin typeface="楷体" panose="02010609060101010101" charset="-122"/>
                        <a:ea typeface="楷体" panose="02010609060101010101" charset="-122"/>
                        <a:sym typeface="+mn-ea"/>
                      </a:endParaRPr>
                    </a:p>
                    <a:p>
                      <a:pPr algn="ctr">
                        <a:buNone/>
                      </a:pPr>
                      <a:r>
                        <a:rPr lang="zh-CN" altLang="en-US" sz="2400" b="1">
                          <a:solidFill>
                            <a:schemeClr val="tx1"/>
                          </a:solidFill>
                          <a:latin typeface="楷体" panose="02010609060101010101" charset="-122"/>
                          <a:ea typeface="楷体" panose="02010609060101010101" charset="-122"/>
                          <a:sym typeface="+mn-ea"/>
                        </a:rPr>
                        <a:t>最重要贡献</a:t>
                      </a:r>
                      <a:endParaRPr lang="zh-CN" altLang="en-US" sz="2400" b="1">
                        <a:solidFill>
                          <a:schemeClr val="tx1"/>
                        </a:solidFill>
                        <a:latin typeface="楷体" panose="02010609060101010101" charset="-122"/>
                        <a:ea typeface="楷体" panose="02010609060101010101" charset="-122"/>
                        <a:sym typeface="+mn-ea"/>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wrap="square"/>
                    <a:p>
                      <a:pPr>
                        <a:buNone/>
                      </a:pPr>
                      <a:r>
                        <a:rPr lang="zh-CN" altLang="en-US" sz="2400" b="1">
                          <a:solidFill>
                            <a:srgbClr val="002060"/>
                          </a:solidFill>
                          <a:latin typeface="楷体" panose="02010609060101010101" charset="-122"/>
                          <a:ea typeface="楷体" panose="02010609060101010101" charset="-122"/>
                          <a:sym typeface="+mn-ea"/>
                        </a:rPr>
                        <a:t>对三大改造基本完成后，中国社会主义的主要矛盾和根本任务作出了规定，为社会主义事业的发展指明了方向。</a:t>
                      </a:r>
                      <a:endParaRPr lang="en-US" altLang="zh-CN" sz="2400" b="1">
                        <a:solidFill>
                          <a:srgbClr val="002060"/>
                        </a:solidFill>
                        <a:latin typeface="楷体" panose="02010609060101010101" charset="-122"/>
                        <a:ea typeface="楷体" panose="02010609060101010101" charset="-122"/>
                        <a:sym typeface="+mn-ea"/>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92175">
                <a:tc>
                  <a:txBody>
                    <a:bodyPr wrap="square"/>
                    <a:p>
                      <a:pPr algn="ctr">
                        <a:buNone/>
                      </a:pPr>
                      <a:endParaRPr lang="zh-CN" altLang="en-US" sz="2400" b="1">
                        <a:solidFill>
                          <a:schemeClr val="tx1"/>
                        </a:solidFill>
                        <a:latin typeface="楷体" panose="02010609060101010101" charset="-122"/>
                        <a:ea typeface="楷体" panose="02010609060101010101" charset="-122"/>
                        <a:sym typeface="+mn-ea"/>
                      </a:endParaRPr>
                    </a:p>
                    <a:p>
                      <a:pPr algn="ctr">
                        <a:buNone/>
                      </a:pPr>
                      <a:r>
                        <a:rPr lang="zh-CN" altLang="en-US" sz="2400" b="1">
                          <a:solidFill>
                            <a:schemeClr val="tx1"/>
                          </a:solidFill>
                          <a:latin typeface="楷体" panose="02010609060101010101" charset="-122"/>
                          <a:ea typeface="楷体" panose="02010609060101010101" charset="-122"/>
                          <a:sym typeface="+mn-ea"/>
                        </a:rPr>
                        <a:t>主要矛盾</a:t>
                      </a:r>
                      <a:endParaRPr lang="zh-CN" altLang="en-US" sz="2400" b="1">
                        <a:solidFill>
                          <a:schemeClr val="tx1"/>
                        </a:solidFill>
                        <a:latin typeface="楷体" panose="02010609060101010101" charset="-122"/>
                        <a:ea typeface="楷体" panose="02010609060101010101" charset="-122"/>
                        <a:sym typeface="+mn-ea"/>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wrap="square"/>
                    <a:p>
                      <a:pPr>
                        <a:buNone/>
                      </a:pPr>
                      <a:r>
                        <a:rPr lang="zh-CN" altLang="en-US" sz="2400" b="1">
                          <a:solidFill>
                            <a:srgbClr val="002060"/>
                          </a:solidFill>
                          <a:latin typeface="楷体" panose="02010609060101010101" charset="-122"/>
                          <a:ea typeface="楷体" panose="02010609060101010101" charset="-122"/>
                          <a:sym typeface="+mn-ea"/>
                        </a:rPr>
                        <a:t>人民对于建立先进的工业国的要求同落后的农业国的现实之间的矛盾，人民对于经济文化迅速发展的需要同当前经济文化不能满足人们需要的状况之间的矛盾。</a:t>
                      </a:r>
                      <a:endParaRPr lang="zh-CN" altLang="en-US" sz="2400" b="1">
                        <a:solidFill>
                          <a:srgbClr val="002060"/>
                        </a:solidFill>
                        <a:latin typeface="楷体" panose="02010609060101010101" charset="-122"/>
                        <a:ea typeface="楷体" panose="02010609060101010101" charset="-122"/>
                        <a:sym typeface="+mn-ea"/>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55980">
                <a:tc>
                  <a:txBody>
                    <a:bodyPr wrap="square"/>
                    <a:p>
                      <a:pPr algn="ctr">
                        <a:buNone/>
                      </a:pPr>
                      <a:endParaRPr lang="zh-CN" altLang="en-US" sz="2400" b="1">
                        <a:solidFill>
                          <a:schemeClr val="tx1"/>
                        </a:solidFill>
                        <a:latin typeface="楷体" panose="02010609060101010101" charset="-122"/>
                        <a:ea typeface="楷体" panose="02010609060101010101" charset="-122"/>
                        <a:sym typeface="+mn-ea"/>
                      </a:endParaRPr>
                    </a:p>
                    <a:p>
                      <a:pPr algn="ctr">
                        <a:buNone/>
                      </a:pPr>
                      <a:r>
                        <a:rPr lang="zh-CN" altLang="en-US" sz="2400" b="1">
                          <a:solidFill>
                            <a:schemeClr val="tx1"/>
                          </a:solidFill>
                          <a:latin typeface="楷体" panose="02010609060101010101" charset="-122"/>
                          <a:ea typeface="楷体" panose="02010609060101010101" charset="-122"/>
                          <a:sym typeface="+mn-ea"/>
                        </a:rPr>
                        <a:t>主要任务</a:t>
                      </a:r>
                      <a:endParaRPr lang="zh-CN" altLang="en-US" sz="2400" b="1">
                        <a:solidFill>
                          <a:schemeClr val="tx1"/>
                        </a:solidFill>
                        <a:latin typeface="楷体" panose="02010609060101010101" charset="-122"/>
                        <a:ea typeface="楷体" panose="02010609060101010101" charset="-122"/>
                        <a:sym typeface="+mn-ea"/>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20000"/>
                        <a:lumOff val="80000"/>
                      </a:schemeClr>
                    </a:solidFill>
                  </a:tcPr>
                </a:tc>
                <a:tc>
                  <a:txBody>
                    <a:bodyPr wrap="square"/>
                    <a:p>
                      <a:pPr>
                        <a:buNone/>
                      </a:pPr>
                      <a:r>
                        <a:rPr lang="zh-CN" altLang="en-US" sz="2400" b="1" dirty="0">
                          <a:solidFill>
                            <a:schemeClr val="tx1"/>
                          </a:solidFill>
                          <a:latin typeface="楷体" panose="02010609060101010101" charset="-122"/>
                          <a:ea typeface="楷体" panose="02010609060101010101" charset="-122"/>
                          <a:sym typeface="+mn-ea"/>
                        </a:rPr>
                        <a:t>集中力量发展生产力，尽快把我国由落后的农业国变为先进的工业国。</a:t>
                      </a:r>
                      <a:endParaRPr lang="zh-CN" altLang="en-US" sz="2400" b="1" dirty="0">
                        <a:solidFill>
                          <a:schemeClr val="tx1"/>
                        </a:solidFill>
                        <a:latin typeface="楷体" panose="02010609060101010101" charset="-122"/>
                        <a:ea typeface="楷体" panose="02010609060101010101" charset="-122"/>
                        <a:sym typeface="+mn-ea"/>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pSp>
        <p:nvGrpSpPr>
          <p:cNvPr id="48" name="组合 47"/>
          <p:cNvGrpSpPr/>
          <p:nvPr/>
        </p:nvGrpSpPr>
        <p:grpSpPr>
          <a:xfrm>
            <a:off x="3706178" y="346075"/>
            <a:ext cx="307181" cy="332423"/>
            <a:chOff x="2121873" y="1511588"/>
            <a:chExt cx="445481" cy="469613"/>
          </a:xfrm>
        </p:grpSpPr>
        <p:sp>
          <p:nvSpPr>
            <p:cNvPr id="49" name="矩形 48"/>
            <p:cNvSpPr/>
            <p:nvPr>
              <p:custDataLst>
                <p:tags r:id="rId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custDataLst>
                <p:tags r:id="rId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sp>
        <p:nvSpPr>
          <p:cNvPr id="6" name="文本框 5"/>
          <p:cNvSpPr txBox="1"/>
          <p:nvPr>
            <p:custDataLst>
              <p:tags r:id="rId6"/>
            </p:custDataLst>
          </p:nvPr>
        </p:nvSpPr>
        <p:spPr>
          <a:xfrm>
            <a:off x="4330700" y="244475"/>
            <a:ext cx="483806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latin typeface="隶书" panose="02010509060101010101" charset="-122"/>
                <a:ea typeface="隶书" panose="02010509060101010101" charset="-122"/>
                <a:sym typeface="+mn-ea"/>
              </a:rPr>
              <a:t>中国共产党第八次全国代表大会</a:t>
            </a:r>
            <a:endParaRPr lang="zh-CN" altLang="en-US" sz="2400" b="1">
              <a:solidFill>
                <a:schemeClr val="tx1"/>
              </a:solidFill>
              <a:effectLst>
                <a:outerShdw blurRad="38100" dist="19050" dir="2700000" algn="tl" rotWithShape="0">
                  <a:schemeClr val="dk1">
                    <a:alpha val="40000"/>
                  </a:schemeClr>
                </a:outerShdw>
              </a:effectLst>
              <a:latin typeface="隶书" panose="02010509060101010101" charset="-122"/>
              <a:ea typeface="隶书" panose="02010509060101010101" charset="-122"/>
              <a:sym typeface="+mn-ea"/>
            </a:endParaRPr>
          </a:p>
        </p:txBody>
      </p:sp>
      <p:cxnSp>
        <p:nvCxnSpPr>
          <p:cNvPr id="52" name="直接连接符 51"/>
          <p:cNvCxnSpPr/>
          <p:nvPr>
            <p:custDataLst>
              <p:tags r:id="rId7"/>
            </p:custDataLst>
          </p:nvPr>
        </p:nvCxnSpPr>
        <p:spPr>
          <a:xfrm flipV="1">
            <a:off x="4598658" y="753020"/>
            <a:ext cx="4709795" cy="3683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custDataLst>
              <p:tags r:id="rId8"/>
            </p:custDataLst>
          </p:nvPr>
        </p:nvGrpSpPr>
        <p:grpSpPr>
          <a:xfrm>
            <a:off x="7293610" y="1783357"/>
            <a:ext cx="4898386" cy="2811323"/>
            <a:chOff x="6570" y="3411"/>
            <a:chExt cx="6604" cy="3098"/>
          </a:xfrm>
        </p:grpSpPr>
        <p:grpSp>
          <p:nvGrpSpPr>
            <p:cNvPr id="18" name="组合 17"/>
            <p:cNvGrpSpPr/>
            <p:nvPr>
              <p:custDataLst>
                <p:tags r:id="rId9"/>
              </p:custDataLst>
            </p:nvPr>
          </p:nvGrpSpPr>
          <p:grpSpPr>
            <a:xfrm>
              <a:off x="6570" y="3779"/>
              <a:ext cx="2290" cy="2491"/>
              <a:chOff x="6570" y="3779"/>
              <a:chExt cx="2290" cy="2491"/>
            </a:xfrm>
          </p:grpSpPr>
          <p:sp>
            <p:nvSpPr>
              <p:cNvPr id="51" name="Rectangle 403"/>
              <p:cNvSpPr>
                <a:spLocks noChangeArrowheads="1"/>
              </p:cNvSpPr>
              <p:nvPr>
                <p:custDataLst>
                  <p:tags r:id="rId10"/>
                </p:custDataLst>
              </p:nvPr>
            </p:nvSpPr>
            <p:spPr bwMode="auto">
              <a:xfrm>
                <a:off x="6570" y="3779"/>
                <a:ext cx="2129" cy="708"/>
              </a:xfrm>
              <a:prstGeom prst="rect">
                <a:avLst/>
              </a:prstGeom>
              <a:gradFill>
                <a:gsLst>
                  <a:gs pos="0">
                    <a:srgbClr val="FE4444"/>
                  </a:gs>
                  <a:gs pos="100000">
                    <a:srgbClr val="832B2B"/>
                  </a:gs>
                </a:gsLst>
                <a:lin ang="5400000" scaled="0"/>
              </a:gradFill>
              <a:ln w="9525">
                <a:solidFill>
                  <a:srgbClr val="FFFFFF">
                    <a:alpha val="39999"/>
                  </a:srgbClr>
                </a:solidFill>
                <a:miter lim="800000"/>
              </a:ln>
            </p:spPr>
            <p:txBody>
              <a:bodyPr wrap="none" anchor="ctr"/>
              <a:p>
                <a:pPr algn="ctr" fontAlgn="base"/>
                <a:endParaRPr lang="zh-CN" altLang="zh-CN" sz="1335" strike="noStrike" noProof="1">
                  <a:solidFill>
                    <a:schemeClr val="bg1"/>
                  </a:solidFill>
                </a:endParaRPr>
              </a:p>
            </p:txBody>
          </p:sp>
          <p:sp>
            <p:nvSpPr>
              <p:cNvPr id="7" name="Rectangle 408"/>
              <p:cNvSpPr>
                <a:spLocks noChangeArrowheads="1"/>
              </p:cNvSpPr>
              <p:nvPr>
                <p:custDataLst>
                  <p:tags r:id="rId11"/>
                </p:custDataLst>
              </p:nvPr>
            </p:nvSpPr>
            <p:spPr bwMode="auto">
              <a:xfrm>
                <a:off x="6577" y="3806"/>
                <a:ext cx="2097" cy="651"/>
              </a:xfrm>
              <a:prstGeom prst="rect">
                <a:avLst/>
              </a:prstGeom>
              <a:gradFill>
                <a:gsLst>
                  <a:gs pos="0">
                    <a:srgbClr val="FE4444"/>
                  </a:gs>
                  <a:gs pos="100000">
                    <a:srgbClr val="832B2B"/>
                  </a:gs>
                </a:gsLst>
                <a:lin ang="5400000" scaled="0"/>
              </a:gradFill>
              <a:ln w="9525">
                <a:solidFill>
                  <a:srgbClr val="808080"/>
                </a:solidFill>
                <a:miter lim="800000"/>
              </a:ln>
            </p:spPr>
            <p:txBody>
              <a:bodyPr wrap="none" anchor="ctr"/>
              <a:p>
                <a:pPr algn="ctr" fontAlgn="base"/>
                <a:endParaRPr lang="zh-CN" altLang="zh-CN" sz="1335" strike="noStrike" noProof="1">
                  <a:solidFill>
                    <a:schemeClr val="bg1"/>
                  </a:solidFill>
                </a:endParaRPr>
              </a:p>
            </p:txBody>
          </p:sp>
          <p:sp>
            <p:nvSpPr>
              <p:cNvPr id="54" name="Rectangle 414"/>
              <p:cNvSpPr>
                <a:spLocks noChangeArrowheads="1"/>
              </p:cNvSpPr>
              <p:nvPr>
                <p:custDataLst>
                  <p:tags r:id="rId12"/>
                </p:custDataLst>
              </p:nvPr>
            </p:nvSpPr>
            <p:spPr bwMode="auto">
              <a:xfrm>
                <a:off x="7017" y="3856"/>
                <a:ext cx="1723" cy="407"/>
              </a:xfrm>
              <a:prstGeom prst="rect">
                <a:avLst/>
              </a:prstGeom>
              <a:gradFill>
                <a:gsLst>
                  <a:gs pos="0">
                    <a:srgbClr val="FE4444"/>
                  </a:gs>
                  <a:gs pos="100000">
                    <a:srgbClr val="832B2B"/>
                  </a:gs>
                </a:gsLst>
                <a:lin ang="54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fontAlgn="base"/>
                <a:r>
                  <a:rPr lang="zh-CN" altLang="en-US" sz="2400" b="1" strike="noStrike" noProof="1">
                    <a:solidFill>
                      <a:schemeClr val="bg1"/>
                    </a:solidFill>
                    <a:latin typeface="Calibri" panose="020F0502020204030204" charset="0"/>
                    <a:ea typeface="宋体" panose="02010600030101010101" pitchFamily="2" charset="-122"/>
                    <a:cs typeface="+mn-cs"/>
                  </a:rPr>
                  <a:t>主要矛盾</a:t>
                </a:r>
                <a:endParaRPr lang="zh-CN" altLang="en-US" sz="2400" b="1" strike="noStrike" noProof="1">
                  <a:solidFill>
                    <a:schemeClr val="bg1"/>
                  </a:solidFill>
                  <a:latin typeface="Calibri" panose="020F0502020204030204" charset="0"/>
                  <a:ea typeface="宋体" panose="02010600030101010101" pitchFamily="2" charset="-122"/>
                  <a:cs typeface="+mn-cs"/>
                </a:endParaRPr>
              </a:p>
            </p:txBody>
          </p:sp>
          <p:sp>
            <p:nvSpPr>
              <p:cNvPr id="55" name="椭圆 54"/>
              <p:cNvSpPr/>
              <p:nvPr>
                <p:custDataLst>
                  <p:tags r:id="rId13"/>
                </p:custDataLst>
              </p:nvPr>
            </p:nvSpPr>
            <p:spPr>
              <a:xfrm>
                <a:off x="6682" y="3958"/>
                <a:ext cx="196" cy="227"/>
              </a:xfrm>
              <a:prstGeom prst="ellipse">
                <a:avLst/>
              </a:prstGeom>
              <a:gradFill>
                <a:gsLst>
                  <a:gs pos="0">
                    <a:srgbClr val="FE4444"/>
                  </a:gs>
                  <a:gs pos="100000">
                    <a:srgbClr val="832B2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35" strike="noStrike" noProof="1"/>
              </a:p>
            </p:txBody>
          </p:sp>
          <p:sp>
            <p:nvSpPr>
              <p:cNvPr id="8" name="Rectangle 403"/>
              <p:cNvSpPr>
                <a:spLocks noChangeArrowheads="1"/>
              </p:cNvSpPr>
              <p:nvPr>
                <p:custDataLst>
                  <p:tags r:id="rId14"/>
                </p:custDataLst>
              </p:nvPr>
            </p:nvSpPr>
            <p:spPr bwMode="auto">
              <a:xfrm>
                <a:off x="6610" y="5562"/>
                <a:ext cx="2129" cy="708"/>
              </a:xfrm>
              <a:prstGeom prst="rect">
                <a:avLst/>
              </a:prstGeom>
              <a:gradFill>
                <a:gsLst>
                  <a:gs pos="0">
                    <a:srgbClr val="FE4444"/>
                  </a:gs>
                  <a:gs pos="100000">
                    <a:srgbClr val="832B2B"/>
                  </a:gs>
                </a:gsLst>
                <a:lin ang="5400000" scaled="0"/>
              </a:gradFill>
              <a:ln w="9525">
                <a:solidFill>
                  <a:srgbClr val="FFFFFF">
                    <a:alpha val="39999"/>
                  </a:srgbClr>
                </a:solidFill>
                <a:miter lim="800000"/>
              </a:ln>
            </p:spPr>
            <p:txBody>
              <a:bodyPr wrap="none" anchor="ctr"/>
              <a:p>
                <a:pPr algn="ctr" fontAlgn="base"/>
                <a:endParaRPr lang="zh-CN" altLang="zh-CN" sz="1335" strike="noStrike" noProof="1">
                  <a:solidFill>
                    <a:schemeClr val="bg1"/>
                  </a:solidFill>
                </a:endParaRPr>
              </a:p>
            </p:txBody>
          </p:sp>
          <p:sp>
            <p:nvSpPr>
              <p:cNvPr id="9" name="Rectangle 408"/>
              <p:cNvSpPr>
                <a:spLocks noChangeArrowheads="1"/>
              </p:cNvSpPr>
              <p:nvPr>
                <p:custDataLst>
                  <p:tags r:id="rId15"/>
                </p:custDataLst>
              </p:nvPr>
            </p:nvSpPr>
            <p:spPr bwMode="auto">
              <a:xfrm>
                <a:off x="6634" y="5589"/>
                <a:ext cx="2154" cy="651"/>
              </a:xfrm>
              <a:prstGeom prst="rect">
                <a:avLst/>
              </a:prstGeom>
              <a:gradFill>
                <a:gsLst>
                  <a:gs pos="0">
                    <a:srgbClr val="FE4444"/>
                  </a:gs>
                  <a:gs pos="100000">
                    <a:srgbClr val="832B2B"/>
                  </a:gs>
                </a:gsLst>
                <a:lin ang="5400000" scaled="0"/>
              </a:gradFill>
              <a:ln w="9525">
                <a:solidFill>
                  <a:srgbClr val="808080"/>
                </a:solidFill>
                <a:miter lim="800000"/>
              </a:ln>
            </p:spPr>
            <p:txBody>
              <a:bodyPr wrap="none" anchor="ctr"/>
              <a:p>
                <a:pPr algn="ctr" fontAlgn="base"/>
                <a:endParaRPr lang="zh-CN" altLang="zh-CN" sz="1335" strike="noStrike" noProof="1">
                  <a:solidFill>
                    <a:schemeClr val="bg1"/>
                  </a:solidFill>
                </a:endParaRPr>
              </a:p>
            </p:txBody>
          </p:sp>
          <p:sp>
            <p:nvSpPr>
              <p:cNvPr id="10" name="Rectangle 414"/>
              <p:cNvSpPr>
                <a:spLocks noChangeArrowheads="1"/>
              </p:cNvSpPr>
              <p:nvPr>
                <p:custDataLst>
                  <p:tags r:id="rId16"/>
                </p:custDataLst>
              </p:nvPr>
            </p:nvSpPr>
            <p:spPr bwMode="auto">
              <a:xfrm>
                <a:off x="7094" y="5653"/>
                <a:ext cx="1766" cy="407"/>
              </a:xfrm>
              <a:prstGeom prst="rect">
                <a:avLst/>
              </a:prstGeom>
              <a:gradFill>
                <a:gsLst>
                  <a:gs pos="0">
                    <a:srgbClr val="FE4444"/>
                  </a:gs>
                  <a:gs pos="100000">
                    <a:srgbClr val="832B2B"/>
                  </a:gs>
                </a:gsLst>
                <a:lin ang="54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fontAlgn="base"/>
                <a:r>
                  <a:rPr lang="zh-CN" altLang="en-US" sz="2400" b="1" strike="noStrike" noProof="1">
                    <a:solidFill>
                      <a:schemeClr val="bg1"/>
                    </a:solidFill>
                    <a:latin typeface="Calibri" panose="020F0502020204030204" charset="0"/>
                    <a:ea typeface="宋体" panose="02010600030101010101" pitchFamily="2" charset="-122"/>
                    <a:cs typeface="+mn-cs"/>
                  </a:rPr>
                  <a:t>主要任务</a:t>
                </a:r>
                <a:endParaRPr lang="zh-CN" altLang="en-US" sz="2400" b="1" strike="noStrike" noProof="1">
                  <a:solidFill>
                    <a:schemeClr val="bg1"/>
                  </a:solidFill>
                  <a:latin typeface="Calibri" panose="020F0502020204030204" charset="0"/>
                  <a:ea typeface="宋体" panose="02010600030101010101" pitchFamily="2" charset="-122"/>
                  <a:cs typeface="+mn-cs"/>
                </a:endParaRPr>
              </a:p>
            </p:txBody>
          </p:sp>
          <p:sp>
            <p:nvSpPr>
              <p:cNvPr id="11" name="椭圆 10"/>
              <p:cNvSpPr/>
              <p:nvPr>
                <p:custDataLst>
                  <p:tags r:id="rId17"/>
                </p:custDataLst>
              </p:nvPr>
            </p:nvSpPr>
            <p:spPr>
              <a:xfrm>
                <a:off x="6738" y="5757"/>
                <a:ext cx="196" cy="227"/>
              </a:xfrm>
              <a:prstGeom prst="ellipse">
                <a:avLst/>
              </a:prstGeom>
              <a:gradFill>
                <a:gsLst>
                  <a:gs pos="0">
                    <a:srgbClr val="FE4444"/>
                  </a:gs>
                  <a:gs pos="100000">
                    <a:srgbClr val="832B2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35" strike="noStrike" noProof="1"/>
              </a:p>
            </p:txBody>
          </p:sp>
        </p:grpSp>
        <p:cxnSp>
          <p:nvCxnSpPr>
            <p:cNvPr id="12" name="直接箭头连接符 11"/>
            <p:cNvCxnSpPr/>
            <p:nvPr>
              <p:custDataLst>
                <p:tags r:id="rId18"/>
              </p:custDataLst>
            </p:nvPr>
          </p:nvCxnSpPr>
          <p:spPr>
            <a:xfrm flipH="1">
              <a:off x="7428" y="4616"/>
              <a:ext cx="0" cy="90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9"/>
              </p:custDataLst>
            </p:nvPr>
          </p:nvSpPr>
          <p:spPr>
            <a:xfrm>
              <a:off x="7605" y="4590"/>
              <a:ext cx="327" cy="779"/>
            </a:xfrm>
            <a:prstGeom prst="rect">
              <a:avLst/>
            </a:prstGeom>
            <a:noFill/>
          </p:spPr>
          <p:txBody>
            <a:bodyPr wrap="square" rtlCol="0">
              <a:spAutoFit/>
            </a:bodyPr>
            <a:p>
              <a:r>
                <a:rPr lang="zh-CN" altLang="en-US" sz="2000" b="1"/>
                <a:t>决定</a:t>
              </a:r>
              <a:endParaRPr lang="zh-CN" altLang="en-US" sz="2000" b="1"/>
            </a:p>
          </p:txBody>
        </p:sp>
        <p:sp>
          <p:nvSpPr>
            <p:cNvPr id="14" name="文本框 13"/>
            <p:cNvSpPr txBox="1"/>
            <p:nvPr>
              <p:custDataLst>
                <p:tags r:id="rId20"/>
              </p:custDataLst>
            </p:nvPr>
          </p:nvSpPr>
          <p:spPr>
            <a:xfrm>
              <a:off x="10509" y="3567"/>
              <a:ext cx="1976" cy="372"/>
            </a:xfrm>
            <a:prstGeom prst="rect">
              <a:avLst/>
            </a:prstGeom>
            <a:noFill/>
          </p:spPr>
          <p:txBody>
            <a:bodyPr wrap="square" rtlCol="0">
              <a:spAutoFit/>
            </a:bodyPr>
            <a:p>
              <a:r>
                <a:rPr lang="zh-CN" altLang="en-US" sz="1600"/>
                <a:t>落后的农业国</a:t>
              </a:r>
              <a:endParaRPr lang="zh-CN" altLang="en-US" sz="1600"/>
            </a:p>
          </p:txBody>
        </p:sp>
        <p:sp>
          <p:nvSpPr>
            <p:cNvPr id="15" name="文本框 14"/>
            <p:cNvSpPr txBox="1"/>
            <p:nvPr>
              <p:custDataLst>
                <p:tags r:id="rId21"/>
              </p:custDataLst>
            </p:nvPr>
          </p:nvSpPr>
          <p:spPr>
            <a:xfrm>
              <a:off x="10489" y="4009"/>
              <a:ext cx="2004" cy="643"/>
            </a:xfrm>
            <a:prstGeom prst="rect">
              <a:avLst/>
            </a:prstGeom>
            <a:noFill/>
          </p:spPr>
          <p:txBody>
            <a:bodyPr wrap="square" rtlCol="0">
              <a:spAutoFit/>
            </a:bodyPr>
            <a:p>
              <a:r>
                <a:rPr lang="zh-CN" altLang="en-US" sz="1600"/>
                <a:t>经济文化不能满足人民需要</a:t>
              </a:r>
              <a:endParaRPr lang="zh-CN" altLang="en-US" sz="1600"/>
            </a:p>
          </p:txBody>
        </p:sp>
        <p:cxnSp>
          <p:nvCxnSpPr>
            <p:cNvPr id="16" name="直接箭头连接符 15"/>
            <p:cNvCxnSpPr/>
            <p:nvPr>
              <p:custDataLst>
                <p:tags r:id="rId22"/>
              </p:custDataLst>
            </p:nvPr>
          </p:nvCxnSpPr>
          <p:spPr>
            <a:xfrm>
              <a:off x="8675" y="4145"/>
              <a:ext cx="1361"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23"/>
              </p:custDataLst>
            </p:nvPr>
          </p:nvSpPr>
          <p:spPr>
            <a:xfrm>
              <a:off x="8690" y="3483"/>
              <a:ext cx="1418" cy="1118"/>
            </a:xfrm>
            <a:prstGeom prst="rect">
              <a:avLst/>
            </a:prstGeom>
            <a:noFill/>
          </p:spPr>
          <p:txBody>
            <a:bodyPr wrap="square" rtlCol="0">
              <a:spAutoFit/>
            </a:bodyPr>
            <a:p>
              <a:pPr fontAlgn="auto">
                <a:lnSpc>
                  <a:spcPct val="150000"/>
                </a:lnSpc>
              </a:pPr>
              <a:r>
                <a:rPr lang="zh-CN" altLang="en-US" sz="2000" b="1"/>
                <a:t>生产力</a:t>
              </a:r>
              <a:endParaRPr lang="zh-CN" altLang="en-US" sz="2000" b="1"/>
            </a:p>
            <a:p>
              <a:pPr fontAlgn="auto">
                <a:lnSpc>
                  <a:spcPct val="150000"/>
                </a:lnSpc>
              </a:pPr>
              <a:r>
                <a:rPr lang="zh-CN" altLang="en-US" sz="2000" b="1"/>
                <a:t>水平低</a:t>
              </a:r>
              <a:endParaRPr lang="zh-CN" altLang="en-US" sz="2000" b="1"/>
            </a:p>
          </p:txBody>
        </p:sp>
        <p:sp>
          <p:nvSpPr>
            <p:cNvPr id="19" name="左大括号 18"/>
            <p:cNvSpPr/>
            <p:nvPr>
              <p:custDataLst>
                <p:tags r:id="rId24"/>
              </p:custDataLst>
            </p:nvPr>
          </p:nvSpPr>
          <p:spPr>
            <a:xfrm>
              <a:off x="10071" y="3483"/>
              <a:ext cx="403" cy="1361"/>
            </a:xfrm>
            <a:prstGeom prst="leftBrace">
              <a:avLst>
                <a:gd name="adj1" fmla="val 0"/>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400"/>
            </a:p>
          </p:txBody>
        </p:sp>
        <p:sp>
          <p:nvSpPr>
            <p:cNvPr id="20" name="圆角矩形 19"/>
            <p:cNvSpPr/>
            <p:nvPr>
              <p:custDataLst>
                <p:tags r:id="rId25"/>
              </p:custDataLst>
            </p:nvPr>
          </p:nvSpPr>
          <p:spPr>
            <a:xfrm>
              <a:off x="10487" y="3411"/>
              <a:ext cx="2136" cy="1480"/>
            </a:xfrm>
            <a:prstGeom prst="roundRect">
              <a:avLst/>
            </a:prstGeom>
            <a:noFill/>
            <a:ln>
              <a:solidFill>
                <a:srgbClr val="C00000"/>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1" name="直接箭头连接符 20"/>
            <p:cNvCxnSpPr/>
            <p:nvPr>
              <p:custDataLst>
                <p:tags r:id="rId26"/>
              </p:custDataLst>
            </p:nvPr>
          </p:nvCxnSpPr>
          <p:spPr>
            <a:xfrm flipH="1">
              <a:off x="11397" y="4957"/>
              <a:ext cx="0" cy="6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27"/>
              </p:custDataLst>
            </p:nvPr>
          </p:nvSpPr>
          <p:spPr>
            <a:xfrm>
              <a:off x="9904" y="5594"/>
              <a:ext cx="3270" cy="915"/>
            </a:xfrm>
            <a:prstGeom prst="rect">
              <a:avLst/>
            </a:prstGeom>
            <a:noFill/>
          </p:spPr>
          <p:txBody>
            <a:bodyPr wrap="square" rtlCol="0">
              <a:spAutoFit/>
            </a:bodyPr>
            <a:p>
              <a:pPr algn="ctr" fontAlgn="auto">
                <a:lnSpc>
                  <a:spcPct val="100000"/>
                </a:lnSpc>
              </a:pPr>
              <a:r>
                <a:rPr lang="zh-CN" altLang="en-US" sz="2400" b="1"/>
                <a:t>大力发展生</a:t>
              </a:r>
              <a:endParaRPr lang="zh-CN" altLang="en-US" sz="2400" b="1"/>
            </a:p>
            <a:p>
              <a:pPr algn="ctr" fontAlgn="auto">
                <a:lnSpc>
                  <a:spcPct val="100000"/>
                </a:lnSpc>
              </a:pPr>
              <a:r>
                <a:rPr lang="zh-CN" altLang="en-US" sz="2400" b="1"/>
                <a:t>产力</a:t>
              </a:r>
              <a:endParaRPr lang="zh-CN" altLang="en-US" sz="2400" b="1"/>
            </a:p>
          </p:txBody>
        </p:sp>
        <p:cxnSp>
          <p:nvCxnSpPr>
            <p:cNvPr id="24" name="直接箭头连接符 23"/>
            <p:cNvCxnSpPr/>
            <p:nvPr>
              <p:custDataLst>
                <p:tags r:id="rId28"/>
              </p:custDataLst>
            </p:nvPr>
          </p:nvCxnSpPr>
          <p:spPr>
            <a:xfrm flipH="1" flipV="1">
              <a:off x="9015" y="5953"/>
              <a:ext cx="1365" cy="1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29"/>
              </p:custDataLst>
            </p:nvPr>
          </p:nvSpPr>
          <p:spPr>
            <a:xfrm>
              <a:off x="8787" y="5523"/>
              <a:ext cx="1896" cy="439"/>
            </a:xfrm>
            <a:prstGeom prst="rect">
              <a:avLst/>
            </a:prstGeom>
            <a:noFill/>
          </p:spPr>
          <p:txBody>
            <a:bodyPr wrap="square" rtlCol="0">
              <a:spAutoFit/>
            </a:bodyPr>
            <a:p>
              <a:pPr algn="ctr" fontAlgn="auto">
                <a:lnSpc>
                  <a:spcPct val="100000"/>
                </a:lnSpc>
              </a:pPr>
              <a:r>
                <a:rPr lang="zh-CN" altLang="en-US" sz="2000" b="1"/>
                <a:t>完成</a:t>
              </a:r>
              <a:endParaRPr lang="zh-CN" altLang="en-US" sz="2000" b="1"/>
            </a:p>
          </p:txBody>
        </p:sp>
      </p:grpSp>
    </p:spTree>
    <p:custDataLst>
      <p:tags r:id="rId3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6" name="椭圆 5"/>
          <p:cNvSpPr/>
          <p:nvPr>
            <p:custDataLst>
              <p:tags r:id="rId3"/>
            </p:custDataLst>
          </p:nvPr>
        </p:nvSpPr>
        <p:spPr>
          <a:xfrm>
            <a:off x="5212715" y="1600200"/>
            <a:ext cx="1638935" cy="1445260"/>
          </a:xfrm>
          <a:prstGeom prst="ellipse">
            <a:avLst/>
          </a:prstGeom>
          <a:solidFill>
            <a:schemeClr val="bg1"/>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custDataLst>
              <p:tags r:id="rId4"/>
            </p:custDataLst>
          </p:nvPr>
        </p:nvSpPr>
        <p:spPr>
          <a:xfrm>
            <a:off x="5274945" y="1412875"/>
            <a:ext cx="1513840" cy="1503045"/>
          </a:xfrm>
          <a:prstGeom prst="ellipse">
            <a:avLst/>
          </a:prstGeom>
          <a:solidFill>
            <a:schemeClr val="accent6">
              <a:lumMod val="75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5528945" y="1470660"/>
            <a:ext cx="1005205" cy="1445260"/>
          </a:xfrm>
          <a:prstGeom prst="rect">
            <a:avLst/>
          </a:prstGeom>
          <a:noFill/>
          <a:ln>
            <a:noFill/>
          </a:ln>
        </p:spPr>
        <p:txBody>
          <a:bodyPr wrap="square" rtlCol="0" anchor="t">
            <a:spAutoFit/>
          </a:bodyPr>
          <a:p>
            <a:pPr algn="ctr"/>
            <a:r>
              <a:rPr lang="zh-CN" altLang="en-US" sz="4400" b="1">
                <a:solidFill>
                  <a:schemeClr val="bg2"/>
                </a:solidFill>
                <a:effectLst>
                  <a:outerShdw blurRad="38100" dist="19050" dir="2700000" algn="tl" rotWithShape="0">
                    <a:schemeClr val="dk1">
                      <a:alpha val="40000"/>
                    </a:schemeClr>
                  </a:outerShdw>
                </a:effectLst>
              </a:rPr>
              <a:t>闪光</a:t>
            </a:r>
            <a:endParaRPr lang="zh-CN" altLang="en-US" sz="4400" b="1">
              <a:solidFill>
                <a:schemeClr val="bg2"/>
              </a:solidFill>
              <a:effectLst>
                <a:outerShdw blurRad="38100" dist="19050" dir="2700000" algn="tl" rotWithShape="0">
                  <a:schemeClr val="dk1">
                    <a:alpha val="40000"/>
                  </a:schemeClr>
                </a:outerShdw>
              </a:effectLst>
            </a:endParaRPr>
          </a:p>
        </p:txBody>
      </p:sp>
      <p:sp>
        <p:nvSpPr>
          <p:cNvPr id="13" name="文本框 12"/>
          <p:cNvSpPr txBox="1"/>
          <p:nvPr/>
        </p:nvSpPr>
        <p:spPr>
          <a:xfrm>
            <a:off x="3905250" y="3296285"/>
            <a:ext cx="4763135" cy="768350"/>
          </a:xfrm>
          <a:prstGeom prst="rect">
            <a:avLst/>
          </a:prstGeom>
          <a:noFill/>
        </p:spPr>
        <p:txBody>
          <a:bodyPr wrap="square" rtlCol="0">
            <a:spAutoFit/>
          </a:bodyPr>
          <a:p>
            <a:r>
              <a:rPr lang="zh-CN" altLang="en-US" sz="4400" b="1"/>
              <a:t>显现社会主义优势</a:t>
            </a:r>
            <a:endParaRPr lang="zh-CN" altLang="en-US" sz="4400" b="1"/>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3180" y="3560445"/>
            <a:ext cx="12235180" cy="3297555"/>
          </a:xfrm>
          <a:prstGeom prst="rect">
            <a:avLst/>
          </a:prstGeom>
        </p:spPr>
      </p:pic>
      <p:pic>
        <p:nvPicPr>
          <p:cNvPr id="2" name="图片 1"/>
          <p:cNvPicPr>
            <a:picLocks noChangeAspect="1"/>
          </p:cNvPicPr>
          <p:nvPr/>
        </p:nvPicPr>
        <p:blipFill>
          <a:blip r:embed="rId3"/>
          <a:stretch>
            <a:fillRect/>
          </a:stretch>
        </p:blipFill>
        <p:spPr>
          <a:xfrm>
            <a:off x="798195" y="1162685"/>
            <a:ext cx="3036570" cy="3613785"/>
          </a:xfrm>
          <a:prstGeom prst="rect">
            <a:avLst/>
          </a:prstGeom>
        </p:spPr>
      </p:pic>
      <p:sp>
        <p:nvSpPr>
          <p:cNvPr id="3" name="文本框 2"/>
          <p:cNvSpPr txBox="1"/>
          <p:nvPr/>
        </p:nvSpPr>
        <p:spPr>
          <a:xfrm>
            <a:off x="4721225" y="2081530"/>
            <a:ext cx="6619875" cy="1198880"/>
          </a:xfrm>
          <a:prstGeom prst="rect">
            <a:avLst/>
          </a:prstGeom>
          <a:noFill/>
        </p:spPr>
        <p:txBody>
          <a:bodyPr wrap="square" rtlCol="0">
            <a:spAutoFit/>
          </a:bodyPr>
          <a:p>
            <a:r>
              <a:rPr lang="zh-CN" altLang="en-US" sz="2400">
                <a:latin typeface="楷体" panose="02010609060101010101" charset="-122"/>
                <a:ea typeface="楷体" panose="02010609060101010101" charset="-122"/>
                <a:cs typeface="楷体" panose="02010609060101010101" charset="-122"/>
              </a:rPr>
              <a:t>大成二厂完成公私合营后，迎来新发展，</a:t>
            </a:r>
            <a:r>
              <a:rPr lang="en-US" altLang="zh-CN" sz="2400">
                <a:latin typeface="楷体" panose="02010609060101010101" charset="-122"/>
                <a:ea typeface="楷体" panose="02010609060101010101" charset="-122"/>
                <a:cs typeface="楷体" panose="02010609060101010101" charset="-122"/>
              </a:rPr>
              <a:t>1966</a:t>
            </a:r>
            <a:r>
              <a:rPr lang="zh-CN" altLang="en-US" sz="2400">
                <a:latin typeface="楷体" panose="02010609060101010101" charset="-122"/>
                <a:ea typeface="楷体" panose="02010609060101010101" charset="-122"/>
                <a:cs typeface="楷体" panose="02010609060101010101" charset="-122"/>
              </a:rPr>
              <a:t>年更名为东风印染厂，成为全国印染行业的一面旗帜。</a:t>
            </a:r>
            <a:endParaRPr lang="zh-CN" altLang="en-US" sz="2400">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4721225" y="3084830"/>
            <a:ext cx="6687820" cy="1691640"/>
          </a:xfrm>
          <a:prstGeom prst="rect">
            <a:avLst/>
          </a:prstGeom>
          <a:noFill/>
        </p:spPr>
        <p:txBody>
          <a:bodyPr wrap="square" rtlCol="0">
            <a:noAutofit/>
          </a:bodyPr>
          <a:p>
            <a:endParaRPr lang="zh-CN" altLang="en-US"/>
          </a:p>
          <a:p>
            <a:r>
              <a:rPr lang="zh-CN" altLang="en-US" sz="2400">
                <a:latin typeface="楷体" panose="02010609060101010101" charset="-122"/>
                <a:ea typeface="楷体" panose="02010609060101010101" charset="-122"/>
                <a:cs typeface="楷体" panose="02010609060101010101" charset="-122"/>
              </a:rPr>
              <a:t>大成三厂在公私合营后的1966年实行地方国营改制，更名为国营常州第三棉纺织厂。常州第三棉纺织厂拥有一金一银两个国家金银牌优质产品，是江苏省出口纺织品基地厂之一。</a:t>
            </a:r>
            <a:endParaRPr lang="zh-CN" altLang="en-US" sz="2400">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4721225" y="748665"/>
            <a:ext cx="6502400" cy="1198880"/>
          </a:xfrm>
          <a:prstGeom prst="rect">
            <a:avLst/>
          </a:prstGeom>
          <a:noFill/>
        </p:spPr>
        <p:txBody>
          <a:bodyPr wrap="square" rtlCol="0">
            <a:spAutoFit/>
          </a:bodyPr>
          <a:p>
            <a:r>
              <a:rPr lang="zh-CN" altLang="en-US" sz="2400">
                <a:latin typeface="楷体" panose="02010609060101010101" charset="-122"/>
                <a:ea typeface="楷体" panose="02010609060101010101" charset="-122"/>
                <a:cs typeface="楷体" panose="02010609060101010101" charset="-122"/>
              </a:rPr>
              <a:t>大成一厂完成公私合营后，企业面貌发生很大变化，生产迅速发展，五十年代已有纱锭29000多枚，布机756台，厂区范围也进一步扩大。</a:t>
            </a:r>
            <a:endParaRPr lang="zh-CN" altLang="en-US" sz="2400">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custDataLst>
              <p:tags r:id="rId1"/>
            </p:custDataLst>
          </p:nvPr>
        </p:nvSpPr>
        <p:spPr/>
        <p:txBody>
          <a:bodyPr/>
          <a:p>
            <a:endParaRPr lang="zh-CN" altLang="en-US"/>
          </a:p>
        </p:txBody>
      </p:sp>
      <p:pic>
        <p:nvPicPr>
          <p:cNvPr id="4" name="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pic>
        <p:nvPicPr>
          <p:cNvPr id="2" name="2fc8e18c237e836a2bf5c1eef80b6032">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682625" y="363855"/>
            <a:ext cx="10860405" cy="5351145"/>
          </a:xfrm>
          <a:prstGeom prst="rect">
            <a:avLst/>
          </a:prstGeom>
        </p:spPr>
      </p:pic>
    </p:spTree>
    <p:custDataLst>
      <p:tags r:id="rId8"/>
    </p:custDataLst>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5" name="文本框 4"/>
          <p:cNvSpPr txBox="1"/>
          <p:nvPr/>
        </p:nvSpPr>
        <p:spPr>
          <a:xfrm>
            <a:off x="2501265" y="2825115"/>
            <a:ext cx="4064000" cy="368300"/>
          </a:xfrm>
          <a:prstGeom prst="rect">
            <a:avLst/>
          </a:prstGeom>
          <a:noFill/>
        </p:spPr>
        <p:txBody>
          <a:bodyPr wrap="square" rtlCol="0">
            <a:spAutoFit/>
          </a:bodyPr>
          <a:p>
            <a:endParaRPr lang="zh-CN" altLang="en-US"/>
          </a:p>
        </p:txBody>
      </p:sp>
      <p:grpSp>
        <p:nvGrpSpPr>
          <p:cNvPr id="48" name="组合 47"/>
          <p:cNvGrpSpPr/>
          <p:nvPr/>
        </p:nvGrpSpPr>
        <p:grpSpPr>
          <a:xfrm>
            <a:off x="4292918" y="246380"/>
            <a:ext cx="307181" cy="332423"/>
            <a:chOff x="2121873" y="1511588"/>
            <a:chExt cx="445481" cy="469613"/>
          </a:xfrm>
        </p:grpSpPr>
        <p:sp>
          <p:nvSpPr>
            <p:cNvPr id="49" name="矩形 48"/>
            <p:cNvSpPr/>
            <p:nvPr>
              <p:custDataLst>
                <p:tags r:id="rId3"/>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sp>
        <p:nvSpPr>
          <p:cNvPr id="51" name="文本框 50"/>
          <p:cNvSpPr txBox="1"/>
          <p:nvPr>
            <p:custDataLst>
              <p:tags r:id="rId5"/>
            </p:custDataLst>
          </p:nvPr>
        </p:nvSpPr>
        <p:spPr>
          <a:xfrm>
            <a:off x="4679156" y="171133"/>
            <a:ext cx="3694748" cy="393859"/>
          </a:xfrm>
          <a:prstGeom prst="rect">
            <a:avLst/>
          </a:prstGeom>
          <a:noFill/>
        </p:spPr>
        <p:txBody>
          <a:bodyPr wrap="square" rtlCol="0">
            <a:noAutofit/>
            <a:scene3d>
              <a:camera prst="orthographicFront"/>
              <a:lightRig rig="threePt" dir="t"/>
            </a:scene3d>
          </a:bodyPr>
          <a:p>
            <a:r>
              <a:rPr lang="zh-CN" altLang="en-US" sz="2250" dirty="0">
                <a:solidFill>
                  <a:prstClr val="black"/>
                </a:solidFill>
                <a:latin typeface="黑体" panose="02010609060101010101" charset="-122"/>
                <a:ea typeface="黑体" panose="02010609060101010101" charset="-122"/>
              </a:rPr>
              <a:t>社会主义建设时期的成就</a:t>
            </a:r>
            <a:endParaRPr lang="zh-CN" altLang="en-US" sz="2250" dirty="0">
              <a:solidFill>
                <a:prstClr val="black"/>
              </a:solidFill>
              <a:latin typeface="黑体" panose="02010609060101010101" charset="-122"/>
              <a:ea typeface="黑体" panose="02010609060101010101" charset="-122"/>
            </a:endParaRPr>
          </a:p>
        </p:txBody>
      </p:sp>
      <p:graphicFrame>
        <p:nvGraphicFramePr>
          <p:cNvPr id="21" name="表格 20"/>
          <p:cNvGraphicFramePr>
            <a:graphicFrameLocks noGrp="1"/>
          </p:cNvGraphicFramePr>
          <p:nvPr>
            <p:custDataLst>
              <p:tags r:id="rId6"/>
            </p:custDataLst>
          </p:nvPr>
        </p:nvGraphicFramePr>
        <p:xfrm>
          <a:off x="1816735" y="968375"/>
          <a:ext cx="8829675" cy="3958590"/>
        </p:xfrm>
        <a:graphic>
          <a:graphicData uri="http://schemas.openxmlformats.org/drawingml/2006/table">
            <a:tbl>
              <a:tblPr firstRow="1" bandRow="1">
                <a:tableStyleId>{00A15C55-8517-42AA-B614-E9B94910E393}</a:tableStyleId>
              </a:tblPr>
              <a:tblGrid>
                <a:gridCol w="1204595"/>
                <a:gridCol w="7625080"/>
              </a:tblGrid>
              <a:tr h="541020">
                <a:tc>
                  <a:txBody>
                    <a:bodyPr/>
                    <a:p>
                      <a:pPr algn="ctr"/>
                      <a:r>
                        <a:rPr lang="zh-CN" altLang="en-US" sz="1800" b="1" dirty="0">
                          <a:solidFill>
                            <a:srgbClr val="002060"/>
                          </a:solidFill>
                          <a:effectLst/>
                          <a:latin typeface="微软雅黑" panose="020B0503020204020204" charset="-122"/>
                          <a:ea typeface="微软雅黑" panose="020B0503020204020204" charset="-122"/>
                        </a:rPr>
                        <a:t>工业</a:t>
                      </a:r>
                      <a:endParaRPr lang="zh-CN" altLang="en-US" sz="1800" b="1" dirty="0">
                        <a:ln>
                          <a:solidFill>
                            <a:schemeClr val="tx1"/>
                          </a:solidFill>
                        </a:ln>
                        <a:solidFill>
                          <a:srgbClr val="002060"/>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p>
                      <a:pPr algn="just"/>
                      <a:r>
                        <a:rPr lang="zh-CN" altLang="en-US" sz="1800" b="0" dirty="0">
                          <a:solidFill>
                            <a:schemeClr val="tx1"/>
                          </a:solidFill>
                          <a:effectLst/>
                          <a:latin typeface="微软雅黑" panose="020B0503020204020204" charset="-122"/>
                          <a:ea typeface="微软雅黑" panose="020B0503020204020204" charset="-122"/>
                        </a:rPr>
                        <a:t>建立起独立的</a:t>
                      </a:r>
                      <a:r>
                        <a:rPr lang="zh-CN" altLang="en-US" sz="1800" b="0" dirty="0">
                          <a:solidFill>
                            <a:srgbClr val="C00000"/>
                          </a:solidFill>
                          <a:effectLst/>
                          <a:latin typeface="微软雅黑" panose="020B0503020204020204" charset="-122"/>
                          <a:ea typeface="微软雅黑" panose="020B0503020204020204" charset="-122"/>
                        </a:rPr>
                        <a:t>比较完整</a:t>
                      </a:r>
                      <a:r>
                        <a:rPr lang="zh-CN" altLang="en-US" sz="1800" b="0" dirty="0">
                          <a:solidFill>
                            <a:schemeClr val="tx1"/>
                          </a:solidFill>
                          <a:effectLst/>
                          <a:latin typeface="微软雅黑" panose="020B0503020204020204" charset="-122"/>
                          <a:ea typeface="微软雅黑" panose="020B0503020204020204" charset="-122"/>
                        </a:rPr>
                        <a:t>的工业体系和国民经济体系</a:t>
                      </a:r>
                      <a:endParaRPr lang="zh-CN" altLang="en-US" sz="1800" b="0" dirty="0">
                        <a:ln>
                          <a:solidFill>
                            <a:schemeClr val="bg1"/>
                          </a:solid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486410">
                <a:tc>
                  <a:txBody>
                    <a:bodyPr/>
                    <a:p>
                      <a:pPr algn="ctr"/>
                      <a:r>
                        <a:rPr lang="zh-CN" altLang="en-US" sz="1800" b="1" dirty="0">
                          <a:solidFill>
                            <a:srgbClr val="002060"/>
                          </a:solidFill>
                          <a:effectLst/>
                          <a:latin typeface="微软雅黑" panose="020B0503020204020204" charset="-122"/>
                          <a:ea typeface="微软雅黑" panose="020B0503020204020204" charset="-122"/>
                        </a:rPr>
                        <a:t>农业</a:t>
                      </a:r>
                      <a:endParaRPr lang="zh-CN" altLang="en-US" sz="1800" b="1" dirty="0">
                        <a:ln>
                          <a:solidFill>
                            <a:schemeClr val="tx1"/>
                          </a:solidFill>
                        </a:ln>
                        <a:solidFill>
                          <a:srgbClr val="002060"/>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p>
                      <a:pPr algn="just"/>
                      <a:r>
                        <a:rPr lang="zh-CN" altLang="en-US" sz="1800" b="0" dirty="0">
                          <a:solidFill>
                            <a:srgbClr val="C00000"/>
                          </a:solidFill>
                          <a:effectLst/>
                          <a:latin typeface="微软雅黑" panose="020B0503020204020204" charset="-122"/>
                          <a:ea typeface="微软雅黑" panose="020B0503020204020204" charset="-122"/>
                        </a:rPr>
                        <a:t>初步满足</a:t>
                      </a:r>
                      <a:r>
                        <a:rPr lang="zh-CN" altLang="en-US" sz="1800" b="0" dirty="0">
                          <a:solidFill>
                            <a:schemeClr val="tx1"/>
                          </a:solidFill>
                          <a:effectLst/>
                          <a:latin typeface="微软雅黑" panose="020B0503020204020204" charset="-122"/>
                          <a:ea typeface="微软雅黑" panose="020B0503020204020204" charset="-122"/>
                        </a:rPr>
                        <a:t>了占世界四分之一人口的基本生活需求</a:t>
                      </a:r>
                      <a:endParaRPr lang="zh-CN" altLang="en-US" sz="1800" b="0" dirty="0">
                        <a:ln>
                          <a:solidFill>
                            <a:schemeClr val="tx1"/>
                          </a:solid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439420">
                <a:tc>
                  <a:txBody>
                    <a:bodyPr/>
                    <a:p>
                      <a:pPr algn="ctr"/>
                      <a:r>
                        <a:rPr lang="zh-CN" altLang="en-US" sz="1800" b="1" dirty="0">
                          <a:solidFill>
                            <a:srgbClr val="002060"/>
                          </a:solidFill>
                          <a:effectLst/>
                          <a:latin typeface="微软雅黑" panose="020B0503020204020204" charset="-122"/>
                          <a:ea typeface="微软雅黑" panose="020B0503020204020204" charset="-122"/>
                        </a:rPr>
                        <a:t>基础设施</a:t>
                      </a:r>
                      <a:endParaRPr lang="zh-CN" altLang="en-US" sz="1800" b="1" dirty="0">
                        <a:ln>
                          <a:solidFill>
                            <a:schemeClr val="tx1"/>
                          </a:solidFill>
                        </a:ln>
                        <a:solidFill>
                          <a:srgbClr val="002060"/>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p>
                      <a:pPr marL="0" marR="0" indent="0" algn="just" defTabSz="914400" rtl="0" eaLnBrk="1" fontAlgn="auto" latinLnBrk="0" hangingPunct="1">
                        <a:lnSpc>
                          <a:spcPct val="100000"/>
                        </a:lnSpc>
                        <a:spcBef>
                          <a:spcPct val="0"/>
                        </a:spcBef>
                        <a:spcAft>
                          <a:spcPct val="0"/>
                        </a:spcAft>
                        <a:buClrTx/>
                        <a:buSzTx/>
                        <a:buFontTx/>
                        <a:buNone/>
                        <a:defRPr/>
                      </a:pPr>
                      <a:r>
                        <a:rPr lang="zh-CN" altLang="en-US" sz="1800" b="0" dirty="0">
                          <a:solidFill>
                            <a:schemeClr val="tx1"/>
                          </a:solidFill>
                          <a:effectLst/>
                          <a:latin typeface="微软雅黑" panose="020B0503020204020204" charset="-122"/>
                          <a:ea typeface="微软雅黑" panose="020B0503020204020204" charset="-122"/>
                        </a:rPr>
                        <a:t>建筑、交通运输等基础设施建设获得</a:t>
                      </a:r>
                      <a:r>
                        <a:rPr lang="zh-CN" altLang="en-US" sz="1800" b="0" dirty="0">
                          <a:solidFill>
                            <a:srgbClr val="C00000"/>
                          </a:solidFill>
                          <a:effectLst/>
                          <a:latin typeface="微软雅黑" panose="020B0503020204020204" charset="-122"/>
                          <a:ea typeface="微软雅黑" panose="020B0503020204020204" charset="-122"/>
                        </a:rPr>
                        <a:t>较快发展</a:t>
                      </a:r>
                      <a:endParaRPr lang="zh-CN" altLang="en-US" sz="1800" b="0" dirty="0">
                        <a:solidFill>
                          <a:srgbClr val="C00000"/>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441325">
                <a:tc>
                  <a:txBody>
                    <a:bodyPr/>
                    <a:p>
                      <a:pPr algn="ctr"/>
                      <a:r>
                        <a:rPr lang="zh-CN" altLang="en-US" sz="1800" b="1" dirty="0">
                          <a:solidFill>
                            <a:srgbClr val="002060"/>
                          </a:solidFill>
                          <a:effectLst/>
                          <a:latin typeface="微软雅黑" panose="020B0503020204020204" charset="-122"/>
                          <a:ea typeface="微软雅黑" panose="020B0503020204020204" charset="-122"/>
                        </a:rPr>
                        <a:t>教育医疗</a:t>
                      </a:r>
                      <a:endParaRPr lang="zh-CN" altLang="en-US" sz="1800" b="1" dirty="0">
                        <a:ln>
                          <a:solidFill>
                            <a:schemeClr val="tx1"/>
                          </a:solidFill>
                        </a:ln>
                        <a:solidFill>
                          <a:srgbClr val="002060"/>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p>
                      <a:pPr marL="0" marR="0" indent="0" algn="just" defTabSz="914400" rtl="0" eaLnBrk="1" fontAlgn="auto" latinLnBrk="0" hangingPunct="1">
                        <a:lnSpc>
                          <a:spcPct val="100000"/>
                        </a:lnSpc>
                        <a:spcBef>
                          <a:spcPct val="0"/>
                        </a:spcBef>
                        <a:spcAft>
                          <a:spcPct val="0"/>
                        </a:spcAft>
                        <a:buClrTx/>
                        <a:buSzTx/>
                        <a:buFontTx/>
                        <a:buNone/>
                        <a:defRPr/>
                      </a:pPr>
                      <a:r>
                        <a:rPr lang="zh-CN" altLang="en-US" sz="1800" b="0" dirty="0">
                          <a:solidFill>
                            <a:schemeClr val="tx1"/>
                          </a:solidFill>
                          <a:effectLst/>
                          <a:latin typeface="微软雅黑" panose="020B0503020204020204" charset="-122"/>
                          <a:ea typeface="微软雅黑" panose="020B0503020204020204" charset="-122"/>
                        </a:rPr>
                        <a:t>教育医疗事业得到</a:t>
                      </a:r>
                      <a:r>
                        <a:rPr lang="zh-CN" altLang="en-US" sz="1800" b="0" dirty="0">
                          <a:solidFill>
                            <a:srgbClr val="C00000"/>
                          </a:solidFill>
                          <a:effectLst/>
                          <a:latin typeface="微软雅黑" panose="020B0503020204020204" charset="-122"/>
                          <a:ea typeface="微软雅黑" panose="020B0503020204020204" charset="-122"/>
                        </a:rPr>
                        <a:t>长足进步</a:t>
                      </a:r>
                      <a:endParaRPr lang="zh-CN" altLang="en-US" sz="1800" b="0" dirty="0">
                        <a:solidFill>
                          <a:srgbClr val="C00000"/>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440690">
                <a:tc>
                  <a:txBody>
                    <a:bodyPr/>
                    <a:p>
                      <a:pPr algn="ctr"/>
                      <a:r>
                        <a:rPr lang="zh-CN" altLang="en-US" sz="1800" b="1" dirty="0">
                          <a:solidFill>
                            <a:srgbClr val="002060"/>
                          </a:solidFill>
                          <a:effectLst/>
                          <a:latin typeface="微软雅黑" panose="020B0503020204020204" charset="-122"/>
                          <a:ea typeface="微软雅黑" panose="020B0503020204020204" charset="-122"/>
                        </a:rPr>
                        <a:t>精神面貌</a:t>
                      </a:r>
                      <a:endParaRPr lang="zh-CN" altLang="en-US" sz="1800" b="1" dirty="0">
                        <a:ln>
                          <a:solidFill>
                            <a:schemeClr val="tx1"/>
                          </a:solidFill>
                        </a:ln>
                        <a:solidFill>
                          <a:srgbClr val="002060"/>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p>
                      <a:pPr marL="0" marR="0" indent="0" algn="just" defTabSz="914400" rtl="0" eaLnBrk="1" fontAlgn="auto" latinLnBrk="0" hangingPunct="1">
                        <a:lnSpc>
                          <a:spcPct val="100000"/>
                        </a:lnSpc>
                        <a:spcBef>
                          <a:spcPct val="0"/>
                        </a:spcBef>
                        <a:spcAft>
                          <a:spcPct val="0"/>
                        </a:spcAft>
                        <a:buClrTx/>
                        <a:buSzTx/>
                        <a:buFontTx/>
                        <a:buNone/>
                        <a:defRPr/>
                      </a:pPr>
                      <a:r>
                        <a:rPr lang="zh-CN" altLang="en-US" sz="1800" b="0" dirty="0">
                          <a:solidFill>
                            <a:schemeClr val="tx1"/>
                          </a:solidFill>
                          <a:effectLst/>
                          <a:latin typeface="微软雅黑" panose="020B0503020204020204" charset="-122"/>
                          <a:ea typeface="微软雅黑" panose="020B0503020204020204" charset="-122"/>
                        </a:rPr>
                        <a:t>人们的</a:t>
                      </a:r>
                      <a:r>
                        <a:rPr lang="zh-CN" altLang="en-US" sz="1800" b="0" dirty="0">
                          <a:solidFill>
                            <a:srgbClr val="C00000"/>
                          </a:solidFill>
                          <a:effectLst/>
                          <a:latin typeface="微软雅黑" panose="020B0503020204020204" charset="-122"/>
                          <a:ea typeface="微软雅黑" panose="020B0503020204020204" charset="-122"/>
                        </a:rPr>
                        <a:t>精神面貌</a:t>
                      </a:r>
                      <a:r>
                        <a:rPr lang="zh-CN" altLang="en-US" sz="1800" b="0" dirty="0">
                          <a:solidFill>
                            <a:schemeClr val="tx1"/>
                          </a:solidFill>
                          <a:effectLst/>
                          <a:latin typeface="微软雅黑" panose="020B0503020204020204" charset="-122"/>
                          <a:ea typeface="微软雅黑" panose="020B0503020204020204" charset="-122"/>
                        </a:rPr>
                        <a:t>得到了极大的改变</a:t>
                      </a:r>
                      <a:endParaRPr lang="zh-CN" altLang="en-US" sz="1800" b="0" dirty="0">
                        <a:solidFill>
                          <a:schemeClr val="tx1"/>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481330">
                <a:tc>
                  <a:txBody>
                    <a:bodyPr/>
                    <a:p>
                      <a:pPr algn="ctr">
                        <a:lnSpc>
                          <a:spcPts val="3280"/>
                        </a:lnSpc>
                      </a:pPr>
                      <a:r>
                        <a:rPr lang="zh-CN" altLang="en-US" sz="1800" b="1" dirty="0">
                          <a:ln>
                            <a:noFill/>
                          </a:ln>
                          <a:solidFill>
                            <a:srgbClr val="002060"/>
                          </a:solidFill>
                          <a:effectLst/>
                          <a:latin typeface="微软雅黑" panose="020B0503020204020204" charset="-122"/>
                          <a:ea typeface="微软雅黑" panose="020B0503020204020204" charset="-122"/>
                        </a:rPr>
                        <a:t>科学技术</a:t>
                      </a:r>
                      <a:endParaRPr lang="zh-CN" altLang="en-US" sz="1800" b="1" dirty="0">
                        <a:ln>
                          <a:noFill/>
                        </a:ln>
                        <a:solidFill>
                          <a:srgbClr val="002060"/>
                        </a:solidFill>
                        <a:effectLst/>
                        <a:latin typeface="微软雅黑" panose="020B0503020204020204" charset="-122"/>
                        <a:ea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p>
                      <a:pPr marL="0" marR="0" indent="0" algn="just" defTabSz="914400" rtl="0" eaLnBrk="1" fontAlgn="auto" latinLnBrk="0" hangingPunct="1">
                        <a:lnSpc>
                          <a:spcPts val="3280"/>
                        </a:lnSpc>
                        <a:spcBef>
                          <a:spcPct val="0"/>
                        </a:spcBef>
                        <a:spcAft>
                          <a:spcPct val="0"/>
                        </a:spcAft>
                        <a:buClrTx/>
                        <a:buSzTx/>
                        <a:buFontTx/>
                        <a:buNone/>
                        <a:defRPr/>
                      </a:pPr>
                      <a:r>
                        <a:rPr lang="zh-CN" altLang="en-US" sz="1800" b="0" dirty="0">
                          <a:solidFill>
                            <a:schemeClr val="tx1"/>
                          </a:solidFill>
                          <a:effectLst/>
                          <a:latin typeface="微软雅黑" panose="020B0503020204020204" charset="-122"/>
                          <a:ea typeface="微软雅黑" panose="020B0503020204020204" charset="-122"/>
                        </a:rPr>
                        <a:t>科技发展取得重要突破，例如“两弹一星”、人工合成结晶牛胰岛素</a:t>
                      </a:r>
                      <a:endParaRPr lang="zh-CN" altLang="en-US" sz="1800" b="0" dirty="0">
                        <a:solidFill>
                          <a:schemeClr val="tx1"/>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1128395">
                <a:tc>
                  <a:txBody>
                    <a:bodyPr/>
                    <a:p>
                      <a:pPr algn="ctr">
                        <a:lnSpc>
                          <a:spcPts val="3280"/>
                        </a:lnSpc>
                        <a:buNone/>
                      </a:pPr>
                      <a:r>
                        <a:rPr lang="zh-CN" altLang="en-US" sz="1800" b="1" dirty="0">
                          <a:ln>
                            <a:noFill/>
                          </a:ln>
                          <a:solidFill>
                            <a:srgbClr val="002060"/>
                          </a:solidFill>
                          <a:effectLst/>
                          <a:latin typeface="微软雅黑" panose="020B0503020204020204" charset="-122"/>
                          <a:ea typeface="微软雅黑" panose="020B0503020204020204" charset="-122"/>
                        </a:rPr>
                        <a:t>理论成果</a:t>
                      </a:r>
                      <a:endParaRPr lang="zh-CN" altLang="en-US" sz="1800" b="1" dirty="0">
                        <a:ln>
                          <a:noFill/>
                        </a:ln>
                        <a:solidFill>
                          <a:srgbClr val="002060"/>
                        </a:solidFill>
                        <a:effectLst/>
                        <a:latin typeface="微软雅黑" panose="020B0503020204020204" charset="-122"/>
                        <a:ea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p>
                      <a:pPr marL="0" marR="0" indent="0" algn="just" defTabSz="914400" rtl="0" eaLnBrk="1" fontAlgn="auto" latinLnBrk="0" hangingPunct="1">
                        <a:lnSpc>
                          <a:spcPts val="3280"/>
                        </a:lnSpc>
                        <a:spcBef>
                          <a:spcPct val="0"/>
                        </a:spcBef>
                        <a:spcAft>
                          <a:spcPct val="0"/>
                        </a:spcAft>
                        <a:buClrTx/>
                        <a:buSzTx/>
                        <a:buFontTx/>
                        <a:buNone/>
                        <a:defRPr/>
                      </a:pPr>
                      <a:r>
                        <a:rPr lang="zh-CN" altLang="en-US" sz="1800" dirty="0">
                          <a:solidFill>
                            <a:schemeClr val="tx1"/>
                          </a:solidFill>
                          <a:effectLst/>
                          <a:latin typeface="微软雅黑" panose="020B0503020204020204" charset="-122"/>
                          <a:ea typeface="微软雅黑" panose="020B0503020204020204" charset="-122"/>
                          <a:cs typeface="微软雅黑" panose="020B0503020204020204" charset="-122"/>
                          <a:sym typeface="+mn-ea"/>
                        </a:rPr>
                        <a:t>进行了马克思列宁主义基本原理同中国实际的</a:t>
                      </a:r>
                      <a:r>
                        <a:rPr lang="en-US" altLang="zh-CN" sz="18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800" dirty="0">
                          <a:solidFill>
                            <a:schemeClr val="tx1"/>
                          </a:solidFill>
                          <a:effectLst/>
                          <a:latin typeface="微软雅黑" panose="020B0503020204020204" charset="-122"/>
                          <a:ea typeface="微软雅黑" panose="020B0503020204020204" charset="-122"/>
                          <a:cs typeface="微软雅黑" panose="020B0503020204020204" charset="-122"/>
                          <a:sym typeface="+mn-ea"/>
                        </a:rPr>
                        <a:t>第二次结合</a:t>
                      </a:r>
                      <a:r>
                        <a:rPr lang="en-US" altLang="zh-CN" sz="18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8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800" b="0" dirty="0">
                          <a:solidFill>
                            <a:schemeClr val="tx1"/>
                          </a:solidFill>
                          <a:effectLst/>
                          <a:latin typeface="微软雅黑" panose="020B0503020204020204" charset="-122"/>
                          <a:ea typeface="微软雅黑" panose="020B0503020204020204" charset="-122"/>
                          <a:cs typeface="微软雅黑" panose="020B0503020204020204" charset="-122"/>
                        </a:rPr>
                        <a:t>丰富发展了毛泽东思想。</a:t>
                      </a:r>
                      <a:endParaRPr lang="en-US" altLang="zh-CN" sz="1800" b="0" dirty="0">
                        <a:solidFill>
                          <a:schemeClr val="tx1"/>
                        </a:solidFill>
                        <a:effectLst/>
                        <a:latin typeface="微软雅黑" panose="020B0503020204020204" charset="-122"/>
                        <a:ea typeface="微软雅黑" panose="020B0503020204020204" charset="-122"/>
                        <a:cs typeface="微软雅黑" panose="020B0503020204020204" charset="-122"/>
                      </a:endParaRPr>
                    </a:p>
                  </a:txBody>
                  <a:tcPr marL="51435" marR="51435" marT="25717" marB="25717"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bl>
          </a:graphicData>
        </a:graphic>
      </p:graphicFrame>
      <p:cxnSp>
        <p:nvCxnSpPr>
          <p:cNvPr id="52" name="直接连接符 51"/>
          <p:cNvCxnSpPr/>
          <p:nvPr>
            <p:custDataLst>
              <p:tags r:id="rId7"/>
            </p:custDataLst>
          </p:nvPr>
        </p:nvCxnSpPr>
        <p:spPr>
          <a:xfrm flipV="1">
            <a:off x="4978388" y="607446"/>
            <a:ext cx="3244215" cy="1429"/>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304415"/>
            <a:ext cx="12235180" cy="4554220"/>
          </a:xfrm>
          <a:prstGeom prst="rect">
            <a:avLst/>
          </a:prstGeom>
        </p:spPr>
      </p:pic>
      <p:sp>
        <p:nvSpPr>
          <p:cNvPr id="25" name="TextBox 5"/>
          <p:cNvSpPr txBox="1"/>
          <p:nvPr/>
        </p:nvSpPr>
        <p:spPr>
          <a:xfrm>
            <a:off x="1865207" y="1639994"/>
            <a:ext cx="8505613" cy="1979930"/>
          </a:xfrm>
          <a:prstGeom prst="rect">
            <a:avLst/>
          </a:prstGeom>
          <a:noFill/>
        </p:spPr>
        <p:txBody>
          <a:bodyPr wrap="square" lIns="91440" tIns="45720" rIns="91440" bIns="45720" rtlCol="0" anchor="ctr">
            <a:spAutoFit/>
          </a:bodyPr>
          <a:lstStyle/>
          <a:p>
            <a:pPr algn="ctr"/>
            <a:r>
              <a:rPr lang="zh-CN" altLang="en-US" sz="3735" b="1">
                <a:uFillTx/>
                <a:latin typeface="微软雅黑" panose="020B0503020204020204" charset="-122"/>
                <a:ea typeface="微软雅黑" panose="020B0503020204020204" charset="-122"/>
                <a:cs typeface="+mj-cs"/>
                <a:sym typeface="+mn-ea"/>
              </a:rPr>
              <a:t>第二课：只有社会主义</a:t>
            </a:r>
            <a:r>
              <a:rPr lang="zh-CN" altLang="en-US" sz="3735" b="1">
                <a:solidFill>
                  <a:schemeClr val="tx1"/>
                </a:solidFill>
                <a:uFillTx/>
                <a:latin typeface="微软雅黑" panose="020B0503020204020204" charset="-122"/>
                <a:ea typeface="微软雅黑" panose="020B0503020204020204" charset="-122"/>
                <a:cs typeface="+mj-cs"/>
                <a:sym typeface="+mn-lt"/>
              </a:rPr>
              <a:t>才能救中国 </a:t>
            </a:r>
            <a:r>
              <a:rPr lang="en-US" altLang="zh-CN" sz="4800" spc="-300" dirty="0">
                <a:solidFill>
                  <a:schemeClr val="tx1"/>
                </a:solidFill>
                <a:effectLst>
                  <a:reflection blurRad="6350" stA="30000" endPos="11000" dir="5400000" sy="-100000" algn="bl" rotWithShape="0"/>
                </a:effectLst>
                <a:cs typeface="+mn-ea"/>
                <a:sym typeface="+mn-lt"/>
              </a:rPr>
              <a:t> </a:t>
            </a:r>
            <a:endParaRPr lang="zh-CN" altLang="en-US" sz="4800" spc="-300" dirty="0">
              <a:solidFill>
                <a:schemeClr val="tx1"/>
              </a:solidFill>
              <a:effectLst>
                <a:reflection blurRad="6350" stA="30000" endPos="11000" dir="5400000" sy="-100000" algn="bl" rotWithShape="0"/>
              </a:effectLst>
              <a:cs typeface="+mn-ea"/>
              <a:sym typeface="+mn-lt"/>
            </a:endParaRPr>
          </a:p>
          <a:p>
            <a:pPr algn="r"/>
            <a:endParaRPr lang="en-US" sz="3735">
              <a:solidFill>
                <a:schemeClr val="dk1">
                  <a:lumMod val="85000"/>
                  <a:lumOff val="15000"/>
                </a:schemeClr>
              </a:solidFill>
              <a:latin typeface="隶书" panose="02010509060101010101" charset="-122"/>
              <a:ea typeface="隶书" panose="02010509060101010101" charset="-122"/>
              <a:cs typeface="隶书" panose="02010509060101010101" charset="-122"/>
              <a:sym typeface="+mn-ea"/>
            </a:endParaRPr>
          </a:p>
          <a:p>
            <a:pPr algn="ctr"/>
            <a:r>
              <a:rPr lang="en-US" sz="3735">
                <a:solidFill>
                  <a:schemeClr val="dk1">
                    <a:lumMod val="85000"/>
                    <a:lumOff val="15000"/>
                  </a:schemeClr>
                </a:solidFill>
                <a:latin typeface="隶书" panose="02010509060101010101" charset="-122"/>
                <a:ea typeface="隶书" panose="02010509060101010101" charset="-122"/>
                <a:cs typeface="隶书" panose="02010509060101010101" charset="-122"/>
                <a:sym typeface="+mn-ea"/>
              </a:rPr>
              <a:t>2.2</a:t>
            </a:r>
            <a:r>
              <a:rPr lang="zh-CN" altLang="en-US" sz="3735">
                <a:solidFill>
                  <a:schemeClr val="dk1">
                    <a:lumMod val="85000"/>
                    <a:lumOff val="15000"/>
                  </a:schemeClr>
                </a:solidFill>
                <a:latin typeface="隶书" panose="02010509060101010101" charset="-122"/>
                <a:ea typeface="隶书" panose="02010509060101010101" charset="-122"/>
                <a:cs typeface="隶书" panose="02010509060101010101" charset="-122"/>
                <a:sym typeface="+mn-ea"/>
              </a:rPr>
              <a:t>社会主义制度在中国的确立</a:t>
            </a:r>
            <a:endParaRPr lang="zh-CN" altLang="en-US" sz="3735">
              <a:solidFill>
                <a:schemeClr val="dk1">
                  <a:lumMod val="85000"/>
                  <a:lumOff val="15000"/>
                </a:schemeClr>
              </a:solidFill>
              <a:latin typeface="隶书" panose="02010509060101010101" charset="-122"/>
              <a:ea typeface="隶书" panose="02010509060101010101" charset="-122"/>
              <a:cs typeface="隶书" panose="0201050906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72510"/>
            <a:ext cx="12235180" cy="3297555"/>
          </a:xfrm>
          <a:prstGeom prst="rect">
            <a:avLst/>
          </a:prstGeom>
        </p:spPr>
      </p:pic>
      <p:grpSp>
        <p:nvGrpSpPr>
          <p:cNvPr id="48" name="组合 47"/>
          <p:cNvGrpSpPr/>
          <p:nvPr/>
        </p:nvGrpSpPr>
        <p:grpSpPr>
          <a:xfrm>
            <a:off x="4288155" y="235426"/>
            <a:ext cx="307181" cy="332423"/>
            <a:chOff x="2121873" y="1511588"/>
            <a:chExt cx="445481" cy="469613"/>
          </a:xfrm>
        </p:grpSpPr>
        <p:sp>
          <p:nvSpPr>
            <p:cNvPr id="49" name="矩形 48"/>
            <p:cNvSpPr/>
            <p:nvPr>
              <p:custDataLst>
                <p:tags r:id="rId3"/>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sp>
        <p:nvSpPr>
          <p:cNvPr id="51" name="文本框 50"/>
          <p:cNvSpPr txBox="1"/>
          <p:nvPr>
            <p:custDataLst>
              <p:tags r:id="rId5"/>
            </p:custDataLst>
          </p:nvPr>
        </p:nvSpPr>
        <p:spPr>
          <a:xfrm>
            <a:off x="4648200" y="144145"/>
            <a:ext cx="2959735" cy="393700"/>
          </a:xfrm>
          <a:prstGeom prst="rect">
            <a:avLst/>
          </a:prstGeom>
          <a:noFill/>
        </p:spPr>
        <p:txBody>
          <a:bodyPr wrap="square" rtlCol="0">
            <a:noAutofit/>
            <a:scene3d>
              <a:camera prst="orthographicFront"/>
              <a:lightRig rig="threePt" dir="t"/>
            </a:scene3d>
          </a:bodyPr>
          <a:p>
            <a:r>
              <a:rPr lang="zh-CN" altLang="en-US" sz="2800" dirty="0">
                <a:solidFill>
                  <a:prstClr val="black"/>
                </a:solidFill>
                <a:latin typeface="黑体" panose="02010609060101010101" charset="-122"/>
                <a:ea typeface="黑体" panose="02010609060101010101" charset="-122"/>
              </a:rPr>
              <a:t>毛泽东思想总结</a:t>
            </a:r>
            <a:endParaRPr lang="zh-CN" altLang="en-US" sz="2800" dirty="0">
              <a:solidFill>
                <a:prstClr val="black"/>
              </a:solidFill>
              <a:latin typeface="黑体" panose="02010609060101010101" charset="-122"/>
              <a:ea typeface="黑体" panose="02010609060101010101" charset="-122"/>
            </a:endParaRPr>
          </a:p>
        </p:txBody>
      </p:sp>
      <p:cxnSp>
        <p:nvCxnSpPr>
          <p:cNvPr id="52" name="直接连接符 51"/>
          <p:cNvCxnSpPr/>
          <p:nvPr>
            <p:custDataLst>
              <p:tags r:id="rId6"/>
            </p:custDataLst>
          </p:nvPr>
        </p:nvCxnSpPr>
        <p:spPr>
          <a:xfrm>
            <a:off x="4947908" y="667136"/>
            <a:ext cx="2522220" cy="3175"/>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7"/>
            </p:custDataLst>
          </p:nvPr>
        </p:nvSpPr>
        <p:spPr>
          <a:xfrm>
            <a:off x="1193165" y="2286635"/>
            <a:ext cx="408940" cy="695325"/>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latin typeface="华文中宋" panose="02010600040101010101" charset="-122"/>
                <a:ea typeface="华文中宋" panose="02010600040101010101" charset="-122"/>
                <a:sym typeface="华文中宋" panose="02010600040101010101" charset="-122"/>
              </a:rPr>
              <a:t>2</a:t>
            </a:r>
            <a:endParaRPr lang="en-US" altLang="zh-CN" sz="2100" b="1" dirty="0">
              <a:latin typeface="华文中宋" panose="02010600040101010101" charset="-122"/>
              <a:ea typeface="华文中宋" panose="02010600040101010101" charset="-122"/>
              <a:sym typeface="华文中宋" panose="02010600040101010101" charset="-122"/>
            </a:endParaRPr>
          </a:p>
        </p:txBody>
      </p:sp>
      <p:sp>
        <p:nvSpPr>
          <p:cNvPr id="10" name="文本框 9" descr="段落标题1"/>
          <p:cNvSpPr txBox="1"/>
          <p:nvPr>
            <p:custDataLst>
              <p:tags r:id="rId8"/>
            </p:custDataLst>
          </p:nvPr>
        </p:nvSpPr>
        <p:spPr>
          <a:xfrm>
            <a:off x="1811814" y="2691130"/>
            <a:ext cx="8093393" cy="492919"/>
          </a:xfrm>
          <a:prstGeom prst="rect">
            <a:avLst/>
          </a:prstGeom>
          <a:noFill/>
        </p:spPr>
        <p:txBody>
          <a:bodyPr wrap="square" lIns="135000" tIns="0" rIns="135000" bIns="0" rtlCol="0" anchor="ctr" anchorCtr="0"/>
          <a:lstStyle>
            <a:defPPr>
              <a:defRPr lang="zh-CN"/>
            </a:defPPr>
            <a:lvl1pPr algn="ctr">
              <a:lnSpc>
                <a:spcPct val="120000"/>
              </a:lnSpc>
              <a:defRPr kumimoji="1" sz="3200" b="1">
                <a:solidFill>
                  <a:schemeClr val="accent2"/>
                </a:solidFill>
                <a:latin typeface="微软雅黑" panose="020B0503020204020204" charset="-122"/>
                <a:ea typeface="微软雅黑" panose="020B0503020204020204" charset="-122"/>
              </a:defRPr>
            </a:lvl1pPr>
          </a:lstStyle>
          <a:p>
            <a:pPr algn="l"/>
            <a:endParaRPr lang="zh-CN" altLang="en-US" sz="2000" b="1" spc="120" dirty="0">
              <a:solidFill>
                <a:schemeClr val="bg2">
                  <a:lumMod val="10000"/>
                </a:schemeClr>
              </a:solidFill>
              <a:latin typeface="楷体" panose="02010609060101010101" charset="-122"/>
              <a:ea typeface="楷体" panose="02010609060101010101" charset="-122"/>
              <a:cs typeface="楷体" panose="02010609060101010101" charset="-122"/>
              <a:sym typeface="+mn-ea"/>
            </a:endParaRPr>
          </a:p>
        </p:txBody>
      </p:sp>
      <p:sp>
        <p:nvSpPr>
          <p:cNvPr id="14" name="文本框 13" descr="段落标题1"/>
          <p:cNvSpPr txBox="1"/>
          <p:nvPr>
            <p:custDataLst>
              <p:tags r:id="rId9"/>
            </p:custDataLst>
          </p:nvPr>
        </p:nvSpPr>
        <p:spPr>
          <a:xfrm>
            <a:off x="1724660" y="3661410"/>
            <a:ext cx="8296910" cy="1046480"/>
          </a:xfrm>
          <a:prstGeom prst="rect">
            <a:avLst/>
          </a:prstGeom>
          <a:noFill/>
        </p:spPr>
        <p:txBody>
          <a:bodyPr wrap="square" lIns="135000" tIns="0" rIns="135000" bIns="0" rtlCol="0" anchor="ctr" anchorCtr="0"/>
          <a:lstStyle>
            <a:defPPr>
              <a:defRPr lang="zh-CN"/>
            </a:defPPr>
            <a:lvl1pPr>
              <a:lnSpc>
                <a:spcPct val="120000"/>
              </a:lnSpc>
              <a:defRPr kumimoji="1" sz="2800" b="1">
                <a:solidFill>
                  <a:schemeClr val="accent2"/>
                </a:solidFill>
                <a:latin typeface="微软雅黑" panose="020B0503020204020204" charset="-122"/>
                <a:ea typeface="微软雅黑" panose="020B0503020204020204" charset="-122"/>
              </a:defRPr>
            </a:lvl1pPr>
          </a:lstStyle>
          <a:p>
            <a:pPr indent="0" fontAlgn="auto">
              <a:lnSpc>
                <a:spcPct val="100000"/>
              </a:lnSpc>
            </a:pPr>
            <a:r>
              <a:rPr lang="zh-CN" altLang="en-US" sz="2400" dirty="0">
                <a:latin typeface="楷体" panose="02010609060101010101" charset="-122"/>
                <a:ea typeface="楷体" panose="02010609060101010101" charset="-122"/>
              </a:rPr>
              <a:t>地位：</a:t>
            </a:r>
            <a:r>
              <a:rPr lang="zh-CN" altLang="en-US" sz="2400" dirty="0">
                <a:solidFill>
                  <a:schemeClr val="bg2">
                    <a:lumMod val="10000"/>
                  </a:schemeClr>
                </a:solidFill>
                <a:latin typeface="楷体" panose="02010609060101010101" charset="-122"/>
                <a:ea typeface="楷体" panose="02010609060101010101" charset="-122"/>
                <a:sym typeface="+mn-ea"/>
              </a:rPr>
              <a:t>①是马克思列宁主义在中国的创造性运用和发展；</a:t>
            </a:r>
            <a:r>
              <a:rPr lang="en-US" altLang="zh-CN" sz="2400" dirty="0">
                <a:solidFill>
                  <a:schemeClr val="bg2">
                    <a:lumMod val="10000"/>
                  </a:schemeClr>
                </a:solidFill>
                <a:latin typeface="楷体" panose="02010609060101010101" charset="-122"/>
                <a:ea typeface="楷体" panose="02010609060101010101" charset="-122"/>
                <a:sym typeface="+mn-ea"/>
              </a:rPr>
              <a:t>         </a:t>
            </a:r>
            <a:r>
              <a:rPr lang="zh-CN" altLang="en-US" sz="2400" dirty="0">
                <a:solidFill>
                  <a:schemeClr val="bg2">
                    <a:lumMod val="10000"/>
                  </a:schemeClr>
                </a:solidFill>
                <a:latin typeface="楷体" panose="02010609060101010101" charset="-122"/>
                <a:ea typeface="楷体" panose="02010609060101010101" charset="-122"/>
                <a:sym typeface="+mn-ea"/>
              </a:rPr>
              <a:t>②是被实践证明了的</a:t>
            </a:r>
            <a:r>
              <a:rPr lang="zh-CN" altLang="en-US" sz="2400" u="sng" dirty="0">
                <a:solidFill>
                  <a:srgbClr val="FF0000"/>
                </a:solidFill>
                <a:latin typeface="楷体" panose="02010609060101010101" charset="-122"/>
                <a:ea typeface="楷体" panose="02010609060101010101" charset="-122"/>
                <a:sym typeface="+mn-ea"/>
              </a:rPr>
              <a:t>中国革命和建设</a:t>
            </a:r>
            <a:r>
              <a:rPr lang="zh-CN" altLang="en-US" sz="2400" dirty="0">
                <a:solidFill>
                  <a:schemeClr val="bg2">
                    <a:lumMod val="10000"/>
                  </a:schemeClr>
                </a:solidFill>
                <a:latin typeface="楷体" panose="02010609060101010101" charset="-122"/>
                <a:ea typeface="楷体" panose="02010609060101010101" charset="-122"/>
                <a:sym typeface="+mn-ea"/>
              </a:rPr>
              <a:t>的正确理论原则和经验</a:t>
            </a:r>
            <a:r>
              <a:rPr lang="en-US" altLang="zh-CN" sz="2400" dirty="0">
                <a:solidFill>
                  <a:schemeClr val="bg2">
                    <a:lumMod val="10000"/>
                  </a:schemeClr>
                </a:solidFill>
                <a:latin typeface="楷体" panose="02010609060101010101" charset="-122"/>
                <a:ea typeface="楷体" panose="02010609060101010101" charset="-122"/>
                <a:sym typeface="+mn-ea"/>
              </a:rPr>
              <a:t> </a:t>
            </a:r>
            <a:r>
              <a:rPr lang="zh-CN" altLang="en-US" sz="2400" dirty="0">
                <a:solidFill>
                  <a:schemeClr val="bg2">
                    <a:lumMod val="10000"/>
                  </a:schemeClr>
                </a:solidFill>
                <a:latin typeface="楷体" panose="02010609060101010101" charset="-122"/>
                <a:ea typeface="楷体" panose="02010609060101010101" charset="-122"/>
                <a:sym typeface="+mn-ea"/>
              </a:rPr>
              <a:t>总结；③是</a:t>
            </a:r>
            <a:r>
              <a:rPr lang="zh-CN" altLang="en-US" sz="2400" u="sng" dirty="0">
                <a:solidFill>
                  <a:srgbClr val="FF0000"/>
                </a:solidFill>
                <a:latin typeface="楷体" panose="02010609060101010101" charset="-122"/>
                <a:ea typeface="楷体" panose="02010609060101010101" charset="-122"/>
                <a:sym typeface="+mn-ea"/>
              </a:rPr>
              <a:t>马克思主义中国化的第一次历史性飞跃；</a:t>
            </a:r>
            <a:r>
              <a:rPr lang="zh-CN" altLang="en-US" sz="2400" dirty="0">
                <a:solidFill>
                  <a:schemeClr val="bg2">
                    <a:lumMod val="10000"/>
                  </a:schemeClr>
                </a:solidFill>
                <a:latin typeface="楷体" panose="02010609060101010101" charset="-122"/>
                <a:ea typeface="楷体" panose="02010609060101010101" charset="-122"/>
                <a:sym typeface="+mn-ea"/>
              </a:rPr>
              <a:t>④为夺取新民主主义革命胜利指明了正确方向。</a:t>
            </a:r>
            <a:endParaRPr lang="zh-CN" altLang="en-US" sz="2400" dirty="0">
              <a:solidFill>
                <a:schemeClr val="bg2">
                  <a:lumMod val="10000"/>
                </a:schemeClr>
              </a:solidFill>
              <a:latin typeface="楷体" panose="02010609060101010101" charset="-122"/>
              <a:ea typeface="楷体" panose="02010609060101010101" charset="-122"/>
              <a:sym typeface="+mn-ea"/>
            </a:endParaRPr>
          </a:p>
        </p:txBody>
      </p:sp>
      <p:sp>
        <p:nvSpPr>
          <p:cNvPr id="9" name="椭圆 8"/>
          <p:cNvSpPr/>
          <p:nvPr>
            <p:custDataLst>
              <p:tags r:id="rId10"/>
            </p:custDataLst>
          </p:nvPr>
        </p:nvSpPr>
        <p:spPr>
          <a:xfrm>
            <a:off x="1174115" y="1044575"/>
            <a:ext cx="408940" cy="651510"/>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100" b="1" dirty="0">
                <a:latin typeface="华文中宋" panose="02010600040101010101" charset="-122"/>
                <a:ea typeface="华文中宋" panose="02010600040101010101" charset="-122"/>
                <a:sym typeface="华文中宋" panose="02010600040101010101" charset="-122"/>
              </a:rPr>
              <a:t>1</a:t>
            </a:r>
            <a:endParaRPr lang="en-US" altLang="zh-CN" sz="2100" b="1" dirty="0">
              <a:latin typeface="华文中宋" panose="02010600040101010101" charset="-122"/>
              <a:ea typeface="华文中宋" panose="02010600040101010101" charset="-122"/>
              <a:sym typeface="华文中宋" panose="02010600040101010101" charset="-122"/>
            </a:endParaRPr>
          </a:p>
        </p:txBody>
      </p:sp>
      <p:sp>
        <p:nvSpPr>
          <p:cNvPr id="11" name="文本框 10" descr="段落标题1"/>
          <p:cNvSpPr txBox="1"/>
          <p:nvPr>
            <p:custDataLst>
              <p:tags r:id="rId11"/>
            </p:custDataLst>
          </p:nvPr>
        </p:nvSpPr>
        <p:spPr>
          <a:xfrm>
            <a:off x="1724660" y="1044734"/>
            <a:ext cx="8297704" cy="661035"/>
          </a:xfrm>
          <a:prstGeom prst="rect">
            <a:avLst/>
          </a:prstGeom>
          <a:noFill/>
        </p:spPr>
        <p:txBody>
          <a:bodyPr wrap="square" lIns="135000" tIns="0" rIns="135000" bIns="0" rtlCol="0" anchor="ctr" anchorCtr="0"/>
          <a:lstStyle>
            <a:defPPr>
              <a:defRPr lang="zh-CN"/>
            </a:defPPr>
            <a:lvl1pPr algn="ctr">
              <a:lnSpc>
                <a:spcPct val="120000"/>
              </a:lnSpc>
              <a:defRPr kumimoji="1" sz="3200" b="1">
                <a:solidFill>
                  <a:schemeClr val="accent2"/>
                </a:solidFill>
                <a:latin typeface="微软雅黑" panose="020B0503020204020204" charset="-122"/>
                <a:ea typeface="微软雅黑" panose="020B0503020204020204" charset="-122"/>
              </a:defRPr>
            </a:lvl1pPr>
          </a:lstStyle>
          <a:p>
            <a:pPr indent="0" algn="l" fontAlgn="auto">
              <a:lnSpc>
                <a:spcPct val="100000"/>
              </a:lnSpc>
            </a:pPr>
            <a:r>
              <a:rPr lang="zh-CN" altLang="en-US" sz="2400" dirty="0">
                <a:latin typeface="楷体" panose="02010609060101010101" charset="-122"/>
                <a:ea typeface="楷体" panose="02010609060101010101" charset="-122"/>
              </a:rPr>
              <a:t>产生：</a:t>
            </a:r>
            <a:r>
              <a:rPr lang="zh-CN" altLang="en-US" sz="2400" spc="120" dirty="0">
                <a:solidFill>
                  <a:schemeClr val="bg2">
                    <a:lumMod val="10000"/>
                  </a:schemeClr>
                </a:solidFill>
                <a:latin typeface="楷体" panose="02010609060101010101" charset="-122"/>
                <a:ea typeface="楷体" panose="02010609060101010101" charset="-122"/>
              </a:rPr>
              <a:t>新民主主义革命期间，以毛泽东为代表的中国共产党人，将马列主义基本原理同中国实际</a:t>
            </a:r>
            <a:r>
              <a:rPr lang="zh-CN" altLang="en-US" sz="2400" u="sng" spc="120" dirty="0">
                <a:solidFill>
                  <a:srgbClr val="FF0000"/>
                </a:solidFill>
                <a:latin typeface="楷体" panose="02010609060101010101" charset="-122"/>
                <a:ea typeface="楷体" panose="02010609060101010101" charset="-122"/>
              </a:rPr>
              <a:t>第一次结合，</a:t>
            </a:r>
            <a:r>
              <a:rPr lang="zh-CN" altLang="en-US" sz="2400" spc="120" dirty="0">
                <a:solidFill>
                  <a:schemeClr val="bg2">
                    <a:lumMod val="10000"/>
                  </a:schemeClr>
                </a:solidFill>
                <a:latin typeface="楷体" panose="02010609060101010101" charset="-122"/>
                <a:ea typeface="楷体" panose="02010609060101010101" charset="-122"/>
              </a:rPr>
              <a:t>产生了毛泽东思想，是中国共产党人</a:t>
            </a:r>
            <a:r>
              <a:rPr lang="zh-CN" altLang="en-US" sz="2400" u="sng" spc="120" dirty="0">
                <a:solidFill>
                  <a:srgbClr val="FF0000"/>
                </a:solidFill>
                <a:latin typeface="楷体" panose="02010609060101010101" charset="-122"/>
                <a:ea typeface="楷体" panose="02010609060101010101" charset="-122"/>
              </a:rPr>
              <a:t>集体智慧</a:t>
            </a:r>
            <a:r>
              <a:rPr lang="zh-CN" altLang="en-US" sz="2400" spc="120" dirty="0">
                <a:solidFill>
                  <a:schemeClr val="bg2">
                    <a:lumMod val="10000"/>
                  </a:schemeClr>
                </a:solidFill>
                <a:latin typeface="楷体" panose="02010609060101010101" charset="-122"/>
                <a:ea typeface="楷体" panose="02010609060101010101" charset="-122"/>
              </a:rPr>
              <a:t>的结晶。</a:t>
            </a:r>
            <a:endParaRPr lang="zh-CN" altLang="en-US" sz="2400" spc="120" dirty="0">
              <a:solidFill>
                <a:schemeClr val="bg2">
                  <a:lumMod val="10000"/>
                </a:schemeClr>
              </a:solidFill>
              <a:latin typeface="楷体" panose="02010609060101010101" charset="-122"/>
              <a:ea typeface="楷体" panose="02010609060101010101" charset="-122"/>
            </a:endParaRPr>
          </a:p>
        </p:txBody>
      </p:sp>
      <p:sp>
        <p:nvSpPr>
          <p:cNvPr id="13" name="文本框 12"/>
          <p:cNvSpPr txBox="1"/>
          <p:nvPr>
            <p:custDataLst>
              <p:tags r:id="rId12"/>
            </p:custDataLst>
          </p:nvPr>
        </p:nvSpPr>
        <p:spPr>
          <a:xfrm>
            <a:off x="1724660" y="2182495"/>
            <a:ext cx="8231505" cy="1002030"/>
          </a:xfrm>
          <a:prstGeom prst="rect">
            <a:avLst/>
          </a:prstGeom>
          <a:noFill/>
        </p:spPr>
        <p:txBody>
          <a:bodyPr wrap="square" lIns="135000" tIns="0" rIns="135000" bIns="0" rtlCol="0" anchor="ctr" anchorCtr="0">
            <a:noAutofit/>
          </a:bodyPr>
          <a:lstStyle>
            <a:defPPr>
              <a:defRPr lang="zh-CN"/>
            </a:defPPr>
            <a:lvl1pPr algn="ctr">
              <a:lnSpc>
                <a:spcPct val="120000"/>
              </a:lnSpc>
              <a:defRPr kumimoji="1" sz="3200" b="1">
                <a:solidFill>
                  <a:schemeClr val="accent2"/>
                </a:solidFill>
                <a:latin typeface="微软雅黑" panose="020B0503020204020204" charset="-122"/>
                <a:ea typeface="微软雅黑" panose="020B0503020204020204" charset="-122"/>
              </a:defRPr>
            </a:lvl1pPr>
          </a:lstStyle>
          <a:p>
            <a:pPr lvl="0" indent="0" algn="l" fontAlgn="auto">
              <a:lnSpc>
                <a:spcPct val="100000"/>
              </a:lnSpc>
              <a:buClrTx/>
              <a:buSzTx/>
              <a:buFontTx/>
            </a:pPr>
            <a:r>
              <a:rPr lang="zh-CN" altLang="en-US" sz="2400" dirty="0">
                <a:latin typeface="楷体" panose="02010609060101010101" charset="-122"/>
                <a:ea typeface="楷体" panose="02010609060101010101" charset="-122"/>
                <a:sym typeface="+mn-ea"/>
              </a:rPr>
              <a:t>发展：</a:t>
            </a:r>
            <a:r>
              <a:rPr lang="zh-CN" altLang="en-US" sz="2400" spc="120" dirty="0">
                <a:solidFill>
                  <a:schemeClr val="bg2">
                    <a:lumMod val="10000"/>
                  </a:schemeClr>
                </a:solidFill>
                <a:latin typeface="楷体" panose="02010609060101010101" charset="-122"/>
                <a:ea typeface="楷体" panose="02010609060101010101" charset="-122"/>
                <a:sym typeface="+mn-ea"/>
              </a:rPr>
              <a:t>社会主义革命和建设时期，以毛泽东为代表的中国共产党人，将马列主义基本原理同中国实际进行</a:t>
            </a:r>
            <a:r>
              <a:rPr lang="zh-CN" altLang="en-US" sz="2400" u="sng" spc="120" dirty="0">
                <a:solidFill>
                  <a:srgbClr val="FF0000"/>
                </a:solidFill>
                <a:latin typeface="楷体" panose="02010609060101010101" charset="-122"/>
                <a:ea typeface="楷体" panose="02010609060101010101" charset="-122"/>
                <a:sym typeface="+mn-ea"/>
              </a:rPr>
              <a:t>第二次结合</a:t>
            </a:r>
            <a:r>
              <a:rPr lang="zh-CN" altLang="en-US" sz="2400" spc="120" dirty="0">
                <a:solidFill>
                  <a:schemeClr val="bg2">
                    <a:lumMod val="10000"/>
                  </a:schemeClr>
                </a:solidFill>
                <a:latin typeface="楷体" panose="02010609060101010101" charset="-122"/>
                <a:ea typeface="楷体" panose="02010609060101010101" charset="-122"/>
                <a:sym typeface="+mn-ea"/>
              </a:rPr>
              <a:t>，结合新的实际丰富和发展了毛泽东思想。</a:t>
            </a:r>
            <a:endParaRPr lang="zh-CN" altLang="en-US" sz="2400" spc="120" dirty="0">
              <a:solidFill>
                <a:schemeClr val="bg2">
                  <a:lumMod val="10000"/>
                </a:schemeClr>
              </a:solidFill>
              <a:latin typeface="楷体" panose="02010609060101010101" charset="-122"/>
              <a:ea typeface="楷体" panose="02010609060101010101" charset="-122"/>
              <a:sym typeface="+mn-ea"/>
            </a:endParaRPr>
          </a:p>
        </p:txBody>
      </p:sp>
      <p:sp>
        <p:nvSpPr>
          <p:cNvPr id="15" name="椭圆 14"/>
          <p:cNvSpPr/>
          <p:nvPr>
            <p:custDataLst>
              <p:tags r:id="rId13"/>
            </p:custDataLst>
          </p:nvPr>
        </p:nvSpPr>
        <p:spPr>
          <a:xfrm>
            <a:off x="1193165" y="3796665"/>
            <a:ext cx="408940" cy="670560"/>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100" b="1" dirty="0">
                <a:latin typeface="华文中宋" panose="02010600040101010101" charset="-122"/>
                <a:ea typeface="华文中宋" panose="02010600040101010101" charset="-122"/>
                <a:sym typeface="华文中宋" panose="02010600040101010101" charset="-122"/>
              </a:rPr>
              <a:t>3</a:t>
            </a:r>
            <a:endParaRPr lang="en-US" altLang="zh-CN" sz="2100" b="1" dirty="0">
              <a:latin typeface="华文中宋" panose="02010600040101010101" charset="-122"/>
              <a:ea typeface="华文中宋" panose="02010600040101010101" charset="-122"/>
              <a:sym typeface="华文中宋" panose="02010600040101010101" charset="-122"/>
            </a:endParaRPr>
          </a:p>
        </p:txBody>
      </p:sp>
    </p:spTree>
    <p:custDataLst>
      <p:tags r:id="rId1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3180" y="3560445"/>
            <a:ext cx="12235180" cy="3297555"/>
          </a:xfrm>
          <a:prstGeom prst="rect">
            <a:avLst/>
          </a:prstGeom>
        </p:spPr>
      </p:pic>
      <p:sp>
        <p:nvSpPr>
          <p:cNvPr id="6" name="文本框 5"/>
          <p:cNvSpPr txBox="1"/>
          <p:nvPr>
            <p:custDataLst>
              <p:tags r:id="rId3"/>
            </p:custDataLst>
          </p:nvPr>
        </p:nvSpPr>
        <p:spPr>
          <a:xfrm>
            <a:off x="1536700" y="944880"/>
            <a:ext cx="9336405" cy="3413760"/>
          </a:xfrm>
          <a:prstGeom prst="rect">
            <a:avLst/>
          </a:prstGeom>
          <a:noFill/>
          <a:ln w="9525">
            <a:noFill/>
          </a:ln>
        </p:spPr>
        <p:txBody>
          <a:bodyPr wrap="square" lIns="68580" tIns="34290" rIns="68580" bIns="34290">
            <a:noAutofit/>
          </a:bodyPr>
          <a:p>
            <a:pPr marL="0" indent="0">
              <a:lnSpc>
                <a:spcPct val="120000"/>
              </a:lnSpc>
              <a:spcBef>
                <a:spcPct val="0"/>
              </a:spcBef>
              <a:buNone/>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一个结论</a:t>
            </a:r>
            <a:r>
              <a:rPr lang="zh-CN" altLang="en-US" sz="2400">
                <a:latin typeface="楷体" panose="02010609060101010101" charset="-122"/>
                <a:ea typeface="楷体" panose="02010609060101010101" charset="-122"/>
                <a:cs typeface="楷体" panose="02010609060101010101" charset="-122"/>
                <a:sym typeface="+mn-ea"/>
              </a:rPr>
              <a:t>：</a:t>
            </a:r>
            <a:endParaRPr lang="zh-CN" altLang="en-US" sz="2400">
              <a:latin typeface="楷体" panose="02010609060101010101" charset="-122"/>
              <a:ea typeface="楷体" panose="02010609060101010101" charset="-122"/>
              <a:cs typeface="楷体" panose="02010609060101010101" charset="-122"/>
              <a:sym typeface="+mn-ea"/>
            </a:endParaRPr>
          </a:p>
          <a:p>
            <a:pPr marL="0" indent="0">
              <a:lnSpc>
                <a:spcPct val="120000"/>
              </a:lnSpc>
              <a:spcBef>
                <a:spcPct val="0"/>
              </a:spcBef>
              <a:buNone/>
            </a:pPr>
            <a:r>
              <a:rPr lang="zh-CN" altLang="en-US" sz="2400">
                <a:latin typeface="楷体" panose="02010609060101010101" charset="-122"/>
                <a:ea typeface="楷体" panose="02010609060101010101" charset="-122"/>
                <a:cs typeface="楷体" panose="02010609060101010101" charset="-122"/>
                <a:sym typeface="+mn-ea"/>
              </a:rPr>
              <a:t>我国社会发生的翻天覆地变化雄辩地证明：</a:t>
            </a:r>
            <a:r>
              <a:rPr lang="zh-CN" altLang="en-US" sz="2400">
                <a:highlight>
                  <a:srgbClr val="FFFF00"/>
                </a:highlight>
                <a:latin typeface="楷体" panose="02010609060101010101" charset="-122"/>
                <a:ea typeface="楷体" panose="02010609060101010101" charset="-122"/>
                <a:cs typeface="楷体" panose="02010609060101010101" charset="-122"/>
                <a:sym typeface="+mn-ea"/>
              </a:rPr>
              <a:t>只有社会主义才能救中国</a:t>
            </a:r>
            <a:r>
              <a:rPr lang="zh-CN" altLang="en-US" sz="2400">
                <a:latin typeface="楷体" panose="02010609060101010101" charset="-122"/>
                <a:ea typeface="楷体" panose="02010609060101010101" charset="-122"/>
                <a:cs typeface="楷体" panose="02010609060101010101" charset="-122"/>
                <a:sym typeface="+mn-ea"/>
              </a:rPr>
              <a:t>。</a:t>
            </a:r>
            <a:endParaRPr lang="zh-CN" altLang="en-US" sz="2400">
              <a:latin typeface="楷体" panose="02010609060101010101" charset="-122"/>
              <a:ea typeface="楷体" panose="02010609060101010101" charset="-122"/>
              <a:cs typeface="楷体" panose="02010609060101010101" charset="-122"/>
              <a:sym typeface="+mn-ea"/>
            </a:endParaRPr>
          </a:p>
          <a:p>
            <a:pPr marL="0" indent="0">
              <a:lnSpc>
                <a:spcPct val="120000"/>
              </a:lnSpc>
              <a:spcBef>
                <a:spcPct val="0"/>
              </a:spcBef>
              <a:buNone/>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一个飞跃</a:t>
            </a:r>
            <a:r>
              <a:rPr lang="zh-CN" altLang="en-US" sz="2400">
                <a:latin typeface="楷体" panose="02010609060101010101" charset="-122"/>
                <a:ea typeface="楷体" panose="02010609060101010101" charset="-122"/>
                <a:cs typeface="楷体" panose="02010609060101010101" charset="-122"/>
                <a:sym typeface="+mn-ea"/>
              </a:rPr>
              <a:t>：</a:t>
            </a:r>
            <a:endParaRPr lang="zh-CN" altLang="en-US" sz="2400">
              <a:latin typeface="楷体" panose="02010609060101010101" charset="-122"/>
              <a:ea typeface="楷体" panose="02010609060101010101" charset="-122"/>
              <a:cs typeface="楷体" panose="02010609060101010101" charset="-122"/>
              <a:sym typeface="+mn-ea"/>
            </a:endParaRPr>
          </a:p>
          <a:p>
            <a:pPr marL="0" indent="0">
              <a:lnSpc>
                <a:spcPct val="120000"/>
              </a:lnSpc>
              <a:spcBef>
                <a:spcPct val="0"/>
              </a:spcBef>
              <a:buNone/>
            </a:pPr>
            <a:r>
              <a:rPr lang="zh-CN" altLang="en-US" sz="2400">
                <a:latin typeface="楷体" panose="02010609060101010101" charset="-122"/>
                <a:ea typeface="楷体" panose="02010609060101010101" charset="-122"/>
                <a:cs typeface="楷体" panose="02010609060101010101" charset="-122"/>
                <a:sym typeface="+mn-ea"/>
              </a:rPr>
              <a:t>新民主主义革命的胜利、新中国的成立、社会主义基本制度的确立和社会主义建设的全面展开，</a:t>
            </a:r>
            <a:r>
              <a:rPr lang="zh-CN" altLang="en-US" sz="2400">
                <a:highlight>
                  <a:srgbClr val="FFFF00"/>
                </a:highlight>
                <a:latin typeface="楷体" panose="02010609060101010101" charset="-122"/>
                <a:ea typeface="楷体" panose="02010609060101010101" charset="-122"/>
                <a:cs typeface="楷体" panose="02010609060101010101" charset="-122"/>
                <a:sym typeface="+mn-ea"/>
              </a:rPr>
              <a:t>实现了中华民族从“东亚病夫”到站起来的伟大飞跃。</a:t>
            </a:r>
            <a:endParaRPr lang="zh-CN" altLang="en-US" sz="2400">
              <a:latin typeface="楷体" panose="02010609060101010101" charset="-122"/>
              <a:ea typeface="楷体" panose="02010609060101010101" charset="-122"/>
              <a:cs typeface="楷体" panose="02010609060101010101" charset="-122"/>
              <a:sym typeface="+mn-ea"/>
            </a:endParaRPr>
          </a:p>
          <a:p>
            <a:pPr marL="0" indent="0">
              <a:lnSpc>
                <a:spcPct val="120000"/>
              </a:lnSpc>
              <a:spcBef>
                <a:spcPct val="0"/>
              </a:spcBef>
              <a:buNone/>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一个肯定</a:t>
            </a:r>
            <a:r>
              <a:rPr lang="zh-CN" altLang="en-US" sz="2400">
                <a:latin typeface="楷体" panose="02010609060101010101" charset="-122"/>
                <a:ea typeface="楷体" panose="02010609060101010101" charset="-122"/>
                <a:cs typeface="楷体" panose="02010609060101010101" charset="-122"/>
                <a:sym typeface="+mn-ea"/>
              </a:rPr>
              <a:t>：</a:t>
            </a:r>
            <a:endParaRPr lang="zh-CN" altLang="en-US" sz="2400">
              <a:latin typeface="楷体" panose="02010609060101010101" charset="-122"/>
              <a:ea typeface="楷体" panose="02010609060101010101" charset="-122"/>
              <a:cs typeface="楷体" panose="02010609060101010101" charset="-122"/>
              <a:sym typeface="+mn-ea"/>
            </a:endParaRPr>
          </a:p>
          <a:p>
            <a:pPr marL="0" indent="0">
              <a:lnSpc>
                <a:spcPct val="120000"/>
              </a:lnSpc>
              <a:spcBef>
                <a:spcPct val="0"/>
              </a:spcBef>
              <a:buNone/>
            </a:pPr>
            <a:r>
              <a:rPr lang="zh-CN" altLang="en-US" sz="2400">
                <a:latin typeface="楷体" panose="02010609060101010101" charset="-122"/>
                <a:ea typeface="楷体" panose="02010609060101010101" charset="-122"/>
                <a:cs typeface="楷体" panose="02010609060101010101" charset="-122"/>
                <a:sym typeface="+mn-ea"/>
              </a:rPr>
              <a:t>我国在社会主义建设的探索过程虽然经历了严重曲折，但党在社会主义革命和建设中取得的独创性理论成果和巨大成就，为新的历史时期开创中国特色社会主义</a:t>
            </a:r>
            <a:r>
              <a:rPr lang="zh-CN" altLang="en-US" sz="2400">
                <a:highlight>
                  <a:srgbClr val="FFFF00"/>
                </a:highlight>
                <a:latin typeface="楷体" panose="02010609060101010101" charset="-122"/>
                <a:ea typeface="楷体" panose="02010609060101010101" charset="-122"/>
                <a:cs typeface="楷体" panose="02010609060101010101" charset="-122"/>
                <a:sym typeface="+mn-ea"/>
              </a:rPr>
              <a:t>提供了宝贵经验、理论准备和物质基础。</a:t>
            </a:r>
            <a:endParaRPr lang="zh-CN" altLang="en-US" sz="2400">
              <a:highlight>
                <a:srgbClr val="FFFF00"/>
              </a:highlight>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nvSpPr>
        <p:spPr>
          <a:xfrm>
            <a:off x="3895090" y="334645"/>
            <a:ext cx="5354955" cy="460375"/>
          </a:xfrm>
          <a:prstGeom prst="rect">
            <a:avLst/>
          </a:prstGeom>
          <a:noFill/>
        </p:spPr>
        <p:txBody>
          <a:bodyPr wrap="square" rtlCol="0">
            <a:spAutoFit/>
          </a:bodyPr>
          <a:p>
            <a:r>
              <a:rPr lang="en-US" altLang="zh-CN" sz="2400" b="1">
                <a:latin typeface="华文中宋" panose="02010600040101010101" charset="-122"/>
                <a:ea typeface="华文中宋" panose="02010600040101010101" charset="-122"/>
              </a:rPr>
              <a:t> </a:t>
            </a:r>
            <a:r>
              <a:rPr lang="zh-CN" altLang="en-US" sz="2400" b="1">
                <a:latin typeface="华文中宋" panose="02010600040101010101" charset="-122"/>
                <a:ea typeface="华文中宋" panose="02010600040101010101" charset="-122"/>
              </a:rPr>
              <a:t>社会主义建设艰难探索的重要意义</a:t>
            </a:r>
            <a:endParaRPr lang="zh-CN" altLang="en-US" sz="2400" b="1">
              <a:latin typeface="华文中宋" panose="02010600040101010101" charset="-122"/>
              <a:ea typeface="华文中宋" panose="02010600040101010101" charset="-122"/>
            </a:endParaRPr>
          </a:p>
        </p:txBody>
      </p:sp>
      <p:grpSp>
        <p:nvGrpSpPr>
          <p:cNvPr id="48" name="组合 47"/>
          <p:cNvGrpSpPr/>
          <p:nvPr/>
        </p:nvGrpSpPr>
        <p:grpSpPr>
          <a:xfrm>
            <a:off x="3511550" y="462756"/>
            <a:ext cx="307181" cy="332423"/>
            <a:chOff x="2121873" y="1511588"/>
            <a:chExt cx="445481" cy="469613"/>
          </a:xfrm>
        </p:grpSpPr>
        <p:sp>
          <p:nvSpPr>
            <p:cNvPr id="49" name="矩形 48"/>
            <p:cNvSpPr/>
            <p:nvPr>
              <p:custDataLst>
                <p:tags r:id="rId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custDataLst>
                <p:tags r:id="rId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cxnSp>
        <p:nvCxnSpPr>
          <p:cNvPr id="52" name="直接连接符 51"/>
          <p:cNvCxnSpPr/>
          <p:nvPr>
            <p:custDataLst>
              <p:tags r:id="rId6"/>
            </p:custDataLst>
          </p:nvPr>
        </p:nvCxnSpPr>
        <p:spPr>
          <a:xfrm flipV="1">
            <a:off x="4146538" y="783976"/>
            <a:ext cx="4620895" cy="22225"/>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479165"/>
            <a:ext cx="12235180" cy="3378835"/>
          </a:xfrm>
          <a:prstGeom prst="rect">
            <a:avLst/>
          </a:prstGeom>
        </p:spPr>
      </p:pic>
      <p:sp>
        <p:nvSpPr>
          <p:cNvPr id="6" name="文本框 5"/>
          <p:cNvSpPr txBox="1"/>
          <p:nvPr>
            <p:custDataLst>
              <p:tags r:id="rId3"/>
            </p:custDataLst>
          </p:nvPr>
        </p:nvSpPr>
        <p:spPr>
          <a:xfrm>
            <a:off x="1747044" y="2047456"/>
            <a:ext cx="828675" cy="2010728"/>
          </a:xfrm>
          <a:prstGeom prst="rect">
            <a:avLst/>
          </a:prstGeom>
          <a:noFill/>
          <a:ln w="19050">
            <a:solidFill>
              <a:schemeClr val="tx1"/>
            </a:solidFill>
          </a:ln>
        </p:spPr>
        <p:txBody>
          <a:bodyPr vert="eaVert" wrap="square" rtlCol="0">
            <a:spAutoFit/>
          </a:bodyPr>
          <a:lstStyle/>
          <a:p>
            <a:r>
              <a:rPr lang="zh-CN" altLang="en-US" sz="2100" b="1" smtClean="0">
                <a:latin typeface="+mn-ea"/>
              </a:rPr>
              <a:t>社会主义制度在</a:t>
            </a:r>
            <a:r>
              <a:rPr lang="en-US" altLang="zh-CN" sz="2100" b="1" smtClean="0">
                <a:latin typeface="+mn-ea"/>
              </a:rPr>
              <a:t>       </a:t>
            </a:r>
            <a:endParaRPr lang="en-US" altLang="zh-CN" sz="2100" b="1" smtClean="0">
              <a:latin typeface="+mn-ea"/>
            </a:endParaRPr>
          </a:p>
          <a:p>
            <a:r>
              <a:rPr lang="en-US" altLang="zh-CN" sz="2100" b="1" smtClean="0">
                <a:latin typeface="+mn-ea"/>
              </a:rPr>
              <a:t>   </a:t>
            </a:r>
            <a:r>
              <a:rPr lang="zh-CN" altLang="en-US" sz="2100" b="1" smtClean="0">
                <a:latin typeface="+mn-ea"/>
              </a:rPr>
              <a:t>中国的确立</a:t>
            </a:r>
            <a:endParaRPr lang="zh-CN" altLang="en-US" sz="2100" b="1">
              <a:latin typeface="+mn-ea"/>
            </a:endParaRPr>
          </a:p>
        </p:txBody>
      </p:sp>
      <p:sp>
        <p:nvSpPr>
          <p:cNvPr id="7" name="左大括号 6"/>
          <p:cNvSpPr/>
          <p:nvPr>
            <p:custDataLst>
              <p:tags r:id="rId4"/>
            </p:custDataLst>
          </p:nvPr>
        </p:nvSpPr>
        <p:spPr>
          <a:xfrm>
            <a:off x="2644775" y="1854200"/>
            <a:ext cx="490855" cy="242506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100">
              <a:latin typeface="+mn-ea"/>
            </a:endParaRPr>
          </a:p>
        </p:txBody>
      </p:sp>
      <p:sp>
        <p:nvSpPr>
          <p:cNvPr id="10" name="左大括号 9"/>
          <p:cNvSpPr/>
          <p:nvPr>
            <p:custDataLst>
              <p:tags r:id="rId5"/>
            </p:custDataLst>
          </p:nvPr>
        </p:nvSpPr>
        <p:spPr>
          <a:xfrm>
            <a:off x="4393565" y="1100455"/>
            <a:ext cx="193040" cy="147383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100">
              <a:latin typeface="+mn-ea"/>
            </a:endParaRPr>
          </a:p>
        </p:txBody>
      </p:sp>
      <p:sp>
        <p:nvSpPr>
          <p:cNvPr id="30" name="文本框 29"/>
          <p:cNvSpPr txBox="1"/>
          <p:nvPr>
            <p:custDataLst>
              <p:tags r:id="rId6"/>
            </p:custDataLst>
          </p:nvPr>
        </p:nvSpPr>
        <p:spPr>
          <a:xfrm>
            <a:off x="3079115" y="1435100"/>
            <a:ext cx="1262380" cy="737235"/>
          </a:xfrm>
          <a:prstGeom prst="rect">
            <a:avLst/>
          </a:prstGeom>
          <a:noFill/>
          <a:ln w="19050">
            <a:solidFill>
              <a:schemeClr val="tx1"/>
            </a:solidFill>
          </a:ln>
        </p:spPr>
        <p:txBody>
          <a:bodyPr wrap="square" rtlCol="0">
            <a:spAutoFit/>
          </a:bodyPr>
          <a:lstStyle/>
          <a:p>
            <a:r>
              <a:rPr lang="zh-CN" altLang="en-US" sz="2100" b="1" smtClean="0">
                <a:latin typeface="+mn-ea"/>
              </a:rPr>
              <a:t>社会主义</a:t>
            </a:r>
            <a:r>
              <a:rPr lang="zh-CN" altLang="en-US" sz="2100" b="1" smtClean="0">
                <a:latin typeface="+mn-ea"/>
              </a:rPr>
              <a:t>过渡时期</a:t>
            </a:r>
            <a:endParaRPr lang="zh-CN" altLang="en-US" sz="2100" b="1" smtClean="0">
              <a:latin typeface="+mn-ea"/>
            </a:endParaRPr>
          </a:p>
        </p:txBody>
      </p:sp>
      <p:sp>
        <p:nvSpPr>
          <p:cNvPr id="31" name="文本框 30"/>
          <p:cNvSpPr txBox="1"/>
          <p:nvPr>
            <p:custDataLst>
              <p:tags r:id="rId7"/>
            </p:custDataLst>
          </p:nvPr>
        </p:nvSpPr>
        <p:spPr>
          <a:xfrm>
            <a:off x="3147773" y="3912285"/>
            <a:ext cx="1257912" cy="737235"/>
          </a:xfrm>
          <a:prstGeom prst="rect">
            <a:avLst/>
          </a:prstGeom>
          <a:noFill/>
          <a:ln w="19050">
            <a:solidFill>
              <a:schemeClr val="tx1"/>
            </a:solidFill>
          </a:ln>
        </p:spPr>
        <p:txBody>
          <a:bodyPr wrap="square" rtlCol="0">
            <a:spAutoFit/>
          </a:bodyPr>
          <a:lstStyle/>
          <a:p>
            <a:r>
              <a:rPr lang="zh-CN" altLang="en-US" sz="2100" b="1" smtClean="0">
                <a:latin typeface="+mn-ea"/>
              </a:rPr>
              <a:t>社会主义</a:t>
            </a:r>
            <a:r>
              <a:rPr lang="zh-CN" altLang="en-US" sz="2100" b="1" smtClean="0">
                <a:latin typeface="+mn-ea"/>
              </a:rPr>
              <a:t>建设时期</a:t>
            </a:r>
            <a:endParaRPr lang="zh-CN" altLang="en-US" sz="2100" b="1" smtClean="0">
              <a:latin typeface="+mn-ea"/>
            </a:endParaRPr>
          </a:p>
        </p:txBody>
      </p:sp>
      <p:sp>
        <p:nvSpPr>
          <p:cNvPr id="32" name="左大括号 31"/>
          <p:cNvSpPr/>
          <p:nvPr>
            <p:custDataLst>
              <p:tags r:id="rId8"/>
            </p:custDataLst>
          </p:nvPr>
        </p:nvSpPr>
        <p:spPr>
          <a:xfrm>
            <a:off x="4473575" y="3044825"/>
            <a:ext cx="178435" cy="1898015"/>
          </a:xfrm>
          <a:prstGeom prst="lef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100">
              <a:latin typeface="+mn-ea"/>
            </a:endParaRPr>
          </a:p>
        </p:txBody>
      </p:sp>
      <p:sp>
        <p:nvSpPr>
          <p:cNvPr id="35" name="文本框 34"/>
          <p:cNvSpPr txBox="1"/>
          <p:nvPr>
            <p:custDataLst>
              <p:tags r:id="rId9"/>
            </p:custDataLst>
          </p:nvPr>
        </p:nvSpPr>
        <p:spPr>
          <a:xfrm>
            <a:off x="4719641" y="2949457"/>
            <a:ext cx="1798816" cy="414020"/>
          </a:xfrm>
          <a:prstGeom prst="rect">
            <a:avLst/>
          </a:prstGeom>
          <a:noFill/>
          <a:ln w="19050">
            <a:solidFill>
              <a:schemeClr val="tx1"/>
            </a:solidFill>
          </a:ln>
        </p:spPr>
        <p:txBody>
          <a:bodyPr wrap="square" rtlCol="0">
            <a:spAutoFit/>
          </a:bodyPr>
          <a:lstStyle/>
          <a:p>
            <a:r>
              <a:rPr lang="en-US" altLang="zh-CN" sz="2100" b="1" smtClean="0">
                <a:latin typeface="+mn-ea"/>
              </a:rPr>
              <a:t>1.</a:t>
            </a:r>
            <a:r>
              <a:rPr lang="zh-CN" altLang="en-US" sz="2100" b="1" smtClean="0">
                <a:latin typeface="+mn-ea"/>
              </a:rPr>
              <a:t>历史新课题</a:t>
            </a:r>
            <a:endParaRPr lang="zh-CN" altLang="en-US" sz="2100" b="1">
              <a:latin typeface="+mn-ea"/>
            </a:endParaRPr>
          </a:p>
        </p:txBody>
      </p:sp>
      <p:sp>
        <p:nvSpPr>
          <p:cNvPr id="36" name="文本框 35"/>
          <p:cNvSpPr txBox="1"/>
          <p:nvPr>
            <p:custDataLst>
              <p:tags r:id="rId10"/>
            </p:custDataLst>
          </p:nvPr>
        </p:nvSpPr>
        <p:spPr>
          <a:xfrm>
            <a:off x="4719955" y="4171315"/>
            <a:ext cx="1665605" cy="414020"/>
          </a:xfrm>
          <a:prstGeom prst="rect">
            <a:avLst/>
          </a:prstGeom>
          <a:noFill/>
          <a:ln w="19050">
            <a:solidFill>
              <a:schemeClr val="tx1"/>
            </a:solidFill>
          </a:ln>
        </p:spPr>
        <p:txBody>
          <a:bodyPr wrap="square" rtlCol="0">
            <a:spAutoFit/>
          </a:bodyPr>
          <a:lstStyle/>
          <a:p>
            <a:r>
              <a:rPr lang="en-US" altLang="zh-CN" sz="2100" b="1" smtClean="0">
                <a:latin typeface="+mn-ea"/>
              </a:rPr>
              <a:t>3.</a:t>
            </a:r>
            <a:r>
              <a:rPr lang="zh-CN" altLang="en-US" sz="2100" b="1" smtClean="0">
                <a:latin typeface="+mn-ea"/>
              </a:rPr>
              <a:t>主要成就</a:t>
            </a:r>
            <a:endParaRPr lang="zh-CN" altLang="en-US" sz="2100" b="1">
              <a:latin typeface="+mn-ea"/>
            </a:endParaRPr>
          </a:p>
        </p:txBody>
      </p:sp>
      <p:sp>
        <p:nvSpPr>
          <p:cNvPr id="37" name="文本框 36"/>
          <p:cNvSpPr txBox="1"/>
          <p:nvPr>
            <p:custDataLst>
              <p:tags r:id="rId11"/>
            </p:custDataLst>
          </p:nvPr>
        </p:nvSpPr>
        <p:spPr>
          <a:xfrm>
            <a:off x="4719955" y="3560445"/>
            <a:ext cx="4638675" cy="414020"/>
          </a:xfrm>
          <a:prstGeom prst="rect">
            <a:avLst/>
          </a:prstGeom>
          <a:noFill/>
          <a:ln w="19050">
            <a:solidFill>
              <a:schemeClr val="tx1"/>
            </a:solidFill>
          </a:ln>
        </p:spPr>
        <p:txBody>
          <a:bodyPr wrap="square" rtlCol="0">
            <a:spAutoFit/>
          </a:bodyPr>
          <a:lstStyle/>
          <a:p>
            <a:r>
              <a:rPr lang="en-US" altLang="zh-CN" sz="2100" b="1" smtClean="0">
                <a:latin typeface="+mn-ea"/>
              </a:rPr>
              <a:t>2.</a:t>
            </a:r>
            <a:r>
              <a:rPr lang="zh-CN" altLang="en-US" sz="2100" b="1" smtClean="0">
                <a:latin typeface="+mn-ea"/>
              </a:rPr>
              <a:t>八大的贡献、主要矛盾和主要任务</a:t>
            </a:r>
            <a:endParaRPr lang="zh-CN" altLang="en-US" sz="2100" b="1">
              <a:latin typeface="+mn-ea"/>
            </a:endParaRPr>
          </a:p>
        </p:txBody>
      </p:sp>
      <p:sp>
        <p:nvSpPr>
          <p:cNvPr id="39" name="文本框 38"/>
          <p:cNvSpPr txBox="1"/>
          <p:nvPr>
            <p:custDataLst>
              <p:tags r:id="rId12"/>
            </p:custDataLst>
          </p:nvPr>
        </p:nvSpPr>
        <p:spPr>
          <a:xfrm>
            <a:off x="4644390" y="964565"/>
            <a:ext cx="3637915" cy="414020"/>
          </a:xfrm>
          <a:prstGeom prst="rect">
            <a:avLst/>
          </a:prstGeom>
          <a:noFill/>
          <a:ln w="19050">
            <a:solidFill>
              <a:schemeClr val="tx1"/>
            </a:solidFill>
          </a:ln>
        </p:spPr>
        <p:txBody>
          <a:bodyPr wrap="square" rtlCol="0">
            <a:spAutoFit/>
          </a:bodyPr>
          <a:lstStyle/>
          <a:p>
            <a:r>
              <a:rPr lang="en-US" altLang="zh-CN" sz="2100" b="1" smtClean="0">
                <a:latin typeface="+mn-ea"/>
              </a:rPr>
              <a:t>1.</a:t>
            </a:r>
            <a:r>
              <a:rPr lang="zh-CN" altLang="en-US" sz="2100" b="1" smtClean="0">
                <a:latin typeface="+mn-ea"/>
              </a:rPr>
              <a:t>过渡的历史必然性</a:t>
            </a:r>
            <a:endParaRPr lang="zh-CN" altLang="en-US" sz="2100" b="1">
              <a:latin typeface="+mn-ea"/>
            </a:endParaRPr>
          </a:p>
        </p:txBody>
      </p:sp>
      <p:sp>
        <p:nvSpPr>
          <p:cNvPr id="40" name="文本框 39"/>
          <p:cNvSpPr txBox="1"/>
          <p:nvPr>
            <p:custDataLst>
              <p:tags r:id="rId13"/>
            </p:custDataLst>
          </p:nvPr>
        </p:nvSpPr>
        <p:spPr>
          <a:xfrm>
            <a:off x="4638675" y="1626235"/>
            <a:ext cx="3912235" cy="414020"/>
          </a:xfrm>
          <a:prstGeom prst="rect">
            <a:avLst/>
          </a:prstGeom>
          <a:noFill/>
          <a:ln w="19050">
            <a:solidFill>
              <a:schemeClr val="tx1"/>
            </a:solidFill>
          </a:ln>
        </p:spPr>
        <p:txBody>
          <a:bodyPr wrap="square" rtlCol="0">
            <a:spAutoFit/>
          </a:bodyPr>
          <a:lstStyle/>
          <a:p>
            <a:r>
              <a:rPr lang="en-US" altLang="zh-CN" sz="2100" b="1" smtClean="0">
                <a:latin typeface="+mn-ea"/>
              </a:rPr>
              <a:t>2.</a:t>
            </a:r>
            <a:r>
              <a:rPr lang="zh-CN" altLang="en-US" sz="2100" b="1" smtClean="0">
                <a:latin typeface="+mn-ea"/>
              </a:rPr>
              <a:t>过渡时期的总路线和总任务</a:t>
            </a:r>
            <a:endParaRPr lang="zh-CN" altLang="en-US" sz="2100" b="1">
              <a:latin typeface="+mn-ea"/>
            </a:endParaRPr>
          </a:p>
        </p:txBody>
      </p:sp>
      <p:sp>
        <p:nvSpPr>
          <p:cNvPr id="22" name="文本框 21"/>
          <p:cNvSpPr txBox="1"/>
          <p:nvPr>
            <p:custDataLst>
              <p:tags r:id="rId14"/>
            </p:custDataLst>
          </p:nvPr>
        </p:nvSpPr>
        <p:spPr>
          <a:xfrm>
            <a:off x="4638675" y="2287905"/>
            <a:ext cx="4067175" cy="414020"/>
          </a:xfrm>
          <a:prstGeom prst="rect">
            <a:avLst/>
          </a:prstGeom>
          <a:noFill/>
          <a:ln w="19050">
            <a:solidFill>
              <a:schemeClr val="tx1"/>
            </a:solidFill>
          </a:ln>
        </p:spPr>
        <p:txBody>
          <a:bodyPr wrap="square" rtlCol="0">
            <a:spAutoFit/>
          </a:bodyPr>
          <a:lstStyle/>
          <a:p>
            <a:r>
              <a:rPr lang="en-US" altLang="zh-CN" sz="2100" b="1" smtClean="0">
                <a:latin typeface="+mn-ea"/>
              </a:rPr>
              <a:t>3.</a:t>
            </a:r>
            <a:r>
              <a:rPr lang="zh-CN" altLang="en-US" sz="2100" b="1" smtClean="0">
                <a:latin typeface="+mn-ea"/>
              </a:rPr>
              <a:t>社会主义改造完成的意义</a:t>
            </a:r>
            <a:endParaRPr lang="zh-CN" altLang="en-US" sz="2100" b="1">
              <a:latin typeface="+mn-ea"/>
            </a:endParaRPr>
          </a:p>
        </p:txBody>
      </p:sp>
      <p:sp>
        <p:nvSpPr>
          <p:cNvPr id="8" name="文本框 7"/>
          <p:cNvSpPr txBox="1"/>
          <p:nvPr>
            <p:custDataLst>
              <p:tags r:id="rId15"/>
            </p:custDataLst>
          </p:nvPr>
        </p:nvSpPr>
        <p:spPr>
          <a:xfrm>
            <a:off x="1958340" y="278765"/>
            <a:ext cx="2034540" cy="460375"/>
          </a:xfrm>
          <a:prstGeom prst="rect">
            <a:avLst/>
          </a:prstGeom>
          <a:noFill/>
        </p:spPr>
        <p:txBody>
          <a:bodyPr wrap="square" rtlCol="0">
            <a:spAutoFit/>
          </a:bodyPr>
          <a:p>
            <a:pPr algn="just"/>
            <a:r>
              <a:rPr lang="zh-CN" altLang="en-US" sz="2400" dirty="0">
                <a:solidFill>
                  <a:prstClr val="black"/>
                </a:solidFill>
                <a:latin typeface="微软雅黑" panose="020B0503020204020204" charset="-122"/>
                <a:ea typeface="微软雅黑" panose="020B0503020204020204" charset="-122"/>
              </a:rPr>
              <a:t>课堂小结</a:t>
            </a:r>
            <a:endParaRPr lang="zh-CN" altLang="en-US" sz="2400" dirty="0">
              <a:solidFill>
                <a:prstClr val="black"/>
              </a:solidFill>
              <a:latin typeface="微软雅黑" panose="020B0503020204020204" charset="-122"/>
              <a:ea typeface="微软雅黑" panose="020B0503020204020204" charset="-122"/>
            </a:endParaRPr>
          </a:p>
        </p:txBody>
      </p:sp>
      <p:grpSp>
        <p:nvGrpSpPr>
          <p:cNvPr id="9" name="组合 8"/>
          <p:cNvGrpSpPr/>
          <p:nvPr/>
        </p:nvGrpSpPr>
        <p:grpSpPr>
          <a:xfrm>
            <a:off x="1386840" y="357505"/>
            <a:ext cx="409575" cy="443230"/>
            <a:chOff x="2121873" y="1511588"/>
            <a:chExt cx="445481" cy="469613"/>
          </a:xfrm>
        </p:grpSpPr>
        <p:sp>
          <p:nvSpPr>
            <p:cNvPr id="11" name="矩形 10"/>
            <p:cNvSpPr/>
            <p:nvPr>
              <p:custDataLst>
                <p:tags r:id="rId16"/>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prstClr val="white"/>
                </a:solidFill>
              </a:endParaRPr>
            </a:p>
          </p:txBody>
        </p:sp>
        <p:sp>
          <p:nvSpPr>
            <p:cNvPr id="12" name="矩形 11"/>
            <p:cNvSpPr/>
            <p:nvPr>
              <p:custDataLst>
                <p:tags r:id="rId17"/>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prstClr val="white"/>
                </a:solidFill>
              </a:endParaRPr>
            </a:p>
          </p:txBody>
        </p:sp>
      </p:grpSp>
      <p:cxnSp>
        <p:nvCxnSpPr>
          <p:cNvPr id="14" name="直接连接符 13"/>
          <p:cNvCxnSpPr/>
          <p:nvPr>
            <p:custDataLst>
              <p:tags r:id="rId18"/>
            </p:custDataLst>
          </p:nvPr>
        </p:nvCxnSpPr>
        <p:spPr>
          <a:xfrm flipV="1">
            <a:off x="1958536" y="752990"/>
            <a:ext cx="1461135" cy="28575"/>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9"/>
            </p:custDataLst>
          </p:nvPr>
        </p:nvSpPr>
        <p:spPr>
          <a:xfrm>
            <a:off x="4737735" y="4782185"/>
            <a:ext cx="4638675" cy="414020"/>
          </a:xfrm>
          <a:prstGeom prst="rect">
            <a:avLst/>
          </a:prstGeom>
          <a:noFill/>
          <a:ln w="19050">
            <a:solidFill>
              <a:schemeClr val="tx1"/>
            </a:solidFill>
          </a:ln>
        </p:spPr>
        <p:txBody>
          <a:bodyPr wrap="square" rtlCol="0">
            <a:spAutoFit/>
          </a:bodyPr>
          <a:p>
            <a:r>
              <a:rPr lang="en-US" altLang="zh-CN" sz="2100" b="1" smtClean="0">
                <a:latin typeface="+mn-ea"/>
              </a:rPr>
              <a:t>2.</a:t>
            </a:r>
            <a:r>
              <a:rPr lang="zh-CN" altLang="en-US" sz="2100" b="1" smtClean="0">
                <a:latin typeface="+mn-ea"/>
              </a:rPr>
              <a:t>社会主义建设艰难探索的重要意义</a:t>
            </a:r>
            <a:endParaRPr lang="zh-CN" altLang="en-US" sz="2100" b="1" smtClean="0">
              <a:latin typeface="+mn-ea"/>
            </a:endParaRPr>
          </a:p>
        </p:txBody>
      </p:sp>
      <p:sp>
        <p:nvSpPr>
          <p:cNvPr id="3" name="文本框 2"/>
          <p:cNvSpPr txBox="1"/>
          <p:nvPr/>
        </p:nvSpPr>
        <p:spPr>
          <a:xfrm>
            <a:off x="3034665" y="2426335"/>
            <a:ext cx="1370330" cy="368300"/>
          </a:xfrm>
          <a:prstGeom prst="rect">
            <a:avLst/>
          </a:prstGeom>
          <a:noFill/>
        </p:spPr>
        <p:txBody>
          <a:bodyPr wrap="square" rtlCol="0">
            <a:spAutoFit/>
          </a:bodyPr>
          <a:p>
            <a:r>
              <a:rPr lang="en-US" altLang="zh-CN" b="1"/>
              <a:t>1949-1956</a:t>
            </a:r>
            <a:endParaRPr lang="en-US" altLang="zh-CN" b="1"/>
          </a:p>
        </p:txBody>
      </p:sp>
      <p:sp>
        <p:nvSpPr>
          <p:cNvPr id="5" name="文本框 4"/>
          <p:cNvSpPr txBox="1"/>
          <p:nvPr>
            <p:custDataLst>
              <p:tags r:id="rId20"/>
            </p:custDataLst>
          </p:nvPr>
        </p:nvSpPr>
        <p:spPr>
          <a:xfrm>
            <a:off x="3035300" y="4784725"/>
            <a:ext cx="1370330" cy="368300"/>
          </a:xfrm>
          <a:prstGeom prst="rect">
            <a:avLst/>
          </a:prstGeom>
          <a:noFill/>
        </p:spPr>
        <p:txBody>
          <a:bodyPr wrap="square" rtlCol="0">
            <a:spAutoFit/>
          </a:bodyPr>
          <a:p>
            <a:r>
              <a:rPr lang="en-US" altLang="zh-CN" b="1"/>
              <a:t>1956-1978</a:t>
            </a:r>
            <a:endParaRPr lang="en-US" altLang="zh-CN" b="1"/>
          </a:p>
        </p:txBody>
      </p:sp>
    </p:spTree>
    <p:custDataLst>
      <p:tags r:id="rId2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3180" y="3560445"/>
            <a:ext cx="12235180" cy="3297555"/>
          </a:xfrm>
          <a:prstGeom prst="rect">
            <a:avLst/>
          </a:prstGeom>
        </p:spPr>
      </p:pic>
      <p:sp>
        <p:nvSpPr>
          <p:cNvPr id="8" name="文本框 7"/>
          <p:cNvSpPr txBox="1"/>
          <p:nvPr>
            <p:custDataLst>
              <p:tags r:id="rId3"/>
            </p:custDataLst>
          </p:nvPr>
        </p:nvSpPr>
        <p:spPr>
          <a:xfrm>
            <a:off x="1958340" y="512445"/>
            <a:ext cx="2034540" cy="460375"/>
          </a:xfrm>
          <a:prstGeom prst="rect">
            <a:avLst/>
          </a:prstGeom>
          <a:noFill/>
        </p:spPr>
        <p:txBody>
          <a:bodyPr wrap="square" rtlCol="0">
            <a:spAutoFit/>
          </a:bodyPr>
          <a:p>
            <a:pPr algn="just"/>
            <a:r>
              <a:rPr lang="zh-CN" altLang="en-US" sz="2400" dirty="0">
                <a:solidFill>
                  <a:prstClr val="black"/>
                </a:solidFill>
                <a:latin typeface="微软雅黑" panose="020B0503020204020204" charset="-122"/>
                <a:ea typeface="微软雅黑" panose="020B0503020204020204" charset="-122"/>
              </a:rPr>
              <a:t>课后作业</a:t>
            </a:r>
            <a:endParaRPr lang="zh-CN" altLang="en-US" sz="2400" dirty="0">
              <a:solidFill>
                <a:prstClr val="black"/>
              </a:solidFill>
              <a:latin typeface="微软雅黑" panose="020B0503020204020204" charset="-122"/>
              <a:ea typeface="微软雅黑" panose="020B0503020204020204" charset="-122"/>
            </a:endParaRPr>
          </a:p>
        </p:txBody>
      </p:sp>
      <p:grpSp>
        <p:nvGrpSpPr>
          <p:cNvPr id="9" name="组合 8"/>
          <p:cNvGrpSpPr/>
          <p:nvPr/>
        </p:nvGrpSpPr>
        <p:grpSpPr>
          <a:xfrm>
            <a:off x="1386840" y="591185"/>
            <a:ext cx="409575" cy="443230"/>
            <a:chOff x="2121873" y="1511588"/>
            <a:chExt cx="445481" cy="469613"/>
          </a:xfrm>
        </p:grpSpPr>
        <p:sp>
          <p:nvSpPr>
            <p:cNvPr id="11" name="矩形 10"/>
            <p:cNvSpPr/>
            <p:nvPr>
              <p:custDataLst>
                <p:tags r:id="rId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00">
                  <a:solidFill>
                    <a:prstClr val="white"/>
                  </a:solidFill>
                </a:rPr>
                <a:t>                                                                                                                                                                 </a:t>
              </a:r>
              <a:endParaRPr lang="en-US" altLang="zh-CN" sz="1800">
                <a:solidFill>
                  <a:prstClr val="white"/>
                </a:solidFill>
              </a:endParaRPr>
            </a:p>
          </p:txBody>
        </p:sp>
        <p:sp>
          <p:nvSpPr>
            <p:cNvPr id="12" name="矩形 11"/>
            <p:cNvSpPr/>
            <p:nvPr>
              <p:custDataLst>
                <p:tags r:id="rId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00">
                  <a:solidFill>
                    <a:prstClr val="white"/>
                  </a:solidFill>
                </a:rPr>
                <a:t>                                                </a:t>
              </a:r>
              <a:endParaRPr lang="en-US" altLang="zh-CN" sz="1800">
                <a:solidFill>
                  <a:prstClr val="white"/>
                </a:solidFill>
              </a:endParaRPr>
            </a:p>
          </p:txBody>
        </p:sp>
      </p:grpSp>
      <p:cxnSp>
        <p:nvCxnSpPr>
          <p:cNvPr id="14" name="直接连接符 13"/>
          <p:cNvCxnSpPr/>
          <p:nvPr>
            <p:custDataLst>
              <p:tags r:id="rId6"/>
            </p:custDataLst>
          </p:nvPr>
        </p:nvCxnSpPr>
        <p:spPr>
          <a:xfrm flipV="1">
            <a:off x="2082361" y="966350"/>
            <a:ext cx="1378585" cy="2032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438400" y="1199515"/>
            <a:ext cx="7510780" cy="3187065"/>
          </a:xfrm>
          <a:prstGeom prst="rect">
            <a:avLst/>
          </a:prstGeom>
          <a:solidFill>
            <a:schemeClr val="bg2"/>
          </a:solidFill>
        </p:spPr>
        <p:txBody>
          <a:bodyPr wrap="square" rtlCol="0">
            <a:noAutofit/>
          </a:bodyPr>
          <a:p>
            <a:r>
              <a:rPr lang="en-US" altLang="zh-CN"/>
              <a:t>                                        </a:t>
            </a:r>
            <a:r>
              <a:rPr lang="en-US" altLang="zh-CN" sz="2800">
                <a:latin typeface="楷体" panose="02010609060101010101" charset="-122"/>
                <a:ea typeface="楷体" panose="02010609060101010101" charset="-122"/>
                <a:cs typeface="楷体" panose="02010609060101010101" charset="-122"/>
              </a:rPr>
              <a:t> </a:t>
            </a:r>
            <a:r>
              <a:rPr lang="zh-CN" altLang="en-US" sz="2800" b="1">
                <a:latin typeface="楷体" panose="02010609060101010101" charset="-122"/>
                <a:ea typeface="楷体" panose="02010609060101010101" charset="-122"/>
                <a:cs typeface="楷体" panose="02010609060101010101" charset="-122"/>
              </a:rPr>
              <a:t>微演讲</a:t>
            </a:r>
            <a:endParaRPr lang="zh-CN" altLang="en-US" sz="2800" b="1">
              <a:latin typeface="楷体" panose="02010609060101010101" charset="-122"/>
              <a:ea typeface="楷体" panose="02010609060101010101" charset="-122"/>
              <a:cs typeface="楷体" panose="02010609060101010101" charset="-122"/>
            </a:endParaRPr>
          </a:p>
          <a:p>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rPr>
              <a:t>请利用课外时间， 以“只有社会主义才能救中国”为题写一篇微演讲稿， 下次上课时展示成果。</a:t>
            </a:r>
            <a:endParaRPr lang="zh-CN" altLang="en-US" sz="2800">
              <a:latin typeface="楷体" panose="02010609060101010101" charset="-122"/>
              <a:ea typeface="楷体" panose="02010609060101010101" charset="-122"/>
              <a:cs typeface="楷体" panose="02010609060101010101" charset="-122"/>
            </a:endParaRPr>
          </a:p>
          <a:p>
            <a:r>
              <a:rPr lang="en-US" altLang="zh-CN" sz="2800">
                <a:latin typeface="楷体" panose="02010609060101010101" charset="-122"/>
                <a:ea typeface="楷体" panose="02010609060101010101" charset="-122"/>
                <a:cs typeface="楷体" panose="02010609060101010101" charset="-122"/>
              </a:rPr>
              <a:t>    </a:t>
            </a:r>
            <a:r>
              <a:rPr lang="zh-CN" altLang="en-US" sz="2800">
                <a:latin typeface="楷体" panose="02010609060101010101" charset="-122"/>
                <a:ea typeface="楷体" panose="02010609060101010101" charset="-122"/>
                <a:cs typeface="楷体" panose="02010609060101010101" charset="-122"/>
              </a:rPr>
              <a:t>作业提示： 可从中国选择社会主义的现实必要性、可行性、实践上的重大意义等视角进行论证。</a:t>
            </a:r>
            <a:endParaRPr lang="zh-CN" altLang="en-US" sz="2800">
              <a:latin typeface="楷体" panose="02010609060101010101" charset="-122"/>
              <a:ea typeface="楷体" panose="02010609060101010101" charset="-122"/>
              <a:cs typeface="楷体" panose="02010609060101010101" charset="-122"/>
            </a:endParaRPr>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5212715" y="1600200"/>
            <a:ext cx="1638935" cy="1445260"/>
          </a:xfrm>
          <a:prstGeom prst="ellipse">
            <a:avLst/>
          </a:prstGeom>
          <a:solidFill>
            <a:schemeClr val="bg1"/>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椭圆 3"/>
          <p:cNvSpPr/>
          <p:nvPr/>
        </p:nvSpPr>
        <p:spPr>
          <a:xfrm>
            <a:off x="5274945" y="1412875"/>
            <a:ext cx="1513840" cy="1503045"/>
          </a:xfrm>
          <a:prstGeom prst="ellipse">
            <a:avLst/>
          </a:prstGeom>
          <a:solidFill>
            <a:schemeClr val="accent6">
              <a:lumMod val="75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3143250" y="825500"/>
            <a:ext cx="1005205" cy="1790700"/>
          </a:xfrm>
          <a:prstGeom prst="rect">
            <a:avLst/>
          </a:prstGeom>
          <a:noFill/>
          <a:ln>
            <a:noFill/>
          </a:ln>
        </p:spPr>
        <p:txBody>
          <a:bodyPr wrap="square" rtlCol="0" anchor="t">
            <a:noAutofit/>
          </a:bodyPr>
          <a:p>
            <a:pPr algn="ctr"/>
            <a:endParaRPr lang="zh-CN" altLang="en-US" sz="4400" b="1">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9" name="矩形 8"/>
          <p:cNvSpPr/>
          <p:nvPr/>
        </p:nvSpPr>
        <p:spPr>
          <a:xfrm>
            <a:off x="5459730" y="1412875"/>
            <a:ext cx="1144270" cy="1445260"/>
          </a:xfrm>
          <a:prstGeom prst="rect">
            <a:avLst/>
          </a:prstGeom>
          <a:noFill/>
          <a:ln>
            <a:noFill/>
          </a:ln>
        </p:spPr>
        <p:txBody>
          <a:bodyPr wrap="square" rtlCol="0" anchor="t">
            <a:spAutoFit/>
          </a:bodyPr>
          <a:p>
            <a:pPr algn="ctr"/>
            <a:r>
              <a:rPr lang="zh-CN" altLang="en-US" sz="4400" b="1">
                <a:solidFill>
                  <a:schemeClr val="bg2"/>
                </a:solidFill>
                <a:effectLst>
                  <a:outerShdw blurRad="38100" dist="19050" dir="2700000" algn="tl" rotWithShape="0">
                    <a:schemeClr val="dk1">
                      <a:alpha val="40000"/>
                    </a:schemeClr>
                  </a:outerShdw>
                </a:effectLst>
              </a:rPr>
              <a:t>追光</a:t>
            </a:r>
            <a:endParaRPr lang="zh-CN" altLang="en-US" sz="4400" b="1">
              <a:solidFill>
                <a:schemeClr val="bg2"/>
              </a:solidFill>
              <a:effectLst>
                <a:outerShdw blurRad="38100" dist="19050" dir="2700000" algn="tl" rotWithShape="0">
                  <a:schemeClr val="dk1">
                    <a:alpha val="40000"/>
                  </a:schemeClr>
                </a:outerShdw>
              </a:effectLst>
            </a:endParaRPr>
          </a:p>
        </p:txBody>
      </p:sp>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10" name="矩形 9"/>
          <p:cNvSpPr/>
          <p:nvPr/>
        </p:nvSpPr>
        <p:spPr>
          <a:xfrm>
            <a:off x="4442460" y="3158490"/>
            <a:ext cx="3535680" cy="768350"/>
          </a:xfrm>
          <a:prstGeom prst="rect">
            <a:avLst/>
          </a:prstGeom>
          <a:noFill/>
          <a:ln>
            <a:noFill/>
          </a:ln>
        </p:spPr>
        <p:txBody>
          <a:bodyPr wrap="none" rtlCol="0" anchor="t">
            <a:spAutoFit/>
          </a:bodyPr>
          <a:p>
            <a:pPr algn="ctr"/>
            <a:r>
              <a:rPr lang="zh-CN" altLang="en-US" sz="4400" b="1">
                <a:solidFill>
                  <a:schemeClr val="tx1"/>
                </a:solidFill>
                <a:effectLst>
                  <a:outerShdw blurRad="38100" dist="19050" dir="2700000" algn="tl" rotWithShape="0">
                    <a:schemeClr val="dk1">
                      <a:alpha val="40000"/>
                    </a:schemeClr>
                  </a:outerShdw>
                </a:effectLst>
              </a:rPr>
              <a:t>进入社会主义</a:t>
            </a:r>
            <a:endParaRPr lang="zh-CN" altLang="en-US" sz="4400" b="1">
              <a:solidFill>
                <a:schemeClr val="tx1"/>
              </a:solidFill>
              <a:effectLst>
                <a:outerShdw blurRad="38100" dist="19050" dir="2700000" algn="tl" rotWithShape="0">
                  <a:schemeClr val="dk1">
                    <a:alpha val="40000"/>
                  </a:schemeClr>
                </a:outerShdw>
              </a:effectLst>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pic>
        <p:nvPicPr>
          <p:cNvPr id="4" name="图片 3">
            <a:hlinkClick r:id="rId3" action="ppaction://hlinksldjump"/>
          </p:cNvPr>
          <p:cNvPicPr>
            <a:picLocks noChangeAspect="1"/>
          </p:cNvPicPr>
          <p:nvPr/>
        </p:nvPicPr>
        <p:blipFill>
          <a:blip r:embed="rId4"/>
          <a:stretch>
            <a:fillRect/>
          </a:stretch>
        </p:blipFill>
        <p:spPr>
          <a:xfrm>
            <a:off x="375285" y="810895"/>
            <a:ext cx="2558415" cy="3637280"/>
          </a:xfrm>
          <a:prstGeom prst="rect">
            <a:avLst/>
          </a:prstGeom>
        </p:spPr>
      </p:pic>
      <p:sp>
        <p:nvSpPr>
          <p:cNvPr id="5" name="文本框 4"/>
          <p:cNvSpPr txBox="1"/>
          <p:nvPr/>
        </p:nvSpPr>
        <p:spPr>
          <a:xfrm>
            <a:off x="3329940" y="414655"/>
            <a:ext cx="8271510" cy="3822065"/>
          </a:xfrm>
          <a:prstGeom prst="rect">
            <a:avLst/>
          </a:prstGeom>
          <a:noFill/>
        </p:spPr>
        <p:txBody>
          <a:bodyPr wrap="square" rtlCol="0">
            <a:noAutofit/>
          </a:bodyPr>
          <a:p>
            <a:r>
              <a:rPr lang="en-US" altLang="zh-CN"/>
              <a:t>      </a:t>
            </a:r>
            <a:r>
              <a:rPr lang="en-US" altLang="zh-CN" sz="2400" b="1">
                <a:latin typeface="楷体" panose="02010609060101010101" charset="-122"/>
                <a:ea typeface="楷体" panose="02010609060101010101" charset="-122"/>
                <a:cs typeface="楷体" panose="02010609060101010101" charset="-122"/>
              </a:rPr>
              <a:t> </a:t>
            </a:r>
            <a:r>
              <a:rPr lang="zh-CN" altLang="en-US" sz="2400" b="1">
                <a:latin typeface="楷体" panose="02010609060101010101" charset="-122"/>
                <a:ea typeface="楷体" panose="02010609060101010101" charset="-122"/>
                <a:cs typeface="楷体" panose="02010609060101010101" charset="-122"/>
              </a:rPr>
              <a:t>1953年9月，刘国钧作为常州民主建国会主委，被中央统战部邀请到中南海，参加党外人士座谈会。会议上毛主席说：</a:t>
            </a:r>
            <a:r>
              <a:rPr lang="en-US" altLang="zh-CN" sz="2400" b="1">
                <a:latin typeface="楷体" panose="02010609060101010101" charset="-122"/>
                <a:ea typeface="楷体" panose="02010609060101010101" charset="-122"/>
                <a:cs typeface="楷体" panose="02010609060101010101" charset="-122"/>
              </a:rPr>
              <a:t>“</a:t>
            </a:r>
            <a:r>
              <a:rPr lang="zh-CN" altLang="en-US" sz="2400" b="1">
                <a:latin typeface="楷体" panose="02010609060101010101" charset="-122"/>
                <a:ea typeface="楷体" panose="02010609060101010101" charset="-122"/>
                <a:cs typeface="楷体" panose="02010609060101010101" charset="-122"/>
              </a:rPr>
              <a:t>有了三年多的经验，已经可以肯定，经过国家资本主义完成对私营工商业的社会主义改造，是比较健全的方针和办法。</a:t>
            </a:r>
            <a:r>
              <a:rPr lang="en-US" altLang="zh-CN" sz="2400" b="1">
                <a:latin typeface="楷体" panose="02010609060101010101" charset="-122"/>
                <a:ea typeface="楷体" panose="02010609060101010101" charset="-122"/>
                <a:cs typeface="楷体" panose="02010609060101010101" charset="-122"/>
              </a:rPr>
              <a:t>”</a:t>
            </a:r>
            <a:r>
              <a:rPr lang="zh-CN" altLang="en-US" sz="2400" b="1">
                <a:latin typeface="楷体" panose="02010609060101010101" charset="-122"/>
                <a:ea typeface="楷体" panose="02010609060101010101" charset="-122"/>
                <a:cs typeface="楷体" panose="02010609060101010101" charset="-122"/>
              </a:rPr>
              <a:t>会后经过与黄炎培的交流，刘国钧当即表示：</a:t>
            </a:r>
            <a:r>
              <a:rPr lang="en-US" altLang="zh-CN" sz="2400" b="1">
                <a:latin typeface="楷体" panose="02010609060101010101" charset="-122"/>
                <a:ea typeface="楷体" panose="02010609060101010101" charset="-122"/>
                <a:cs typeface="楷体" panose="02010609060101010101" charset="-122"/>
              </a:rPr>
              <a:t>“毛主席说要认清社会发展规律，掌握自己的命运。走公私合营的路，就是掌握自己的命运，迟早要走这条路，不如抢先第一个。”当年12月，刘国钧率大成公司向常州市人民政府财政经济委员会呈请公私合营。1954年6月1日，大成纺织印染公司公私双方代表在常州市人民政府签订了合营协议书。</a:t>
            </a:r>
            <a:endParaRPr lang="en-US" altLang="zh-CN" sz="2400" b="1">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375285" y="5227955"/>
            <a:ext cx="4064000" cy="398780"/>
          </a:xfrm>
          <a:prstGeom prst="rect">
            <a:avLst/>
          </a:prstGeom>
          <a:noFill/>
        </p:spPr>
        <p:txBody>
          <a:bodyPr wrap="square" rtlCol="0">
            <a:spAutoFit/>
          </a:bodyPr>
          <a:p>
            <a:r>
              <a:rPr lang="zh-CN" altLang="en-US" sz="2000" b="1"/>
              <a:t>我要第一个公私合营</a:t>
            </a:r>
            <a:endParaRPr lang="zh-CN" altLang="en-US" sz="2000" b="1"/>
          </a:p>
        </p:txBody>
      </p:sp>
      <p:sp>
        <p:nvSpPr>
          <p:cNvPr id="8" name="文本框 7"/>
          <p:cNvSpPr txBox="1"/>
          <p:nvPr/>
        </p:nvSpPr>
        <p:spPr>
          <a:xfrm>
            <a:off x="3282315" y="4350385"/>
            <a:ext cx="8952865" cy="1198880"/>
          </a:xfrm>
          <a:prstGeom prst="rect">
            <a:avLst/>
          </a:prstGeom>
          <a:noFill/>
        </p:spPr>
        <p:txBody>
          <a:bodyPr wrap="square" rtlCol="0">
            <a:spAutoFit/>
          </a:bodyPr>
          <a:p>
            <a:r>
              <a:rPr lang="zh-CN" altLang="en-US" sz="2400" b="1">
                <a:solidFill>
                  <a:schemeClr val="accent6">
                    <a:lumMod val="75000"/>
                  </a:schemeClr>
                </a:solidFill>
                <a:latin typeface="楷体" panose="02010609060101010101" charset="-122"/>
                <a:ea typeface="楷体" panose="02010609060101010101" charset="-122"/>
              </a:rPr>
              <a:t>有人认为，中国新民主主义革命胜利后，应该等到资本主义充分发展以后再进行社会主义改造。</a:t>
            </a:r>
            <a:endParaRPr lang="zh-CN" altLang="en-US" sz="2400" b="1">
              <a:solidFill>
                <a:schemeClr val="accent6">
                  <a:lumMod val="75000"/>
                </a:schemeClr>
              </a:solidFill>
              <a:latin typeface="楷体" panose="02010609060101010101" charset="-122"/>
              <a:ea typeface="楷体" panose="02010609060101010101" charset="-122"/>
            </a:endParaRPr>
          </a:p>
          <a:p>
            <a:r>
              <a:rPr lang="zh-CN" altLang="en-US" sz="2400" b="1">
                <a:solidFill>
                  <a:schemeClr val="tx1"/>
                </a:solidFill>
                <a:latin typeface="楷体" panose="02010609060101010101" charset="-122"/>
                <a:ea typeface="楷体" panose="02010609060101010101" charset="-122"/>
              </a:rPr>
              <a:t>结合</a:t>
            </a:r>
            <a:r>
              <a:rPr lang="zh-CN" altLang="en-US" sz="2400" b="1">
                <a:latin typeface="楷体" panose="02010609060101010101" charset="-122"/>
                <a:ea typeface="楷体" panose="02010609060101010101" charset="-122"/>
                <a:sym typeface="+mn-ea"/>
              </a:rPr>
              <a:t>毛主席的话和</a:t>
            </a:r>
            <a:r>
              <a:rPr lang="zh-CN" altLang="en-US" sz="2400" b="1">
                <a:solidFill>
                  <a:schemeClr val="tx1"/>
                </a:solidFill>
                <a:latin typeface="楷体" panose="02010609060101010101" charset="-122"/>
                <a:ea typeface="楷体" panose="02010609060101010101" charset="-122"/>
              </a:rPr>
              <a:t>有关材料谈谈你对这个观点的看法。</a:t>
            </a:r>
            <a:endParaRPr lang="zh-CN" altLang="en-US" sz="2400" b="1">
              <a:solidFill>
                <a:schemeClr val="tx1"/>
              </a:solidFill>
              <a:latin typeface="楷体" panose="02010609060101010101" charset="-122"/>
              <a:ea typeface="楷体" panose="02010609060101010101" charset="-122"/>
            </a:endParaRPr>
          </a:p>
        </p:txBody>
      </p:sp>
      <p:sp>
        <p:nvSpPr>
          <p:cNvPr id="10" name="文本框 9"/>
          <p:cNvSpPr txBox="1"/>
          <p:nvPr/>
        </p:nvSpPr>
        <p:spPr>
          <a:xfrm>
            <a:off x="3392170" y="4128770"/>
            <a:ext cx="8599170" cy="1642110"/>
          </a:xfrm>
          <a:prstGeom prst="rect">
            <a:avLst/>
          </a:prstGeom>
          <a:solidFill>
            <a:schemeClr val="bg2"/>
          </a:solidFill>
        </p:spPr>
        <p:txBody>
          <a:bodyPr wrap="square" rtlCol="0">
            <a:noAutofit/>
          </a:bodyPr>
          <a:p>
            <a:pPr algn="just">
              <a:lnSpc>
                <a:spcPct val="110000"/>
              </a:lnSpc>
            </a:pPr>
            <a:r>
              <a:rPr lang="zh-CN" altLang="en-US" sz="2400" b="1">
                <a:solidFill>
                  <a:srgbClr val="C00000"/>
                </a:solidFill>
                <a:latin typeface="楷体" panose="02010609060101010101" charset="-122"/>
                <a:ea typeface="楷体" panose="02010609060101010101" charset="-122"/>
                <a:cs typeface="楷体" panose="02010609060101010101" charset="-122"/>
                <a:sym typeface="+mn-ea"/>
              </a:rPr>
              <a:t>以刘国钧选择公私合营、拥护社会主义为例，尝试总结中国是如何确立社会主义制度的？</a:t>
            </a:r>
            <a:endParaRPr lang="zh-CN" altLang="en-US" sz="2400" b="1">
              <a:solidFill>
                <a:srgbClr val="C00000"/>
              </a:solidFill>
              <a:latin typeface="楷体" panose="02010609060101010101" charset="-122"/>
              <a:ea typeface="楷体" panose="02010609060101010101" charset="-122"/>
              <a:cs typeface="楷体" panose="02010609060101010101" charset="-122"/>
              <a:sym typeface="+mn-ea"/>
            </a:endParaRPr>
          </a:p>
          <a:p>
            <a:pPr algn="just">
              <a:lnSpc>
                <a:spcPct val="110000"/>
              </a:lnSpc>
            </a:pPr>
            <a:r>
              <a:rPr lang="zh-CN" altLang="en-US" sz="2400" b="1">
                <a:solidFill>
                  <a:srgbClr val="C00000"/>
                </a:solidFill>
                <a:latin typeface="楷体" panose="02010609060101010101" charset="-122"/>
                <a:ea typeface="楷体" panose="02010609060101010101" charset="-122"/>
                <a:cs typeface="楷体" panose="02010609060101010101" charset="-122"/>
              </a:rPr>
              <a:t>为什么说</a:t>
            </a:r>
            <a:r>
              <a:rPr lang="en-US" altLang="zh-CN" sz="2400" b="1">
                <a:solidFill>
                  <a:srgbClr val="C00000"/>
                </a:solidFill>
                <a:latin typeface="楷体" panose="02010609060101010101" charset="-122"/>
                <a:ea typeface="楷体" panose="02010609060101010101" charset="-122"/>
                <a:cs typeface="楷体" panose="02010609060101010101" charset="-122"/>
              </a:rPr>
              <a:t>“</a:t>
            </a:r>
            <a:r>
              <a:rPr lang="zh-CN" altLang="en-US" sz="2400" b="1">
                <a:solidFill>
                  <a:srgbClr val="C00000"/>
                </a:solidFill>
                <a:latin typeface="楷体" panose="02010609060101010101" charset="-122"/>
                <a:ea typeface="楷体" panose="02010609060101010101" charset="-122"/>
                <a:cs typeface="楷体" panose="02010609060101010101" charset="-122"/>
              </a:rPr>
              <a:t>一化三改</a:t>
            </a:r>
            <a:r>
              <a:rPr lang="en-US" altLang="zh-CN" sz="2400" b="1">
                <a:solidFill>
                  <a:srgbClr val="C00000"/>
                </a:solidFill>
                <a:latin typeface="楷体" panose="02010609060101010101" charset="-122"/>
                <a:ea typeface="楷体" panose="02010609060101010101" charset="-122"/>
                <a:cs typeface="楷体" panose="02010609060101010101" charset="-122"/>
              </a:rPr>
              <a:t>”</a:t>
            </a:r>
            <a:r>
              <a:rPr lang="zh-CN" altLang="en-US" sz="2400" b="1">
                <a:solidFill>
                  <a:srgbClr val="C00000"/>
                </a:solidFill>
                <a:latin typeface="楷体" panose="02010609060101010101" charset="-122"/>
                <a:ea typeface="楷体" panose="02010609060101010101" charset="-122"/>
                <a:cs typeface="楷体" panose="02010609060101010101" charset="-122"/>
              </a:rPr>
              <a:t>完成了中华民族有史以来</a:t>
            </a:r>
            <a:r>
              <a:rPr lang="zh-CN" altLang="en-US" sz="2400" b="1">
                <a:solidFill>
                  <a:srgbClr val="C00000"/>
                </a:solidFill>
                <a:latin typeface="楷体" panose="02010609060101010101" charset="-122"/>
                <a:ea typeface="楷体" panose="02010609060101010101" charset="-122"/>
                <a:cs typeface="楷体" panose="02010609060101010101" charset="-122"/>
                <a:hlinkClick r:id="rId5" action="ppaction://hlinksldjump"/>
              </a:rPr>
              <a:t>最深刻最伟大的社会革命</a:t>
            </a:r>
            <a:r>
              <a:rPr lang="zh-CN" altLang="en-US" sz="2400" b="1">
                <a:solidFill>
                  <a:srgbClr val="C00000"/>
                </a:solidFill>
                <a:latin typeface="楷体" panose="02010609060101010101" charset="-122"/>
                <a:ea typeface="楷体" panose="02010609060101010101" charset="-122"/>
                <a:cs typeface="楷体" panose="02010609060101010101" charset="-122"/>
              </a:rPr>
              <a:t>？</a:t>
            </a:r>
            <a:endParaRPr lang="zh-CN" altLang="en-US" sz="2400" b="1">
              <a:solidFill>
                <a:srgbClr val="C00000"/>
              </a:solidFill>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570865" y="4688205"/>
            <a:ext cx="2426335" cy="398780"/>
          </a:xfrm>
          <a:prstGeom prst="rect">
            <a:avLst/>
          </a:prstGeom>
          <a:noFill/>
        </p:spPr>
        <p:txBody>
          <a:bodyPr wrap="square" rtlCol="0">
            <a:spAutoFit/>
          </a:bodyPr>
          <a:p>
            <a:r>
              <a:rPr lang="zh-CN" altLang="en-US" sz="2000" b="1">
                <a:latin typeface="+mn-ea"/>
                <a:cs typeface="+mn-ea"/>
              </a:rPr>
              <a:t>大成纺织</a:t>
            </a:r>
            <a:r>
              <a:rPr lang="en-US" altLang="zh-CN" sz="2000" b="1">
                <a:latin typeface="+mn-ea"/>
                <a:cs typeface="+mn-ea"/>
              </a:rPr>
              <a:t>  </a:t>
            </a:r>
            <a:r>
              <a:rPr lang="zh-CN" altLang="en-US" sz="2000" b="1">
                <a:latin typeface="+mn-ea"/>
                <a:cs typeface="+mn-ea"/>
              </a:rPr>
              <a:t>刘国钧</a:t>
            </a:r>
            <a:endParaRPr lang="zh-CN" altLang="en-US" sz="2000" b="1">
              <a:latin typeface="+mn-ea"/>
              <a:cs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2000"/>
                                        <p:tgtEl>
                                          <p:spTgt spid="8">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ox(in)">
                                      <p:cBhvr>
                                        <p:cTn id="15" dur="2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sp>
        <p:nvSpPr>
          <p:cNvPr id="4" name="文本框 3"/>
          <p:cNvSpPr txBox="1"/>
          <p:nvPr/>
        </p:nvSpPr>
        <p:spPr>
          <a:xfrm>
            <a:off x="430530" y="158115"/>
            <a:ext cx="11331575" cy="5778500"/>
          </a:xfrm>
          <a:prstGeom prst="rect">
            <a:avLst/>
          </a:prstGeom>
          <a:noFill/>
        </p:spPr>
        <p:txBody>
          <a:bodyPr wrap="square" rtlCol="0" anchor="t">
            <a:spAutoFit/>
          </a:bodyPr>
          <a:p>
            <a:pPr indent="0" algn="just" defTabSz="457200" fontAlgn="auto" hangingPunct="0">
              <a:lnSpc>
                <a:spcPct val="100000"/>
              </a:lnSpc>
            </a:pPr>
            <a:r>
              <a:rPr lang="zh-CN" altLang="en-US" sz="2800" b="1">
                <a:solidFill>
                  <a:schemeClr val="accent1"/>
                </a:solidFill>
                <a:latin typeface="楷体" panose="02010609060101010101" charset="-122"/>
                <a:ea typeface="楷体" panose="02010609060101010101" charset="-122"/>
                <a:cs typeface="楷体" panose="02010609060101010101" charset="-122"/>
                <a:sym typeface="+mn-ea"/>
              </a:rPr>
              <a:t>材料一：</a:t>
            </a:r>
            <a:r>
              <a:rPr lang="zh-CN" altLang="en-US" sz="2800" b="1" spc="-100" dirty="0">
                <a:solidFill>
                  <a:sysClr val="windowText" lastClr="000000"/>
                </a:solidFill>
                <a:latin typeface="楷体" panose="02010609060101010101" charset="-122"/>
                <a:ea typeface="楷体" panose="02010609060101010101" charset="-122"/>
                <a:cs typeface="楷体" panose="02010609060101010101" charset="-122"/>
                <a:sym typeface="+mn-ea"/>
              </a:rPr>
              <a:t>新中国成立后，没收了国民政府的财产和官僚资本企业，并将其改造成为社会主义国营企业。国家掌握了电力、钢铁、水泥、铁路、邮电和大部分现代交通运输事业等，从而掌握了国民经济的命脉。</a:t>
            </a:r>
            <a:endParaRPr lang="zh-CN" altLang="en-US" sz="2800" b="1" spc="-100" dirty="0">
              <a:solidFill>
                <a:sysClr val="windowText" lastClr="000000"/>
              </a:solidFill>
              <a:latin typeface="楷体" panose="02010609060101010101" charset="-122"/>
              <a:ea typeface="楷体" panose="02010609060101010101" charset="-122"/>
              <a:cs typeface="楷体" panose="02010609060101010101" charset="-122"/>
              <a:sym typeface="+mn-ea"/>
            </a:endParaRPr>
          </a:p>
          <a:p>
            <a:pPr indent="0" algn="just" defTabSz="457200" fontAlgn="auto" hangingPunct="0">
              <a:lnSpc>
                <a:spcPct val="100000"/>
              </a:lnSpc>
            </a:pPr>
            <a:r>
              <a:rPr lang="zh-CN" altLang="en-US" sz="2800" b="1">
                <a:solidFill>
                  <a:schemeClr val="accent1"/>
                </a:solidFill>
                <a:latin typeface="楷体" panose="02010609060101010101" charset="-122"/>
                <a:ea typeface="楷体" panose="02010609060101010101" charset="-122"/>
                <a:cs typeface="楷体" panose="02010609060101010101" charset="-122"/>
                <a:sym typeface="+mn-ea"/>
              </a:rPr>
              <a:t>材料二：</a:t>
            </a:r>
            <a:r>
              <a:rPr lang="zh-CN" altLang="en-US" sz="2800" b="1">
                <a:solidFill>
                  <a:prstClr val="black"/>
                </a:solidFill>
                <a:latin typeface="楷体" panose="02010609060101010101" charset="-122"/>
                <a:ea typeface="楷体" panose="02010609060101010101" charset="-122"/>
                <a:cs typeface="楷体" panose="02010609060101010101" charset="-122"/>
                <a:sym typeface="+mn-ea"/>
              </a:rPr>
              <a:t>新中国之初，民族资产阶级有为新中国建设服务的意愿，党可以通过“利用、限制、改造”的正确政策，最终引导他们走上社会主义改造的道路。</a:t>
            </a:r>
            <a:endParaRPr lang="zh-CN" altLang="en-US" sz="2800" b="1">
              <a:solidFill>
                <a:prstClr val="black"/>
              </a:solidFill>
              <a:latin typeface="楷体" panose="02010609060101010101" charset="-122"/>
              <a:ea typeface="楷体" panose="02010609060101010101" charset="-122"/>
              <a:cs typeface="楷体" panose="02010609060101010101" charset="-122"/>
              <a:sym typeface="+mn-ea"/>
            </a:endParaRPr>
          </a:p>
          <a:p>
            <a:pPr indent="0" algn="just" defTabSz="457200" fontAlgn="auto" hangingPunct="0">
              <a:lnSpc>
                <a:spcPct val="100000"/>
              </a:lnSpc>
            </a:pPr>
            <a:r>
              <a:rPr lang="zh-CN" altLang="en-US" sz="2800" b="1">
                <a:solidFill>
                  <a:schemeClr val="accent1"/>
                </a:solidFill>
                <a:latin typeface="楷体" panose="02010609060101010101" charset="-122"/>
                <a:ea typeface="楷体" panose="02010609060101010101" charset="-122"/>
                <a:cs typeface="楷体" panose="02010609060101010101" charset="-122"/>
                <a:sym typeface="+mn-ea"/>
              </a:rPr>
              <a:t>材料三：</a:t>
            </a:r>
            <a:r>
              <a:rPr lang="zh-CN" altLang="en-US" sz="2800" b="1" spc="-100" dirty="0">
                <a:solidFill>
                  <a:sysClr val="windowText" lastClr="000000"/>
                </a:solidFill>
                <a:latin typeface="楷体" panose="02010609060101010101" charset="-122"/>
                <a:ea typeface="楷体" panose="02010609060101010101" charset="-122"/>
                <a:cs typeface="Calibri" panose="020F0502020204030204" charset="0"/>
                <a:sym typeface="+mn-ea"/>
              </a:rPr>
              <a:t>195</a:t>
            </a:r>
            <a:r>
              <a:rPr lang="en-US" altLang="zh-CN" sz="2800" b="1" spc="-100" dirty="0">
                <a:solidFill>
                  <a:sysClr val="windowText" lastClr="000000"/>
                </a:solidFill>
                <a:latin typeface="楷体" panose="02010609060101010101" charset="-122"/>
                <a:ea typeface="楷体" panose="02010609060101010101" charset="-122"/>
                <a:cs typeface="Calibri" panose="020F0502020204030204" charset="0"/>
                <a:sym typeface="+mn-ea"/>
              </a:rPr>
              <a:t>0-1952</a:t>
            </a:r>
            <a:r>
              <a:rPr lang="zh-CN" altLang="en-US" sz="2800" b="1" spc="-100" dirty="0">
                <a:solidFill>
                  <a:sysClr val="windowText" lastClr="000000"/>
                </a:solidFill>
                <a:latin typeface="楷体" panose="02010609060101010101" charset="-122"/>
                <a:ea typeface="楷体" panose="02010609060101010101" charset="-122"/>
                <a:cs typeface="Calibri" panose="020F0502020204030204" charset="0"/>
                <a:sym typeface="+mn-ea"/>
              </a:rPr>
              <a:t>年的土地改革使广大农民无偿获得了土地，生产积极性空前高涨。但分散脆弱的农业个体经济经营规模十分狭小，生产工具严重不足，国家开始引导、动员农民发展互助合作运动。</a:t>
            </a:r>
            <a:endParaRPr lang="zh-CN" altLang="en-US" sz="2800" b="1" spc="-100" dirty="0">
              <a:solidFill>
                <a:sysClr val="windowText" lastClr="000000"/>
              </a:solidFill>
              <a:latin typeface="楷体" panose="02010609060101010101" charset="-122"/>
              <a:ea typeface="楷体" panose="02010609060101010101" charset="-122"/>
              <a:cs typeface="Calibri" panose="020F0502020204030204" charset="0"/>
              <a:sym typeface="+mn-ea"/>
            </a:endParaRPr>
          </a:p>
          <a:p>
            <a:pPr indent="0" algn="just" defTabSz="457200" fontAlgn="auto" hangingPunct="0">
              <a:lnSpc>
                <a:spcPct val="100000"/>
              </a:lnSpc>
            </a:pPr>
            <a:r>
              <a:rPr lang="zh-CN" altLang="en-US" sz="2800" b="1">
                <a:solidFill>
                  <a:schemeClr val="accent1"/>
                </a:solidFill>
                <a:latin typeface="楷体" panose="02010609060101010101" charset="-122"/>
                <a:ea typeface="楷体" panose="02010609060101010101" charset="-122"/>
                <a:cs typeface="楷体" panose="02010609060101010101" charset="-122"/>
                <a:sym typeface="+mn-ea"/>
              </a:rPr>
              <a:t>材料四：</a:t>
            </a:r>
            <a:r>
              <a:rPr lang="zh-CN" altLang="en-US" sz="2800" b="1" spc="-100" dirty="0">
                <a:latin typeface="楷体" panose="02010609060101010101" charset="-122"/>
                <a:ea typeface="楷体" panose="02010609060101010101" charset="-122"/>
                <a:cs typeface="Calibri" panose="020F0502020204030204" charset="0"/>
                <a:sym typeface="+mn-ea"/>
              </a:rPr>
              <a:t>1950年中国同苏联签订《中苏友好同盟互助条约》,苏联为中国提供了经济、技术、人才多方面的援助。1949-1960年，苏联派往中国的专家约18000人，向中国提供了约600吨科学文献和技术资料。</a:t>
            </a:r>
            <a:endParaRPr lang="zh-CN" altLang="en-US" sz="2800" b="1" spc="-100" dirty="0">
              <a:latin typeface="楷体" panose="02010609060101010101" charset="-122"/>
              <a:ea typeface="楷体" panose="02010609060101010101" charset="-122"/>
              <a:cs typeface="Calibri" panose="020F0502020204030204" charset="0"/>
              <a:sym typeface="+mn-ea"/>
            </a:endParaRPr>
          </a:p>
          <a:p>
            <a:pPr indent="0" algn="just" defTabSz="457200" fontAlgn="auto" hangingPunct="0">
              <a:lnSpc>
                <a:spcPct val="120000"/>
              </a:lnSpc>
            </a:pPr>
            <a:endParaRPr lang="zh-CN" altLang="en-US" sz="2800" b="1">
              <a:solidFill>
                <a:prstClr val="black"/>
              </a:solidFill>
              <a:latin typeface="楷体" panose="02010609060101010101" charset="-122"/>
              <a:ea typeface="楷体" panose="02010609060101010101" charset="-122"/>
              <a:cs typeface="楷体" panose="02010609060101010101" charset="-122"/>
              <a:sym typeface="+mn-ea"/>
            </a:endParaRPr>
          </a:p>
        </p:txBody>
      </p:sp>
      <p:sp>
        <p:nvSpPr>
          <p:cNvPr id="5" name="矩形 4"/>
          <p:cNvSpPr/>
          <p:nvPr/>
        </p:nvSpPr>
        <p:spPr>
          <a:xfrm>
            <a:off x="5765800" y="241300"/>
            <a:ext cx="5868670" cy="1179830"/>
          </a:xfrm>
          <a:prstGeom prst="rect">
            <a:avLst/>
          </a:prstGeom>
          <a:solidFill>
            <a:srgbClr val="C00000"/>
          </a:solidFill>
          <a:ln>
            <a:solidFill>
              <a:schemeClr val="tx1"/>
            </a:solidFill>
          </a:ln>
        </p:spPr>
        <p:txBody>
          <a:bodyPr wrap="square" lIns="34283" tIns="17141" rIns="34283" bIns="17141">
            <a:noAutofit/>
          </a:bodyPr>
          <a:p>
            <a:pPr indent="0" algn="just" fontAlgn="auto">
              <a:lnSpc>
                <a:spcPct val="150000"/>
              </a:lnSpc>
              <a:defRPr/>
            </a:pPr>
            <a:r>
              <a:rPr lang="zh-CN" altLang="en-US" sz="2000" b="1" kern="0" dirty="0">
                <a:solidFill>
                  <a:schemeClr val="bg1"/>
                </a:solidFill>
                <a:latin typeface="微软雅黑" panose="020B0503020204020204" charset="-122"/>
                <a:ea typeface="微软雅黑" panose="020B0503020204020204" charset="-122"/>
              </a:rPr>
              <a:t>社会主义国营经济迅速发展，逐步成为社会经济中的主导因素，为社会主义改造提供了经济条件</a:t>
            </a:r>
            <a:endParaRPr lang="zh-CN" altLang="en-US" sz="2000" b="1" kern="0" dirty="0">
              <a:solidFill>
                <a:schemeClr val="bg1"/>
              </a:solidFill>
              <a:latin typeface="微软雅黑" panose="020B0503020204020204" charset="-122"/>
              <a:ea typeface="微软雅黑" panose="020B0503020204020204" charset="-122"/>
            </a:endParaRPr>
          </a:p>
        </p:txBody>
      </p:sp>
      <p:sp>
        <p:nvSpPr>
          <p:cNvPr id="6" name="矩形 5"/>
          <p:cNvSpPr/>
          <p:nvPr/>
        </p:nvSpPr>
        <p:spPr>
          <a:xfrm>
            <a:off x="4166870" y="1493520"/>
            <a:ext cx="7467600" cy="1018540"/>
          </a:xfrm>
          <a:prstGeom prst="rect">
            <a:avLst/>
          </a:prstGeom>
          <a:solidFill>
            <a:srgbClr val="C00000"/>
          </a:solidFill>
          <a:ln>
            <a:solidFill>
              <a:schemeClr val="tx1"/>
            </a:solidFill>
          </a:ln>
        </p:spPr>
        <p:txBody>
          <a:bodyPr wrap="square" lIns="34283" tIns="17141" rIns="34283" bIns="17141">
            <a:noAutofit/>
          </a:bodyPr>
          <a:p>
            <a:pPr lvl="0" indent="0" algn="just" fontAlgn="auto">
              <a:lnSpc>
                <a:spcPct val="150000"/>
              </a:lnSpc>
              <a:buClrTx/>
              <a:buSzTx/>
              <a:buFontTx/>
              <a:defRPr/>
            </a:pPr>
            <a:r>
              <a:rPr lang="zh-CN" altLang="en-US" sz="2000" b="1" kern="0" dirty="0">
                <a:solidFill>
                  <a:schemeClr val="bg1"/>
                </a:solidFill>
                <a:latin typeface="微软雅黑" panose="020B0503020204020204" charset="-122"/>
                <a:ea typeface="微软雅黑" panose="020B0503020204020204" charset="-122"/>
                <a:sym typeface="+mn-ea"/>
              </a:rPr>
              <a:t>国家积累了利用、限制和管理私营工商业的经验，不同程度地开始了对它们初步的社会主义改造，为社会主义改造积累了重要经验。</a:t>
            </a:r>
            <a:endParaRPr lang="zh-CN" altLang="en-US" sz="2000" b="1" kern="0" dirty="0">
              <a:solidFill>
                <a:schemeClr val="bg1"/>
              </a:solidFill>
              <a:latin typeface="微软雅黑" panose="020B0503020204020204" charset="-122"/>
              <a:ea typeface="微软雅黑" panose="020B0503020204020204" charset="-122"/>
              <a:sym typeface="+mn-ea"/>
            </a:endParaRPr>
          </a:p>
        </p:txBody>
      </p:sp>
      <p:sp>
        <p:nvSpPr>
          <p:cNvPr id="7" name="矩形 6"/>
          <p:cNvSpPr/>
          <p:nvPr/>
        </p:nvSpPr>
        <p:spPr>
          <a:xfrm>
            <a:off x="4166870" y="2766060"/>
            <a:ext cx="7467600" cy="1191260"/>
          </a:xfrm>
          <a:prstGeom prst="rect">
            <a:avLst/>
          </a:prstGeom>
          <a:solidFill>
            <a:srgbClr val="C00000"/>
          </a:solidFill>
          <a:ln>
            <a:solidFill>
              <a:schemeClr val="tx1"/>
            </a:solidFill>
          </a:ln>
        </p:spPr>
        <p:txBody>
          <a:bodyPr wrap="square" lIns="34283" tIns="17141" rIns="34283" bIns="17141">
            <a:noAutofit/>
          </a:bodyPr>
          <a:p>
            <a:pPr lvl="0" indent="0" algn="just" fontAlgn="auto">
              <a:lnSpc>
                <a:spcPct val="150000"/>
              </a:lnSpc>
              <a:buClrTx/>
              <a:buSzTx/>
              <a:buFontTx/>
              <a:defRPr/>
            </a:pPr>
            <a:r>
              <a:rPr lang="zh-CN" altLang="en-US" sz="2000" b="1" kern="0" dirty="0">
                <a:solidFill>
                  <a:schemeClr val="bg1"/>
                </a:solidFill>
                <a:latin typeface="微软雅黑" panose="020B0503020204020204" charset="-122"/>
                <a:ea typeface="微软雅黑" panose="020B0503020204020204" charset="-122"/>
                <a:sym typeface="+mn-ea"/>
              </a:rPr>
              <a:t>个体农业经济难以适应国家工业化建设的新形势，迫切需要组织起来，为社会主义改造提出了迫切要求。</a:t>
            </a:r>
            <a:endParaRPr lang="zh-CN" altLang="en-US" sz="2000" b="1" kern="0" dirty="0">
              <a:solidFill>
                <a:schemeClr val="bg1"/>
              </a:solidFill>
              <a:latin typeface="微软雅黑" panose="020B0503020204020204" charset="-122"/>
              <a:ea typeface="微软雅黑" panose="020B0503020204020204" charset="-122"/>
              <a:sym typeface="+mn-ea"/>
            </a:endParaRPr>
          </a:p>
        </p:txBody>
      </p:sp>
      <p:sp>
        <p:nvSpPr>
          <p:cNvPr id="8" name="矩形 7"/>
          <p:cNvSpPr/>
          <p:nvPr/>
        </p:nvSpPr>
        <p:spPr>
          <a:xfrm>
            <a:off x="4166235" y="4052570"/>
            <a:ext cx="7468235" cy="1268730"/>
          </a:xfrm>
          <a:prstGeom prst="rect">
            <a:avLst/>
          </a:prstGeom>
          <a:solidFill>
            <a:srgbClr val="C00000"/>
          </a:solidFill>
          <a:ln>
            <a:solidFill>
              <a:schemeClr val="tx1"/>
            </a:solidFill>
          </a:ln>
        </p:spPr>
        <p:txBody>
          <a:bodyPr wrap="square" lIns="34283" tIns="17141" rIns="34283" bIns="17141">
            <a:noAutofit/>
          </a:bodyPr>
          <a:p>
            <a:pPr lvl="0" indent="0" algn="just" fontAlgn="auto">
              <a:lnSpc>
                <a:spcPct val="150000"/>
              </a:lnSpc>
              <a:buClrTx/>
              <a:buSzTx/>
              <a:buFontTx/>
              <a:defRPr/>
            </a:pPr>
            <a:r>
              <a:rPr lang="zh-CN" altLang="en-US" sz="2000" b="1" kern="0" dirty="0">
                <a:solidFill>
                  <a:schemeClr val="bg1"/>
                </a:solidFill>
                <a:latin typeface="微软雅黑" panose="020B0503020204020204" charset="-122"/>
                <a:ea typeface="微软雅黑" panose="020B0503020204020204" charset="-122"/>
                <a:sym typeface="+mn-ea"/>
              </a:rPr>
              <a:t>国际形势有利于中国加快向社会主义阵营的转变，为社会主义改造提供了外部环境。</a:t>
            </a:r>
            <a:endParaRPr lang="zh-CN" altLang="en-US" sz="2000" b="1" kern="0" dirty="0">
              <a:solidFill>
                <a:schemeClr val="bg1"/>
              </a:solidFill>
              <a:latin typeface="微软雅黑" panose="020B0503020204020204" charset="-122"/>
              <a:ea typeface="微软雅黑" panose="020B0503020204020204"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34871" y="269240"/>
            <a:ext cx="409575" cy="443231"/>
            <a:chOff x="2121873" y="1511588"/>
            <a:chExt cx="445481" cy="469613"/>
          </a:xfrm>
        </p:grpSpPr>
        <p:sp>
          <p:nvSpPr>
            <p:cNvPr id="12" name="矩形 11"/>
            <p:cNvSpPr/>
            <p:nvPr>
              <p:custDataLst>
                <p:tags r:id="rId1"/>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3" name="矩形 12"/>
            <p:cNvSpPr/>
            <p:nvPr>
              <p:custDataLst>
                <p:tags r:id="rId2"/>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grpSp>
      <p:sp>
        <p:nvSpPr>
          <p:cNvPr id="15" name="文本框 14"/>
          <p:cNvSpPr txBox="1"/>
          <p:nvPr>
            <p:custDataLst>
              <p:tags r:id="rId3"/>
            </p:custDataLst>
          </p:nvPr>
        </p:nvSpPr>
        <p:spPr>
          <a:xfrm>
            <a:off x="2776855" y="187325"/>
            <a:ext cx="8463915" cy="525145"/>
          </a:xfrm>
          <a:prstGeom prst="rect">
            <a:avLst/>
          </a:prstGeom>
          <a:noFill/>
        </p:spPr>
        <p:txBody>
          <a:bodyPr wrap="square" rtlCol="0">
            <a:noAutofit/>
            <a:scene3d>
              <a:camera prst="orthographicFront"/>
              <a:lightRig rig="threePt" dir="t"/>
            </a:scene3d>
          </a:bodyPr>
          <a:p>
            <a:r>
              <a:rPr lang="zh-CN" altLang="en-US" sz="3000" dirty="0">
                <a:solidFill>
                  <a:prstClr val="black"/>
                </a:solidFill>
                <a:latin typeface="黑体" panose="02010609060101010101" charset="-122"/>
                <a:ea typeface="黑体" panose="02010609060101010101" charset="-122"/>
              </a:rPr>
              <a:t>过渡时期</a:t>
            </a:r>
            <a:r>
              <a:rPr lang="en-US" altLang="zh-CN" sz="3000" dirty="0">
                <a:solidFill>
                  <a:prstClr val="black"/>
                </a:solidFill>
                <a:latin typeface="黑体" panose="02010609060101010101" charset="-122"/>
                <a:ea typeface="黑体" panose="02010609060101010101" charset="-122"/>
              </a:rPr>
              <a:t>—</a:t>
            </a:r>
            <a:r>
              <a:rPr lang="zh-CN" altLang="en-US" sz="3000" dirty="0">
                <a:solidFill>
                  <a:prstClr val="black"/>
                </a:solidFill>
                <a:latin typeface="黑体" panose="02010609060101010101" charset="-122"/>
                <a:ea typeface="黑体" panose="02010609060101010101" charset="-122"/>
              </a:rPr>
              <a:t>三大改造</a:t>
            </a:r>
            <a:endParaRPr lang="en-US" altLang="zh-CN" sz="3000" dirty="0">
              <a:solidFill>
                <a:prstClr val="black"/>
              </a:solidFill>
              <a:latin typeface="黑体" panose="02010609060101010101" charset="-122"/>
              <a:ea typeface="黑体" panose="02010609060101010101" charset="-122"/>
            </a:endParaRPr>
          </a:p>
        </p:txBody>
      </p:sp>
      <p:pic>
        <p:nvPicPr>
          <p:cNvPr id="4" name="图片 3"/>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graphicFrame>
        <p:nvGraphicFramePr>
          <p:cNvPr id="7" name="表格 6"/>
          <p:cNvGraphicFramePr/>
          <p:nvPr>
            <p:custDataLst>
              <p:tags r:id="rId6"/>
            </p:custDataLst>
          </p:nvPr>
        </p:nvGraphicFramePr>
        <p:xfrm>
          <a:off x="1017270" y="901065"/>
          <a:ext cx="10263505" cy="4751705"/>
        </p:xfrm>
        <a:graphic>
          <a:graphicData uri="http://schemas.openxmlformats.org/drawingml/2006/table">
            <a:tbl>
              <a:tblPr firstRow="1" bandRow="1">
                <a:tableStyleId>{5C22544A-7EE6-4342-B048-85BDC9FD1C3A}</a:tableStyleId>
              </a:tblPr>
              <a:tblGrid>
                <a:gridCol w="1779905"/>
                <a:gridCol w="6155690"/>
                <a:gridCol w="2327910"/>
              </a:tblGrid>
              <a:tr h="1188720">
                <a:tc rowSpan="3">
                  <a:txBody>
                    <a:bodyPr/>
                    <a:p>
                      <a:pPr algn="ctr">
                        <a:buNone/>
                      </a:pPr>
                      <a:endParaRPr lang="zh-CN" altLang="en-US" sz="2400">
                        <a:solidFill>
                          <a:schemeClr val="tx1"/>
                        </a:solidFill>
                        <a:latin typeface="楷体" panose="02010609060101010101" charset="-122"/>
                        <a:ea typeface="楷体" panose="02010609060101010101" charset="-122"/>
                      </a:endParaRPr>
                    </a:p>
                    <a:p>
                      <a:pPr algn="ctr">
                        <a:buNone/>
                      </a:pPr>
                      <a:endParaRPr lang="zh-CN" altLang="en-US" sz="2400">
                        <a:solidFill>
                          <a:schemeClr val="tx1"/>
                        </a:solidFill>
                        <a:latin typeface="楷体" panose="02010609060101010101" charset="-122"/>
                        <a:ea typeface="楷体" panose="02010609060101010101" charset="-122"/>
                      </a:endParaRPr>
                    </a:p>
                    <a:p>
                      <a:pPr algn="ctr">
                        <a:buNone/>
                      </a:pPr>
                      <a:endParaRPr lang="zh-CN" altLang="en-US" sz="2400">
                        <a:solidFill>
                          <a:schemeClr val="tx1"/>
                        </a:solidFill>
                        <a:latin typeface="楷体" panose="02010609060101010101" charset="-122"/>
                        <a:ea typeface="楷体" panose="02010609060101010101" charset="-122"/>
                      </a:endParaRPr>
                    </a:p>
                    <a:p>
                      <a:pPr algn="ctr">
                        <a:buNone/>
                      </a:pPr>
                      <a:endParaRPr lang="zh-CN" altLang="en-US" sz="2400">
                        <a:solidFill>
                          <a:schemeClr val="tx1"/>
                        </a:solidFill>
                        <a:latin typeface="楷体" panose="02010609060101010101" charset="-122"/>
                        <a:ea typeface="楷体" panose="02010609060101010101" charset="-122"/>
                      </a:endParaRPr>
                    </a:p>
                    <a:p>
                      <a:pPr algn="ctr">
                        <a:buNone/>
                      </a:pPr>
                      <a:endParaRPr lang="zh-CN" altLang="en-US" sz="2400">
                        <a:solidFill>
                          <a:schemeClr val="tx1"/>
                        </a:solidFill>
                        <a:latin typeface="楷体" panose="02010609060101010101" charset="-122"/>
                        <a:ea typeface="楷体" panose="02010609060101010101" charset="-122"/>
                      </a:endParaRPr>
                    </a:p>
                    <a:p>
                      <a:pPr algn="ctr">
                        <a:buNone/>
                      </a:pPr>
                      <a:r>
                        <a:rPr lang="zh-CN" altLang="en-US" sz="2400">
                          <a:solidFill>
                            <a:schemeClr val="tx1"/>
                          </a:solidFill>
                          <a:latin typeface="楷体" panose="02010609060101010101" charset="-122"/>
                          <a:ea typeface="楷体" panose="02010609060101010101" charset="-122"/>
                        </a:rPr>
                        <a:t>内部条件</a:t>
                      </a:r>
                      <a:endParaRPr lang="zh-CN" altLang="en-US" sz="2400">
                        <a:solidFill>
                          <a:schemeClr val="tx1"/>
                        </a:solidFill>
                        <a:latin typeface="楷体" panose="02010609060101010101" charset="-122"/>
                        <a:ea typeface="楷体" panose="0201060906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kern="0" dirty="0">
                          <a:solidFill>
                            <a:schemeClr val="tx1"/>
                          </a:solidFill>
                          <a:latin typeface="楷体" panose="02010609060101010101" charset="-122"/>
                          <a:ea typeface="楷体" panose="02010609060101010101" charset="-122"/>
                          <a:sym typeface="+mn-ea"/>
                        </a:rPr>
                        <a:t>社会主义国营经济迅速发展，逐步成为社会经济中的主导因素，为社会主义改造提供了经济条件</a:t>
                      </a:r>
                      <a:endParaRPr lang="zh-CN" altLang="en-US" sz="2400" kern="0" dirty="0">
                        <a:solidFill>
                          <a:schemeClr val="tx1"/>
                        </a:solidFill>
                        <a:latin typeface="楷体" panose="02010609060101010101" charset="-122"/>
                        <a:ea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4">
                  <a:txBody>
                    <a:bodyPr/>
                    <a:p>
                      <a:pPr>
                        <a:buNone/>
                      </a:pPr>
                      <a:endParaRPr lang="zh-CN" altLang="en-US" sz="2400">
                        <a:solidFill>
                          <a:schemeClr val="tx1"/>
                        </a:solidFill>
                        <a:latin typeface="楷体" panose="02010609060101010101" charset="-122"/>
                        <a:ea typeface="楷体" panose="02010609060101010101" charset="-122"/>
                      </a:endParaRPr>
                    </a:p>
                    <a:p>
                      <a:pPr>
                        <a:buNone/>
                      </a:pPr>
                      <a:endParaRPr lang="zh-CN" altLang="en-US" sz="2400">
                        <a:solidFill>
                          <a:schemeClr val="tx1"/>
                        </a:solidFill>
                        <a:latin typeface="楷体" panose="02010609060101010101" charset="-122"/>
                        <a:ea typeface="楷体" panose="02010609060101010101" charset="-122"/>
                      </a:endParaRPr>
                    </a:p>
                    <a:p>
                      <a:pPr>
                        <a:buNone/>
                      </a:pPr>
                      <a:endParaRPr lang="zh-CN" altLang="en-US" sz="2400">
                        <a:solidFill>
                          <a:schemeClr val="tx1"/>
                        </a:solidFill>
                        <a:latin typeface="楷体" panose="02010609060101010101" charset="-122"/>
                        <a:ea typeface="楷体" panose="02010609060101010101" charset="-122"/>
                      </a:endParaRPr>
                    </a:p>
                    <a:p>
                      <a:pPr>
                        <a:buNone/>
                      </a:pPr>
                      <a:endParaRPr lang="zh-CN" altLang="en-US" sz="2400">
                        <a:solidFill>
                          <a:schemeClr val="tx1"/>
                        </a:solidFill>
                        <a:latin typeface="楷体" panose="02010609060101010101" charset="-122"/>
                        <a:ea typeface="楷体" panose="02010609060101010101" charset="-122"/>
                      </a:endParaRPr>
                    </a:p>
                    <a:p>
                      <a:pPr>
                        <a:buNone/>
                      </a:pPr>
                      <a:r>
                        <a:rPr lang="zh-CN" altLang="en-US" sz="2400">
                          <a:solidFill>
                            <a:schemeClr val="tx1"/>
                          </a:solidFill>
                          <a:latin typeface="楷体" panose="02010609060101010101" charset="-122"/>
                          <a:ea typeface="楷体" panose="02010609060101010101" charset="-122"/>
                        </a:rPr>
                        <a:t>结论：从新民主主义向社会主义过渡是历史发展的</a:t>
                      </a:r>
                      <a:r>
                        <a:rPr lang="zh-CN" altLang="en-US" sz="2400">
                          <a:solidFill>
                            <a:schemeClr val="tx1"/>
                          </a:solidFill>
                          <a:latin typeface="楷体" panose="02010609060101010101" charset="-122"/>
                          <a:ea typeface="楷体" panose="02010609060101010101" charset="-122"/>
                          <a:hlinkClick r:id="rId7" action="ppaction://hlinksldjump"/>
                        </a:rPr>
                        <a:t>必然要求</a:t>
                      </a:r>
                      <a:r>
                        <a:rPr lang="zh-CN" altLang="en-US" sz="2400">
                          <a:solidFill>
                            <a:schemeClr val="tx1"/>
                          </a:solidFill>
                          <a:latin typeface="楷体" panose="02010609060101010101" charset="-122"/>
                          <a:ea typeface="楷体" panose="02010609060101010101" charset="-122"/>
                        </a:rPr>
                        <a:t>。</a:t>
                      </a:r>
                      <a:endParaRPr lang="zh-CN" altLang="en-US" sz="2400">
                        <a:solidFill>
                          <a:schemeClr val="tx1"/>
                        </a:solidFill>
                        <a:latin typeface="楷体" panose="02010609060101010101" charset="-122"/>
                        <a:ea typeface="楷体" panose="0201060906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225550">
                <a:tc vMerge="1">
                  <a:tcPr>
                    <a:lnL w="12700" cmpd="sng">
                      <a:solidFill>
                        <a:schemeClr val="tx1"/>
                      </a:solidFill>
                      <a:prstDash val="solid"/>
                    </a:lnL>
                    <a:lnR w="12700" cmpd="sng">
                      <a:solidFill>
                        <a:schemeClr val="tx1"/>
                      </a:solidFill>
                      <a:prstDash val="solid"/>
                    </a:lnR>
                  </a:tcPr>
                </a:tc>
                <a:tc>
                  <a:txBody>
                    <a:bodyPr/>
                    <a:p>
                      <a:pPr>
                        <a:buNone/>
                      </a:pPr>
                      <a:r>
                        <a:rPr lang="zh-CN" altLang="en-US" sz="2400" b="1" kern="0" dirty="0">
                          <a:solidFill>
                            <a:schemeClr val="tx1"/>
                          </a:solidFill>
                          <a:latin typeface="楷体" panose="02010609060101010101" charset="-122"/>
                          <a:ea typeface="楷体" panose="02010609060101010101" charset="-122"/>
                          <a:sym typeface="+mn-ea"/>
                        </a:rPr>
                        <a:t>国家积累了利用、限制和管理私营工商业的经验，不同程度地开始了对它们初步的社会主义改造，为社会主义改造积累了重要经验。</a:t>
                      </a:r>
                      <a:endParaRPr lang="zh-CN" altLang="en-US" sz="2400" b="1" kern="0" dirty="0">
                        <a:solidFill>
                          <a:schemeClr val="tx1"/>
                        </a:solidFill>
                        <a:latin typeface="楷体" panose="02010609060101010101" charset="-122"/>
                        <a:ea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a:lnL w="12700" cmpd="sng">
                      <a:solidFill>
                        <a:schemeClr val="tx1"/>
                      </a:solidFill>
                      <a:prstDash val="solid"/>
                    </a:lnL>
                    <a:lnR w="12700" cmpd="sng">
                      <a:solidFill>
                        <a:schemeClr val="tx1"/>
                      </a:solidFill>
                      <a:prstDash val="solid"/>
                    </a:lnR>
                  </a:tcPr>
                </a:tc>
              </a:tr>
              <a:tr h="1188720">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p>
                      <a:pPr>
                        <a:buNone/>
                      </a:pPr>
                      <a:r>
                        <a:rPr lang="zh-CN" altLang="en-US" sz="2400" b="1" kern="0" dirty="0">
                          <a:solidFill>
                            <a:schemeClr val="tx1"/>
                          </a:solidFill>
                          <a:latin typeface="楷体" panose="02010609060101010101" charset="-122"/>
                          <a:ea typeface="楷体" panose="02010609060101010101" charset="-122"/>
                          <a:sym typeface="+mn-ea"/>
                        </a:rPr>
                        <a:t>个体农业经济难以适应国家工业化建设的新形势，迫切需要组织起来，为社会主义改造提出了迫切要求。</a:t>
                      </a:r>
                      <a:endParaRPr lang="zh-CN" altLang="en-US" sz="2400" b="1" kern="0" dirty="0">
                        <a:solidFill>
                          <a:schemeClr val="tx1"/>
                        </a:solidFill>
                        <a:latin typeface="楷体" panose="02010609060101010101" charset="-122"/>
                        <a:ea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a:lnL w="12700" cmpd="sng">
                      <a:solidFill>
                        <a:schemeClr val="tx1"/>
                      </a:solidFill>
                      <a:prstDash val="solid"/>
                    </a:lnL>
                    <a:lnR w="12700" cmpd="sng">
                      <a:solidFill>
                        <a:schemeClr val="tx1"/>
                      </a:solidFill>
                      <a:prstDash val="solid"/>
                    </a:lnR>
                  </a:tcPr>
                </a:tc>
              </a:tr>
              <a:tr h="1148715">
                <a:tc>
                  <a:txBody>
                    <a:bodyPr/>
                    <a:p>
                      <a:pPr>
                        <a:buNone/>
                      </a:pPr>
                      <a:endParaRPr lang="zh-CN" altLang="en-US" sz="2400" b="1">
                        <a:latin typeface="楷体" panose="02010609060101010101" charset="-122"/>
                        <a:ea typeface="楷体" panose="02010609060101010101" charset="-122"/>
                        <a:cs typeface="楷体" panose="02010609060101010101" charset="-122"/>
                      </a:endParaRPr>
                    </a:p>
                    <a:p>
                      <a:pPr>
                        <a:buNone/>
                      </a:pPr>
                      <a:r>
                        <a:rPr lang="zh-CN" altLang="en-US" sz="2400" b="1">
                          <a:latin typeface="楷体" panose="02010609060101010101" charset="-122"/>
                          <a:ea typeface="楷体" panose="02010609060101010101" charset="-122"/>
                          <a:cs typeface="楷体" panose="02010609060101010101" charset="-122"/>
                        </a:rPr>
                        <a:t> 外部条件</a:t>
                      </a:r>
                      <a:endParaRPr lang="zh-CN" altLang="en-US" sz="2400" b="1">
                        <a:latin typeface="楷体" panose="02010609060101010101" charset="-122"/>
                        <a:ea typeface="楷体" panose="02010609060101010101" charset="-122"/>
                        <a:cs typeface="楷体" panose="0201060906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b="1" kern="0" dirty="0">
                          <a:solidFill>
                            <a:schemeClr val="tx1"/>
                          </a:solidFill>
                          <a:latin typeface="楷体" panose="02010609060101010101" charset="-122"/>
                          <a:ea typeface="楷体" panose="02010609060101010101" charset="-122"/>
                          <a:sym typeface="+mn-ea"/>
                        </a:rPr>
                        <a:t>国际形势有利于中国加快向社会主义阵营的转变，为社会主义改造提供了外部环境。</a:t>
                      </a:r>
                      <a:endParaRPr lang="zh-CN" altLang="en-US" sz="2400" b="1" kern="0" dirty="0">
                        <a:solidFill>
                          <a:schemeClr val="tx1"/>
                        </a:solidFill>
                        <a:latin typeface="楷体" panose="02010609060101010101" charset="-122"/>
                        <a:ea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r>
            </a:tbl>
          </a:graphicData>
        </a:graphic>
      </p:graphicFrame>
      <p:cxnSp>
        <p:nvCxnSpPr>
          <p:cNvPr id="16" name="直接连接符 15"/>
          <p:cNvCxnSpPr/>
          <p:nvPr>
            <p:custDataLst>
              <p:tags r:id="rId8"/>
            </p:custDataLst>
          </p:nvPr>
        </p:nvCxnSpPr>
        <p:spPr>
          <a:xfrm flipV="1">
            <a:off x="3451372" y="721747"/>
            <a:ext cx="2996565" cy="3302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Tree>
    <p:custDataLst>
      <p:tags r:id="rId9"/>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4251325"/>
            <a:ext cx="12235180" cy="2606675"/>
          </a:xfrm>
          <a:prstGeom prst="rect">
            <a:avLst/>
          </a:prstGeom>
        </p:spPr>
      </p:pic>
      <p:sp>
        <p:nvSpPr>
          <p:cNvPr id="5" name="文本框 4"/>
          <p:cNvSpPr txBox="1"/>
          <p:nvPr>
            <p:custDataLst>
              <p:tags r:id="rId3"/>
            </p:custDataLst>
          </p:nvPr>
        </p:nvSpPr>
        <p:spPr>
          <a:xfrm>
            <a:off x="3625215" y="1160780"/>
            <a:ext cx="1664971" cy="521970"/>
          </a:xfrm>
          <a:prstGeom prst="rect">
            <a:avLst/>
          </a:prstGeom>
          <a:solidFill>
            <a:schemeClr val="accent2">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wrap="square" rtlCol="0">
            <a:spAutoFit/>
          </a:bodyPr>
          <a:p>
            <a:pPr algn="ctr"/>
            <a:r>
              <a:rPr lang="zh-CN" sz="2800">
                <a:latin typeface="华文中宋" panose="02010600040101010101" charset="-122"/>
                <a:ea typeface="华文中宋" panose="02010600040101010101" charset="-122"/>
                <a:cs typeface="黑体" panose="02010609060101010101" charset="-122"/>
                <a:sym typeface="华文中宋" panose="02010600040101010101" charset="-122"/>
              </a:rPr>
              <a:t>农业</a:t>
            </a:r>
            <a:endParaRPr lang="zh-CN" sz="2800">
              <a:latin typeface="华文中宋" panose="02010600040101010101" charset="-122"/>
              <a:ea typeface="华文中宋" panose="02010600040101010101" charset="-122"/>
              <a:cs typeface="黑体" panose="02010609060101010101" charset="-122"/>
              <a:sym typeface="华文中宋" panose="02010600040101010101" charset="-122"/>
            </a:endParaRPr>
          </a:p>
        </p:txBody>
      </p:sp>
      <p:sp>
        <p:nvSpPr>
          <p:cNvPr id="6" name="文本框 5"/>
          <p:cNvSpPr txBox="1"/>
          <p:nvPr>
            <p:custDataLst>
              <p:tags r:id="rId4"/>
            </p:custDataLst>
          </p:nvPr>
        </p:nvSpPr>
        <p:spPr>
          <a:xfrm>
            <a:off x="3582671" y="2157095"/>
            <a:ext cx="1818640" cy="953135"/>
          </a:xfrm>
          <a:prstGeom prst="rect">
            <a:avLst/>
          </a:prstGeom>
          <a:solidFill>
            <a:schemeClr val="accent4">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a:latin typeface="华文中宋" panose="02010600040101010101" charset="-122"/>
                <a:ea typeface="华文中宋" panose="02010600040101010101" charset="-122"/>
                <a:cs typeface="黑体" panose="02010609060101010101" charset="-122"/>
                <a:sym typeface="+mn-ea"/>
              </a:rPr>
              <a:t>个体农业</a:t>
            </a:r>
            <a:endParaRPr lang="zh-CN" sz="2800">
              <a:latin typeface="华文中宋" panose="02010600040101010101" charset="-122"/>
              <a:ea typeface="华文中宋" panose="02010600040101010101" charset="-122"/>
              <a:cs typeface="黑体" panose="02010609060101010101" charset="-122"/>
              <a:sym typeface="+mn-ea"/>
            </a:endParaRPr>
          </a:p>
          <a:p>
            <a:pPr lvl="0" algn="ctr">
              <a:buClrTx/>
              <a:buSzTx/>
              <a:buFontTx/>
            </a:pPr>
            <a:r>
              <a:rPr lang="zh-CN" sz="2800">
                <a:solidFill>
                  <a:srgbClr val="FF0000"/>
                </a:solidFill>
                <a:latin typeface="华文中宋" panose="02010600040101010101" charset="-122"/>
                <a:ea typeface="华文中宋" panose="02010600040101010101" charset="-122"/>
                <a:cs typeface="黑体" panose="02010609060101010101" charset="-122"/>
                <a:sym typeface="+mn-ea"/>
              </a:rPr>
              <a:t>私有制</a:t>
            </a:r>
            <a:endParaRPr lang="zh-CN" sz="2800">
              <a:solidFill>
                <a:srgbClr val="FF0000"/>
              </a:solidFill>
              <a:latin typeface="华文中宋" panose="02010600040101010101" charset="-122"/>
              <a:ea typeface="华文中宋" panose="02010600040101010101" charset="-122"/>
              <a:cs typeface="黑体" panose="02010609060101010101" charset="-122"/>
              <a:sym typeface="+mn-ea"/>
            </a:endParaRPr>
          </a:p>
        </p:txBody>
      </p:sp>
      <p:sp>
        <p:nvSpPr>
          <p:cNvPr id="4" name="文本框 3"/>
          <p:cNvSpPr txBox="1"/>
          <p:nvPr>
            <p:custDataLst>
              <p:tags r:id="rId5"/>
            </p:custDataLst>
          </p:nvPr>
        </p:nvSpPr>
        <p:spPr>
          <a:xfrm>
            <a:off x="3547745" y="3584575"/>
            <a:ext cx="2087880" cy="521970"/>
          </a:xfrm>
          <a:prstGeom prst="rect">
            <a:avLst/>
          </a:prstGeom>
          <a:solidFill>
            <a:schemeClr val="accent6">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a:latin typeface="华文中宋" panose="02010600040101010101" charset="-122"/>
                <a:ea typeface="华文中宋" panose="02010600040101010101" charset="-122"/>
                <a:cs typeface="黑体" panose="02010609060101010101" charset="-122"/>
                <a:sym typeface="+mn-ea"/>
              </a:rPr>
              <a:t>生产合作社</a:t>
            </a:r>
            <a:endParaRPr lang="zh-CN" sz="2800">
              <a:latin typeface="华文中宋" panose="02010600040101010101" charset="-122"/>
              <a:ea typeface="华文中宋" panose="02010600040101010101" charset="-122"/>
              <a:cs typeface="黑体" panose="02010609060101010101" charset="-122"/>
              <a:sym typeface="+mn-ea"/>
            </a:endParaRPr>
          </a:p>
        </p:txBody>
      </p:sp>
      <p:sp>
        <p:nvSpPr>
          <p:cNvPr id="7" name="下箭头 6"/>
          <p:cNvSpPr/>
          <p:nvPr>
            <p:custDataLst>
              <p:tags r:id="rId6"/>
            </p:custDataLst>
          </p:nvPr>
        </p:nvSpPr>
        <p:spPr>
          <a:xfrm>
            <a:off x="4316095" y="1831975"/>
            <a:ext cx="282575" cy="250825"/>
          </a:xfrm>
          <a:prstGeom prst="downArrow">
            <a:avLst/>
          </a:prstGeom>
          <a:solidFill>
            <a:schemeClr val="accent2">
              <a:lumMod val="40000"/>
              <a:lumOff val="60000"/>
            </a:schemeClr>
          </a:solidFill>
          <a:ln>
            <a:solidFill>
              <a:srgbClr val="F8CBA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12" name="文本框 11"/>
          <p:cNvSpPr txBox="1"/>
          <p:nvPr>
            <p:custDataLst>
              <p:tags r:id="rId7"/>
            </p:custDataLst>
          </p:nvPr>
        </p:nvSpPr>
        <p:spPr>
          <a:xfrm>
            <a:off x="6517640" y="1151890"/>
            <a:ext cx="1664971" cy="521970"/>
          </a:xfrm>
          <a:prstGeom prst="rect">
            <a:avLst/>
          </a:prstGeom>
          <a:solidFill>
            <a:schemeClr val="accent2">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a:latin typeface="华文中宋" panose="02010600040101010101" charset="-122"/>
                <a:ea typeface="华文中宋" panose="02010600040101010101" charset="-122"/>
                <a:cs typeface="黑体" panose="02010609060101010101" charset="-122"/>
                <a:sym typeface="+mn-ea"/>
              </a:rPr>
              <a:t>手工业</a:t>
            </a:r>
            <a:endParaRPr lang="zh-CN" sz="2800">
              <a:latin typeface="华文中宋" panose="02010600040101010101" charset="-122"/>
              <a:ea typeface="华文中宋" panose="02010600040101010101" charset="-122"/>
              <a:cs typeface="黑体" panose="02010609060101010101" charset="-122"/>
              <a:sym typeface="+mn-ea"/>
            </a:endParaRPr>
          </a:p>
        </p:txBody>
      </p:sp>
      <p:sp>
        <p:nvSpPr>
          <p:cNvPr id="13" name="文本框 12"/>
          <p:cNvSpPr txBox="1"/>
          <p:nvPr>
            <p:custDataLst>
              <p:tags r:id="rId8"/>
            </p:custDataLst>
          </p:nvPr>
        </p:nvSpPr>
        <p:spPr>
          <a:xfrm>
            <a:off x="6306820" y="2171700"/>
            <a:ext cx="2148840" cy="953135"/>
          </a:xfrm>
          <a:prstGeom prst="rect">
            <a:avLst/>
          </a:prstGeom>
          <a:solidFill>
            <a:schemeClr val="accent4">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wrap="square" rtlCol="0">
            <a:spAutoFit/>
          </a:bodyPr>
          <a:p>
            <a:pPr algn="ctr"/>
            <a:r>
              <a:rPr lang="zh-CN" sz="2800">
                <a:latin typeface="华文中宋" panose="02010600040101010101" charset="-122"/>
                <a:ea typeface="华文中宋" panose="02010600040101010101" charset="-122"/>
                <a:cs typeface="黑体" panose="02010609060101010101" charset="-122"/>
                <a:sym typeface="华文中宋" panose="02010600040101010101" charset="-122"/>
              </a:rPr>
              <a:t>个体手工业</a:t>
            </a:r>
            <a:endParaRPr lang="zh-CN" sz="2800">
              <a:latin typeface="华文中宋" panose="02010600040101010101" charset="-122"/>
              <a:ea typeface="华文中宋" panose="02010600040101010101" charset="-122"/>
              <a:cs typeface="黑体" panose="02010609060101010101" charset="-122"/>
              <a:sym typeface="华文中宋" panose="02010600040101010101" charset="-122"/>
            </a:endParaRPr>
          </a:p>
          <a:p>
            <a:pPr algn="ctr"/>
            <a:r>
              <a:rPr lang="zh-CN" sz="2800">
                <a:solidFill>
                  <a:srgbClr val="FF0000"/>
                </a:solidFill>
                <a:latin typeface="华文中宋" panose="02010600040101010101" charset="-122"/>
                <a:ea typeface="华文中宋" panose="02010600040101010101" charset="-122"/>
                <a:cs typeface="黑体" panose="02010609060101010101" charset="-122"/>
                <a:sym typeface="华文中宋" panose="02010600040101010101" charset="-122"/>
              </a:rPr>
              <a:t>私有制</a:t>
            </a:r>
            <a:endParaRPr lang="zh-CN" sz="2800">
              <a:solidFill>
                <a:srgbClr val="FF0000"/>
              </a:solidFill>
              <a:latin typeface="华文中宋" panose="02010600040101010101" charset="-122"/>
              <a:ea typeface="华文中宋" panose="02010600040101010101" charset="-122"/>
              <a:cs typeface="黑体" panose="02010609060101010101" charset="-122"/>
              <a:sym typeface="华文中宋" panose="02010600040101010101" charset="-122"/>
            </a:endParaRPr>
          </a:p>
        </p:txBody>
      </p:sp>
      <p:sp>
        <p:nvSpPr>
          <p:cNvPr id="14" name="文本框 13"/>
          <p:cNvSpPr txBox="1"/>
          <p:nvPr>
            <p:custDataLst>
              <p:tags r:id="rId9"/>
            </p:custDataLst>
          </p:nvPr>
        </p:nvSpPr>
        <p:spPr>
          <a:xfrm>
            <a:off x="6324600" y="3587115"/>
            <a:ext cx="2087880" cy="521970"/>
          </a:xfrm>
          <a:prstGeom prst="rect">
            <a:avLst/>
          </a:prstGeom>
          <a:solidFill>
            <a:schemeClr val="accent6">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a:latin typeface="华文中宋" panose="02010600040101010101" charset="-122"/>
                <a:ea typeface="华文中宋" panose="02010600040101010101" charset="-122"/>
                <a:cs typeface="黑体" panose="02010609060101010101" charset="-122"/>
                <a:sym typeface="+mn-ea"/>
              </a:rPr>
              <a:t>生产合作社</a:t>
            </a:r>
            <a:endParaRPr lang="zh-CN" sz="2800">
              <a:latin typeface="华文中宋" panose="02010600040101010101" charset="-122"/>
              <a:ea typeface="华文中宋" panose="02010600040101010101" charset="-122"/>
              <a:cs typeface="黑体" panose="02010609060101010101" charset="-122"/>
              <a:sym typeface="+mn-ea"/>
            </a:endParaRPr>
          </a:p>
        </p:txBody>
      </p:sp>
      <p:sp>
        <p:nvSpPr>
          <p:cNvPr id="15" name="下箭头 14"/>
          <p:cNvSpPr/>
          <p:nvPr>
            <p:custDataLst>
              <p:tags r:id="rId10"/>
            </p:custDataLst>
          </p:nvPr>
        </p:nvSpPr>
        <p:spPr>
          <a:xfrm>
            <a:off x="7209155" y="1842135"/>
            <a:ext cx="282575" cy="250825"/>
          </a:xfrm>
          <a:prstGeom prst="downArrow">
            <a:avLst/>
          </a:prstGeom>
          <a:solidFill>
            <a:schemeClr val="accent2">
              <a:lumMod val="40000"/>
              <a:lumOff val="60000"/>
            </a:schemeClr>
          </a:solidFill>
          <a:ln>
            <a:solidFill>
              <a:srgbClr val="F8CBA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16" name="下箭头 15"/>
          <p:cNvSpPr/>
          <p:nvPr>
            <p:custDataLst>
              <p:tags r:id="rId11"/>
            </p:custDataLst>
          </p:nvPr>
        </p:nvSpPr>
        <p:spPr>
          <a:xfrm>
            <a:off x="7209155" y="3215640"/>
            <a:ext cx="282575" cy="255271"/>
          </a:xfrm>
          <a:prstGeom prst="downArrow">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18" name="文本框 17"/>
          <p:cNvSpPr txBox="1"/>
          <p:nvPr>
            <p:custDataLst>
              <p:tags r:id="rId12"/>
            </p:custDataLst>
          </p:nvPr>
        </p:nvSpPr>
        <p:spPr>
          <a:xfrm>
            <a:off x="8818880" y="1160781"/>
            <a:ext cx="2840991" cy="521970"/>
          </a:xfrm>
          <a:prstGeom prst="rect">
            <a:avLst/>
          </a:prstGeom>
          <a:solidFill>
            <a:schemeClr val="accent2">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a:latin typeface="华文中宋" panose="02010600040101010101" charset="-122"/>
                <a:ea typeface="华文中宋" panose="02010600040101010101" charset="-122"/>
                <a:cs typeface="黑体" panose="02010609060101010101" charset="-122"/>
                <a:sym typeface="+mn-ea"/>
              </a:rPr>
              <a:t>资本主义工商业</a:t>
            </a:r>
            <a:endParaRPr lang="zh-CN" sz="2800">
              <a:latin typeface="华文中宋" panose="02010600040101010101" charset="-122"/>
              <a:ea typeface="华文中宋" panose="02010600040101010101" charset="-122"/>
              <a:cs typeface="黑体" panose="02010609060101010101" charset="-122"/>
              <a:sym typeface="+mn-ea"/>
            </a:endParaRPr>
          </a:p>
        </p:txBody>
      </p:sp>
      <p:sp>
        <p:nvSpPr>
          <p:cNvPr id="19" name="文本框 18"/>
          <p:cNvSpPr txBox="1"/>
          <p:nvPr>
            <p:custDataLst>
              <p:tags r:id="rId13"/>
            </p:custDataLst>
          </p:nvPr>
        </p:nvSpPr>
        <p:spPr>
          <a:xfrm>
            <a:off x="9195435" y="2164080"/>
            <a:ext cx="2088515" cy="953135"/>
          </a:xfrm>
          <a:prstGeom prst="rect">
            <a:avLst/>
          </a:prstGeom>
          <a:solidFill>
            <a:schemeClr val="accent4">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a:latin typeface="华文中宋" panose="02010600040101010101" charset="-122"/>
                <a:ea typeface="华文中宋" panose="02010600040101010101" charset="-122"/>
                <a:cs typeface="黑体" panose="02010609060101010101" charset="-122"/>
                <a:sym typeface="+mn-ea"/>
              </a:rPr>
              <a:t>资本主义</a:t>
            </a:r>
            <a:endParaRPr lang="zh-CN" sz="2800">
              <a:latin typeface="华文中宋" panose="02010600040101010101" charset="-122"/>
              <a:ea typeface="华文中宋" panose="02010600040101010101" charset="-122"/>
              <a:cs typeface="黑体" panose="02010609060101010101" charset="-122"/>
              <a:sym typeface="+mn-ea"/>
            </a:endParaRPr>
          </a:p>
          <a:p>
            <a:pPr lvl="0" algn="ctr">
              <a:buClrTx/>
              <a:buSzTx/>
              <a:buFontTx/>
            </a:pPr>
            <a:r>
              <a:rPr lang="zh-CN" sz="2800">
                <a:solidFill>
                  <a:srgbClr val="FF0000"/>
                </a:solidFill>
                <a:latin typeface="华文中宋" panose="02010600040101010101" charset="-122"/>
                <a:ea typeface="华文中宋" panose="02010600040101010101" charset="-122"/>
                <a:cs typeface="黑体" panose="02010609060101010101" charset="-122"/>
                <a:sym typeface="+mn-ea"/>
              </a:rPr>
              <a:t>私有制</a:t>
            </a:r>
            <a:endParaRPr lang="zh-CN" sz="2800">
              <a:solidFill>
                <a:srgbClr val="FF0000"/>
              </a:solidFill>
              <a:latin typeface="华文中宋" panose="02010600040101010101" charset="-122"/>
              <a:ea typeface="华文中宋" panose="02010600040101010101" charset="-122"/>
              <a:cs typeface="黑体" panose="02010609060101010101" charset="-122"/>
              <a:sym typeface="+mn-ea"/>
            </a:endParaRPr>
          </a:p>
        </p:txBody>
      </p:sp>
      <p:sp>
        <p:nvSpPr>
          <p:cNvPr id="21" name="下箭头 20"/>
          <p:cNvSpPr/>
          <p:nvPr>
            <p:custDataLst>
              <p:tags r:id="rId14"/>
            </p:custDataLst>
          </p:nvPr>
        </p:nvSpPr>
        <p:spPr>
          <a:xfrm>
            <a:off x="10098405" y="1842135"/>
            <a:ext cx="282575" cy="250825"/>
          </a:xfrm>
          <a:prstGeom prst="downArrow">
            <a:avLst/>
          </a:prstGeom>
          <a:solidFill>
            <a:schemeClr val="accent2">
              <a:lumMod val="40000"/>
              <a:lumOff val="60000"/>
            </a:schemeClr>
          </a:solidFill>
          <a:ln>
            <a:solidFill>
              <a:srgbClr val="F8CBAD"/>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22" name="下箭头 21"/>
          <p:cNvSpPr/>
          <p:nvPr>
            <p:custDataLst>
              <p:tags r:id="rId15"/>
            </p:custDataLst>
          </p:nvPr>
        </p:nvSpPr>
        <p:spPr>
          <a:xfrm>
            <a:off x="10073005" y="3197860"/>
            <a:ext cx="282575" cy="205740"/>
          </a:xfrm>
          <a:prstGeom prst="downArrow">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8" name="文本框 7"/>
          <p:cNvSpPr txBox="1"/>
          <p:nvPr>
            <p:custDataLst>
              <p:tags r:id="rId16"/>
            </p:custDataLst>
          </p:nvPr>
        </p:nvSpPr>
        <p:spPr>
          <a:xfrm>
            <a:off x="9255125" y="3441065"/>
            <a:ext cx="1939925" cy="829945"/>
          </a:xfrm>
          <a:prstGeom prst="rect">
            <a:avLst/>
          </a:prstGeom>
          <a:solidFill>
            <a:schemeClr val="accent6">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400">
                <a:latin typeface="华文中宋" panose="02010600040101010101" charset="-122"/>
                <a:ea typeface="华文中宋" panose="02010600040101010101" charset="-122"/>
                <a:cs typeface="黑体" panose="02010609060101010101" charset="-122"/>
                <a:sym typeface="+mn-ea"/>
              </a:rPr>
              <a:t>公私合营</a:t>
            </a:r>
            <a:endParaRPr lang="zh-CN" sz="2400">
              <a:latin typeface="华文中宋" panose="02010600040101010101" charset="-122"/>
              <a:ea typeface="华文中宋" panose="02010600040101010101" charset="-122"/>
              <a:cs typeface="黑体" panose="02010609060101010101" charset="-122"/>
              <a:sym typeface="+mn-ea"/>
            </a:endParaRPr>
          </a:p>
          <a:p>
            <a:pPr lvl="0" algn="ctr">
              <a:buClrTx/>
              <a:buSzTx/>
              <a:buFontTx/>
            </a:pPr>
            <a:r>
              <a:rPr lang="zh-CN" altLang="en-US" sz="2400">
                <a:latin typeface="华文中宋" panose="02010600040101010101" charset="-122"/>
                <a:ea typeface="华文中宋" panose="02010600040101010101" charset="-122"/>
                <a:cs typeface="黑体" panose="02010609060101010101" charset="-122"/>
                <a:sym typeface="+mn-ea"/>
              </a:rPr>
              <a:t>和平赎买</a:t>
            </a:r>
            <a:endParaRPr lang="zh-CN" altLang="en-US" sz="2400">
              <a:latin typeface="华文中宋" panose="02010600040101010101" charset="-122"/>
              <a:ea typeface="华文中宋" panose="02010600040101010101" charset="-122"/>
              <a:cs typeface="黑体" panose="02010609060101010101" charset="-122"/>
              <a:sym typeface="+mn-ea"/>
            </a:endParaRPr>
          </a:p>
        </p:txBody>
      </p:sp>
      <p:sp>
        <p:nvSpPr>
          <p:cNvPr id="29" name="文本框 28"/>
          <p:cNvSpPr txBox="1"/>
          <p:nvPr>
            <p:custDataLst>
              <p:tags r:id="rId17"/>
            </p:custDataLst>
          </p:nvPr>
        </p:nvSpPr>
        <p:spPr>
          <a:xfrm>
            <a:off x="589280" y="2349501"/>
            <a:ext cx="2046605" cy="521970"/>
          </a:xfrm>
          <a:prstGeom prst="rect">
            <a:avLst/>
          </a:prstGeom>
          <a:solidFill>
            <a:schemeClr val="accent4">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b="1">
                <a:latin typeface="隶书" panose="02010509060101010101" charset="-122"/>
                <a:ea typeface="隶书" panose="02010509060101010101" charset="-122"/>
                <a:cs typeface="黑体" panose="02010609060101010101" charset="-122"/>
                <a:sym typeface="+mn-ea"/>
              </a:rPr>
              <a:t>改造前性质</a:t>
            </a:r>
            <a:endParaRPr lang="zh-CN" sz="2800" b="1">
              <a:latin typeface="隶书" panose="02010509060101010101" charset="-122"/>
              <a:ea typeface="隶书" panose="02010509060101010101" charset="-122"/>
              <a:cs typeface="黑体" panose="02010609060101010101" charset="-122"/>
              <a:sym typeface="+mn-ea"/>
            </a:endParaRPr>
          </a:p>
        </p:txBody>
      </p:sp>
      <p:sp>
        <p:nvSpPr>
          <p:cNvPr id="31" name="文本框 30"/>
          <p:cNvSpPr txBox="1"/>
          <p:nvPr>
            <p:custDataLst>
              <p:tags r:id="rId18"/>
            </p:custDataLst>
          </p:nvPr>
        </p:nvSpPr>
        <p:spPr>
          <a:xfrm>
            <a:off x="589280" y="3538855"/>
            <a:ext cx="2046605" cy="521970"/>
          </a:xfrm>
          <a:prstGeom prst="rect">
            <a:avLst/>
          </a:prstGeom>
          <a:solidFill>
            <a:schemeClr val="accent6">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a:latin typeface="隶书" panose="02010509060101010101" charset="-122"/>
                <a:ea typeface="隶书" panose="02010509060101010101" charset="-122"/>
                <a:cs typeface="黑体" panose="02010609060101010101" charset="-122"/>
                <a:sym typeface="+mn-ea"/>
              </a:rPr>
              <a:t>改造方式</a:t>
            </a:r>
            <a:endParaRPr lang="zh-CN" sz="2800">
              <a:latin typeface="隶书" panose="02010509060101010101" charset="-122"/>
              <a:ea typeface="隶书" panose="02010509060101010101" charset="-122"/>
              <a:cs typeface="黑体" panose="02010609060101010101" charset="-122"/>
              <a:sym typeface="+mn-ea"/>
            </a:endParaRPr>
          </a:p>
        </p:txBody>
      </p:sp>
      <p:sp>
        <p:nvSpPr>
          <p:cNvPr id="41" name="下箭头 40"/>
          <p:cNvSpPr/>
          <p:nvPr>
            <p:custDataLst>
              <p:tags r:id="rId19"/>
            </p:custDataLst>
          </p:nvPr>
        </p:nvSpPr>
        <p:spPr>
          <a:xfrm>
            <a:off x="4316095" y="3176906"/>
            <a:ext cx="282575" cy="264160"/>
          </a:xfrm>
          <a:prstGeom prst="downArrow">
            <a:avLst/>
          </a:prstGeom>
          <a:solidFill>
            <a:srgbClr val="FFE699"/>
          </a:solid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46" name="文本框 45"/>
          <p:cNvSpPr txBox="1"/>
          <p:nvPr>
            <p:custDataLst>
              <p:tags r:id="rId20"/>
            </p:custDataLst>
          </p:nvPr>
        </p:nvSpPr>
        <p:spPr>
          <a:xfrm>
            <a:off x="1041400" y="1177926"/>
            <a:ext cx="1337945" cy="521970"/>
          </a:xfrm>
          <a:prstGeom prst="rect">
            <a:avLst/>
          </a:prstGeom>
          <a:solidFill>
            <a:schemeClr val="accent2">
              <a:lumMod val="40000"/>
              <a:lumOff val="60000"/>
            </a:schemeClr>
          </a:solidFill>
          <a:ln w="25400">
            <a:noFill/>
          </a:ln>
        </p:spPr>
        <p:style>
          <a:lnRef idx="2">
            <a:schemeClr val="accent4"/>
          </a:lnRef>
          <a:fillRef idx="1">
            <a:schemeClr val="lt1"/>
          </a:fillRef>
          <a:effectRef idx="0">
            <a:schemeClr val="accent4"/>
          </a:effectRef>
          <a:fontRef idx="minor">
            <a:schemeClr val="dk1"/>
          </a:fontRef>
        </p:style>
        <p:txBody>
          <a:bodyPr wrap="square" rtlCol="0">
            <a:spAutoFit/>
          </a:bodyPr>
          <a:p>
            <a:pPr algn="ctr"/>
            <a:r>
              <a:rPr lang="zh-CN" altLang="en-US" sz="2800" b="1">
                <a:latin typeface="隶书" panose="02010509060101010101" charset="-122"/>
                <a:ea typeface="隶书" panose="02010509060101010101" charset="-122"/>
                <a:cs typeface="黑体" panose="02010609060101010101" charset="-122"/>
              </a:rPr>
              <a:t>部</a:t>
            </a:r>
            <a:r>
              <a:rPr lang="en-US" altLang="zh-CN" sz="2800" b="1">
                <a:latin typeface="隶书" panose="02010509060101010101" charset="-122"/>
                <a:ea typeface="隶书" panose="02010509060101010101" charset="-122"/>
                <a:cs typeface="黑体" panose="02010609060101010101" charset="-122"/>
              </a:rPr>
              <a:t> </a:t>
            </a:r>
            <a:r>
              <a:rPr lang="zh-CN" altLang="en-US" sz="2800" b="1">
                <a:latin typeface="隶书" panose="02010509060101010101" charset="-122"/>
                <a:ea typeface="隶书" panose="02010509060101010101" charset="-122"/>
                <a:cs typeface="黑体" panose="02010609060101010101" charset="-122"/>
              </a:rPr>
              <a:t>门</a:t>
            </a:r>
            <a:endParaRPr lang="zh-CN" altLang="en-US" sz="2800" b="1">
              <a:latin typeface="隶书" panose="02010509060101010101" charset="-122"/>
              <a:ea typeface="隶书" panose="02010509060101010101" charset="-122"/>
              <a:cs typeface="黑体" panose="02010609060101010101" charset="-122"/>
            </a:endParaRPr>
          </a:p>
        </p:txBody>
      </p:sp>
      <p:grpSp>
        <p:nvGrpSpPr>
          <p:cNvPr id="48" name="组合 47"/>
          <p:cNvGrpSpPr/>
          <p:nvPr/>
        </p:nvGrpSpPr>
        <p:grpSpPr>
          <a:xfrm>
            <a:off x="4157345" y="315595"/>
            <a:ext cx="354965" cy="361951"/>
            <a:chOff x="2121873" y="1511588"/>
            <a:chExt cx="445481" cy="469613"/>
          </a:xfrm>
        </p:grpSpPr>
        <p:sp>
          <p:nvSpPr>
            <p:cNvPr id="49" name="矩形 48"/>
            <p:cNvSpPr/>
            <p:nvPr>
              <p:custDataLst>
                <p:tags r:id="rId21"/>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0" name="矩形 49"/>
            <p:cNvSpPr/>
            <p:nvPr>
              <p:custDataLst>
                <p:tags r:id="rId22"/>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grpSp>
      <p:sp>
        <p:nvSpPr>
          <p:cNvPr id="51" name="文本框 50"/>
          <p:cNvSpPr txBox="1"/>
          <p:nvPr>
            <p:custDataLst>
              <p:tags r:id="rId23"/>
            </p:custDataLst>
          </p:nvPr>
        </p:nvSpPr>
        <p:spPr>
          <a:xfrm>
            <a:off x="4644391" y="217806"/>
            <a:ext cx="3325495" cy="525145"/>
          </a:xfrm>
          <a:prstGeom prst="rect">
            <a:avLst/>
          </a:prstGeom>
          <a:noFill/>
        </p:spPr>
        <p:txBody>
          <a:bodyPr wrap="square" rtlCol="0">
            <a:noAutofit/>
            <a:scene3d>
              <a:camera prst="orthographicFront"/>
              <a:lightRig rig="threePt" dir="t"/>
            </a:scene3d>
          </a:bodyPr>
          <a:p>
            <a:r>
              <a:rPr lang="zh-CN" altLang="en-US" sz="3000" dirty="0">
                <a:solidFill>
                  <a:prstClr val="black"/>
                </a:solidFill>
                <a:latin typeface="黑体" panose="02010609060101010101" charset="-122"/>
                <a:ea typeface="黑体" panose="02010609060101010101" charset="-122"/>
              </a:rPr>
              <a:t>社会主义三大改造</a:t>
            </a:r>
            <a:endParaRPr lang="zh-CN" altLang="en-US" sz="3000" dirty="0">
              <a:solidFill>
                <a:prstClr val="black"/>
              </a:solidFill>
              <a:latin typeface="黑体" panose="02010609060101010101" charset="-122"/>
              <a:ea typeface="黑体" panose="02010609060101010101" charset="-122"/>
            </a:endParaRPr>
          </a:p>
        </p:txBody>
      </p:sp>
      <p:cxnSp>
        <p:nvCxnSpPr>
          <p:cNvPr id="52" name="直接连接符 51"/>
          <p:cNvCxnSpPr/>
          <p:nvPr>
            <p:custDataLst>
              <p:tags r:id="rId24"/>
            </p:custDataLst>
          </p:nvPr>
        </p:nvCxnSpPr>
        <p:spPr>
          <a:xfrm>
            <a:off x="4588071" y="809506"/>
            <a:ext cx="3615691" cy="1271"/>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custDataLst>
              <p:tags r:id="rId25"/>
            </p:custDataLst>
          </p:nvPr>
        </p:nvSpPr>
        <p:spPr>
          <a:xfrm>
            <a:off x="589280" y="4702175"/>
            <a:ext cx="2046605" cy="521970"/>
          </a:xfrm>
          <a:prstGeom prst="rect">
            <a:avLst/>
          </a:prstGeom>
          <a:solidFill>
            <a:srgbClr val="0070C0">
              <a:alpha val="33000"/>
            </a:srgbClr>
          </a:solidFill>
          <a:ln w="25400">
            <a:no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sz="2800" b="1">
                <a:latin typeface="隶书" panose="02010509060101010101" charset="-122"/>
                <a:ea typeface="隶书" panose="02010509060101010101" charset="-122"/>
                <a:cs typeface="黑体" panose="02010609060101010101" charset="-122"/>
                <a:sym typeface="+mn-ea"/>
              </a:rPr>
              <a:t>改造后性质</a:t>
            </a:r>
            <a:endParaRPr lang="zh-CN" sz="2800" b="1">
              <a:latin typeface="隶书" panose="02010509060101010101" charset="-122"/>
              <a:ea typeface="隶书" panose="02010509060101010101" charset="-122"/>
              <a:cs typeface="黑体" panose="02010609060101010101" charset="-122"/>
              <a:sym typeface="+mn-ea"/>
            </a:endParaRPr>
          </a:p>
        </p:txBody>
      </p:sp>
      <p:sp>
        <p:nvSpPr>
          <p:cNvPr id="54" name="文本框 53"/>
          <p:cNvSpPr txBox="1"/>
          <p:nvPr>
            <p:custDataLst>
              <p:tags r:id="rId26"/>
            </p:custDataLst>
          </p:nvPr>
        </p:nvSpPr>
        <p:spPr>
          <a:xfrm>
            <a:off x="3388995" y="4589463"/>
            <a:ext cx="2087880" cy="953135"/>
          </a:xfrm>
          <a:prstGeom prst="rect">
            <a:avLst/>
          </a:prstGeom>
          <a:solidFill>
            <a:srgbClr val="ABD0EA"/>
          </a:solidFill>
          <a:ln w="25400">
            <a:solidFill>
              <a:srgbClr val="ABD0EA"/>
            </a:solid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altLang="en-US" sz="2800">
                <a:latin typeface="华文中宋" panose="02010600040101010101" charset="-122"/>
                <a:ea typeface="华文中宋" panose="02010600040101010101" charset="-122"/>
                <a:cs typeface="黑体" panose="02010609060101010101" charset="-122"/>
                <a:sym typeface="+mn-ea"/>
              </a:rPr>
              <a:t>社会主义</a:t>
            </a:r>
            <a:endParaRPr lang="zh-CN" altLang="en-US" sz="2800">
              <a:latin typeface="华文中宋" panose="02010600040101010101" charset="-122"/>
              <a:ea typeface="华文中宋" panose="02010600040101010101" charset="-122"/>
              <a:cs typeface="黑体" panose="02010609060101010101" charset="-122"/>
              <a:sym typeface="+mn-ea"/>
            </a:endParaRPr>
          </a:p>
          <a:p>
            <a:pPr lvl="0" algn="ctr">
              <a:buClrTx/>
              <a:buSzTx/>
              <a:buFontTx/>
            </a:pPr>
            <a:r>
              <a:rPr lang="zh-CN" sz="2800">
                <a:solidFill>
                  <a:srgbClr val="FF0000"/>
                </a:solidFill>
                <a:latin typeface="华文中宋" panose="02010600040101010101" charset="-122"/>
                <a:ea typeface="华文中宋" panose="02010600040101010101" charset="-122"/>
                <a:cs typeface="黑体" panose="02010609060101010101" charset="-122"/>
                <a:sym typeface="+mn-ea"/>
              </a:rPr>
              <a:t>集体公有制</a:t>
            </a:r>
            <a:endParaRPr lang="zh-CN" sz="2800">
              <a:solidFill>
                <a:srgbClr val="FF0000"/>
              </a:solidFill>
              <a:latin typeface="华文中宋" panose="02010600040101010101" charset="-122"/>
              <a:ea typeface="华文中宋" panose="02010600040101010101" charset="-122"/>
              <a:cs typeface="黑体" panose="02010609060101010101" charset="-122"/>
              <a:sym typeface="+mn-ea"/>
            </a:endParaRPr>
          </a:p>
        </p:txBody>
      </p:sp>
      <p:sp>
        <p:nvSpPr>
          <p:cNvPr id="55" name="文本框 54"/>
          <p:cNvSpPr txBox="1"/>
          <p:nvPr>
            <p:custDataLst>
              <p:tags r:id="rId27"/>
            </p:custDataLst>
          </p:nvPr>
        </p:nvSpPr>
        <p:spPr>
          <a:xfrm>
            <a:off x="9250680" y="4591368"/>
            <a:ext cx="2087880" cy="953135"/>
          </a:xfrm>
          <a:prstGeom prst="rect">
            <a:avLst/>
          </a:prstGeom>
          <a:solidFill>
            <a:srgbClr val="ABD0EA"/>
          </a:solidFill>
          <a:ln w="25400">
            <a:solidFill>
              <a:srgbClr val="ABD0EA"/>
            </a:solid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altLang="en-US" sz="2800">
                <a:latin typeface="华文中宋" panose="02010600040101010101" charset="-122"/>
                <a:ea typeface="华文中宋" panose="02010600040101010101" charset="-122"/>
                <a:cs typeface="黑体" panose="02010609060101010101" charset="-122"/>
                <a:sym typeface="+mn-ea"/>
              </a:rPr>
              <a:t>社会主义</a:t>
            </a:r>
            <a:endParaRPr lang="zh-CN" altLang="en-US" sz="2800">
              <a:latin typeface="华文中宋" panose="02010600040101010101" charset="-122"/>
              <a:ea typeface="华文中宋" panose="02010600040101010101" charset="-122"/>
              <a:cs typeface="黑体" panose="02010609060101010101" charset="-122"/>
              <a:sym typeface="+mn-ea"/>
            </a:endParaRPr>
          </a:p>
          <a:p>
            <a:pPr lvl="0" algn="ctr">
              <a:buClrTx/>
              <a:buSzTx/>
              <a:buFontTx/>
            </a:pPr>
            <a:r>
              <a:rPr lang="zh-CN" sz="2800">
                <a:solidFill>
                  <a:srgbClr val="FF0000"/>
                </a:solidFill>
                <a:latin typeface="华文中宋" panose="02010600040101010101" charset="-122"/>
                <a:ea typeface="华文中宋" panose="02010600040101010101" charset="-122"/>
                <a:cs typeface="黑体" panose="02010609060101010101" charset="-122"/>
                <a:sym typeface="+mn-ea"/>
              </a:rPr>
              <a:t>公有制</a:t>
            </a:r>
            <a:endParaRPr lang="zh-CN" sz="2800">
              <a:solidFill>
                <a:srgbClr val="FF0000"/>
              </a:solidFill>
              <a:latin typeface="华文中宋" panose="02010600040101010101" charset="-122"/>
              <a:ea typeface="华文中宋" panose="02010600040101010101" charset="-122"/>
              <a:cs typeface="黑体" panose="02010609060101010101" charset="-122"/>
              <a:sym typeface="+mn-ea"/>
            </a:endParaRPr>
          </a:p>
        </p:txBody>
      </p:sp>
      <p:sp>
        <p:nvSpPr>
          <p:cNvPr id="56" name="文本框 55"/>
          <p:cNvSpPr txBox="1"/>
          <p:nvPr>
            <p:custDataLst>
              <p:tags r:id="rId28"/>
            </p:custDataLst>
          </p:nvPr>
        </p:nvSpPr>
        <p:spPr>
          <a:xfrm>
            <a:off x="6306820" y="4607878"/>
            <a:ext cx="2087880" cy="953135"/>
          </a:xfrm>
          <a:prstGeom prst="rect">
            <a:avLst/>
          </a:prstGeom>
          <a:solidFill>
            <a:srgbClr val="ABD0EA"/>
          </a:solidFill>
          <a:ln w="25400">
            <a:solidFill>
              <a:srgbClr val="ABD0EA"/>
            </a:solidFill>
          </a:ln>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altLang="en-US" sz="2800">
                <a:latin typeface="华文中宋" panose="02010600040101010101" charset="-122"/>
                <a:ea typeface="华文中宋" panose="02010600040101010101" charset="-122"/>
                <a:cs typeface="黑体" panose="02010609060101010101" charset="-122"/>
                <a:sym typeface="+mn-ea"/>
              </a:rPr>
              <a:t>社会主义</a:t>
            </a:r>
            <a:endParaRPr lang="zh-CN" altLang="en-US" sz="2800">
              <a:latin typeface="华文中宋" panose="02010600040101010101" charset="-122"/>
              <a:ea typeface="华文中宋" panose="02010600040101010101" charset="-122"/>
              <a:cs typeface="黑体" panose="02010609060101010101" charset="-122"/>
              <a:sym typeface="+mn-ea"/>
            </a:endParaRPr>
          </a:p>
          <a:p>
            <a:pPr lvl="0" algn="ctr">
              <a:buClrTx/>
              <a:buSzTx/>
              <a:buFontTx/>
            </a:pPr>
            <a:r>
              <a:rPr lang="zh-CN" sz="2800">
                <a:solidFill>
                  <a:srgbClr val="FF0000"/>
                </a:solidFill>
                <a:latin typeface="华文中宋" panose="02010600040101010101" charset="-122"/>
                <a:ea typeface="华文中宋" panose="02010600040101010101" charset="-122"/>
                <a:cs typeface="黑体" panose="02010609060101010101" charset="-122"/>
                <a:sym typeface="+mn-ea"/>
              </a:rPr>
              <a:t>集体公有制</a:t>
            </a:r>
            <a:endParaRPr lang="zh-CN" sz="2800">
              <a:solidFill>
                <a:srgbClr val="FF0000"/>
              </a:solidFill>
              <a:latin typeface="华文中宋" panose="02010600040101010101" charset="-122"/>
              <a:ea typeface="华文中宋" panose="02010600040101010101" charset="-122"/>
              <a:cs typeface="黑体" panose="02010609060101010101" charset="-122"/>
              <a:sym typeface="+mn-ea"/>
            </a:endParaRPr>
          </a:p>
        </p:txBody>
      </p:sp>
      <p:sp>
        <p:nvSpPr>
          <p:cNvPr id="57" name="下箭头 56"/>
          <p:cNvSpPr/>
          <p:nvPr>
            <p:custDataLst>
              <p:tags r:id="rId29"/>
            </p:custDataLst>
          </p:nvPr>
        </p:nvSpPr>
        <p:spPr>
          <a:xfrm>
            <a:off x="4316095" y="4168775"/>
            <a:ext cx="282575" cy="264160"/>
          </a:xfrm>
          <a:prstGeom prst="downArrow">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58" name="下箭头 57"/>
          <p:cNvSpPr/>
          <p:nvPr>
            <p:custDataLst>
              <p:tags r:id="rId30"/>
            </p:custDataLst>
          </p:nvPr>
        </p:nvSpPr>
        <p:spPr>
          <a:xfrm>
            <a:off x="10102215" y="4326890"/>
            <a:ext cx="282575" cy="217805"/>
          </a:xfrm>
          <a:prstGeom prst="downArrow">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sp>
        <p:nvSpPr>
          <p:cNvPr id="59" name="下箭头 58"/>
          <p:cNvSpPr/>
          <p:nvPr>
            <p:custDataLst>
              <p:tags r:id="rId31"/>
            </p:custDataLst>
          </p:nvPr>
        </p:nvSpPr>
        <p:spPr>
          <a:xfrm>
            <a:off x="7209155" y="4175760"/>
            <a:ext cx="282575" cy="264160"/>
          </a:xfrm>
          <a:prstGeom prst="downArrow">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00">
              <a:sym typeface="+mn-ea"/>
            </a:endParaRPr>
          </a:p>
        </p:txBody>
      </p:sp>
      <p:cxnSp>
        <p:nvCxnSpPr>
          <p:cNvPr id="60" name="直接箭头连接符 59"/>
          <p:cNvCxnSpPr/>
          <p:nvPr>
            <p:custDataLst>
              <p:tags r:id="rId32"/>
            </p:custDataLst>
          </p:nvPr>
        </p:nvCxnSpPr>
        <p:spPr>
          <a:xfrm flipV="1">
            <a:off x="2870835" y="1490980"/>
            <a:ext cx="453391" cy="9525"/>
          </a:xfrm>
          <a:prstGeom prst="straightConnector1">
            <a:avLst/>
          </a:prstGeom>
          <a:ln w="38100">
            <a:solidFill>
              <a:srgbClr val="F8CBAD"/>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custDataLst>
              <p:tags r:id="rId33"/>
            </p:custDataLst>
          </p:nvPr>
        </p:nvCxnSpPr>
        <p:spPr>
          <a:xfrm flipV="1">
            <a:off x="2870835" y="2540000"/>
            <a:ext cx="453391" cy="9525"/>
          </a:xfrm>
          <a:prstGeom prst="straightConnector1">
            <a:avLst/>
          </a:prstGeom>
          <a:ln w="38100">
            <a:solidFill>
              <a:srgbClr val="FFE699"/>
            </a:solidFill>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custDataLst>
              <p:tags r:id="rId34"/>
            </p:custDataLst>
          </p:nvPr>
        </p:nvCxnSpPr>
        <p:spPr>
          <a:xfrm flipV="1">
            <a:off x="2799080" y="3821430"/>
            <a:ext cx="453391" cy="9525"/>
          </a:xfrm>
          <a:prstGeom prst="straightConnector1">
            <a:avLst/>
          </a:prstGeom>
          <a:ln w="38100">
            <a:solidFill>
              <a:srgbClr val="C5E0B4"/>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custDataLst>
              <p:tags r:id="rId35"/>
            </p:custDataLst>
          </p:nvPr>
        </p:nvCxnSpPr>
        <p:spPr>
          <a:xfrm flipV="1">
            <a:off x="2785745" y="4958715"/>
            <a:ext cx="453391" cy="9525"/>
          </a:xfrm>
          <a:prstGeom prst="straightConnector1">
            <a:avLst/>
          </a:prstGeom>
          <a:ln w="38100">
            <a:solidFill>
              <a:srgbClr val="ABD0EA"/>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999615" y="100965"/>
            <a:ext cx="8573135" cy="1390015"/>
          </a:xfrm>
          <a:prstGeom prst="rect">
            <a:avLst/>
          </a:prstGeom>
          <a:noFill/>
        </p:spPr>
        <p:txBody>
          <a:bodyPr wrap="square" rtlCol="0">
            <a:noAutofit/>
          </a:bodyPr>
          <a:p>
            <a:pPr algn="ctr"/>
            <a:r>
              <a:rPr lang="zh-CN"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sym typeface="+mn-ea"/>
              </a:rPr>
              <a:t>三大改造的实质</a:t>
            </a:r>
            <a:r>
              <a:rPr lang="en-US" altLang="zh-CN"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sym typeface="+mn-ea"/>
              </a:rPr>
              <a:t>核心</a:t>
            </a:r>
            <a:r>
              <a:rPr lang="zh-CN"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sym typeface="+mn-ea"/>
              </a:rPr>
              <a:t>是把生产资料私有制转变</a:t>
            </a:r>
            <a:endParaRPr lang="zh-CN"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endParaRPr>
          </a:p>
          <a:p>
            <a:pPr algn="ctr"/>
            <a:r>
              <a:rPr lang="zh-CN"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sym typeface="+mn-ea"/>
              </a:rPr>
              <a:t>为社会主义公有制，</a:t>
            </a:r>
            <a:r>
              <a:rPr lang="zh-CN"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sym typeface="+mn-ea"/>
              </a:rPr>
              <a:t>是变革生产关系的社会主义革命。</a:t>
            </a:r>
            <a:endParaRPr lang="zh-CN" altLang="en-US" sz="2800" b="1">
              <a:solidFill>
                <a:schemeClr val="bg2"/>
              </a:solidFill>
              <a:highlight>
                <a:srgbClr val="FF0000"/>
              </a:highlight>
              <a:latin typeface="微软雅黑" panose="020B0503020204020204" charset="-122"/>
              <a:ea typeface="微软雅黑" panose="020B0503020204020204" charset="-122"/>
              <a:cs typeface="微软雅黑" panose="020B0503020204020204" charset="-122"/>
              <a:sym typeface="+mn-ea"/>
            </a:endParaRPr>
          </a:p>
        </p:txBody>
      </p:sp>
    </p:spTree>
    <p:custDataLst>
      <p:tags r:id="rId3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3560445"/>
            <a:ext cx="12235180" cy="3297555"/>
          </a:xfrm>
          <a:prstGeom prst="rect">
            <a:avLst/>
          </a:prstGeom>
        </p:spPr>
      </p:pic>
      <p:grpSp>
        <p:nvGrpSpPr>
          <p:cNvPr id="11" name="组合 10"/>
          <p:cNvGrpSpPr/>
          <p:nvPr/>
        </p:nvGrpSpPr>
        <p:grpSpPr>
          <a:xfrm>
            <a:off x="2134871" y="269240"/>
            <a:ext cx="409575" cy="443231"/>
            <a:chOff x="2121873" y="1511588"/>
            <a:chExt cx="445481" cy="469613"/>
          </a:xfrm>
        </p:grpSpPr>
        <p:sp>
          <p:nvSpPr>
            <p:cNvPr id="12" name="矩形 11"/>
            <p:cNvSpPr/>
            <p:nvPr>
              <p:custDataLst>
                <p:tags r:id="rId3"/>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3" name="矩形 12"/>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grpSp>
      <p:sp>
        <p:nvSpPr>
          <p:cNvPr id="15" name="文本框 14"/>
          <p:cNvSpPr txBox="1"/>
          <p:nvPr>
            <p:custDataLst>
              <p:tags r:id="rId5"/>
            </p:custDataLst>
          </p:nvPr>
        </p:nvSpPr>
        <p:spPr>
          <a:xfrm>
            <a:off x="2776855" y="187325"/>
            <a:ext cx="8463915" cy="525145"/>
          </a:xfrm>
          <a:prstGeom prst="rect">
            <a:avLst/>
          </a:prstGeom>
          <a:noFill/>
        </p:spPr>
        <p:txBody>
          <a:bodyPr wrap="square" rtlCol="0">
            <a:noAutofit/>
            <a:scene3d>
              <a:camera prst="orthographicFront"/>
              <a:lightRig rig="threePt" dir="t"/>
            </a:scene3d>
          </a:bodyPr>
          <a:p>
            <a:r>
              <a:rPr lang="zh-CN" altLang="en-US" sz="3000" dirty="0">
                <a:solidFill>
                  <a:prstClr val="black"/>
                </a:solidFill>
                <a:latin typeface="黑体" panose="02010609060101010101" charset="-122"/>
                <a:ea typeface="黑体" panose="02010609060101010101" charset="-122"/>
              </a:rPr>
              <a:t>过渡时期</a:t>
            </a:r>
            <a:r>
              <a:rPr lang="en-US" altLang="zh-CN" sz="3000" dirty="0">
                <a:solidFill>
                  <a:prstClr val="black"/>
                </a:solidFill>
                <a:latin typeface="黑体" panose="02010609060101010101" charset="-122"/>
                <a:ea typeface="黑体" panose="02010609060101010101" charset="-122"/>
              </a:rPr>
              <a:t>—</a:t>
            </a:r>
            <a:r>
              <a:rPr lang="zh-CN" altLang="en-US" sz="3000" dirty="0">
                <a:solidFill>
                  <a:prstClr val="black"/>
                </a:solidFill>
                <a:latin typeface="黑体" panose="02010609060101010101" charset="-122"/>
                <a:ea typeface="黑体" panose="02010609060101010101" charset="-122"/>
              </a:rPr>
              <a:t>三大改造阶段</a:t>
            </a:r>
            <a:endParaRPr lang="en-US" altLang="zh-CN" sz="3000" dirty="0">
              <a:solidFill>
                <a:prstClr val="black"/>
              </a:solidFill>
              <a:latin typeface="黑体" panose="02010609060101010101" charset="-122"/>
              <a:ea typeface="黑体" panose="02010609060101010101" charset="-122"/>
            </a:endParaRPr>
          </a:p>
        </p:txBody>
      </p:sp>
      <p:cxnSp>
        <p:nvCxnSpPr>
          <p:cNvPr id="16" name="直接连接符 15"/>
          <p:cNvCxnSpPr/>
          <p:nvPr>
            <p:custDataLst>
              <p:tags r:id="rId6"/>
            </p:custDataLst>
          </p:nvPr>
        </p:nvCxnSpPr>
        <p:spPr>
          <a:xfrm flipV="1">
            <a:off x="2748476" y="763151"/>
            <a:ext cx="4339590" cy="27305"/>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82650" y="1170940"/>
            <a:ext cx="10702925" cy="4222750"/>
          </a:xfrm>
          <a:prstGeom prst="rect">
            <a:avLst/>
          </a:prstGeom>
          <a:noFill/>
        </p:spPr>
        <p:txBody>
          <a:bodyPr wrap="square" rtlCol="0">
            <a:noAutofit/>
          </a:bodyPr>
          <a:p>
            <a:pPr indent="0" fontAlgn="auto">
              <a:lnSpc>
                <a:spcPts val="3180"/>
              </a:lnSpc>
            </a:pPr>
            <a:r>
              <a:rPr lang="en-US" altLang="zh-CN" sz="2400" b="1">
                <a:solidFill>
                  <a:schemeClr val="bg2">
                    <a:lumMod val="10000"/>
                  </a:schemeClr>
                </a:solidFill>
                <a:effectLst/>
                <a:latin typeface="楷体" panose="02010609060101010101" charset="-122"/>
                <a:ea typeface="楷体" panose="02010609060101010101" charset="-122"/>
                <a:cs typeface="楷体" panose="02010609060101010101" charset="-122"/>
                <a:sym typeface="+mn-ea"/>
              </a:rPr>
              <a:t>1.</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sym typeface="+mn-ea"/>
              </a:rPr>
              <a:t>总路线和总任务：</a:t>
            </a:r>
            <a:r>
              <a:rPr lang="zh-CN" altLang="en-US" sz="2400">
                <a:solidFill>
                  <a:schemeClr val="bg2">
                    <a:lumMod val="10000"/>
                  </a:schemeClr>
                </a:solidFill>
                <a:effectLst/>
                <a:latin typeface="楷体" panose="02010609060101010101" charset="-122"/>
                <a:ea typeface="楷体" panose="02010609060101010101" charset="-122"/>
                <a:cs typeface="楷体" panose="02010609060101010101" charset="-122"/>
                <a:sym typeface="+mn-ea"/>
              </a:rPr>
              <a:t>在一个相当长的时期内，逐步实现国家的社会主义</a:t>
            </a:r>
            <a:r>
              <a:rPr lang="zh-CN" altLang="en-US" sz="2400" b="1">
                <a:solidFill>
                  <a:srgbClr val="FF0000"/>
                </a:solidFill>
                <a:effectLst/>
                <a:latin typeface="楷体" panose="02010609060101010101" charset="-122"/>
                <a:ea typeface="楷体" panose="02010609060101010101" charset="-122"/>
                <a:cs typeface="楷体" panose="02010609060101010101" charset="-122"/>
                <a:sym typeface="+mn-ea"/>
              </a:rPr>
              <a:t>工业化</a:t>
            </a:r>
            <a:r>
              <a:rPr lang="zh-CN" altLang="en-US" sz="2400">
                <a:solidFill>
                  <a:schemeClr val="bg2">
                    <a:lumMod val="10000"/>
                  </a:schemeClr>
                </a:solidFill>
                <a:effectLst/>
                <a:latin typeface="楷体" panose="02010609060101010101" charset="-122"/>
                <a:ea typeface="楷体" panose="02010609060101010101" charset="-122"/>
                <a:cs typeface="楷体" panose="02010609060101010101" charset="-122"/>
                <a:sym typeface="+mn-ea"/>
              </a:rPr>
              <a:t>，并逐步实现国家对</a:t>
            </a:r>
            <a:r>
              <a:rPr lang="zh-CN" altLang="en-US" sz="2400" b="1">
                <a:solidFill>
                  <a:srgbClr val="FF0000"/>
                </a:solidFill>
                <a:effectLst/>
                <a:latin typeface="楷体" panose="02010609060101010101" charset="-122"/>
                <a:ea typeface="楷体" panose="02010609060101010101" charset="-122"/>
                <a:cs typeface="楷体" panose="02010609060101010101" charset="-122"/>
                <a:sym typeface="+mn-ea"/>
              </a:rPr>
              <a:t>农业、对手工业和对资本主义工商业</a:t>
            </a:r>
            <a:r>
              <a:rPr lang="zh-CN" altLang="en-US" sz="2400">
                <a:solidFill>
                  <a:schemeClr val="bg2">
                    <a:lumMod val="10000"/>
                  </a:schemeClr>
                </a:solidFill>
                <a:effectLst/>
                <a:latin typeface="楷体" panose="02010609060101010101" charset="-122"/>
                <a:ea typeface="楷体" panose="02010609060101010101" charset="-122"/>
                <a:cs typeface="楷体" panose="02010609060101010101" charset="-122"/>
                <a:sym typeface="+mn-ea"/>
              </a:rPr>
              <a:t>的社会主义改造，即</a:t>
            </a:r>
            <a:r>
              <a:rPr lang="zh-CN" altLang="en-US" sz="2400" b="1" dirty="0">
                <a:solidFill>
                  <a:srgbClr val="FF0000"/>
                </a:solidFill>
                <a:effectLst/>
                <a:latin typeface="楷体" panose="02010609060101010101" charset="-122"/>
                <a:ea typeface="楷体" panose="02010609060101010101" charset="-122"/>
                <a:cs typeface="楷体" panose="02010609060101010101" charset="-122"/>
                <a:sym typeface="+mn-ea"/>
              </a:rPr>
              <a:t>一化三改。</a:t>
            </a:r>
            <a:endParaRPr lang="zh-CN" altLang="en-US" sz="2400" b="1" dirty="0">
              <a:solidFill>
                <a:srgbClr val="FF0000"/>
              </a:solidFill>
              <a:effectLst/>
              <a:latin typeface="楷体" panose="02010609060101010101" charset="-122"/>
              <a:ea typeface="楷体" panose="02010609060101010101" charset="-122"/>
              <a:cs typeface="楷体" panose="02010609060101010101" charset="-122"/>
            </a:endParaRPr>
          </a:p>
          <a:p>
            <a:pPr indent="0" fontAlgn="auto">
              <a:lnSpc>
                <a:spcPts val="3180"/>
              </a:lnSpc>
            </a:pPr>
            <a:r>
              <a:rPr lang="en-US" altLang="zh-CN" sz="2400" b="1">
                <a:solidFill>
                  <a:schemeClr val="bg2">
                    <a:lumMod val="10000"/>
                  </a:schemeClr>
                </a:solidFill>
                <a:effectLst/>
                <a:latin typeface="楷体" panose="02010609060101010101" charset="-122"/>
                <a:ea typeface="楷体" panose="02010609060101010101" charset="-122"/>
                <a:cs typeface="楷体" panose="02010609060101010101" charset="-122"/>
                <a:sym typeface="+mn-ea"/>
              </a:rPr>
              <a:t>2</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sym typeface="+mn-ea"/>
              </a:rPr>
              <a:t>.三大改造的实质</a:t>
            </a:r>
            <a:r>
              <a:rPr lang="zh-CN" altLang="en-US" sz="2400" dirty="0">
                <a:solidFill>
                  <a:schemeClr val="bg2">
                    <a:lumMod val="10000"/>
                  </a:schemeClr>
                </a:solidFill>
                <a:effectLst/>
                <a:latin typeface="楷体" panose="02010609060101010101" charset="-122"/>
                <a:ea typeface="楷体" panose="02010609060101010101" charset="-122"/>
                <a:cs typeface="楷体" panose="02010609060101010101" charset="-122"/>
                <a:sym typeface="+mn-ea"/>
              </a:rPr>
              <a:t>：把生产资料私有制转变为社会主义公有制，变革生产关系</a:t>
            </a:r>
            <a:endParaRPr lang="zh-CN" altLang="en-US" sz="2400" dirty="0">
              <a:solidFill>
                <a:schemeClr val="bg2">
                  <a:lumMod val="10000"/>
                </a:schemeClr>
              </a:solidFill>
              <a:effectLst/>
              <a:latin typeface="楷体" panose="02010609060101010101" charset="-122"/>
              <a:ea typeface="楷体" panose="02010609060101010101" charset="-122"/>
              <a:cs typeface="楷体" panose="02010609060101010101" charset="-122"/>
              <a:sym typeface="+mn-ea"/>
            </a:endParaRPr>
          </a:p>
          <a:p>
            <a:pPr indent="0" fontAlgn="auto">
              <a:lnSpc>
                <a:spcPts val="3180"/>
              </a:lnSpc>
            </a:pPr>
            <a:r>
              <a:rPr lang="en-US" altLang="zh-CN" sz="2400" b="1">
                <a:solidFill>
                  <a:schemeClr val="bg2">
                    <a:lumMod val="10000"/>
                  </a:schemeClr>
                </a:solidFill>
                <a:effectLst/>
                <a:latin typeface="楷体" panose="02010609060101010101" charset="-122"/>
                <a:ea typeface="楷体" panose="02010609060101010101" charset="-122"/>
                <a:cs typeface="楷体" panose="02010609060101010101" charset="-122"/>
                <a:sym typeface="+mn-ea"/>
              </a:rPr>
              <a:t>3.特点：</a:t>
            </a:r>
            <a:r>
              <a:rPr lang="zh-CN" altLang="en-US" sz="2400" dirty="0">
                <a:solidFill>
                  <a:schemeClr val="bg2">
                    <a:lumMod val="10000"/>
                  </a:schemeClr>
                </a:solidFill>
                <a:effectLst/>
                <a:latin typeface="楷体" panose="02010609060101010101" charset="-122"/>
                <a:ea typeface="楷体" panose="02010609060101010101" charset="-122"/>
                <a:cs typeface="楷体" panose="02010609060101010101" charset="-122"/>
                <a:sym typeface="+mn-ea"/>
              </a:rPr>
              <a:t>一化三改互相联系，互相制约，互相促进，体现了</a:t>
            </a:r>
            <a:r>
              <a:rPr lang="zh-CN" altLang="en-US" sz="2400" b="1" dirty="0">
                <a:solidFill>
                  <a:srgbClr val="FF0000"/>
                </a:solidFill>
                <a:effectLst/>
                <a:latin typeface="楷体" panose="02010609060101010101" charset="-122"/>
                <a:ea typeface="楷体" panose="02010609060101010101" charset="-122"/>
                <a:cs typeface="楷体" panose="02010609060101010101" charset="-122"/>
                <a:sym typeface="+mn-ea"/>
              </a:rPr>
              <a:t>发展生产力和变革生产关系的辩证统一。</a:t>
            </a:r>
            <a:endParaRPr lang="zh-CN" altLang="en-US" sz="2400" b="1" u="sng" dirty="0">
              <a:solidFill>
                <a:srgbClr val="FF0000"/>
              </a:solidFill>
              <a:effectLst/>
              <a:latin typeface="楷体" panose="02010609060101010101" charset="-122"/>
              <a:ea typeface="楷体" panose="02010609060101010101" charset="-122"/>
              <a:cs typeface="楷体" panose="02010609060101010101" charset="-122"/>
              <a:sym typeface="+mn-ea"/>
            </a:endParaRPr>
          </a:p>
          <a:p>
            <a:pPr indent="0" fontAlgn="auto">
              <a:lnSpc>
                <a:spcPct val="100000"/>
              </a:lnSpc>
            </a:pPr>
            <a:endParaRPr lang="en-US" altLang="zh-CN" sz="2400">
              <a:latin typeface="楷体" panose="02010609060101010101" charset="-122"/>
              <a:ea typeface="楷体" panose="02010609060101010101" charset="-122"/>
              <a:cs typeface="楷体" panose="02010609060101010101" charset="-122"/>
            </a:endParaRPr>
          </a:p>
        </p:txBody>
      </p:sp>
      <p:sp>
        <p:nvSpPr>
          <p:cNvPr id="7" name="矩形 6"/>
          <p:cNvSpPr/>
          <p:nvPr/>
        </p:nvSpPr>
        <p:spPr>
          <a:xfrm>
            <a:off x="7006590" y="3881755"/>
            <a:ext cx="1807210" cy="53149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lnSpc>
                <a:spcPct val="100000"/>
              </a:lnSpc>
              <a:buClrTx/>
              <a:buSzTx/>
              <a:buFontTx/>
            </a:pPr>
            <a:r>
              <a:rPr lang="zh-CN" altLang="en-US" sz="2400" b="1">
                <a:solidFill>
                  <a:schemeClr val="bg1"/>
                </a:solidFill>
                <a:latin typeface="+mn-ea"/>
                <a:sym typeface="+mn-ea"/>
              </a:rPr>
              <a:t>三大改造</a:t>
            </a:r>
            <a:endParaRPr lang="zh-CN" altLang="en-US" sz="2400" b="1">
              <a:solidFill>
                <a:schemeClr val="bg1"/>
              </a:solidFill>
              <a:latin typeface="+mn-ea"/>
              <a:sym typeface="+mn-ea"/>
            </a:endParaRPr>
          </a:p>
        </p:txBody>
      </p:sp>
      <p:sp>
        <p:nvSpPr>
          <p:cNvPr id="10" name="矩形 9"/>
          <p:cNvSpPr/>
          <p:nvPr/>
        </p:nvSpPr>
        <p:spPr>
          <a:xfrm>
            <a:off x="3150235" y="3881755"/>
            <a:ext cx="1495425" cy="53149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400" b="1" strike="noStrike" noProof="1">
                <a:solidFill>
                  <a:schemeClr val="bg1"/>
                </a:solidFill>
                <a:latin typeface="+mn-ea"/>
              </a:rPr>
              <a:t>工业化</a:t>
            </a:r>
            <a:endParaRPr lang="zh-CN" altLang="en-US" sz="2400" b="1" strike="noStrike" noProof="1">
              <a:solidFill>
                <a:schemeClr val="bg1"/>
              </a:solidFill>
              <a:latin typeface="+mn-ea"/>
            </a:endParaRPr>
          </a:p>
        </p:txBody>
      </p:sp>
      <p:sp>
        <p:nvSpPr>
          <p:cNvPr id="67" name="文本框 66"/>
          <p:cNvSpPr txBox="1"/>
          <p:nvPr>
            <p:custDataLst>
              <p:tags r:id="rId7"/>
            </p:custDataLst>
          </p:nvPr>
        </p:nvSpPr>
        <p:spPr>
          <a:xfrm>
            <a:off x="5388610" y="3663315"/>
            <a:ext cx="1133475" cy="460375"/>
          </a:xfrm>
          <a:prstGeom prst="rect">
            <a:avLst/>
          </a:prstGeom>
          <a:noFill/>
        </p:spPr>
        <p:txBody>
          <a:bodyPr wrap="square" rtlCol="0">
            <a:spAutoFit/>
          </a:bodyPr>
          <a:p>
            <a:pPr lvl="0" algn="l">
              <a:buClrTx/>
              <a:buSzTx/>
              <a:buFontTx/>
            </a:pPr>
            <a:r>
              <a:rPr lang="en-US" altLang="zh-CN" sz="2400" b="1">
                <a:solidFill>
                  <a:srgbClr val="FF0000"/>
                </a:solidFill>
                <a:latin typeface="+mn-ea"/>
                <a:sym typeface="+mn-ea"/>
              </a:rPr>
              <a:t>  </a:t>
            </a:r>
            <a:r>
              <a:rPr lang="zh-CN" altLang="en-US" sz="2000" b="1">
                <a:solidFill>
                  <a:srgbClr val="FF0000"/>
                </a:solidFill>
                <a:latin typeface="+mn-ea"/>
                <a:sym typeface="+mn-ea"/>
              </a:rPr>
              <a:t>基础</a:t>
            </a:r>
            <a:endParaRPr lang="zh-CN" altLang="en-US" sz="2000" b="1">
              <a:solidFill>
                <a:srgbClr val="FF0000"/>
              </a:solidFill>
              <a:latin typeface="+mn-ea"/>
              <a:sym typeface="+mn-ea"/>
            </a:endParaRPr>
          </a:p>
        </p:txBody>
      </p:sp>
      <p:cxnSp>
        <p:nvCxnSpPr>
          <p:cNvPr id="68" name="直接箭头连接符 67"/>
          <p:cNvCxnSpPr/>
          <p:nvPr/>
        </p:nvCxnSpPr>
        <p:spPr>
          <a:xfrm flipV="1">
            <a:off x="5435441" y="4115753"/>
            <a:ext cx="991235" cy="12065"/>
          </a:xfrm>
          <a:prstGeom prst="straightConnector1">
            <a:avLst/>
          </a:prstGeom>
          <a:solidFill>
            <a:schemeClr val="accent1"/>
          </a:solidFill>
          <a:ln w="38100" cap="flat" cmpd="sng" algn="ctr">
            <a:solidFill>
              <a:schemeClr val="tx1"/>
            </a:solidFill>
            <a:prstDash val="solid"/>
            <a:round/>
            <a:headEnd type="none" w="med" len="med"/>
            <a:tailEnd type="arrow" w="med" len="med"/>
          </a:ln>
        </p:spPr>
      </p:cxnSp>
      <p:cxnSp>
        <p:nvCxnSpPr>
          <p:cNvPr id="69" name="直接箭头连接符 68"/>
          <p:cNvCxnSpPr/>
          <p:nvPr/>
        </p:nvCxnSpPr>
        <p:spPr>
          <a:xfrm flipH="1">
            <a:off x="5388293" y="4266882"/>
            <a:ext cx="955675" cy="3175"/>
          </a:xfrm>
          <a:prstGeom prst="straightConnector1">
            <a:avLst/>
          </a:prstGeom>
          <a:solidFill>
            <a:schemeClr val="accent1"/>
          </a:solidFill>
          <a:ln w="38100" cap="flat" cmpd="sng" algn="ctr">
            <a:solidFill>
              <a:schemeClr val="tx1"/>
            </a:solidFill>
            <a:prstDash val="solid"/>
            <a:round/>
            <a:headEnd type="none" w="med" len="med"/>
            <a:tailEnd type="arrow" w="med" len="med"/>
          </a:ln>
        </p:spPr>
      </p:cxnSp>
      <p:sp>
        <p:nvSpPr>
          <p:cNvPr id="5" name="文本框 4"/>
          <p:cNvSpPr txBox="1"/>
          <p:nvPr/>
        </p:nvSpPr>
        <p:spPr>
          <a:xfrm>
            <a:off x="5388451" y="4344511"/>
            <a:ext cx="1435418" cy="398780"/>
          </a:xfrm>
          <a:prstGeom prst="rect">
            <a:avLst/>
          </a:prstGeom>
          <a:noFill/>
        </p:spPr>
        <p:txBody>
          <a:bodyPr wrap="square" rtlCol="0">
            <a:spAutoFit/>
          </a:bodyPr>
          <a:p>
            <a:r>
              <a:rPr lang="zh-CN" altLang="en-US" sz="2000" b="1">
                <a:solidFill>
                  <a:srgbClr val="FF0000"/>
                </a:solidFill>
                <a:latin typeface="+mn-ea"/>
              </a:rPr>
              <a:t>必要条件</a:t>
            </a:r>
            <a:endParaRPr lang="zh-CN" altLang="en-US" sz="2000" b="1">
              <a:solidFill>
                <a:srgbClr val="FF0000"/>
              </a:solidFill>
              <a:latin typeface="+mn-ea"/>
            </a:endParaRPr>
          </a:p>
        </p:txBody>
      </p:sp>
      <p:sp>
        <p:nvSpPr>
          <p:cNvPr id="30" name="右箭头 29"/>
          <p:cNvSpPr/>
          <p:nvPr/>
        </p:nvSpPr>
        <p:spPr>
          <a:xfrm rot="5400000">
            <a:off x="3723481" y="4647724"/>
            <a:ext cx="265748" cy="184785"/>
          </a:xfrm>
          <a:prstGeom prst="rightArrow">
            <a:avLst/>
          </a:prstGeom>
          <a:solidFill>
            <a:srgbClr val="0070C0"/>
          </a:solidFill>
          <a:ln w="9525" cap="flat" cmpd="sng" algn="ctr">
            <a:solidFill>
              <a:srgbClr val="0070C0"/>
            </a:solidFill>
            <a:prstDash val="solid"/>
            <a:round/>
            <a:headEnd type="none" w="med" len="med"/>
            <a:tailEnd type="none" w="med" len="med"/>
          </a:ln>
        </p:spPr>
        <p:txBody>
          <a:bodyPr vert="horz" wrap="square" lIns="68580" tIns="34290" rIns="68580" bIns="3429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350" b="0" i="0" u="none" strike="noStrike" cap="none" normalizeH="0" baseline="0" smtClean="0">
              <a:ln>
                <a:noFill/>
              </a:ln>
              <a:solidFill>
                <a:schemeClr val="tx1"/>
              </a:solidFill>
              <a:effectLst/>
              <a:latin typeface="Calibri" panose="020F0502020204030204" charset="0"/>
              <a:ea typeface="宋体" panose="02010600030101010101" pitchFamily="2" charset="-122"/>
            </a:endParaRPr>
          </a:p>
        </p:txBody>
      </p:sp>
      <p:sp>
        <p:nvSpPr>
          <p:cNvPr id="6" name="文本框 5"/>
          <p:cNvSpPr txBox="1"/>
          <p:nvPr/>
        </p:nvSpPr>
        <p:spPr>
          <a:xfrm>
            <a:off x="2776855" y="5067300"/>
            <a:ext cx="2470150" cy="460375"/>
          </a:xfrm>
          <a:prstGeom prst="rect">
            <a:avLst/>
          </a:prstGeom>
          <a:noFill/>
        </p:spPr>
        <p:txBody>
          <a:bodyPr wrap="square" rtlCol="0">
            <a:spAutoFit/>
          </a:bodyPr>
          <a:p>
            <a:r>
              <a:rPr lang="zh-CN" altLang="en-US" sz="2400" b="1">
                <a:solidFill>
                  <a:schemeClr val="bg2">
                    <a:lumMod val="10000"/>
                  </a:schemeClr>
                </a:solidFill>
                <a:latin typeface="+mn-ea"/>
              </a:rPr>
              <a:t>解放发展生产力</a:t>
            </a:r>
            <a:endParaRPr lang="zh-CN" altLang="en-US" sz="2400" b="1">
              <a:solidFill>
                <a:schemeClr val="bg2">
                  <a:lumMod val="10000"/>
                </a:schemeClr>
              </a:solidFill>
              <a:latin typeface="+mn-ea"/>
            </a:endParaRPr>
          </a:p>
        </p:txBody>
      </p:sp>
      <p:sp>
        <p:nvSpPr>
          <p:cNvPr id="8" name="右箭头 7"/>
          <p:cNvSpPr/>
          <p:nvPr/>
        </p:nvSpPr>
        <p:spPr>
          <a:xfrm rot="5400000">
            <a:off x="7777321" y="4647565"/>
            <a:ext cx="265748" cy="184785"/>
          </a:xfrm>
          <a:prstGeom prst="rightArrow">
            <a:avLst/>
          </a:prstGeom>
          <a:solidFill>
            <a:srgbClr val="0070C0"/>
          </a:solidFill>
          <a:ln w="9525" cap="flat" cmpd="sng" algn="ctr">
            <a:solidFill>
              <a:srgbClr val="0070C0"/>
            </a:solidFill>
            <a:prstDash val="solid"/>
            <a:round/>
            <a:headEnd type="none" w="med" len="med"/>
            <a:tailEnd type="none" w="med" len="med"/>
          </a:ln>
        </p:spPr>
        <p:txBody>
          <a:bodyPr vert="horz" wrap="square" lIns="68580" tIns="34290" rIns="68580" bIns="3429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350" b="0" i="0" u="none" strike="noStrike" cap="none" normalizeH="0" baseline="0" smtClean="0">
              <a:ln>
                <a:noFill/>
              </a:ln>
              <a:solidFill>
                <a:schemeClr val="tx1"/>
              </a:solidFill>
              <a:effectLst/>
              <a:latin typeface="Calibri" panose="020F0502020204030204" charset="0"/>
              <a:ea typeface="宋体" panose="02010600030101010101" pitchFamily="2" charset="-122"/>
            </a:endParaRPr>
          </a:p>
        </p:txBody>
      </p:sp>
      <p:sp>
        <p:nvSpPr>
          <p:cNvPr id="9" name="文本框 8"/>
          <p:cNvSpPr txBox="1"/>
          <p:nvPr/>
        </p:nvSpPr>
        <p:spPr>
          <a:xfrm>
            <a:off x="7006590" y="5066665"/>
            <a:ext cx="2666365" cy="460375"/>
          </a:xfrm>
          <a:prstGeom prst="rect">
            <a:avLst/>
          </a:prstGeom>
          <a:noFill/>
        </p:spPr>
        <p:txBody>
          <a:bodyPr wrap="square" rtlCol="0">
            <a:spAutoFit/>
          </a:bodyPr>
          <a:p>
            <a:r>
              <a:rPr lang="zh-CN" altLang="en-US" sz="2400" b="1"/>
              <a:t>变革生产关系</a:t>
            </a:r>
            <a:endParaRPr lang="zh-CN" altLang="en-US" sz="2400" b="1"/>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linds(horizontal)">
                                      <p:cBhvr>
                                        <p:cTn id="15" dur="500"/>
                                        <p:tgtEl>
                                          <p:spTgt spid="6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linds(horizontal)">
                                      <p:cBhvr>
                                        <p:cTn id="18" dur="500"/>
                                        <p:tgtEl>
                                          <p:spTgt spid="6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3" presetClass="entr" presetSubtype="10"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blinds(horizontal)">
                                      <p:cBhvr>
                                        <p:cTn id="24" dur="500"/>
                                        <p:tgtEl>
                                          <p:spTgt spid="6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box(in)">
                                      <p:cBhvr>
                                        <p:cTn id="44"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bldLvl="0" animBg="1"/>
      <p:bldP spid="67" grpId="0"/>
      <p:bldP spid="5" grpId="0"/>
      <p:bldP spid="7" grpId="0" bldLvl="0" animBg="1"/>
      <p:bldP spid="8" grpId="0" bldLvl="0" animBg="1"/>
      <p:bldP spid="30" grpId="0" bldLvl="0" animBg="1"/>
      <p:bldP spid="6" grpId="0"/>
      <p:bldP spid="9" grpId="0"/>
      <p:bldP spid="10" grpId="1" animBg="1"/>
      <p:bldP spid="67" grpId="1"/>
      <p:bldP spid="5" grpId="1"/>
      <p:bldP spid="7" grpId="1" animBg="1"/>
      <p:bldP spid="8" grpId="1" animBg="1"/>
      <p:bldP spid="30" grpId="1" animBg="1"/>
      <p:bldP spid="6" grpId="1"/>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9685" y="3560445"/>
            <a:ext cx="12235180" cy="3297555"/>
          </a:xfrm>
          <a:prstGeom prst="rect">
            <a:avLst/>
          </a:prstGeom>
        </p:spPr>
      </p:pic>
      <p:grpSp>
        <p:nvGrpSpPr>
          <p:cNvPr id="48" name="组合 47"/>
          <p:cNvGrpSpPr/>
          <p:nvPr/>
        </p:nvGrpSpPr>
        <p:grpSpPr>
          <a:xfrm>
            <a:off x="3222943" y="171450"/>
            <a:ext cx="307181" cy="332423"/>
            <a:chOff x="2121873" y="1511588"/>
            <a:chExt cx="445481" cy="469613"/>
          </a:xfrm>
        </p:grpSpPr>
        <p:sp>
          <p:nvSpPr>
            <p:cNvPr id="49" name="矩形 48"/>
            <p:cNvSpPr/>
            <p:nvPr>
              <p:custDataLst>
                <p:tags r:id="rId3"/>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grpSp>
      <p:sp>
        <p:nvSpPr>
          <p:cNvPr id="51" name="文本框 50"/>
          <p:cNvSpPr txBox="1"/>
          <p:nvPr>
            <p:custDataLst>
              <p:tags r:id="rId5"/>
            </p:custDataLst>
          </p:nvPr>
        </p:nvSpPr>
        <p:spPr>
          <a:xfrm>
            <a:off x="3529806" y="120333"/>
            <a:ext cx="3694748" cy="393859"/>
          </a:xfrm>
          <a:prstGeom prst="rect">
            <a:avLst/>
          </a:prstGeom>
          <a:noFill/>
        </p:spPr>
        <p:txBody>
          <a:bodyPr wrap="square" rtlCol="0">
            <a:noAutofit/>
            <a:scene3d>
              <a:camera prst="orthographicFront"/>
              <a:lightRig rig="threePt" dir="t"/>
            </a:scene3d>
          </a:bodyPr>
          <a:p>
            <a:r>
              <a:rPr lang="zh-CN" altLang="en-US" sz="2400" dirty="0">
                <a:solidFill>
                  <a:prstClr val="black"/>
                </a:solidFill>
                <a:latin typeface="黑体" panose="02010609060101010101" charset="-122"/>
                <a:ea typeface="黑体" panose="02010609060101010101" charset="-122"/>
              </a:rPr>
              <a:t>社会主义改造完成的意义</a:t>
            </a:r>
            <a:endParaRPr lang="zh-CN" altLang="en-US" sz="2400" dirty="0">
              <a:solidFill>
                <a:prstClr val="black"/>
              </a:solidFill>
              <a:latin typeface="黑体" panose="02010609060101010101" charset="-122"/>
              <a:ea typeface="黑体" panose="02010609060101010101" charset="-122"/>
            </a:endParaRPr>
          </a:p>
        </p:txBody>
      </p:sp>
      <p:cxnSp>
        <p:nvCxnSpPr>
          <p:cNvPr id="52" name="直接连接符 51"/>
          <p:cNvCxnSpPr/>
          <p:nvPr>
            <p:custDataLst>
              <p:tags r:id="rId6"/>
            </p:custDataLst>
          </p:nvPr>
        </p:nvCxnSpPr>
        <p:spPr>
          <a:xfrm flipV="1">
            <a:off x="3834118" y="577760"/>
            <a:ext cx="3303270" cy="42545"/>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7"/>
            </p:custDataLst>
          </p:nvPr>
        </p:nvSpPr>
        <p:spPr>
          <a:xfrm>
            <a:off x="812165" y="803275"/>
            <a:ext cx="10572115" cy="5058410"/>
          </a:xfrm>
          <a:prstGeom prst="rect">
            <a:avLst/>
          </a:prstGeom>
          <a:noFill/>
          <a:ln w="25400">
            <a:solidFill>
              <a:schemeClr val="bg2">
                <a:lumMod val="10000"/>
              </a:schemeClr>
            </a:solidFill>
            <a:prstDash val="sysDot"/>
          </a:ln>
          <a:extLst>
            <a:ext uri="{909E8E84-426E-40DD-AFC4-6F175D3DCCD1}">
              <a14:hiddenFill xmlns:a14="http://schemas.microsoft.com/office/drawing/2010/main">
                <a:solidFill>
                  <a:srgbClr val="C00000"/>
                </a:solidFill>
              </a14:hiddenFill>
            </a:ext>
          </a:extLst>
        </p:spPr>
        <p:style>
          <a:lnRef idx="2">
            <a:schemeClr val="accent4"/>
          </a:lnRef>
          <a:fillRef idx="1">
            <a:schemeClr val="lt1"/>
          </a:fillRef>
          <a:effectRef idx="0">
            <a:schemeClr val="accent4"/>
          </a:effectRef>
          <a:fontRef idx="minor">
            <a:schemeClr val="dk1"/>
          </a:fontRef>
        </p:style>
        <p:txBody>
          <a:bodyPr wrap="square" rtlCol="0">
            <a:noAutofit/>
          </a:bodyPr>
          <a:p>
            <a:pPr indent="0" algn="just" fontAlgn="auto">
              <a:lnSpc>
                <a:spcPct val="150000"/>
              </a:lnSpc>
            </a:pPr>
            <a:r>
              <a:rPr lang="en-US" altLang="zh-CN" sz="2400" b="1">
                <a:solidFill>
                  <a:srgbClr val="0070C0"/>
                </a:solidFill>
                <a:effectLst/>
                <a:latin typeface="楷体" panose="02010609060101010101" charset="-122"/>
                <a:ea typeface="楷体" panose="02010609060101010101" charset="-122"/>
                <a:cs typeface="楷体" panose="02010609060101010101" charset="-122"/>
              </a:rPr>
              <a:t>1.</a:t>
            </a:r>
            <a:r>
              <a:rPr lang="zh-CN" altLang="en-US" sz="2400" b="1">
                <a:solidFill>
                  <a:srgbClr val="0070C0"/>
                </a:solidFill>
                <a:effectLst/>
                <a:latin typeface="楷体" panose="02010609060101010101" charset="-122"/>
                <a:ea typeface="楷体" panose="02010609060101010101" charset="-122"/>
                <a:cs typeface="楷体" panose="02010609060101010101" charset="-122"/>
              </a:rPr>
              <a:t>一转变：</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rPr>
              <a:t>1956年，生产资料私有制的社会主义改造取得了决定性胜利，标志着我国实现了</a:t>
            </a:r>
            <a:r>
              <a:rPr lang="zh-CN" altLang="en-US" sz="2400" b="1">
                <a:solidFill>
                  <a:srgbClr val="FF0000"/>
                </a:solidFill>
                <a:effectLst/>
                <a:latin typeface="楷体" panose="02010609060101010101" charset="-122"/>
                <a:ea typeface="楷体" panose="02010609060101010101" charset="-122"/>
                <a:cs typeface="楷体" panose="02010609060101010101" charset="-122"/>
              </a:rPr>
              <a:t>从新民主主义向社会主义的转变，进入了社会主义社会。</a:t>
            </a:r>
            <a:endParaRPr lang="zh-CN" altLang="en-US" sz="2400" b="1">
              <a:solidFill>
                <a:srgbClr val="FF0000"/>
              </a:solidFill>
              <a:effectLst/>
              <a:latin typeface="楷体" panose="02010609060101010101" charset="-122"/>
              <a:ea typeface="楷体" panose="02010609060101010101" charset="-122"/>
              <a:cs typeface="楷体" panose="02010609060101010101" charset="-122"/>
            </a:endParaRPr>
          </a:p>
          <a:p>
            <a:pPr indent="0" algn="just" fontAlgn="auto">
              <a:lnSpc>
                <a:spcPct val="150000"/>
              </a:lnSpc>
            </a:pPr>
            <a:r>
              <a:rPr lang="en-US" altLang="zh-CN" sz="2400" b="1">
                <a:solidFill>
                  <a:srgbClr val="0070C0"/>
                </a:solidFill>
                <a:effectLst/>
                <a:latin typeface="楷体" panose="02010609060101010101" charset="-122"/>
                <a:ea typeface="楷体" panose="02010609060101010101" charset="-122"/>
                <a:cs typeface="楷体" panose="02010609060101010101" charset="-122"/>
              </a:rPr>
              <a:t>2.一道路：</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rPr>
              <a:t>创造性地</a:t>
            </a:r>
            <a:r>
              <a:rPr lang="zh-CN" altLang="en-US" sz="2400" b="1">
                <a:solidFill>
                  <a:srgbClr val="FF0000"/>
                </a:solidFill>
                <a:effectLst/>
                <a:latin typeface="楷体" panose="02010609060101010101" charset="-122"/>
                <a:ea typeface="楷体" panose="02010609060101010101" charset="-122"/>
                <a:cs typeface="楷体" panose="02010609060101010101" charset="-122"/>
              </a:rPr>
              <a:t>开辟了一条适合中国特点的社会主义改造道路</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rPr>
              <a:t>，顺利实现了</a:t>
            </a:r>
            <a:r>
              <a:rPr lang="zh-CN" altLang="en-US" sz="2400" b="1">
                <a:solidFill>
                  <a:schemeClr val="tx1"/>
                </a:solidFill>
                <a:effectLst/>
                <a:latin typeface="楷体" panose="02010609060101010101" charset="-122"/>
                <a:ea typeface="楷体" panose="02010609060101010101" charset="-122"/>
                <a:cs typeface="楷体" panose="02010609060101010101" charset="-122"/>
              </a:rPr>
              <a:t>对生产资料私有制的社会主义改造。</a:t>
            </a:r>
            <a:endParaRPr lang="zh-CN" altLang="en-US" sz="2400" b="1">
              <a:solidFill>
                <a:srgbClr val="FF0000"/>
              </a:solidFill>
              <a:effectLst/>
              <a:latin typeface="楷体" panose="02010609060101010101" charset="-122"/>
              <a:ea typeface="楷体" panose="02010609060101010101" charset="-122"/>
              <a:cs typeface="楷体" panose="02010609060101010101" charset="-122"/>
            </a:endParaRPr>
          </a:p>
          <a:p>
            <a:pPr indent="0" algn="just" fontAlgn="auto">
              <a:lnSpc>
                <a:spcPct val="150000"/>
              </a:lnSpc>
            </a:pPr>
            <a:r>
              <a:rPr lang="en-US" altLang="zh-CN" sz="2400" b="1">
                <a:solidFill>
                  <a:srgbClr val="0070C0"/>
                </a:solidFill>
                <a:effectLst/>
                <a:latin typeface="楷体" panose="02010609060101010101" charset="-122"/>
                <a:ea typeface="楷体" panose="02010609060101010101" charset="-122"/>
                <a:cs typeface="楷体" panose="02010609060101010101" charset="-122"/>
              </a:rPr>
              <a:t>3.一制度：</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rPr>
              <a:t>成功在中国</a:t>
            </a:r>
            <a:r>
              <a:rPr lang="zh-CN" altLang="en-US" sz="2400" b="1">
                <a:solidFill>
                  <a:srgbClr val="FF0000"/>
                </a:solidFill>
                <a:effectLst/>
                <a:latin typeface="楷体" panose="02010609060101010101" charset="-122"/>
                <a:ea typeface="楷体" panose="02010609060101010101" charset="-122"/>
                <a:cs typeface="楷体" panose="02010609060101010101" charset="-122"/>
              </a:rPr>
              <a:t>建立起社会主义制度</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rPr>
              <a:t>。</a:t>
            </a:r>
            <a:endPar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endParaRPr>
          </a:p>
          <a:p>
            <a:pPr indent="0" algn="just" fontAlgn="auto">
              <a:lnSpc>
                <a:spcPct val="150000"/>
              </a:lnSpc>
            </a:pPr>
            <a:r>
              <a:rPr lang="en-US" altLang="zh-CN" sz="2400" b="1">
                <a:solidFill>
                  <a:srgbClr val="0070C0"/>
                </a:solidFill>
                <a:effectLst/>
                <a:latin typeface="楷体" panose="02010609060101010101" charset="-122"/>
                <a:ea typeface="楷体" panose="02010609060101010101" charset="-122"/>
                <a:cs typeface="楷体" panose="02010609060101010101" charset="-122"/>
              </a:rPr>
              <a:t>4.一变革：</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rPr>
              <a:t>实现了中华民族有史以来</a:t>
            </a:r>
            <a:r>
              <a:rPr lang="zh-CN" altLang="en-US" sz="2400" b="1">
                <a:solidFill>
                  <a:srgbClr val="FF0000"/>
                </a:solidFill>
                <a:effectLst/>
                <a:latin typeface="楷体" panose="02010609060101010101" charset="-122"/>
                <a:ea typeface="楷体" panose="02010609060101010101" charset="-122"/>
                <a:cs typeface="楷体" panose="02010609060101010101" charset="-122"/>
              </a:rPr>
              <a:t>最为广泛而深刻的社会变革。</a:t>
            </a:r>
            <a:endPar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endParaRPr>
          </a:p>
          <a:p>
            <a:pPr indent="0" algn="just" fontAlgn="auto">
              <a:lnSpc>
                <a:spcPct val="150000"/>
              </a:lnSpc>
            </a:pPr>
            <a:r>
              <a:rPr lang="en-US" altLang="zh-CN" sz="2400" b="1">
                <a:solidFill>
                  <a:srgbClr val="0070C0"/>
                </a:solidFill>
                <a:effectLst/>
                <a:latin typeface="楷体" panose="02010609060101010101" charset="-122"/>
                <a:ea typeface="楷体" panose="02010609060101010101" charset="-122"/>
                <a:cs typeface="楷体" panose="02010609060101010101" charset="-122"/>
              </a:rPr>
              <a:t>5.一基础：</a:t>
            </a:r>
            <a:r>
              <a:rPr lang="zh-CN" altLang="en-US" sz="2400" b="1">
                <a:solidFill>
                  <a:schemeClr val="bg2">
                    <a:lumMod val="10000"/>
                  </a:schemeClr>
                </a:solidFill>
                <a:effectLst/>
                <a:latin typeface="楷体" panose="02010609060101010101" charset="-122"/>
                <a:ea typeface="楷体" panose="02010609060101010101" charset="-122"/>
                <a:cs typeface="楷体" panose="02010609060101010101" charset="-122"/>
              </a:rPr>
              <a:t>极大激发了广大人民群众建设社会主义的积极性，社会生产力有了比较迅速的发展，社会秩序更加稳定，人民民主专政更加巩固，</a:t>
            </a:r>
            <a:r>
              <a:rPr lang="zh-CN" altLang="en-US" sz="2400" b="1">
                <a:solidFill>
                  <a:srgbClr val="FF0000"/>
                </a:solidFill>
                <a:effectLst/>
                <a:latin typeface="楷体" panose="02010609060101010101" charset="-122"/>
                <a:ea typeface="楷体" panose="02010609060101010101" charset="-122"/>
                <a:cs typeface="楷体" panose="02010609060101010101" charset="-122"/>
              </a:rPr>
              <a:t>为我国全面建设社会主义奠定坚实基础。</a:t>
            </a:r>
            <a:endParaRPr lang="zh-CN" altLang="en-US" sz="2400" b="1">
              <a:solidFill>
                <a:srgbClr val="FF0000"/>
              </a:solidFill>
              <a:effectLst/>
              <a:latin typeface="楷体" panose="02010609060101010101" charset="-122"/>
              <a:ea typeface="楷体" panose="02010609060101010101" charset="-122"/>
              <a:cs typeface="楷体" panose="02010609060101010101" charset="-122"/>
            </a:endParaRPr>
          </a:p>
        </p:txBody>
      </p:sp>
    </p:spTree>
    <p:custDataLst>
      <p:tags r:id="rId8"/>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3016"/>
</p:tagLst>
</file>

<file path=ppt/tags/tag101.xml><?xml version="1.0" encoding="utf-8"?>
<p:tagLst xmlns:p="http://schemas.openxmlformats.org/presentationml/2006/main">
  <p:tag name="AS_UNIQUEID" val="3017"/>
</p:tagLst>
</file>

<file path=ppt/tags/tag102.xml><?xml version="1.0" encoding="utf-8"?>
<p:tagLst xmlns:p="http://schemas.openxmlformats.org/presentationml/2006/main">
  <p:tag name="AS_UNIQUEID" val="3018"/>
</p:tagLst>
</file>

<file path=ppt/tags/tag103.xml><?xml version="1.0" encoding="utf-8"?>
<p:tagLst xmlns:p="http://schemas.openxmlformats.org/presentationml/2006/main">
  <p:tag name="KSO_WM_TEMPLATE_TOPIC_ID" val="2806177"/>
  <p:tag name="KSO_WM_TEMPLATE_OUTLINE_ID" val="15"/>
  <p:tag name="KSO_WM_TEMPLATE_SCENE_ID" val="1"/>
  <p:tag name="KSO_WM_TEMPLATE_JOB_ID" val="2"/>
  <p:tag name="KSO_WM_TEMPLATE_TOPIC_DEFAULT" val="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TABLE_ENDDRAG_ORIGIN_RECT" val="783*380"/>
  <p:tag name="TABLE_ENDDRAG_RECT" val="80*70*783*380"/>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AS_UNIQUEID" val="10469"/>
  <p:tag name="KSO_WM_BEAUTIFY_FLAG" val=""/>
</p:tagLst>
</file>

<file path=ppt/tags/tag119.xml><?xml version="1.0" encoding="utf-8"?>
<p:tagLst xmlns:p="http://schemas.openxmlformats.org/presentationml/2006/main">
  <p:tag name="AS_UNIQUEID" val="10470"/>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10471"/>
  <p:tag name="KSO_WM_BEAUTIFY_FLAG" val=""/>
</p:tagLst>
</file>

<file path=ppt/tags/tag121.xml><?xml version="1.0" encoding="utf-8"?>
<p:tagLst xmlns:p="http://schemas.openxmlformats.org/presentationml/2006/main">
  <p:tag name="AS_UNIQUEID" val="10472"/>
  <p:tag name="KSO_WM_BEAUTIFY_FLAG" val=""/>
</p:tagLst>
</file>

<file path=ppt/tags/tag122.xml><?xml version="1.0" encoding="utf-8"?>
<p:tagLst xmlns:p="http://schemas.openxmlformats.org/presentationml/2006/main">
  <p:tag name="AS_UNIQUEID" val="10475"/>
  <p:tag name="KSO_WM_BEAUTIFY_FLAG" val=""/>
</p:tagLst>
</file>

<file path=ppt/tags/tag123.xml><?xml version="1.0" encoding="utf-8"?>
<p:tagLst xmlns:p="http://schemas.openxmlformats.org/presentationml/2006/main">
  <p:tag name="AS_UNIQUEID" val="10476"/>
  <p:tag name="KSO_WM_BEAUTIFY_FLAG" val=""/>
</p:tagLst>
</file>

<file path=ppt/tags/tag124.xml><?xml version="1.0" encoding="utf-8"?>
<p:tagLst xmlns:p="http://schemas.openxmlformats.org/presentationml/2006/main">
  <p:tag name="AS_UNIQUEID" val="10477"/>
  <p:tag name="KSO_WM_BEAUTIFY_FLAG" val=""/>
</p:tagLst>
</file>

<file path=ppt/tags/tag125.xml><?xml version="1.0" encoding="utf-8"?>
<p:tagLst xmlns:p="http://schemas.openxmlformats.org/presentationml/2006/main">
  <p:tag name="AS_UNIQUEID" val="10478"/>
  <p:tag name="KSO_WM_BEAUTIFY_FLAG" val=""/>
</p:tagLst>
</file>

<file path=ppt/tags/tag126.xml><?xml version="1.0" encoding="utf-8"?>
<p:tagLst xmlns:p="http://schemas.openxmlformats.org/presentationml/2006/main">
  <p:tag name="AS_UNIQUEID" val="10479"/>
  <p:tag name="KSO_WM_BEAUTIFY_FLAG" val=""/>
</p:tagLst>
</file>

<file path=ppt/tags/tag127.xml><?xml version="1.0" encoding="utf-8"?>
<p:tagLst xmlns:p="http://schemas.openxmlformats.org/presentationml/2006/main">
  <p:tag name="AS_UNIQUEID" val="10481"/>
  <p:tag name="KSO_WM_BEAUTIFY_FLAG" val=""/>
</p:tagLst>
</file>

<file path=ppt/tags/tag128.xml><?xml version="1.0" encoding="utf-8"?>
<p:tagLst xmlns:p="http://schemas.openxmlformats.org/presentationml/2006/main">
  <p:tag name="AS_UNIQUEID" val="10482"/>
  <p:tag name="KSO_WM_BEAUTIFY_FLAG" val=""/>
</p:tagLst>
</file>

<file path=ppt/tags/tag129.xml><?xml version="1.0" encoding="utf-8"?>
<p:tagLst xmlns:p="http://schemas.openxmlformats.org/presentationml/2006/main">
  <p:tag name="AS_UNIQUEID" val="10484"/>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0485"/>
  <p:tag name="KSO_WM_BEAUTIFY_FLAG" val=""/>
</p:tagLst>
</file>

<file path=ppt/tags/tag131.xml><?xml version="1.0" encoding="utf-8"?>
<p:tagLst xmlns:p="http://schemas.openxmlformats.org/presentationml/2006/main">
  <p:tag name="AS_UNIQUEID" val="10481"/>
  <p:tag name="KSO_WM_BEAUTIFY_FLAG" val=""/>
</p:tagLst>
</file>

<file path=ppt/tags/tag132.xml><?xml version="1.0" encoding="utf-8"?>
<p:tagLst xmlns:p="http://schemas.openxmlformats.org/presentationml/2006/main">
  <p:tag name="AS_UNIQUEID" val="10488"/>
  <p:tag name="KSO_WM_BEAUTIFY_FLAG" val=""/>
</p:tagLst>
</file>

<file path=ppt/tags/tag133.xml><?xml version="1.0" encoding="utf-8"?>
<p:tagLst xmlns:p="http://schemas.openxmlformats.org/presentationml/2006/main">
  <p:tag name="AS_UNIQUEID" val="10489"/>
  <p:tag name="KSO_WM_BEAUTIFY_FLAG" val=""/>
</p:tagLst>
</file>

<file path=ppt/tags/tag134.xml><?xml version="1.0" encoding="utf-8"?>
<p:tagLst xmlns:p="http://schemas.openxmlformats.org/presentationml/2006/main">
  <p:tag name="AS_UNIQUEID" val="10473"/>
  <p:tag name="KSO_WM_BEAUTIFY_FLAG" val=""/>
</p:tagLst>
</file>

<file path=ppt/tags/tag135.xml><?xml version="1.0" encoding="utf-8"?>
<p:tagLst xmlns:p="http://schemas.openxmlformats.org/presentationml/2006/main">
  <p:tag name="AS_UNIQUEID" val="10469"/>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0488"/>
  <p:tag name="KSO_WM_BEAUTIFY_FLAG" val=""/>
</p:tagLst>
</file>

<file path=ppt/tags/tag141.xml><?xml version="1.0" encoding="utf-8"?>
<p:tagLst xmlns:p="http://schemas.openxmlformats.org/presentationml/2006/main">
  <p:tag name="AS_UNIQUEID" val="10471"/>
  <p:tag name="KSO_WM_BEAUTIFY_FLAG" val=""/>
</p:tagLst>
</file>

<file path=ppt/tags/tag142.xml><?xml version="1.0" encoding="utf-8"?>
<p:tagLst xmlns:p="http://schemas.openxmlformats.org/presentationml/2006/main">
  <p:tag name="AS_UNIQUEID" val="10471"/>
  <p:tag name="KSO_WM_BEAUTIFY_FLAG" val=""/>
</p:tagLst>
</file>

<file path=ppt/tags/tag143.xml><?xml version="1.0" encoding="utf-8"?>
<p:tagLst xmlns:p="http://schemas.openxmlformats.org/presentationml/2006/main">
  <p:tag name="AS_UNIQUEID" val="10471"/>
  <p:tag name="KSO_WM_BEAUTIFY_FLAG" val=""/>
</p:tagLst>
</file>

<file path=ppt/tags/tag144.xml><?xml version="1.0" encoding="utf-8"?>
<p:tagLst xmlns:p="http://schemas.openxmlformats.org/presentationml/2006/main">
  <p:tag name="AS_UNIQUEID" val="10473"/>
  <p:tag name="KSO_WM_BEAUTIFY_FLAG" val=""/>
</p:tagLst>
</file>

<file path=ppt/tags/tag145.xml><?xml version="1.0" encoding="utf-8"?>
<p:tagLst xmlns:p="http://schemas.openxmlformats.org/presentationml/2006/main">
  <p:tag name="AS_UNIQUEID" val="10473"/>
  <p:tag name="KSO_WM_BEAUTIFY_FLAG" val=""/>
</p:tagLst>
</file>

<file path=ppt/tags/tag146.xml><?xml version="1.0" encoding="utf-8"?>
<p:tagLst xmlns:p="http://schemas.openxmlformats.org/presentationml/2006/main">
  <p:tag name="AS_UNIQUEID" val="10473"/>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AS_UNIQUEID" val="426"/>
</p:tagLst>
</file>

<file path=ppt/tags/tag1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AS_UNIQUEID" val="10483"/>
  <p:tag name="KSO_WM_BEAUTIFY_FLAG" val=""/>
</p:tagLst>
</file>

<file path=ppt/tags/tag1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AS_UNIQUEID" val="626"/>
  <p:tag name="KSO_WM_UNIT_TABLE_BEAUTIFY" val="smartTable{8a579f49-b8b9-479b-ba7c-09e56d774bc6}"/>
  <p:tag name="KSO_WM_BEAUTIFY_FLAG" val=""/>
  <p:tag name="TABLE_ENDDRAG_ORIGIN_RECT" val="892*257"/>
  <p:tag name="TABLE_ENDDRAG_RECT" val="40*77*892*257"/>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AS_UNIQUEID" val="1003"/>
</p:tagLst>
</file>

<file path=ppt/tags/tag198.xml><?xml version="1.0" encoding="utf-8"?>
<p:tagLst xmlns:p="http://schemas.openxmlformats.org/presentationml/2006/main">
  <p:tag name="AS_UNIQUEID" val="1004"/>
</p:tagLst>
</file>

<file path=ppt/tags/tag199.xml><?xml version="1.0" encoding="utf-8"?>
<p:tagLst xmlns:p="http://schemas.openxmlformats.org/presentationml/2006/main">
  <p:tag name="AS_UNIQUEID" val="1005"/>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1006"/>
  <p:tag name="KSO_WM_BEAUTIFY_FLAG" val=""/>
</p:tagLst>
</file>

<file path=ppt/tags/tag201.xml><?xml version="1.0" encoding="utf-8"?>
<p:tagLst xmlns:p="http://schemas.openxmlformats.org/presentationml/2006/main">
  <p:tag name="AS_UNIQUEID" val="1007"/>
  <p:tag name="KSO_WM_BEAUTIFY_FLAG" val=""/>
</p:tagLst>
</file>

<file path=ppt/tags/tag202.xml><?xml version="1.0" encoding="utf-8"?>
<p:tagLst xmlns:p="http://schemas.openxmlformats.org/presentationml/2006/main">
  <p:tag name="AS_UNIQUEID" val="1008"/>
  <p:tag name="KSO_WM_BEAUTIFY_FLAG" val=""/>
</p:tagLst>
</file>

<file path=ppt/tags/tag203.xml><?xml version="1.0" encoding="utf-8"?>
<p:tagLst xmlns:p="http://schemas.openxmlformats.org/presentationml/2006/main">
  <p:tag name="AS_UNIQUEID" val="1009"/>
  <p:tag name="KSO_WM_BEAUTIFY_FLAG" val=""/>
</p:tagLst>
</file>

<file path=ppt/tags/tag204.xml><?xml version="1.0" encoding="utf-8"?>
<p:tagLst xmlns:p="http://schemas.openxmlformats.org/presentationml/2006/main">
  <p:tag name="AS_UNIQUEID" val="1010"/>
  <p:tag name="KSO_WM_BEAUTIFY_FLAG" val=""/>
</p:tagLst>
</file>

<file path=ppt/tags/tag205.xml><?xml version="1.0" encoding="utf-8"?>
<p:tagLst xmlns:p="http://schemas.openxmlformats.org/presentationml/2006/main">
  <p:tag name="AS_UNIQUEID" val="1011"/>
  <p:tag name="KSO_WM_BEAUTIFY_FLAG" val=""/>
</p:tagLst>
</file>

<file path=ppt/tags/tag206.xml><?xml version="1.0" encoding="utf-8"?>
<p:tagLst xmlns:p="http://schemas.openxmlformats.org/presentationml/2006/main">
  <p:tag name="AS_UNIQUEID" val="1012"/>
  <p:tag name="KSO_WM_BEAUTIFY_FLAG" val=""/>
</p:tagLst>
</file>

<file path=ppt/tags/tag207.xml><?xml version="1.0" encoding="utf-8"?>
<p:tagLst xmlns:p="http://schemas.openxmlformats.org/presentationml/2006/main">
  <p:tag name="AS_UNIQUEID" val="1013"/>
  <p:tag name="KSO_WM_BEAUTIFY_FLAG" val=""/>
</p:tagLst>
</file>

<file path=ppt/tags/tag208.xml><?xml version="1.0" encoding="utf-8"?>
<p:tagLst xmlns:p="http://schemas.openxmlformats.org/presentationml/2006/main">
  <p:tag name="AS_UNIQUEID" val="1014"/>
  <p:tag name="KSO_WM_BEAUTIFY_FLAG" val=""/>
</p:tagLst>
</file>

<file path=ppt/tags/tag209.xml><?xml version="1.0" encoding="utf-8"?>
<p:tagLst xmlns:p="http://schemas.openxmlformats.org/presentationml/2006/main">
  <p:tag name="AS_UNIQUEID" val="1015"/>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1016"/>
  <p:tag name="KSO_WM_BEAUTIFY_FLAG" val=""/>
</p:tagLst>
</file>

<file path=ppt/tags/tag211.xml><?xml version="1.0" encoding="utf-8"?>
<p:tagLst xmlns:p="http://schemas.openxmlformats.org/presentationml/2006/main">
  <p:tag name="AS_UNIQUEID" val="1017"/>
  <p:tag name="KSO_WM_BEAUTIFY_FLAG" val=""/>
</p:tagLst>
</file>

<file path=ppt/tags/tag212.xml><?xml version="1.0" encoding="utf-8"?>
<p:tagLst xmlns:p="http://schemas.openxmlformats.org/presentationml/2006/main">
  <p:tag name="AS_UNIQUEID" val="1018"/>
  <p:tag name="KSO_WM_BEAUTIFY_FLAG" val=""/>
</p:tagLst>
</file>

<file path=ppt/tags/tag213.xml><?xml version="1.0" encoding="utf-8"?>
<p:tagLst xmlns:p="http://schemas.openxmlformats.org/presentationml/2006/main">
  <p:tag name="AS_UNIQUEID" val="1019"/>
  <p:tag name="KSO_WM_BEAUTIFY_FLAG" val=""/>
</p:tagLst>
</file>

<file path=ppt/tags/tag214.xml><?xml version="1.0" encoding="utf-8"?>
<p:tagLst xmlns:p="http://schemas.openxmlformats.org/presentationml/2006/main">
  <p:tag name="AS_UNIQUEID" val="1020"/>
  <p:tag name="KSO_WM_BEAUTIFY_FLAG" val=""/>
</p:tagLst>
</file>

<file path=ppt/tags/tag215.xml><?xml version="1.0" encoding="utf-8"?>
<p:tagLst xmlns:p="http://schemas.openxmlformats.org/presentationml/2006/main">
  <p:tag name="AS_UNIQUEID" val="1021"/>
  <p:tag name="KSO_WM_BEAUTIFY_FLAG" val=""/>
</p:tagLst>
</file>

<file path=ppt/tags/tag216.xml><?xml version="1.0" encoding="utf-8"?>
<p:tagLst xmlns:p="http://schemas.openxmlformats.org/presentationml/2006/main">
  <p:tag name="AS_UNIQUEID" val="1022"/>
  <p:tag name="KSO_WM_BEAUTIFY_FLAG" val=""/>
</p:tagLst>
</file>

<file path=ppt/tags/tag217.xml><?xml version="1.0" encoding="utf-8"?>
<p:tagLst xmlns:p="http://schemas.openxmlformats.org/presentationml/2006/main">
  <p:tag name="AS_UNIQUEID" val="1023"/>
  <p:tag name="KSO_WM_BEAUTIFY_FLAG" val=""/>
</p:tagLst>
</file>

<file path=ppt/tags/tag218.xml><?xml version="1.0" encoding="utf-8"?>
<p:tagLst xmlns:p="http://schemas.openxmlformats.org/presentationml/2006/main">
  <p:tag name="AS_UNIQUEID" val="1024"/>
  <p:tag name="KSO_WM_BEAUTIFY_FLAG" val=""/>
</p:tagLst>
</file>

<file path=ppt/tags/tag2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MEDIACOVER_FLAG" val="1"/>
  <p:tag name="KSO_WM_UNIT_MEDIACOVER_BTN_STATE" val="1"/>
  <p:tag name="KSO_WM_UNIT_MEDIACOVER_BTNRECT" val="8321*3983*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UNIT_TABLE_BEAUTIFY" val="smartTable{e7468b77-4ecd-45e8-ab6c-70eec6dc9f95}"/>
  <p:tag name="TABLE_ENDDRAG_ORIGIN_RECT" val="927*415"/>
  <p:tag name="TABLE_ENDDRAG_RECT" val="13*87*927*415"/>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2.xml><?xml version="1.0" encoding="utf-8"?>
<p:tagLst xmlns:p="http://schemas.openxmlformats.org/presentationml/2006/main">
  <p:tag name="COMMONDATA" val="eyJoZGlkIjoiY2RiMjJhMzUxMmQ0ODA2YmJhNDdlZTQ4NDY4YzY0ZjAifQ=="/>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AS_UNIQUEID" val="3021"/>
</p:tagLst>
</file>

<file path=ppt/tags/tag64.xml><?xml version="1.0" encoding="utf-8"?>
<p:tagLst xmlns:p="http://schemas.openxmlformats.org/presentationml/2006/main">
  <p:tag name="AS_UNIQUEID" val="3022"/>
</p:tagLst>
</file>

<file path=ppt/tags/tag65.xml><?xml version="1.0" encoding="utf-8"?>
<p:tagLst xmlns:p="http://schemas.openxmlformats.org/presentationml/2006/main">
  <p:tag name="AS_UNIQUEID" val="3023"/>
</p:tagLst>
</file>

<file path=ppt/tags/tag66.xml><?xml version="1.0" encoding="utf-8"?>
<p:tagLst xmlns:p="http://schemas.openxmlformats.org/presentationml/2006/main">
  <p:tag name="AS_UNIQUEID" val="3024"/>
</p:tagLst>
</file>

<file path=ppt/tags/tag67.xml><?xml version="1.0" encoding="utf-8"?>
<p:tagLst xmlns:p="http://schemas.openxmlformats.org/presentationml/2006/main">
  <p:tag name="AS_UNIQUEID" val="3025"/>
</p:tagLst>
</file>

<file path=ppt/tags/tag68.xml><?xml version="1.0" encoding="utf-8"?>
<p:tagLst xmlns:p="http://schemas.openxmlformats.org/presentationml/2006/main">
  <p:tag name="AS_UNIQUEID" val="3026"/>
</p:tagLst>
</file>

<file path=ppt/tags/tag69.xml><?xml version="1.0" encoding="utf-8"?>
<p:tagLst xmlns:p="http://schemas.openxmlformats.org/presentationml/2006/main">
  <p:tag name="AS_UNIQUEID" val="302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3028"/>
</p:tagLst>
</file>

<file path=ppt/tags/tag71.xml><?xml version="1.0" encoding="utf-8"?>
<p:tagLst xmlns:p="http://schemas.openxmlformats.org/presentationml/2006/main">
  <p:tag name="AS_UNIQUEID" val="3029"/>
</p:tagLst>
</file>

<file path=ppt/tags/tag72.xml><?xml version="1.0" encoding="utf-8"?>
<p:tagLst xmlns:p="http://schemas.openxmlformats.org/presentationml/2006/main">
  <p:tag name="AS_UNIQUEID" val="3031"/>
</p:tagLst>
</file>

<file path=ppt/tags/tag73.xml><?xml version="1.0" encoding="utf-8"?>
<p:tagLst xmlns:p="http://schemas.openxmlformats.org/presentationml/2006/main">
  <p:tag name="AS_UNIQUEID" val="3032"/>
</p:tagLst>
</file>

<file path=ppt/tags/tag74.xml><?xml version="1.0" encoding="utf-8"?>
<p:tagLst xmlns:p="http://schemas.openxmlformats.org/presentationml/2006/main">
  <p:tag name="AS_UNIQUEID" val="3033"/>
</p:tagLst>
</file>

<file path=ppt/tags/tag75.xml><?xml version="1.0" encoding="utf-8"?>
<p:tagLst xmlns:p="http://schemas.openxmlformats.org/presentationml/2006/main">
  <p:tag name="AS_UNIQUEID" val="3034"/>
</p:tagLst>
</file>

<file path=ppt/tags/tag76.xml><?xml version="1.0" encoding="utf-8"?>
<p:tagLst xmlns:p="http://schemas.openxmlformats.org/presentationml/2006/main">
  <p:tag name="AS_UNIQUEID" val="4096"/>
</p:tagLst>
</file>

<file path=ppt/tags/tag77.xml><?xml version="1.0" encoding="utf-8"?>
<p:tagLst xmlns:p="http://schemas.openxmlformats.org/presentationml/2006/main">
  <p:tag name="AS_UNIQUEID" val="4097"/>
</p:tagLst>
</file>

<file path=ppt/tags/tag78.xml><?xml version="1.0" encoding="utf-8"?>
<p:tagLst xmlns:p="http://schemas.openxmlformats.org/presentationml/2006/main">
  <p:tag name="AS_UNIQUEID" val="4098"/>
</p:tagLst>
</file>

<file path=ppt/tags/tag79.xml><?xml version="1.0" encoding="utf-8"?>
<p:tagLst xmlns:p="http://schemas.openxmlformats.org/presentationml/2006/main">
  <p:tag name="AS_UNIQUEID" val="409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4097"/>
</p:tagLst>
</file>

<file path=ppt/tags/tag81.xml><?xml version="1.0" encoding="utf-8"?>
<p:tagLst xmlns:p="http://schemas.openxmlformats.org/presentationml/2006/main">
  <p:tag name="AS_UNIQUEID" val="3033"/>
</p:tagLst>
</file>

<file path=ppt/tags/tag82.xml><?xml version="1.0" encoding="utf-8"?>
<p:tagLst xmlns:p="http://schemas.openxmlformats.org/presentationml/2006/main">
  <p:tag name="AS_UNIQUEID" val="3025"/>
  <p:tag name="KSO_WM_BEAUTIFY_FLAG" val=""/>
</p:tagLst>
</file>

<file path=ppt/tags/tag83.xml><?xml version="1.0" encoding="utf-8"?>
<p:tagLst xmlns:p="http://schemas.openxmlformats.org/presentationml/2006/main">
  <p:tag name="AS_UNIQUEID" val="3034"/>
  <p:tag name="KSO_WM_BEAUTIFY_FLAG" val=""/>
</p:tagLst>
</file>

<file path=ppt/tags/tag84.xml><?xml version="1.0" encoding="utf-8"?>
<p:tagLst xmlns:p="http://schemas.openxmlformats.org/presentationml/2006/main">
  <p:tag name="AS_UNIQUEID" val="3029"/>
  <p:tag name="KSO_WM_BEAUTIFY_FLAG" val=""/>
</p:tagLst>
</file>

<file path=ppt/tags/tag85.xml><?xml version="1.0" encoding="utf-8"?>
<p:tagLst xmlns:p="http://schemas.openxmlformats.org/presentationml/2006/main">
  <p:tag name="AS_UNIQUEID" val="3029"/>
  <p:tag name="KSO_WM_BEAUTIFY_FLAG" val=""/>
</p:tagLst>
</file>

<file path=ppt/tags/tag86.xml><?xml version="1.0" encoding="utf-8"?>
<p:tagLst xmlns:p="http://schemas.openxmlformats.org/presentationml/2006/main">
  <p:tag name="AS_UNIQUEID" val="4097"/>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AS_UNIQUEID" val="3024"/>
  <p:tag name="KSO_WM_BEAUTIFY_FLAG" val=""/>
</p:tagLst>
</file>

<file path=ppt/tags/tag92.xml><?xml version="1.0" encoding="utf-8"?>
<p:tagLst xmlns:p="http://schemas.openxmlformats.org/presentationml/2006/main">
  <p:tag name="AS_UNIQUEID" val="3029"/>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AS_UNIQUEID" val="3025"/>
  <p:tag name="KSO_WM_BEAUTIFY_FLAG" val=""/>
</p:tagLst>
</file>

<file path=ppt/tags/tag96.xml><?xml version="1.0" encoding="utf-8"?>
<p:tagLst xmlns:p="http://schemas.openxmlformats.org/presentationml/2006/main">
  <p:tag name="AS_UNIQUEID" val="3029"/>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AS_UNIQUEID" val="4097"/>
  <p:tag name="KSO_WM_BEAUTIFY_FLAG" val=""/>
</p:tagLst>
</file>

<file path=ppt/tags/tag99.xml><?xml version="1.0" encoding="utf-8"?>
<p:tagLst xmlns:p="http://schemas.openxmlformats.org/presentationml/2006/main">
  <p:tag name="KSO_WM_BEAUTIFY_FLAG" val="#wm#"/>
  <p:tag name="KSO_WM_SLIDE_ID" val="basetag20163675_2"/>
  <p:tag name="KSO_WM_SLIDE_INDEX" val="2"/>
  <p:tag name="KSO_WM_SLIDE_ITEM_CNT" val="0"/>
  <p:tag name="KSO_WM_SLIDE_MODEL_TYPE" val="timeline"/>
  <p:tag name="KSO_WM_SLIDE_TYPE" val="text"/>
  <p:tag name="KSO_WM_TAG_VERSION" val="1.0"/>
  <p:tag name="KSO_WM_TEMPLATE_CATEGORY" val="basetag"/>
  <p:tag name="KSO_WM_TEMPLATE_INDEX" val="20163675"/>
  <p:tag name="KSO_WM_SPECIAL_SOURCE" val="bdnul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4885</Words>
  <Application>WPS 演示</Application>
  <PresentationFormat>宽屏</PresentationFormat>
  <Paragraphs>368</Paragraphs>
  <Slides>23</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Wingdings</vt:lpstr>
      <vt:lpstr>华文中宋</vt:lpstr>
      <vt:lpstr>华文楷体</vt:lpstr>
      <vt:lpstr>微软雅黑</vt:lpstr>
      <vt:lpstr>楷体</vt:lpstr>
      <vt:lpstr>黑体</vt:lpstr>
      <vt:lpstr>Calibri</vt:lpstr>
      <vt:lpstr>隶书</vt:lpstr>
      <vt:lpstr>Calibri</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虫虫</cp:lastModifiedBy>
  <cp:revision>193</cp:revision>
  <dcterms:created xsi:type="dcterms:W3CDTF">2019-06-19T02:08:00Z</dcterms:created>
  <dcterms:modified xsi:type="dcterms:W3CDTF">2023-09-29T13:17:11Z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32A53C39E31E49AF87A9DC2F2A34D49F_11</vt:lpwstr>
  </property>
</Properties>
</file>