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3"/>
    <p:sldMasterId id="2147483686" r:id="rId4"/>
    <p:sldMasterId id="2147483692" r:id="rId5"/>
    <p:sldMasterId id="2147483695" r:id="rId6"/>
  </p:sldMasterIdLst>
  <p:notesMasterIdLst>
    <p:notesMasterId r:id="rId9"/>
  </p:notesMasterIdLst>
  <p:handoutMasterIdLst>
    <p:handoutMasterId r:id="rId23"/>
  </p:handoutMasterIdLst>
  <p:sldIdLst>
    <p:sldId id="1100" r:id="rId7"/>
    <p:sldId id="910" r:id="rId8"/>
    <p:sldId id="957" r:id="rId10"/>
    <p:sldId id="935" r:id="rId11"/>
    <p:sldId id="961" r:id="rId12"/>
    <p:sldId id="1131" r:id="rId13"/>
    <p:sldId id="490" r:id="rId14"/>
    <p:sldId id="1132" r:id="rId15"/>
    <p:sldId id="1031" r:id="rId16"/>
    <p:sldId id="1133" r:id="rId17"/>
    <p:sldId id="1028" r:id="rId18"/>
    <p:sldId id="1044" r:id="rId19"/>
    <p:sldId id="1134" r:id="rId20"/>
    <p:sldId id="1142" r:id="rId21"/>
    <p:sldId id="1090" r:id="rId22"/>
  </p:sldIdLst>
  <p:sldSz cx="12192000" cy="6858000"/>
  <p:notesSz cx="6858000" cy="9144000"/>
  <p:embeddedFontLst>
    <p:embeddedFont>
      <p:font typeface="微软雅黑" panose="020B0503020204020204" charset="-122"/>
      <p:regular r:id="rId28"/>
    </p:embeddedFont>
    <p:embeddedFont>
      <p:font typeface="华文行楷" panose="02010800040101010101" pitchFamily="2" charset="-122"/>
      <p:regular r:id="rId29"/>
    </p:embeddedFont>
    <p:embeddedFont>
      <p:font typeface="方正粗黑宋简体" panose="02000000000000000000" charset="-122"/>
      <p:regular r:id="rId30"/>
    </p:embeddedFont>
    <p:embeddedFont>
      <p:font typeface="华文琥珀" panose="02010800040101010101" charset="-122"/>
      <p:regular r:id="rId31"/>
    </p:embeddedFont>
    <p:embeddedFont>
      <p:font typeface="汉仪尚巍手书W" panose="00020600040101010101" charset="-122"/>
      <p:regular r:id="rId32"/>
    </p:embeddedFont>
    <p:embeddedFont>
      <p:font typeface="仿宋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Calibri Light" panose="020F0302020204030204" charset="0"/>
      <p:regular r:id="rId38"/>
      <p: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6" userDrawn="1">
          <p15:clr>
            <a:srgbClr val="A4A3A4"/>
          </p15:clr>
        </p15:guide>
        <p15:guide id="2" pos="38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JH" initials="L" lastIdx="0" clrIdx="0"/>
  <p:cmAuthor id="2" name="weihua" initials="w" lastIdx="0" clrIdx="1"/>
  <p:cmAuthor id="0" name="CHINESE-BC06F90" initials="" lastIdx="0" clrIdx="0"/>
  <p:cmAuthor id="7" name="1206988966@qq.com" initials="1" lastIdx="1" clrIdx="2"/>
  <p:cmAuthor id="8" name="姜伟光" initials="姜" lastIdx="1" clrIdx="0"/>
  <p:cmAuthor id="3" name="Author" initials="A" lastIdx="0" clrIdx="2"/>
  <p:cmAuthor id="4" name="Administrator" initials="A" lastIdx="4" clrIdx="3"/>
  <p:cmAuthor id="5" name="宋洁然" initials="宋" lastIdx="2" clrIdx="1"/>
  <p:cmAuthor id="6" name="ming qiu" initials="m" lastIdx="17" clrIdx="1"/>
  <p:cmAuthor id="9" name="dongyu" initials="d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70B59E"/>
    <a:srgbClr val="0000FF"/>
    <a:srgbClr val="F9F9F7"/>
    <a:srgbClr val="D8572A"/>
    <a:srgbClr val="7F0000"/>
    <a:srgbClr val="F2FCF4"/>
    <a:srgbClr val="E909B7"/>
    <a:srgbClr val="EA5422"/>
    <a:srgbClr val="BC8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4" autoAdjust="0"/>
    <p:restoredTop sz="99274" autoAdjust="0"/>
  </p:normalViewPr>
  <p:slideViewPr>
    <p:cSldViewPr snapToGrid="0" showGuides="1">
      <p:cViewPr varScale="1">
        <p:scale>
          <a:sx n="59" d="100"/>
          <a:sy n="59" d="100"/>
        </p:scale>
        <p:origin x="138" y="606"/>
      </p:cViewPr>
      <p:guideLst>
        <p:guide orient="horz" pos="2246"/>
        <p:guide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gs" Target="tags/tag328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F6455-3F6C-4F79-A45F-E0EDFCFC5B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F90AC-134D-4A33-AAE0-348CDACF23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F8C7A94-4F48-4D78-B507-8DB6CBA51D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DADAC-5789-4BE4-9EF6-0848C34E6B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3.png"/><Relationship Id="rId6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4.xml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6.xml"/><Relationship Id="rId3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0.xml"/><Relationship Id="rId3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2.xm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1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tags" Target="../tags/tag28.xml"/><Relationship Id="rId3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3.png"/><Relationship Id="rId5" Type="http://schemas.openxmlformats.org/officeDocument/2006/relationships/tags" Target="../tags/tag35.xml"/><Relationship Id="rId4" Type="http://schemas.openxmlformats.org/officeDocument/2006/relationships/image" Target="../media/image2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image" Target="../media/image3.png"/><Relationship Id="rId5" Type="http://schemas.openxmlformats.org/officeDocument/2006/relationships/tags" Target="../tags/tag43.xml"/><Relationship Id="rId4" Type="http://schemas.openxmlformats.org/officeDocument/2006/relationships/image" Target="../media/image2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tags" Target="../tags/tag52.xm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image" Target="../media/image3.png"/><Relationship Id="rId5" Type="http://schemas.openxmlformats.org/officeDocument/2006/relationships/tags" Target="../tags/tag61.xm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image" Target="../media/image3.png"/><Relationship Id="rId5" Type="http://schemas.openxmlformats.org/officeDocument/2006/relationships/tags" Target="../tags/tag70.xml"/><Relationship Id="rId4" Type="http://schemas.openxmlformats.org/officeDocument/2006/relationships/image" Target="../media/image2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image" Target="../media/image6.png"/><Relationship Id="rId5" Type="http://schemas.openxmlformats.org/officeDocument/2006/relationships/tags" Target="../tags/tag81.xml"/><Relationship Id="rId4" Type="http://schemas.openxmlformats.org/officeDocument/2006/relationships/image" Target="../media/image5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0" Type="http://schemas.openxmlformats.org/officeDocument/2006/relationships/tags" Target="../tags/tag188.xm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0" Type="http://schemas.openxmlformats.org/officeDocument/2006/relationships/tags" Target="../tags/tag205.xm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12192000" cy="6004559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2"/>
          <p:cNvSpPr/>
          <p:nvPr>
            <p:ph type="ctrTitle" idx="2" hasCustomPrompt="1"/>
            <p:custDataLst>
              <p:tags r:id="rId4"/>
            </p:custDataLst>
          </p:nvPr>
        </p:nvSpPr>
        <p:spPr>
          <a:xfrm>
            <a:off x="1219229" y="2095765"/>
            <a:ext cx="4825365" cy="1846659"/>
          </a:xfrm>
        </p:spPr>
        <p:txBody>
          <a:bodyPr vert="horz" wrap="square" lIns="0" tIns="0" rIns="0" bIns="0" rtlCol="0" anchor="b" anchorCtr="0">
            <a:normAutofit lnSpcReduction="1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3"/>
          <p:cNvSpPr/>
          <p:nvPr>
            <p:ph type="subTitle" idx="3" hasCustomPrompt="1"/>
            <p:custDataLst>
              <p:tags r:id="rId5"/>
            </p:custDataLst>
          </p:nvPr>
        </p:nvSpPr>
        <p:spPr>
          <a:xfrm>
            <a:off x="1219229" y="4115857"/>
            <a:ext cx="4826000" cy="370205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2313300"/>
            <a:ext cx="3235350" cy="2231388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2"/>
          <p:cNvSpPr/>
          <p:nvPr>
            <p:ph type="subTitle" idx="3" hasCustomPrompt="1"/>
            <p:custDataLst>
              <p:tags r:id="rId8"/>
            </p:custDataLst>
          </p:nvPr>
        </p:nvSpPr>
        <p:spPr>
          <a:xfrm>
            <a:off x="4521236" y="2976598"/>
            <a:ext cx="6857365" cy="825334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3" name="标题 3"/>
          <p:cNvSpPr/>
          <p:nvPr>
            <p:ph type="ctrTitle" idx="2" hasCustomPrompt="1"/>
            <p:custDataLst>
              <p:tags r:id="rId9"/>
            </p:custDataLst>
          </p:nvPr>
        </p:nvSpPr>
        <p:spPr>
          <a:xfrm>
            <a:off x="4521236" y="2000603"/>
            <a:ext cx="6858000" cy="845820"/>
          </a:xfrm>
        </p:spPr>
        <p:txBody>
          <a:bodyPr vert="horz" wrap="square" lIns="0" tIns="0" rIns="0" bIns="0" rtlCol="0" anchor="b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500" b="1" i="0" u="none" strike="noStrike" kern="1200" cap="none" spc="5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915434"/>
            <a:ext cx="4389120" cy="3027131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12192000" cy="600455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2"/>
          <p:cNvSpPr/>
          <p:nvPr>
            <p:ph type="body" idx="1" hasCustomPrompt="1"/>
            <p:custDataLst>
              <p:tags r:id="rId4"/>
            </p:custDataLst>
          </p:nvPr>
        </p:nvSpPr>
        <p:spPr>
          <a:xfrm>
            <a:off x="850906" y="3840522"/>
            <a:ext cx="4648238" cy="484413"/>
          </a:xfr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6" name="标题 3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62006" y="2533057"/>
            <a:ext cx="4826038" cy="113855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600" b="1" i="0" u="none" strike="noStrike" kern="1200" cap="none" spc="10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762006" y="3832267"/>
            <a:ext cx="4826038" cy="4926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>
              <a:lnSpc>
                <a:spcPct val="100000"/>
              </a:lnSpc>
            </a:pPr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8" name="图片 1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8" name="图片 1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8" name="图片 1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8" name="图片 1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8" name="图片 1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8" name="图片 1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1" y="-10801"/>
            <a:ext cx="1753527" cy="1753527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461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27940"/>
            <a:ext cx="12192000" cy="68586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/>
        </p:nvSpPr>
        <p:spPr>
          <a:xfrm>
            <a:off x="1372871" y="424180"/>
            <a:ext cx="8209915" cy="44196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课堂练习</a:t>
            </a:r>
            <a:endParaRPr lang="zh-CN" altLang="en-US" sz="280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E:\chongswitch （政尔八经）\政尔八经logo1.png政尔八经logo1"/>
          <p:cNvPicPr>
            <a:picLocks noChangeAspect="1"/>
          </p:cNvPicPr>
          <p:nvPr userDrawn="1"/>
        </p:nvPicPr>
        <p:blipFill>
          <a:blip r:embed="rId2"/>
          <a:srcRect l="28158" t="12248" r="26624" b="43473"/>
          <a:stretch>
            <a:fillRect/>
          </a:stretch>
        </p:blipFill>
        <p:spPr>
          <a:xfrm>
            <a:off x="416623" y="246770"/>
            <a:ext cx="812065" cy="795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标题 1"/>
          <p:cNvSpPr>
            <a:spLocks noGrp="1"/>
          </p:cNvSpPr>
          <p:nvPr>
            <p:ph type="title"/>
          </p:nvPr>
        </p:nvSpPr>
        <p:spPr>
          <a:xfrm>
            <a:off x="803275" y="444286"/>
            <a:ext cx="8970989" cy="66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kumimoji="0" lang="zh-CN" altLang="en-US" sz="3200" b="1" i="0" u="none" strike="noStrike" cap="none" spc="0" normalizeH="0" baseline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cxnSp>
        <p:nvCxnSpPr>
          <p:cNvPr id="213" name="直线连接符 3"/>
          <p:cNvCxnSpPr/>
          <p:nvPr userDrawn="1"/>
        </p:nvCxnSpPr>
        <p:spPr>
          <a:xfrm>
            <a:off x="0" y="1193800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坚哥政史 微信：sez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22" Type="http://schemas.openxmlformats.org/officeDocument/2006/relationships/tags" Target="../tags/tag89.xml"/><Relationship Id="rId21" Type="http://schemas.openxmlformats.org/officeDocument/2006/relationships/tags" Target="../tags/tag88.xml"/><Relationship Id="rId20" Type="http://schemas.openxmlformats.org/officeDocument/2006/relationships/tags" Target="../tags/tag87.xml"/><Relationship Id="rId2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5" Type="http://schemas.openxmlformats.org/officeDocument/2006/relationships/theme" Target="../theme/theme5.xml"/><Relationship Id="rId24" Type="http://schemas.openxmlformats.org/officeDocument/2006/relationships/tags" Target="../tags/tag217.xml"/><Relationship Id="rId23" Type="http://schemas.openxmlformats.org/officeDocument/2006/relationships/tags" Target="../tags/tag216.xml"/><Relationship Id="rId22" Type="http://schemas.openxmlformats.org/officeDocument/2006/relationships/tags" Target="../tags/tag215.xml"/><Relationship Id="rId21" Type="http://schemas.openxmlformats.org/officeDocument/2006/relationships/tags" Target="../tags/tag214.xml"/><Relationship Id="rId20" Type="http://schemas.openxmlformats.org/officeDocument/2006/relationships/tags" Target="../tags/tag213.xml"/><Relationship Id="rId2" Type="http://schemas.openxmlformats.org/officeDocument/2006/relationships/slideLayout" Target="../slideLayouts/slideLayout45.xml"/><Relationship Id="rId19" Type="http://schemas.openxmlformats.org/officeDocument/2006/relationships/tags" Target="../tags/tag212.xml"/><Relationship Id="rId18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50A4-C81B-49B3-9B87-492B339AB8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0AAE-6D7D-439B-AC41-B234E7D0B5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image" Target="../media/image8.png"/><Relationship Id="rId7" Type="http://schemas.openxmlformats.org/officeDocument/2006/relationships/tags" Target="../tags/tag220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.png"/><Relationship Id="rId3" Type="http://schemas.openxmlformats.org/officeDocument/2006/relationships/tags" Target="../tags/tag219.xm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1" Type="http://schemas.openxmlformats.org/officeDocument/2006/relationships/tags" Target="../tags/tag21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295.xml"/><Relationship Id="rId7" Type="http://schemas.openxmlformats.org/officeDocument/2006/relationships/image" Target="../media/image2.png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.png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304.xml"/><Relationship Id="rId10" Type="http://schemas.openxmlformats.org/officeDocument/2006/relationships/image" Target="../media/image24.png"/><Relationship Id="rId1" Type="http://schemas.openxmlformats.org/officeDocument/2006/relationships/tags" Target="../tags/tag30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3" Type="http://schemas.openxmlformats.org/officeDocument/2006/relationships/slideLayout" Target="../slideLayouts/slideLayout41.xml"/><Relationship Id="rId22" Type="http://schemas.openxmlformats.org/officeDocument/2006/relationships/tags" Target="../tags/tag322.xml"/><Relationship Id="rId21" Type="http://schemas.openxmlformats.org/officeDocument/2006/relationships/tags" Target="../tags/tag321.xml"/><Relationship Id="rId20" Type="http://schemas.openxmlformats.org/officeDocument/2006/relationships/tags" Target="../tags/tag320.xml"/><Relationship Id="rId2" Type="http://schemas.openxmlformats.org/officeDocument/2006/relationships/tags" Target="../tags/tag306.xml"/><Relationship Id="rId19" Type="http://schemas.openxmlformats.org/officeDocument/2006/relationships/tags" Target="../tags/tag319.xml"/><Relationship Id="rId18" Type="http://schemas.openxmlformats.org/officeDocument/2006/relationships/tags" Target="../tags/tag318.xml"/><Relationship Id="rId17" Type="http://schemas.openxmlformats.org/officeDocument/2006/relationships/image" Target="../media/image17.png"/><Relationship Id="rId16" Type="http://schemas.openxmlformats.org/officeDocument/2006/relationships/image" Target="../media/image15.png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tags" Target="../tags/tag314.xml"/><Relationship Id="rId1" Type="http://schemas.openxmlformats.org/officeDocument/2006/relationships/tags" Target="../tags/tag30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50.xml"/><Relationship Id="rId6" Type="http://schemas.openxmlformats.org/officeDocument/2006/relationships/tags" Target="../tags/tag327.xml"/><Relationship Id="rId5" Type="http://schemas.openxmlformats.org/officeDocument/2006/relationships/image" Target="../media/image25.png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4.xml"/><Relationship Id="rId5" Type="http://schemas.openxmlformats.org/officeDocument/2006/relationships/tags" Target="../tags/tag224.xml"/><Relationship Id="rId4" Type="http://schemas.openxmlformats.org/officeDocument/2006/relationships/image" Target="../media/image9.jpeg"/><Relationship Id="rId3" Type="http://schemas.openxmlformats.org/officeDocument/2006/relationships/tags" Target="../tags/tag223.xml"/><Relationship Id="rId2" Type="http://schemas.openxmlformats.org/officeDocument/2006/relationships/image" Target="../media/image3.png"/><Relationship Id="rId1" Type="http://schemas.openxmlformats.org/officeDocument/2006/relationships/tags" Target="../tags/tag222.xml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openxmlformats.org/officeDocument/2006/relationships/image" Target="../media/image2.png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24.xml"/><Relationship Id="rId12" Type="http://schemas.openxmlformats.org/officeDocument/2006/relationships/tags" Target="../tags/tag233.xml"/><Relationship Id="rId11" Type="http://schemas.openxmlformats.org/officeDocument/2006/relationships/image" Target="../media/image11.png"/><Relationship Id="rId10" Type="http://schemas.openxmlformats.org/officeDocument/2006/relationships/tags" Target="../tags/tag232.xml"/><Relationship Id="rId1" Type="http://schemas.openxmlformats.org/officeDocument/2006/relationships/tags" Target="../tags/tag22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5" Type="http://schemas.openxmlformats.org/officeDocument/2006/relationships/slideLayout" Target="../slideLayouts/slideLayout41.xml"/><Relationship Id="rId24" Type="http://schemas.openxmlformats.org/officeDocument/2006/relationships/tags" Target="../tags/tag250.xml"/><Relationship Id="rId23" Type="http://schemas.openxmlformats.org/officeDocument/2006/relationships/tags" Target="../tags/tag249.xml"/><Relationship Id="rId22" Type="http://schemas.openxmlformats.org/officeDocument/2006/relationships/tags" Target="../tags/tag248.xml"/><Relationship Id="rId21" Type="http://schemas.openxmlformats.org/officeDocument/2006/relationships/image" Target="../media/image18.svg"/><Relationship Id="rId20" Type="http://schemas.openxmlformats.org/officeDocument/2006/relationships/image" Target="../media/image17.png"/><Relationship Id="rId2" Type="http://schemas.openxmlformats.org/officeDocument/2006/relationships/tags" Target="../tags/tag235.xml"/><Relationship Id="rId19" Type="http://schemas.openxmlformats.org/officeDocument/2006/relationships/image" Target="../media/image16.svg"/><Relationship Id="rId18" Type="http://schemas.openxmlformats.org/officeDocument/2006/relationships/image" Target="../media/image15.png"/><Relationship Id="rId17" Type="http://schemas.openxmlformats.org/officeDocument/2006/relationships/tags" Target="../tags/tag247.xml"/><Relationship Id="rId16" Type="http://schemas.openxmlformats.org/officeDocument/2006/relationships/tags" Target="../tags/tag246.xml"/><Relationship Id="rId15" Type="http://schemas.openxmlformats.org/officeDocument/2006/relationships/tags" Target="../tags/tag245.xml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24.xml"/><Relationship Id="rId1" Type="http://schemas.openxmlformats.org/officeDocument/2006/relationships/tags" Target="../tags/tag25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image" Target="../media/image2.png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" Type="http://schemas.openxmlformats.org/officeDocument/2006/relationships/tags" Target="../tags/tag25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7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image" Target="../media/image2.png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" Type="http://schemas.openxmlformats.org/officeDocument/2006/relationships/tags" Target="../tags/tag27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9" Type="http://schemas.openxmlformats.org/officeDocument/2006/relationships/slideLayout" Target="../slideLayouts/slideLayout41.xml"/><Relationship Id="rId18" Type="http://schemas.openxmlformats.org/officeDocument/2006/relationships/tags" Target="../tags/tag290.xml"/><Relationship Id="rId17" Type="http://schemas.openxmlformats.org/officeDocument/2006/relationships/tags" Target="../tags/tag289.xml"/><Relationship Id="rId16" Type="http://schemas.openxmlformats.org/officeDocument/2006/relationships/image" Target="../media/image17.png"/><Relationship Id="rId15" Type="http://schemas.openxmlformats.org/officeDocument/2006/relationships/image" Target="../media/image15.png"/><Relationship Id="rId14" Type="http://schemas.openxmlformats.org/officeDocument/2006/relationships/tags" Target="../tags/tag288.xml"/><Relationship Id="rId13" Type="http://schemas.openxmlformats.org/officeDocument/2006/relationships/tags" Target="../tags/tag287.xml"/><Relationship Id="rId12" Type="http://schemas.openxmlformats.org/officeDocument/2006/relationships/tags" Target="../tags/tag286.xml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tags" Target="../tags/tag2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8" name="图片 10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pic>
        <p:nvPicPr>
          <p:cNvPr id="2" name="中国奇谭宣传片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905"/>
            <a:ext cx="12192000" cy="68541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5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625944"/>
          </a:xfrm>
          <a:prstGeom prst="rect">
            <a:avLst/>
          </a:prstGeom>
        </p:spPr>
      </p:pic>
      <p:sp>
        <p:nvSpPr>
          <p:cNvPr id="9" name="直角三角形 8"/>
          <p:cNvSpPr/>
          <p:nvPr>
            <p:custDataLst>
              <p:tags r:id="rId4"/>
            </p:custDataLst>
          </p:nvPr>
        </p:nvSpPr>
        <p:spPr>
          <a:xfrm rot="10800000">
            <a:off x="8648700" y="0"/>
            <a:ext cx="3543298" cy="3251200"/>
          </a:xfrm>
          <a:prstGeom prst="rtTriangle">
            <a:avLst/>
          </a:prstGeom>
          <a:pattFill prst="wdDnDiag">
            <a:fgClr>
              <a:schemeClr val="lt1">
                <a:lumMod val="95000"/>
              </a:schemeClr>
            </a:fgClr>
            <a:bgClr>
              <a:schemeClr val="l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20230827</a:t>
            </a:r>
            <a:endParaRPr kumimoji="1" lang="zh-CN" altLang="en-US" sz="1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直角三角形 9"/>
          <p:cNvSpPr/>
          <p:nvPr>
            <p:custDataLst>
              <p:tags r:id="rId5"/>
            </p:custDataLst>
          </p:nvPr>
        </p:nvSpPr>
        <p:spPr>
          <a:xfrm>
            <a:off x="0" y="4467225"/>
            <a:ext cx="1877695" cy="2390775"/>
          </a:xfrm>
          <a:prstGeom prst="rtTriangl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1290" y="198120"/>
            <a:ext cx="720090" cy="720090"/>
          </a:xfrm>
          <a:prstGeom prst="rect">
            <a:avLst/>
          </a:prstGeom>
        </p:spPr>
      </p:pic>
      <p:sp>
        <p:nvSpPr>
          <p:cNvPr id="20" name="Title 6"/>
          <p:cNvSpPr txBox="1"/>
          <p:nvPr>
            <p:custDataLst>
              <p:tags r:id="rId8"/>
            </p:custDataLst>
          </p:nvPr>
        </p:nvSpPr>
        <p:spPr>
          <a:xfrm>
            <a:off x="5856605" y="198120"/>
            <a:ext cx="5740400" cy="49472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50000"/>
              </a:lnSpc>
              <a:spcBef>
                <a:spcPts val="600"/>
              </a:spcBef>
              <a:spcAft>
                <a:spcPts val="1400"/>
              </a:spcAft>
              <a:buSzPct val="100000"/>
              <a:buFont typeface="Wingdings" panose="05000000000000000000" charset="0"/>
            </a:pPr>
            <a:r>
              <a:rPr lang="en-US" altLang="zh-CN" sz="28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en-US" altLang="zh-CN"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光影记录变迁，照片讲述历史</a:t>
            </a:r>
            <a:r>
              <a:rPr lang="zh-CN" altLang="en-US"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。南方日报正在举行“我们的45年”——庆祝改革开放45周年</a:t>
            </a:r>
            <a:r>
              <a:rPr lang="zh-CN" altLang="en-US" sz="3200" b="1" spc="40">
                <a:ln w="3175">
                  <a:noFill/>
                  <a:prstDash val="dash"/>
                </a:ln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主题摄影作品</a:t>
            </a:r>
            <a:r>
              <a:rPr lang="zh-CN" altLang="en-US"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征集展示活动，</a:t>
            </a:r>
            <a:r>
              <a:rPr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旨在展示改革开放</a:t>
            </a:r>
            <a:r>
              <a:rPr lang="zh-CN" altLang="en-US"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以来</a:t>
            </a:r>
            <a:r>
              <a:rPr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3200" b="1" spc="40">
                <a:ln w="3175">
                  <a:noFill/>
                  <a:prstDash val="dash"/>
                </a:ln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巨大变迁</a:t>
            </a:r>
            <a:r>
              <a:rPr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以及背后的</a:t>
            </a:r>
            <a:r>
              <a:rPr sz="3200" b="1" spc="40">
                <a:ln w="3175">
                  <a:noFill/>
                  <a:prstDash val="dash"/>
                </a:ln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改革开放精神</a:t>
            </a:r>
            <a:r>
              <a:rPr sz="32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z="32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9"/>
          <a:stretch>
            <a:fillRect/>
          </a:stretch>
        </p:blipFill>
        <p:spPr>
          <a:xfrm>
            <a:off x="881380" y="198120"/>
            <a:ext cx="4615815" cy="6659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5728335" y="5513070"/>
            <a:ext cx="6226175" cy="118237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p>
            <a:r>
              <a:rPr lang="zh-CN" altLang="en-US" sz="32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粗黑宋简体" panose="02000000000000000000" charset="-122"/>
                <a:ea typeface="方正粗黑宋简体" panose="02000000000000000000" charset="-122"/>
                <a:cs typeface="方正清楷 简" panose="02000500000000000000" charset="-122"/>
                <a:sym typeface="+mn-ea"/>
              </a:rPr>
              <a:t>任务四：</a:t>
            </a:r>
            <a:r>
              <a:rPr lang="zh-CN" altLang="en-US" sz="36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请设计你的作品名称及创意内容。</a:t>
            </a:r>
            <a:endParaRPr lang="zh-CN" altLang="en-US" sz="36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115" y="140335"/>
            <a:ext cx="11620500" cy="65144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26720" y="2073910"/>
            <a:ext cx="10068560" cy="4615815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极大改变了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中国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的面貌、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中华民族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的面貌、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中国人民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的面貌、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中国共产党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的面貌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；</a:t>
            </a:r>
            <a:endParaRPr lang="zh-CN" altLang="en-US" sz="2800">
              <a:latin typeface="汉仪大黑简" panose="02010600000101010101" charset="-122"/>
              <a:ea typeface="汉仪大黑简" panose="02010600000101010101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中华民族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迎来了从站起来、富起来到强起来的伟大飞跃；</a:t>
            </a:r>
            <a:endParaRPr lang="zh-CN" altLang="en-US" sz="2800">
              <a:latin typeface="汉仪大黑简" panose="02010600000101010101" charset="-122"/>
              <a:ea typeface="汉仪大黑简" panose="02010600000101010101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中国特色社会主义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迎来了从创立、发展到完善的伟大飞跃。</a:t>
            </a:r>
            <a:endParaRPr lang="zh-CN" altLang="en-US" sz="2800">
              <a:latin typeface="汉仪大黑简" panose="02010600000101010101" charset="-122"/>
              <a:ea typeface="汉仪大黑简" panose="02010600000101010101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中国人民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迎来了从温饱不足到小康富裕的伟大飞跃；</a:t>
            </a:r>
            <a:endParaRPr lang="zh-CN" altLang="en-US" sz="28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400000101010101" charset="-122"/>
              <a:ea typeface="汉仪菱心体简" panose="02010400000101010101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</a:rPr>
              <a:t>中华民族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</a:rPr>
              <a:t>正以崭新的姿态屹立于世界的东方；</a:t>
            </a:r>
            <a:endParaRPr lang="zh-CN" altLang="en-US" sz="2800">
              <a:latin typeface="汉仪大黑简" panose="02010600000101010101" charset="-122"/>
              <a:ea typeface="汉仪大黑简" panose="02010600000101010101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endParaRPr lang="zh-CN" altLang="en-US" sz="2800">
              <a:latin typeface="汉仪大黑简" panose="02010600000101010101" charset="-122"/>
              <a:ea typeface="汉仪大黑简" panose="02010600000101010101" charset="-122"/>
            </a:endParaRPr>
          </a:p>
        </p:txBody>
      </p:sp>
      <p:pic>
        <p:nvPicPr>
          <p:cNvPr id="11" name="图片 10" descr="E:\chongswitch （政尔八经）\政尔八经logo1.png政尔八经logo1"/>
          <p:cNvPicPr>
            <a:picLocks noChangeAspect="1"/>
          </p:cNvPicPr>
          <p:nvPr userDrawn="1"/>
        </p:nvPicPr>
        <p:blipFill>
          <a:blip r:embed="rId1"/>
          <a:srcRect l="28158" t="12248" r="26624" b="43473"/>
          <a:stretch>
            <a:fillRect/>
          </a:stretch>
        </p:blipFill>
        <p:spPr>
          <a:xfrm>
            <a:off x="416622" y="247405"/>
            <a:ext cx="812065" cy="79555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6560" y="1283335"/>
            <a:ext cx="5262245" cy="5835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、中国改革开放历史意义</a:t>
            </a:r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1228725" y="322580"/>
            <a:ext cx="808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</a:rPr>
              <a:t>总结：改革开放</a:t>
            </a:r>
            <a:r>
              <a:rPr lang="zh-CN" sz="360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</a:rPr>
              <a:t>何以伟大</a:t>
            </a:r>
            <a:endParaRPr lang="zh-CN" altLang="en-US" sz="360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大黑简" panose="02010600000101010101" charset="-122"/>
              <a:ea typeface="汉仪大黑简" panose="02010600000101010101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10199370" y="1755775"/>
            <a:ext cx="1880235" cy="429768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8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层次递进</a:t>
            </a:r>
            <a:endParaRPr lang="zh-CN" altLang="en-US" sz="48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8" grpId="0" bldLvl="0" animBg="1"/>
      <p:bldP spid="8" grpId="1" animBg="1"/>
      <p:bldP spid="3" grpId="0" bldLvl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115" y="140335"/>
            <a:ext cx="11620500" cy="65144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8725" y="322580"/>
            <a:ext cx="6600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</a:rPr>
              <a:t>总结：改革开放何以伟大</a:t>
            </a:r>
            <a:endParaRPr lang="zh-CN" altLang="en-US" sz="360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大黑简" panose="02010600000101010101" charset="-122"/>
              <a:ea typeface="汉仪大黑简" panose="0201060000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8520" y="1952625"/>
            <a:ext cx="10541635" cy="2639060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 anchor="t">
            <a:no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</a:rPr>
              <a:t>改革开放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是赶上时代的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法宝</a:t>
            </a:r>
            <a:r>
              <a:rPr lang="zh-CN" altLang="en-US" sz="2800">
                <a:solidFill>
                  <a:srgbClr val="C00000"/>
                </a:solidFill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；</a:t>
            </a:r>
            <a:endParaRPr lang="zh-CN" altLang="en-US" sz="2800">
              <a:solidFill>
                <a:srgbClr val="C00000"/>
              </a:solidFill>
              <a:latin typeface="汉仪大黑简" panose="02010600000101010101" charset="-122"/>
              <a:ea typeface="汉仪大黑简" panose="02010600000101010101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是坚持发展中国特色社会主义的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必由之路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；</a:t>
            </a:r>
            <a:endParaRPr lang="zh-CN" altLang="en-US" sz="2800">
              <a:latin typeface="汉仪大黑简" panose="02010600000101010101" charset="-122"/>
              <a:ea typeface="汉仪大黑简" panose="02010600000101010101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是决定当代中国命运的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关键一招</a:t>
            </a: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；</a:t>
            </a:r>
            <a:endParaRPr lang="zh-CN" altLang="en-US" sz="2800">
              <a:latin typeface="汉仪大黑简" panose="02010600000101010101" charset="-122"/>
              <a:ea typeface="汉仪大黑简" panose="02010600000101010101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800"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是实现两个一百年奋斗目标、实现中华民族民族复兴的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大黑简" panose="02010600000101010101" charset="-122"/>
                <a:ea typeface="汉仪大黑简" panose="02010600000101010101" charset="-122"/>
                <a:sym typeface="+mn-ea"/>
              </a:rPr>
              <a:t>关键一招。</a:t>
            </a:r>
            <a:endParaRPr lang="zh-CN" altLang="en-US" sz="2800">
              <a:latin typeface="汉仪大黑简" panose="02010600000101010101" charset="-122"/>
              <a:ea typeface="汉仪大黑简" panose="02010600000101010101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2800">
              <a:latin typeface="汉仪大黑简" panose="02010600000101010101" charset="-122"/>
              <a:ea typeface="汉仪大黑简" panose="02010600000101010101" charset="-122"/>
            </a:endParaRPr>
          </a:p>
        </p:txBody>
      </p:sp>
      <p:pic>
        <p:nvPicPr>
          <p:cNvPr id="11" name="图片 10" descr="E:\chongswitch （政尔八经）\政尔八经logo1.png政尔八经logo1"/>
          <p:cNvPicPr>
            <a:picLocks noChangeAspect="1"/>
          </p:cNvPicPr>
          <p:nvPr userDrawn="1"/>
        </p:nvPicPr>
        <p:blipFill>
          <a:blip r:embed="rId1"/>
          <a:srcRect l="28158" t="12248" r="26624" b="43473"/>
          <a:stretch>
            <a:fillRect/>
          </a:stretch>
        </p:blipFill>
        <p:spPr>
          <a:xfrm>
            <a:off x="416622" y="247405"/>
            <a:ext cx="812065" cy="79555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6560" y="1283335"/>
            <a:ext cx="7412355" cy="5835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、中国改革开放现实意义</a:t>
            </a:r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下箭头 5"/>
          <p:cNvSpPr/>
          <p:nvPr>
            <p:custDataLst>
              <p:tags r:id="rId2"/>
            </p:custDataLst>
          </p:nvPr>
        </p:nvSpPr>
        <p:spPr>
          <a:xfrm>
            <a:off x="5087620" y="4677410"/>
            <a:ext cx="1014730" cy="4540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2496A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/>
            <a:endParaRPr lang="zh-CN" altLang="en-US" sz="1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8"/>
          <p:cNvSpPr txBox="1"/>
          <p:nvPr>
            <p:custDataLst>
              <p:tags r:id="rId3"/>
            </p:custDataLst>
          </p:nvPr>
        </p:nvSpPr>
        <p:spPr>
          <a:xfrm>
            <a:off x="858520" y="4831715"/>
            <a:ext cx="947356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lvl="0"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只有中国特色社会主义才能发展中国</a:t>
            </a:r>
            <a:endParaRPr lang="zh-CN" altLang="en-US" sz="3200" b="1" dirty="0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改革开放只有进行时，没有完成时</a:t>
            </a: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200" b="1" dirty="0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8" grpId="0" bldLvl="0" animBg="1"/>
      <p:bldP spid="8" grpId="1" animBg="1"/>
      <p:bldP spid="6" grpId="0" bldLvl="0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5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625944"/>
          </a:xfrm>
          <a:prstGeom prst="rect">
            <a:avLst/>
          </a:prstGeom>
        </p:spPr>
      </p:pic>
      <p:sp>
        <p:nvSpPr>
          <p:cNvPr id="9" name="直角三角形 8"/>
          <p:cNvSpPr/>
          <p:nvPr>
            <p:custDataLst>
              <p:tags r:id="rId4"/>
            </p:custDataLst>
          </p:nvPr>
        </p:nvSpPr>
        <p:spPr>
          <a:xfrm rot="10800000">
            <a:off x="8648700" y="0"/>
            <a:ext cx="3543298" cy="3251200"/>
          </a:xfrm>
          <a:prstGeom prst="rtTriangle">
            <a:avLst/>
          </a:prstGeom>
          <a:pattFill prst="wdDnDiag">
            <a:fgClr>
              <a:schemeClr val="lt1">
                <a:lumMod val="95000"/>
              </a:schemeClr>
            </a:fgClr>
            <a:bgClr>
              <a:schemeClr val="l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20230827</a:t>
            </a:r>
            <a:endParaRPr kumimoji="1" lang="zh-CN" altLang="en-US" sz="1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直角三角形 9"/>
          <p:cNvSpPr/>
          <p:nvPr>
            <p:custDataLst>
              <p:tags r:id="rId5"/>
            </p:custDataLst>
          </p:nvPr>
        </p:nvSpPr>
        <p:spPr>
          <a:xfrm>
            <a:off x="0" y="4467225"/>
            <a:ext cx="1877695" cy="2390775"/>
          </a:xfrm>
          <a:prstGeom prst="rtTriangl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640" y="5647055"/>
            <a:ext cx="11718290" cy="121094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p>
            <a:r>
              <a:rPr lang="zh-CN" altLang="en-US" sz="32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粗黑宋简体" panose="02000000000000000000" charset="-122"/>
                <a:ea typeface="方正粗黑宋简体" panose="02000000000000000000" charset="-122"/>
                <a:cs typeface="方正清楷 简" panose="02000500000000000000" charset="-122"/>
                <a:sym typeface="+mn-ea"/>
              </a:rPr>
              <a:t>任务五：</a:t>
            </a:r>
            <a:r>
              <a:rPr lang="zh-CN" altLang="en-US" sz="36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请结合中国动画的发展历程，借鉴美日动画的成功经验，为推动中国动画复兴建言献策（多角度）。</a:t>
            </a:r>
            <a:endParaRPr lang="zh-CN" altLang="en-US" sz="36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1290" y="24130"/>
            <a:ext cx="720090" cy="7200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0640" y="160655"/>
            <a:ext cx="913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四：</a:t>
            </a:r>
            <a:r>
              <a:rPr lang="zh-CN" altLang="en-US" sz="3200">
                <a:solidFill>
                  <a:srgbClr val="FFC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复兴</a:t>
            </a:r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·改革开放如何进行到底</a:t>
            </a:r>
            <a:endParaRPr lang="zh-CN" altLang="en-US" sz="3200">
              <a:solidFill>
                <a:srgbClr val="00B050"/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8"/>
          <a:stretch>
            <a:fillRect/>
          </a:stretch>
        </p:blipFill>
        <p:spPr>
          <a:xfrm>
            <a:off x="161290" y="843915"/>
            <a:ext cx="4491355" cy="4695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9"/>
          <a:srcRect b="9690"/>
          <a:stretch>
            <a:fillRect/>
          </a:stretch>
        </p:blipFill>
        <p:spPr>
          <a:xfrm>
            <a:off x="4762500" y="855980"/>
            <a:ext cx="3511550" cy="467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10"/>
          <a:stretch>
            <a:fillRect/>
          </a:stretch>
        </p:blipFill>
        <p:spPr>
          <a:xfrm>
            <a:off x="8359140" y="844550"/>
            <a:ext cx="3653790" cy="47015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>
            <p:custDataLst>
              <p:tags r:id="rId1"/>
            </p:custDataLst>
          </p:nvPr>
        </p:nvSpPr>
        <p:spPr>
          <a:xfrm>
            <a:off x="316865" y="2263140"/>
            <a:ext cx="3935095" cy="2846070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lang="zh-CN" sz="2800" b="1">
                <a:effectLst/>
                <a:sym typeface="+mn-ea"/>
              </a:rPr>
              <a:t>把准发展航向，</a:t>
            </a:r>
            <a:endParaRPr lang="zh-CN" sz="2800" b="1">
              <a:effectLst/>
              <a:sym typeface="+mn-ea"/>
            </a:endParaRPr>
          </a:p>
          <a:p>
            <a:pPr marR="0" lvl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2800" b="1">
                <a:effectLst/>
                <a:sym typeface="+mn-ea"/>
              </a:rPr>
              <a:t>   </a:t>
            </a:r>
            <a:r>
              <a:rPr lang="zh-CN" sz="2800" b="1">
                <a:effectLst/>
                <a:sym typeface="+mn-ea"/>
              </a:rPr>
              <a:t>加强政策扶持</a:t>
            </a:r>
            <a:endParaRPr lang="zh-CN" sz="2800" b="1">
              <a:effectLst/>
              <a:sym typeface="+mn-ea"/>
            </a:endParaRPr>
          </a:p>
          <a:p>
            <a:pPr marR="0" lvl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zh-CN" sz="2800" b="1">
                <a:solidFill>
                  <a:srgbClr val="00B050"/>
                </a:solidFill>
                <a:effectLst/>
                <a:sym typeface="+mn-ea"/>
              </a:rPr>
              <a:t>（财税金融，产权保护，人才培养，提供平台</a:t>
            </a:r>
            <a:r>
              <a:rPr lang="en-US" altLang="zh-CN" sz="2800" b="1">
                <a:solidFill>
                  <a:srgbClr val="00B050"/>
                </a:solidFill>
                <a:effectLst/>
                <a:sym typeface="+mn-ea"/>
              </a:rPr>
              <a:t>……</a:t>
            </a:r>
            <a:r>
              <a:rPr lang="zh-CN" altLang="en-US" sz="2800" b="1">
                <a:solidFill>
                  <a:srgbClr val="00B050"/>
                </a:solidFill>
                <a:effectLst/>
                <a:sym typeface="+mn-ea"/>
              </a:rPr>
              <a:t>）</a:t>
            </a:r>
            <a:endParaRPr lang="zh-CN" altLang="en-US" sz="2800" b="1">
              <a:solidFill>
                <a:srgbClr val="00B050"/>
              </a:solidFill>
              <a:effectLst/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46405" y="1261110"/>
            <a:ext cx="3908425" cy="4546600"/>
            <a:chOff x="693" y="2380"/>
            <a:chExt cx="7058" cy="4278"/>
          </a:xfrm>
        </p:grpSpPr>
        <p:sp>
          <p:nvSpPr>
            <p:cNvPr id="29" name="矩形 28"/>
            <p:cNvSpPr/>
            <p:nvPr>
              <p:custDataLst>
                <p:tags r:id="rId2"/>
              </p:custDataLst>
            </p:nvPr>
          </p:nvSpPr>
          <p:spPr>
            <a:xfrm>
              <a:off x="693" y="2380"/>
              <a:ext cx="7058" cy="4278"/>
            </a:xfrm>
            <a:prstGeom prst="rect">
              <a:avLst/>
            </a:prstGeom>
            <a:noFill/>
            <a:ln w="57150" cap="flat" cmpd="sng" algn="ctr">
              <a:solidFill>
                <a:srgbClr val="E84C2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30" name="直接连接符 29"/>
            <p:cNvCxnSpPr/>
            <p:nvPr>
              <p:custDataLst>
                <p:tags r:id="rId3"/>
              </p:custDataLst>
            </p:nvPr>
          </p:nvCxnSpPr>
          <p:spPr>
            <a:xfrm>
              <a:off x="2646" y="3489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rgbClr val="E84C22"/>
              </a:solidFill>
              <a:prstDash val="dash"/>
              <a:miter lim="800000"/>
            </a:ln>
            <a:effectLst/>
          </p:spPr>
        </p:cxnSp>
        <p:sp>
          <p:nvSpPr>
            <p:cNvPr id="32" name="矩形: 圆角 9"/>
            <p:cNvSpPr/>
            <p:nvPr>
              <p:custDataLst>
                <p:tags r:id="rId4"/>
              </p:custDataLst>
            </p:nvPr>
          </p:nvSpPr>
          <p:spPr>
            <a:xfrm>
              <a:off x="2646" y="2640"/>
              <a:ext cx="4729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4C22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国家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84C2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566920" y="2128520"/>
            <a:ext cx="3781425" cy="357187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sz="2800" b="1" i="0" u="none" strike="noStrike" cap="none" spc="100" normalizeH="0" baseline="0">
                <a:effectLst/>
                <a:latin typeface="微软雅黑" panose="020B0503020204020204" charset="-122"/>
                <a:ea typeface="微软雅黑" panose="020B0503020204020204" charset="-122"/>
              </a:rPr>
              <a:t>秉持初心情怀，</a:t>
            </a: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800" b="1" i="0" u="none" strike="noStrike" cap="none" spc="100" normalizeH="0" baseline="0">
                <a:effectLst/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kumimoji="0" lang="zh-CN" sz="2800" b="1" i="0" u="none" strike="noStrike" cap="none" spc="100" normalizeH="0" baseline="0">
                <a:effectLst/>
                <a:latin typeface="微软雅黑" panose="020B0503020204020204" charset="-122"/>
                <a:ea typeface="微软雅黑" panose="020B0503020204020204" charset="-122"/>
              </a:rPr>
              <a:t>追求精益求精。</a:t>
            </a: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marR="0" lvl="0" indent="-34290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sz="2800" b="1" i="0" u="none" strike="noStrike" cap="none" spc="100" normalizeH="0" baseline="0">
                <a:effectLst/>
                <a:latin typeface="微软雅黑" panose="020B0503020204020204" charset="-122"/>
                <a:ea typeface="微软雅黑" panose="020B0503020204020204" charset="-122"/>
              </a:rPr>
              <a:t>讲好中国故事，</a:t>
            </a: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altLang="zh-CN" sz="2800" b="1" i="0" u="none" strike="noStrike" cap="none" spc="100" normalizeH="0" baseline="0">
                <a:effectLst/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kumimoji="0" lang="zh-CN" sz="2800" b="1" i="0" u="none" strike="noStrike" cap="none" spc="100" normalizeH="0" baseline="0">
                <a:effectLst/>
                <a:latin typeface="微软雅黑" panose="020B0503020204020204" charset="-122"/>
                <a:ea typeface="微软雅黑" panose="020B0503020204020204" charset="-122"/>
              </a:rPr>
              <a:t>立足时代之基。</a:t>
            </a: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marR="0" lvl="0" indent="-34290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lang="zh-CN" sz="2800" b="1">
                <a:effectLst/>
                <a:sym typeface="+mn-ea"/>
              </a:rPr>
              <a:t>延伸产业链条，</a:t>
            </a: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2800" b="1">
                <a:effectLst/>
                <a:sym typeface="+mn-ea"/>
              </a:rPr>
              <a:t>   </a:t>
            </a:r>
            <a:r>
              <a:rPr lang="zh-CN" sz="2800" b="1">
                <a:effectLst/>
                <a:sym typeface="+mn-ea"/>
              </a:rPr>
              <a:t>拓展受众群体</a:t>
            </a:r>
            <a:r>
              <a:rPr lang="zh-CN" sz="2800" b="1">
                <a:effectLst/>
                <a:sym typeface="+mn-ea"/>
              </a:rPr>
              <a:t>。</a:t>
            </a: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sz="2800" b="1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34535" y="1261110"/>
            <a:ext cx="3639185" cy="4553585"/>
            <a:chOff x="693" y="2380"/>
            <a:chExt cx="7058" cy="4277"/>
          </a:xfrm>
        </p:grpSpPr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693" y="2380"/>
              <a:ext cx="7058" cy="4277"/>
            </a:xfrm>
            <a:prstGeom prst="rect">
              <a:avLst/>
            </a:prstGeom>
            <a:noFill/>
            <a:ln w="57150" cap="flat" cmpd="sng" algn="ctr">
              <a:solidFill>
                <a:srgbClr val="E909B7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7"/>
              </p:custDataLst>
            </p:nvPr>
          </p:nvCxnSpPr>
          <p:spPr>
            <a:xfrm>
              <a:off x="2646" y="3422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rgbClr val="E909B7"/>
              </a:solidFill>
              <a:prstDash val="dash"/>
              <a:miter lim="800000"/>
            </a:ln>
            <a:effectLst/>
          </p:spPr>
        </p:cxnSp>
        <p:sp>
          <p:nvSpPr>
            <p:cNvPr id="16" name="矩形: 圆角 9"/>
            <p:cNvSpPr/>
            <p:nvPr>
              <p:custDataLst>
                <p:tags r:id="rId8"/>
              </p:custDataLst>
            </p:nvPr>
          </p:nvSpPr>
          <p:spPr>
            <a:xfrm>
              <a:off x="2646" y="2640"/>
              <a:ext cx="4729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909B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动漫企业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09B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8456295" y="2431415"/>
            <a:ext cx="3496945" cy="170878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lang="zh-CN" sz="2800" b="1">
                <a:effectLst/>
                <a:sym typeface="+mn-ea"/>
              </a:rPr>
              <a:t>理性鉴赏判断，</a:t>
            </a:r>
            <a:endParaRPr lang="zh-CN" sz="2800" b="1">
              <a:effectLst/>
              <a:sym typeface="+mn-ea"/>
            </a:endParaRPr>
          </a:p>
          <a:p>
            <a:pPr marR="0" lvl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zh-CN" sz="2800" b="1">
                <a:effectLst/>
                <a:sym typeface="+mn-ea"/>
              </a:rPr>
              <a:t>   坚定文化自信</a:t>
            </a:r>
            <a:endParaRPr lang="zh-CN" sz="2800" b="1">
              <a:effectLst/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-377825" y="4511040"/>
            <a:ext cx="5516880" cy="66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endParaRPr lang="en-US" altLang="zh-CN" b="0" dirty="0">
              <a:solidFill>
                <a:srgbClr val="FF0000"/>
              </a:solidFill>
              <a:latin typeface="方正正大黑简体" panose="02000500000000000000" charset="-122"/>
              <a:ea typeface="方正正大黑简体" panose="02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rcRect l="5313" t="1002" r="2359"/>
          <a:stretch>
            <a:fillRect/>
          </a:stretch>
        </p:blipFill>
        <p:spPr>
          <a:xfrm>
            <a:off x="255905" y="183515"/>
            <a:ext cx="869315" cy="869315"/>
          </a:xfrm>
          <a:prstGeom prst="ellipse">
            <a:avLst/>
          </a:prstGeom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343435383131383b343533303832303b7ecf6d4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385" y="1551305"/>
            <a:ext cx="716280" cy="5759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456295" y="1276350"/>
            <a:ext cx="3343275" cy="4514850"/>
            <a:chOff x="1267" y="2380"/>
            <a:chExt cx="6484" cy="4608"/>
          </a:xfrm>
        </p:grpSpPr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1267" y="2380"/>
              <a:ext cx="6484" cy="4608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22" name="直接连接符 21"/>
            <p:cNvCxnSpPr/>
            <p:nvPr>
              <p:custDataLst>
                <p:tags r:id="rId14"/>
              </p:custDataLst>
            </p:nvPr>
          </p:nvCxnSpPr>
          <p:spPr>
            <a:xfrm>
              <a:off x="2810" y="3387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chemeClr val="accent3">
                  <a:lumMod val="75000"/>
                </a:schemeClr>
              </a:solidFill>
              <a:prstDash val="dash"/>
              <a:miter lim="800000"/>
            </a:ln>
            <a:effectLst/>
          </p:spPr>
        </p:cxnSp>
        <p:sp>
          <p:nvSpPr>
            <p:cNvPr id="23" name="矩形: 圆角 9"/>
            <p:cNvSpPr/>
            <p:nvPr>
              <p:custDataLst>
                <p:tags r:id="rId15"/>
              </p:custDataLst>
            </p:nvPr>
          </p:nvSpPr>
          <p:spPr>
            <a:xfrm>
              <a:off x="3086" y="2720"/>
              <a:ext cx="4402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  <a:scene3d>
                <a:camera prst="orthographicFront"/>
                <a:lightRig rig="threePt" dir="t"/>
              </a:scene3d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观众</a:t>
              </a:r>
              <a:endParaRPr kumimoji="0" lang="zh-CN" altLang="en-US" sz="3200" b="1" i="0" u="none" strike="noStrike" kern="0" cap="none" spc="0" normalizeH="0" baseline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6" name="图片 25" descr="32313539373438303b32313539373437393b98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7420" y="1555750"/>
            <a:ext cx="575945" cy="575945"/>
          </a:xfrm>
          <a:prstGeom prst="snip1Rect">
            <a:avLst/>
          </a:prstGeom>
        </p:spPr>
      </p:pic>
      <p:pic>
        <p:nvPicPr>
          <p:cNvPr id="27" name="图片 26" descr="343435383036313b343533323532383b793e4f1a8bc44ef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1705" y="1482090"/>
            <a:ext cx="579120" cy="57912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126365" y="6319520"/>
            <a:ext cx="11859895" cy="6610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algn="ctr"/>
            <a:r>
              <a:rPr sz="3600" dirty="0">
                <a:solidFill>
                  <a:srgbClr val="FF0000"/>
                </a:solidFill>
                <a:latin typeface="方正正大黑简体" panose="02000500000000000000" charset="-122"/>
                <a:ea typeface="方正正大黑简体" panose="02000500000000000000" charset="-122"/>
              </a:rPr>
              <a:t>善于识变，科学应变，主动求变</a:t>
            </a:r>
            <a:endParaRPr sz="3600" dirty="0">
              <a:solidFill>
                <a:srgbClr val="FF0000"/>
              </a:solidFill>
              <a:latin typeface="方正正大黑简体" panose="02000500000000000000" charset="-122"/>
              <a:ea typeface="方正正大黑简体" panose="02000500000000000000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001395" y="5776595"/>
            <a:ext cx="10256520" cy="545465"/>
            <a:chOff x="1772" y="7213"/>
            <a:chExt cx="16152" cy="1266"/>
          </a:xfrm>
        </p:grpSpPr>
        <p:sp>
          <p:nvSpPr>
            <p:cNvPr id="40" name="左大括号 39"/>
            <p:cNvSpPr/>
            <p:nvPr>
              <p:custDataLst>
                <p:tags r:id="rId19"/>
              </p:custDataLst>
            </p:nvPr>
          </p:nvSpPr>
          <p:spPr>
            <a:xfrm rot="16200000">
              <a:off x="9442" y="-458"/>
              <a:ext cx="811" cy="16152"/>
            </a:xfrm>
            <a:prstGeom prst="leftBrace">
              <a:avLst>
                <a:gd name="adj1" fmla="val 54438"/>
                <a:gd name="adj2" fmla="val 50170"/>
              </a:avLst>
            </a:prstGeom>
            <a:noFill/>
            <a:ln w="66675">
              <a:solidFill>
                <a:srgbClr val="7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2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下箭头 38"/>
            <p:cNvSpPr/>
            <p:nvPr>
              <p:custDataLst>
                <p:tags r:id="rId20"/>
              </p:custDataLst>
            </p:nvPr>
          </p:nvSpPr>
          <p:spPr>
            <a:xfrm>
              <a:off x="9282" y="7627"/>
              <a:ext cx="1210" cy="852"/>
            </a:xfrm>
            <a:prstGeom prst="downArrow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1310640" y="326390"/>
            <a:ext cx="913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四：</a:t>
            </a:r>
            <a:r>
              <a:rPr lang="zh-CN" altLang="en-US" sz="3200">
                <a:solidFill>
                  <a:srgbClr val="FFC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复兴</a:t>
            </a:r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·改革开放如何进行到底</a:t>
            </a:r>
            <a:endParaRPr lang="zh-CN" altLang="en-US" sz="3200">
              <a:solidFill>
                <a:srgbClr val="00B050"/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6" dur="6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18" grpId="0"/>
      <p:bldP spid="5" grpId="0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1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dirty="0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3"/>
            </p:custDataLst>
          </p:nvPr>
        </p:nvCxnSpPr>
        <p:spPr>
          <a:xfrm>
            <a:off x="11727592" y="2713838"/>
            <a:ext cx="464408" cy="0"/>
          </a:xfrm>
          <a:prstGeom prst="line">
            <a:avLst/>
          </a:prstGeom>
          <a:ln w="31750">
            <a:solidFill>
              <a:srgbClr val="000000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3"/>
          <p:cNvSpPr/>
          <p:nvPr>
            <p:custDataLst>
              <p:tags r:id="rId4"/>
            </p:custDataLst>
          </p:nvPr>
        </p:nvSpPr>
        <p:spPr>
          <a:xfrm>
            <a:off x="0" y="1523985"/>
            <a:ext cx="152401" cy="38100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00">
                <a:noFill/>
                <a:latin typeface="微软雅黑" panose="020B0503020204020204" charset="-122"/>
                <a:ea typeface="微软雅黑" panose="020B0503020204020204" charset="-122"/>
              </a:rPr>
              <a:t>20230907</a:t>
            </a:r>
            <a:endParaRPr lang="en-US" altLang="zh-CN" sz="100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05" y="227330"/>
            <a:ext cx="11108055" cy="5474970"/>
          </a:xfrm>
          <a:prstGeom prst="rect">
            <a:avLst/>
          </a:prstGeom>
        </p:spPr>
      </p:pic>
      <p:sp>
        <p:nvSpPr>
          <p:cNvPr id="8" name="文本框 8"/>
          <p:cNvSpPr txBox="1"/>
          <p:nvPr/>
        </p:nvSpPr>
        <p:spPr>
          <a:xfrm>
            <a:off x="3065160" y="5813743"/>
            <a:ext cx="5335573" cy="9465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4050" b="1" kern="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感</a:t>
            </a:r>
            <a:r>
              <a:rPr kumimoji="0" lang="en-US" altLang="zh-CN" sz="4050" b="1" kern="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4050" b="1" kern="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谢</a:t>
            </a:r>
            <a:r>
              <a:rPr kumimoji="0" lang="en-US" altLang="zh-CN" sz="4050" b="1" kern="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4050" b="1" kern="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聆</a:t>
            </a:r>
            <a:r>
              <a:rPr kumimoji="0" lang="en-US" altLang="zh-CN" sz="4050" b="1" kern="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4050" b="1" kern="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听！</a:t>
            </a:r>
            <a:endParaRPr kumimoji="0" lang="zh-CN" altLang="en-US" sz="4050" b="1" kern="0" cap="none" spc="0" normalizeH="0" baseline="0" noProof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67005"/>
            <a:ext cx="720090" cy="72009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20090" y="5545455"/>
            <a:ext cx="10796905" cy="108204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Autofit/>
          </a:bodyPr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方正正大黑简体" panose="02000500000000000000" charset="-122"/>
                <a:ea typeface="方正正大黑简体" panose="02000500000000000000" charset="-122"/>
                <a:sym typeface="+mn-ea"/>
              </a:rPr>
              <a:t>议题：</a:t>
            </a:r>
            <a:r>
              <a:rPr lang="zh-CN" altLang="en-US" sz="4400" b="1" spc="200">
                <a:solidFill>
                  <a:schemeClr val="accent1"/>
                </a:solidFill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从中国动画看改革开放何以伟大</a:t>
            </a:r>
            <a:r>
              <a:rPr lang="zh-CN" altLang="en-US" sz="4400" b="1" spc="200">
                <a:solidFill>
                  <a:schemeClr val="accent1"/>
                </a:solidFill>
                <a:uFillTx/>
                <a:latin typeface="汉仪颜楷W" panose="00020600040101010101" charset="-122"/>
                <a:ea typeface="汉仪颜楷W" panose="00020600040101010101" charset="-122"/>
                <a:sym typeface="+mn-ea"/>
              </a:rPr>
              <a:t>？</a:t>
            </a:r>
            <a:endParaRPr lang="zh-CN" altLang="en-US" sz="4400" b="1" spc="200">
              <a:solidFill>
                <a:schemeClr val="accent1"/>
              </a:solidFill>
              <a:uFillTx/>
              <a:latin typeface="汉仪颜楷W" panose="00020600040101010101" charset="-122"/>
              <a:ea typeface="汉仪颜楷W" panose="00020600040101010101" charset="-122"/>
              <a:sym typeface="+mn-ea"/>
            </a:endParaRPr>
          </a:p>
        </p:txBody>
      </p:sp>
      <p:pic>
        <p:nvPicPr>
          <p:cNvPr id="8" name="图片 7" descr="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365" cy="53771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5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625944"/>
          </a:xfrm>
          <a:prstGeom prst="rect">
            <a:avLst/>
          </a:prstGeom>
        </p:spPr>
      </p:pic>
      <p:sp>
        <p:nvSpPr>
          <p:cNvPr id="9" name="直角三角形 8"/>
          <p:cNvSpPr/>
          <p:nvPr>
            <p:custDataLst>
              <p:tags r:id="rId4"/>
            </p:custDataLst>
          </p:nvPr>
        </p:nvSpPr>
        <p:spPr>
          <a:xfrm rot="10800000">
            <a:off x="8648700" y="0"/>
            <a:ext cx="3543298" cy="3251200"/>
          </a:xfrm>
          <a:prstGeom prst="rtTriangle">
            <a:avLst/>
          </a:prstGeom>
          <a:pattFill prst="wdDnDiag">
            <a:fgClr>
              <a:schemeClr val="lt1">
                <a:lumMod val="95000"/>
              </a:schemeClr>
            </a:fgClr>
            <a:bgClr>
              <a:schemeClr val="l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20230827</a:t>
            </a:r>
            <a:endParaRPr kumimoji="1" lang="zh-CN" altLang="en-US" sz="1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直角三角形 9"/>
          <p:cNvSpPr/>
          <p:nvPr>
            <p:custDataLst>
              <p:tags r:id="rId5"/>
            </p:custDataLst>
          </p:nvPr>
        </p:nvSpPr>
        <p:spPr>
          <a:xfrm>
            <a:off x="0" y="4467225"/>
            <a:ext cx="1877695" cy="2390775"/>
          </a:xfrm>
          <a:prstGeom prst="rtTriangl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90" y="5943600"/>
            <a:ext cx="11818620" cy="107632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p>
            <a:r>
              <a:rPr lang="zh-CN" altLang="en-US" sz="28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粗黑宋简体" panose="02000000000000000000" charset="-122"/>
                <a:ea typeface="方正粗黑宋简体" panose="02000000000000000000" charset="-122"/>
                <a:cs typeface="方正清楷 简" panose="02000500000000000000" charset="-122"/>
                <a:sym typeface="+mn-ea"/>
              </a:rPr>
              <a:t>任务一：</a:t>
            </a:r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结合视频和史料，谈谈中国动画“从巅峰到停滞</a:t>
            </a:r>
            <a:r>
              <a:rPr lang="en-US" altLang="zh-CN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”</a:t>
            </a:r>
            <a:endParaRPr lang="en-US" altLang="zh-CN" sz="32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  <a:p>
            <a:r>
              <a:rPr lang="en-US" altLang="zh-CN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            </a:t>
            </a:r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的原因是什么</a:t>
            </a:r>
            <a:r>
              <a:rPr lang="zh-CN" altLang="en-US" sz="3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？</a:t>
            </a:r>
            <a:endParaRPr lang="zh-CN" altLang="en-US" sz="320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1290" y="0"/>
            <a:ext cx="720090" cy="7200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0640" y="42545"/>
            <a:ext cx="913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一、</a:t>
            </a:r>
            <a:r>
              <a:rPr lang="zh-CN" altLang="en-US" sz="3200">
                <a:solidFill>
                  <a:srgbClr val="FFC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停滞</a:t>
            </a:r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·改革开放为什么是一次伟大觉醒</a:t>
            </a:r>
            <a:endParaRPr lang="zh-CN" altLang="en-US" sz="3200">
              <a:solidFill>
                <a:srgbClr val="00B050"/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pic>
        <p:nvPicPr>
          <p:cNvPr id="2" name="中国动画由盛而衰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10640" y="626745"/>
            <a:ext cx="9096375" cy="52882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30800" y="4868545"/>
            <a:ext cx="2728595" cy="5219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方正清楷 简" panose="02000500000000000000" charset="-122"/>
                <a:sym typeface="+mn-ea"/>
              </a:rPr>
              <a:t>伟大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方正清楷 简" panose="02000500000000000000" charset="-122"/>
                <a:sym typeface="+mn-ea"/>
              </a:rPr>
              <a:t>      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方正清楷 简" panose="02000500000000000000" charset="-122"/>
                <a:sym typeface="+mn-ea"/>
              </a:rPr>
              <a:t>觉醒</a:t>
            </a:r>
            <a:endParaRPr lang="zh-CN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方正清楷 简" panose="02000500000000000000" charset="-122"/>
              <a:sym typeface="+mn-ea"/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1394460" y="324485"/>
            <a:ext cx="5447030" cy="583565"/>
          </a:xfrm>
          <a:gradFill>
            <a:gsLst>
              <a:gs pos="38000">
                <a:srgbClr val="AD0202">
                  <a:alpha val="100000"/>
                </a:srgbClr>
              </a:gs>
              <a:gs pos="11000">
                <a:srgbClr val="D68181">
                  <a:alpha val="100000"/>
                </a:srgbClr>
              </a:gs>
              <a:gs pos="0">
                <a:srgbClr val="FFFFFF">
                  <a:alpha val="100000"/>
                </a:srgbClr>
              </a:gs>
              <a:gs pos="100000">
                <a:srgbClr val="760303"/>
              </a:gs>
            </a:gsLst>
            <a:lin ang="10800000" scaled="0"/>
          </a:gradFill>
        </p:spPr>
        <p:txBody>
          <a:bodyPr wrap="square" lIns="91440" tIns="45720" rIns="91440" bIns="45720" rtlCol="0" anchor="t">
            <a:spAutoFit/>
          </a:bodyPr>
          <a:lstStyle/>
          <a:p>
            <a:pPr lvl="0" algn="l" fontAlgn="ctr">
              <a:spcAft>
                <a:spcPts val="800"/>
              </a:spcAft>
              <a:buClrTx/>
              <a:buSzTx/>
              <a:buFontTx/>
            </a:pPr>
            <a:r>
              <a:rPr b="0" spc="40">
                <a:ln w="3175">
                  <a:noFill/>
                  <a:prstDash val="dash"/>
                </a:ln>
                <a:solidFill>
                  <a:schemeClr val="bg1"/>
                </a:solidFill>
                <a:latin typeface="德彪钢笔行书字库" panose="02000000000000000000" charset="-122"/>
                <a:ea typeface="德彪钢笔行书字库" panose="02000000000000000000" charset="-122"/>
                <a:cs typeface="微软雅黑" panose="020B0503020204020204" charset="-122"/>
                <a:sym typeface="+mn-ea"/>
              </a:rPr>
              <a:t>中国动漫何以巅峰而停滞？</a:t>
            </a:r>
            <a:endParaRPr b="0" spc="40">
              <a:ln w="3175">
                <a:noFill/>
                <a:prstDash val="dash"/>
              </a:ln>
              <a:solidFill>
                <a:schemeClr val="bg1"/>
              </a:solidFill>
              <a:latin typeface="德彪钢笔行书字库" panose="02000000000000000000" charset="-122"/>
              <a:ea typeface="德彪钢笔行书字库" panose="02000000000000000000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"/>
            </p:custDataLst>
          </p:nvPr>
        </p:nvSpPr>
        <p:spPr>
          <a:xfrm>
            <a:off x="316865" y="2395855"/>
            <a:ext cx="3935095" cy="1963420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lang="zh-CN" sz="2200" kern="0" noProof="0" dirty="0">
                <a:ln>
                  <a:noFill/>
                </a:ln>
                <a:effectLst/>
                <a:uLnTx/>
                <a:uFillTx/>
                <a:sym typeface="+mn-ea"/>
              </a:rPr>
              <a:t>阶级斗争压倒一切，计划经济僵化，国民经济濒临崩溃，动画企业（何止动画企业）生产力低下，与西方差距越来越远。</a:t>
            </a:r>
            <a:endParaRPr lang="zh-CN" sz="2200" kern="0" noProof="0" dirty="0">
              <a:ln>
                <a:noFill/>
              </a:ln>
              <a:effectLst/>
              <a:uLnTx/>
              <a:uFillTx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200" b="0" i="0" u="none" strike="noStrike" kern="0" cap="none" spc="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40055" y="1520825"/>
            <a:ext cx="3908425" cy="3025775"/>
            <a:chOff x="693" y="2380"/>
            <a:chExt cx="7058" cy="4765"/>
          </a:xfrm>
        </p:grpSpPr>
        <p:sp>
          <p:nvSpPr>
            <p:cNvPr id="29" name="矩形 28"/>
            <p:cNvSpPr/>
            <p:nvPr>
              <p:custDataLst>
                <p:tags r:id="rId2"/>
              </p:custDataLst>
            </p:nvPr>
          </p:nvSpPr>
          <p:spPr>
            <a:xfrm>
              <a:off x="693" y="2380"/>
              <a:ext cx="7058" cy="4765"/>
            </a:xfrm>
            <a:prstGeom prst="rect">
              <a:avLst/>
            </a:prstGeom>
            <a:noFill/>
            <a:ln w="57150" cap="flat" cmpd="sng" algn="ctr">
              <a:solidFill>
                <a:srgbClr val="E84C2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30" name="直接连接符 29"/>
            <p:cNvCxnSpPr/>
            <p:nvPr>
              <p:custDataLst>
                <p:tags r:id="rId3"/>
              </p:custDataLst>
            </p:nvPr>
          </p:nvCxnSpPr>
          <p:spPr>
            <a:xfrm>
              <a:off x="2646" y="3758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rgbClr val="E84C22"/>
              </a:solidFill>
              <a:prstDash val="dash"/>
              <a:miter lim="800000"/>
            </a:ln>
            <a:effectLst/>
          </p:spPr>
        </p:cxnSp>
        <p:sp>
          <p:nvSpPr>
            <p:cNvPr id="32" name="矩形: 圆角 9"/>
            <p:cNvSpPr/>
            <p:nvPr>
              <p:custDataLst>
                <p:tags r:id="rId4"/>
              </p:custDataLst>
            </p:nvPr>
          </p:nvSpPr>
          <p:spPr>
            <a:xfrm>
              <a:off x="2646" y="3092"/>
              <a:ext cx="4729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84C22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国民经济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84C2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6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440690" y="5483225"/>
            <a:ext cx="11354435" cy="1082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algn="ctr"/>
            <a:r>
              <a:rPr sz="3600" b="0" dirty="0">
                <a:solidFill>
                  <a:schemeClr val="tx1"/>
                </a:solidFill>
                <a:latin typeface="方正正大黑简体" panose="02000500000000000000" charset="-122"/>
                <a:ea typeface="方正正大黑简体" panose="02000500000000000000" charset="-122"/>
              </a:rPr>
              <a:t>“如果现在再不进行改革，我们的现代化事业和社会主义事业，就会被葬送。”</a:t>
            </a:r>
            <a:r>
              <a:rPr lang="en-US" altLang="zh-CN" sz="3600" b="0" dirty="0">
                <a:solidFill>
                  <a:schemeClr val="tx1"/>
                </a:solidFill>
                <a:latin typeface="方正正大黑简体" panose="02000500000000000000" charset="-122"/>
                <a:ea typeface="方正正大黑简体" panose="02000500000000000000" charset="-122"/>
              </a:rPr>
              <a:t>	</a:t>
            </a:r>
            <a:r>
              <a:rPr sz="3600" b="0" dirty="0">
                <a:solidFill>
                  <a:schemeClr val="tx1"/>
                </a:solidFill>
                <a:latin typeface="方正正大黑简体" panose="02000500000000000000" charset="-122"/>
                <a:ea typeface="方正正大黑简体" panose="02000500000000000000" charset="-122"/>
              </a:rPr>
              <a:t>—邓小平 </a:t>
            </a:r>
            <a:endParaRPr sz="3600" b="0" dirty="0">
              <a:solidFill>
                <a:schemeClr val="tx1"/>
              </a:solidFill>
              <a:latin typeface="方正正大黑简体" panose="02000500000000000000" charset="-122"/>
              <a:ea typeface="方正正大黑简体" panose="020005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514850" y="2396490"/>
            <a:ext cx="3580765" cy="1795780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人民生活温饱问题尚不能解决，</a:t>
            </a:r>
            <a:r>
              <a:rPr kumimoji="0" lang="zh-CN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工资低下、生活困苦</a:t>
            </a:r>
            <a:r>
              <a:rPr kumimoji="0" lang="en-US" altLang="zh-CN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kumimoji="0" lang="zh-CN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何</a:t>
            </a:r>
            <a:r>
              <a:rPr kumimoji="0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谈</a:t>
            </a:r>
            <a:r>
              <a:rPr kumimoji="0" lang="zh-CN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得</a:t>
            </a:r>
            <a:r>
              <a:rPr kumimoji="0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上</a:t>
            </a:r>
            <a:r>
              <a:rPr kumimoji="0" lang="zh-CN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动画电影等文化</a:t>
            </a:r>
            <a:r>
              <a:rPr kumimoji="0" lang="zh-CN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消费？</a:t>
            </a:r>
            <a:endParaRPr kumimoji="0" lang="zh-CN" sz="2200" b="0" i="0" u="none" strike="noStrike" kern="0" cap="none" spc="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72000" y="1520825"/>
            <a:ext cx="3639185" cy="3025775"/>
            <a:chOff x="693" y="2380"/>
            <a:chExt cx="7058" cy="4765"/>
          </a:xfrm>
        </p:grpSpPr>
        <p:sp>
          <p:nvSpPr>
            <p:cNvPr id="14" name="矩形 13"/>
            <p:cNvSpPr/>
            <p:nvPr>
              <p:custDataLst>
                <p:tags r:id="rId7"/>
              </p:custDataLst>
            </p:nvPr>
          </p:nvSpPr>
          <p:spPr>
            <a:xfrm>
              <a:off x="693" y="2380"/>
              <a:ext cx="7058" cy="4765"/>
            </a:xfrm>
            <a:prstGeom prst="rect">
              <a:avLst/>
            </a:prstGeom>
            <a:noFill/>
            <a:ln w="57150" cap="flat" cmpd="sng" algn="ctr">
              <a:solidFill>
                <a:srgbClr val="E909B7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8"/>
              </p:custDataLst>
            </p:nvPr>
          </p:nvCxnSpPr>
          <p:spPr>
            <a:xfrm>
              <a:off x="2646" y="3758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rgbClr val="E909B7"/>
              </a:solidFill>
              <a:prstDash val="dash"/>
              <a:miter lim="800000"/>
            </a:ln>
            <a:effectLst/>
          </p:spPr>
        </p:cxnSp>
        <p:sp>
          <p:nvSpPr>
            <p:cNvPr id="16" name="矩形: 圆角 9"/>
            <p:cNvSpPr/>
            <p:nvPr>
              <p:custDataLst>
                <p:tags r:id="rId9"/>
              </p:custDataLst>
            </p:nvPr>
          </p:nvSpPr>
          <p:spPr>
            <a:xfrm>
              <a:off x="2646" y="3092"/>
              <a:ext cx="4729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909B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民生问题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909B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8626475" y="2449830"/>
            <a:ext cx="3169285" cy="202247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lang="zh-CN" sz="2200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sym typeface="+mn-ea"/>
              </a:rPr>
              <a:t>党和国家到了何去何从的重大历史关头。</a:t>
            </a:r>
            <a:endParaRPr lang="zh-CN" sz="2200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-340360" y="5110480"/>
            <a:ext cx="5516880" cy="66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endParaRPr lang="en-US" altLang="zh-CN" b="0" dirty="0">
              <a:solidFill>
                <a:srgbClr val="FF0000"/>
              </a:solidFill>
              <a:latin typeface="方正正大黑简体" panose="02000500000000000000" charset="-122"/>
              <a:ea typeface="方正正大黑简体" panose="02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rcRect l="5313" t="1002" r="2359"/>
          <a:stretch>
            <a:fillRect/>
          </a:stretch>
        </p:blipFill>
        <p:spPr>
          <a:xfrm>
            <a:off x="255905" y="183515"/>
            <a:ext cx="869315" cy="869315"/>
          </a:xfrm>
          <a:prstGeom prst="ellipse">
            <a:avLst/>
          </a:prstGeom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343435383131383b343533303832303b7ecf6d4e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5180" y="1819910"/>
            <a:ext cx="716280" cy="5759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452536" y="1520825"/>
            <a:ext cx="3343224" cy="3025775"/>
            <a:chOff x="1267" y="2380"/>
            <a:chExt cx="6484" cy="4765"/>
          </a:xfrm>
        </p:grpSpPr>
        <p:sp>
          <p:nvSpPr>
            <p:cNvPr id="12" name="矩形 11"/>
            <p:cNvSpPr/>
            <p:nvPr>
              <p:custDataLst>
                <p:tags r:id="rId15"/>
              </p:custDataLst>
            </p:nvPr>
          </p:nvSpPr>
          <p:spPr>
            <a:xfrm>
              <a:off x="1267" y="2380"/>
              <a:ext cx="6484" cy="4765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22" name="直接连接符 21"/>
            <p:cNvCxnSpPr/>
            <p:nvPr>
              <p:custDataLst>
                <p:tags r:id="rId16"/>
              </p:custDataLst>
            </p:nvPr>
          </p:nvCxnSpPr>
          <p:spPr>
            <a:xfrm>
              <a:off x="2646" y="3758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chemeClr val="accent3">
                  <a:lumMod val="75000"/>
                </a:schemeClr>
              </a:solidFill>
              <a:prstDash val="dash"/>
              <a:miter lim="800000"/>
            </a:ln>
            <a:effectLst/>
          </p:spPr>
        </p:cxnSp>
        <p:sp>
          <p:nvSpPr>
            <p:cNvPr id="23" name="矩形: 圆角 9"/>
            <p:cNvSpPr/>
            <p:nvPr>
              <p:custDataLst>
                <p:tags r:id="rId17"/>
              </p:custDataLst>
            </p:nvPr>
          </p:nvSpPr>
          <p:spPr>
            <a:xfrm>
              <a:off x="3086" y="3092"/>
              <a:ext cx="4402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  <a:scene3d>
                <a:camera prst="orthographicFront"/>
                <a:lightRig rig="threePt" dir="t"/>
              </a:scene3d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国家前途</a:t>
              </a:r>
              <a:endParaRPr kumimoji="0" lang="zh-CN" altLang="en-US" sz="2400" b="1" i="0" u="none" strike="noStrike" kern="0" cap="none" spc="0" normalizeH="0" baseline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6" name="图片 25" descr="32313539373438303b32313539373437393b98df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03165" y="1819910"/>
            <a:ext cx="575945" cy="575945"/>
          </a:xfrm>
          <a:prstGeom prst="rect">
            <a:avLst/>
          </a:prstGeom>
        </p:spPr>
      </p:pic>
      <p:pic>
        <p:nvPicPr>
          <p:cNvPr id="27" name="图片 26" descr="343435383036313b343533323532383b793e4f1a8bc44ef7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53475" y="1762760"/>
            <a:ext cx="579120" cy="579120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1125220" y="4580255"/>
            <a:ext cx="10256520" cy="902970"/>
            <a:chOff x="1772" y="7213"/>
            <a:chExt cx="16152" cy="1422"/>
          </a:xfrm>
        </p:grpSpPr>
        <p:sp>
          <p:nvSpPr>
            <p:cNvPr id="40" name="左大括号 39"/>
            <p:cNvSpPr/>
            <p:nvPr>
              <p:custDataLst>
                <p:tags r:id="rId22"/>
              </p:custDataLst>
            </p:nvPr>
          </p:nvSpPr>
          <p:spPr>
            <a:xfrm rot="16200000">
              <a:off x="9442" y="-458"/>
              <a:ext cx="811" cy="16152"/>
            </a:xfrm>
            <a:prstGeom prst="leftBrace">
              <a:avLst>
                <a:gd name="adj1" fmla="val 54438"/>
                <a:gd name="adj2" fmla="val 50170"/>
              </a:avLst>
            </a:prstGeom>
            <a:noFill/>
            <a:ln w="66675">
              <a:solidFill>
                <a:srgbClr val="7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2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下箭头 38"/>
            <p:cNvSpPr/>
            <p:nvPr>
              <p:custDataLst>
                <p:tags r:id="rId23"/>
              </p:custDataLst>
            </p:nvPr>
          </p:nvSpPr>
          <p:spPr>
            <a:xfrm>
              <a:off x="9282" y="7627"/>
              <a:ext cx="1210" cy="1008"/>
            </a:xfrm>
            <a:prstGeom prst="downArrow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6" dur="6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36" grpId="0"/>
      <p:bldP spid="18" grpId="0"/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2734" b="39301"/>
          <a:stretch>
            <a:fillRect/>
          </a:stretch>
        </p:blipFill>
        <p:spPr>
          <a:xfrm>
            <a:off x="2133600" y="286385"/>
            <a:ext cx="7924800" cy="31426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480" h="4560">
                <a:moveTo>
                  <a:pt x="0" y="0"/>
                </a:moveTo>
                <a:lnTo>
                  <a:pt x="12480" y="0"/>
                </a:lnTo>
                <a:lnTo>
                  <a:pt x="1248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2133600" y="3519805"/>
            <a:ext cx="7964805" cy="14700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十一届三中全会部署：</a:t>
            </a:r>
            <a:endParaRPr lang="zh-CN" altLang="en-US" sz="28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11200" lvl="1" indent="-3429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2400" spc="11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重新确立马克思主义的思想、政治、组织路线；</a:t>
            </a:r>
            <a:endParaRPr lang="zh-CN" altLang="en-US" sz="2400" spc="11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11200" lvl="1" indent="-3429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2400" spc="11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实现党和国家工作重心战略转移；</a:t>
            </a:r>
            <a:endParaRPr lang="zh-CN" altLang="en-US" sz="2400" spc="11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AutoShape 3"/>
          <p:cNvSpPr>
            <a:spLocks noChangeAspect="1" noChangeArrowheads="1" noTextEdit="1"/>
          </p:cNvSpPr>
          <p:nvPr>
            <p:custDataLst>
              <p:tags r:id="rId4"/>
            </p:custDataLst>
          </p:nvPr>
        </p:nvSpPr>
        <p:spPr bwMode="auto">
          <a:xfrm>
            <a:off x="869912" y="2991625"/>
            <a:ext cx="82613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Freeform 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873087" y="1663840"/>
            <a:ext cx="827405" cy="765175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AutoShape 3"/>
          <p:cNvSpPr>
            <a:spLocks noChangeAspect="1" noChangeArrowheads="1" noTextEdit="1"/>
          </p:cNvSpPr>
          <p:nvPr>
            <p:custDataLst>
              <p:tags r:id="rId6"/>
            </p:custDataLst>
          </p:nvPr>
        </p:nvSpPr>
        <p:spPr bwMode="auto">
          <a:xfrm flipH="1" flipV="1">
            <a:off x="10509847" y="2991625"/>
            <a:ext cx="82613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Freeform 5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 flipH="1" flipV="1">
            <a:off x="10491432" y="1727975"/>
            <a:ext cx="827405" cy="765175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r>
              <a:rPr lang="zh-CN" altLang="en-US" sz="100">
                <a:noFill/>
                <a:latin typeface="微软雅黑" panose="020B0503020204020204" charset="-122"/>
                <a:ea typeface="微软雅黑" panose="020B0503020204020204" charset="-122"/>
              </a:rPr>
              <a:t>20230907</a:t>
            </a:r>
            <a:endParaRPr lang="zh-CN" altLang="en-US" sz="100">
              <a:noFill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0" y="5289550"/>
            <a:ext cx="12105640" cy="15684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汉仪尚巍手书W" panose="00020600040101010101" charset="-122"/>
              </a:rPr>
              <a:t>伟大的改革开放</a:t>
            </a:r>
            <a:endParaRPr lang="zh-CN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sym typeface="汉仪尚巍手书W" panose="00020600040101010101" charset="-122"/>
            </a:endParaRPr>
          </a:p>
          <a:p>
            <a:pPr algn="ctr"/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汉仪尚巍手书W" panose="00020600040101010101" charset="-122"/>
              </a:rPr>
              <a:t>社会主义现代化建设新时期</a:t>
            </a:r>
            <a:r>
              <a:rPr lang="zh-CN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charset="-122"/>
                <a:ea typeface="汉仪尚巍手书W" panose="00020600040101010101" charset="-122"/>
                <a:sym typeface="汉仪尚巍手书W" panose="00020600040101010101" charset="-122"/>
              </a:rPr>
              <a:t>由此开启</a:t>
            </a:r>
            <a:endParaRPr lang="zh-CN" altLang="zh-CN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charset="-122"/>
              <a:ea typeface="汉仪尚巍手书W" panose="00020600040101010101" charset="-122"/>
              <a:sym typeface="汉仪尚巍手书W" panose="00020600040101010101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5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625944"/>
          </a:xfrm>
          <a:prstGeom prst="rect">
            <a:avLst/>
          </a:prstGeom>
        </p:spPr>
      </p:pic>
      <p:sp>
        <p:nvSpPr>
          <p:cNvPr id="9" name="直角三角形 8"/>
          <p:cNvSpPr/>
          <p:nvPr>
            <p:custDataLst>
              <p:tags r:id="rId4"/>
            </p:custDataLst>
          </p:nvPr>
        </p:nvSpPr>
        <p:spPr>
          <a:xfrm rot="10800000">
            <a:off x="8648700" y="0"/>
            <a:ext cx="3543298" cy="3251200"/>
          </a:xfrm>
          <a:prstGeom prst="rtTriangle">
            <a:avLst/>
          </a:prstGeom>
          <a:pattFill prst="wdDnDiag">
            <a:fgClr>
              <a:schemeClr val="lt1">
                <a:lumMod val="95000"/>
              </a:schemeClr>
            </a:fgClr>
            <a:bgClr>
              <a:schemeClr val="l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20230827</a:t>
            </a:r>
            <a:endParaRPr kumimoji="1" lang="zh-CN" altLang="en-US" sz="1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直角三角形 9"/>
          <p:cNvSpPr/>
          <p:nvPr>
            <p:custDataLst>
              <p:tags r:id="rId5"/>
            </p:custDataLst>
          </p:nvPr>
        </p:nvSpPr>
        <p:spPr>
          <a:xfrm>
            <a:off x="0" y="4467225"/>
            <a:ext cx="1877695" cy="2390775"/>
          </a:xfrm>
          <a:prstGeom prst="rtTriangl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8025" y="6155690"/>
            <a:ext cx="10340340" cy="58356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p>
            <a:r>
              <a:rPr lang="zh-CN" altLang="en-US" sz="28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粗黑宋简体" panose="02000000000000000000" charset="-122"/>
                <a:ea typeface="方正粗黑宋简体" panose="02000000000000000000" charset="-122"/>
                <a:cs typeface="方正清楷 简" panose="02000500000000000000" charset="-122"/>
                <a:sym typeface="+mn-ea"/>
              </a:rPr>
              <a:t>任务二：</a:t>
            </a:r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对照</a:t>
            </a:r>
            <a:r>
              <a:rPr lang="zh-CN" altLang="en-US"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教材，梳理出上美影沉浮背后的时代节点</a:t>
            </a:r>
            <a:endParaRPr lang="zh-CN" altLang="en-US" sz="32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1290" y="0"/>
            <a:ext cx="720090" cy="7200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0640" y="42545"/>
            <a:ext cx="913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二、</a:t>
            </a:r>
            <a:r>
              <a:rPr lang="zh-CN" altLang="en-US" sz="3200">
                <a:solidFill>
                  <a:srgbClr val="FFC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沉浮</a:t>
            </a:r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·改革开放为什么是一次伟大革命</a:t>
            </a:r>
            <a:endParaRPr lang="zh-CN" altLang="en-US" sz="3200">
              <a:solidFill>
                <a:srgbClr val="00B050"/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sp>
        <p:nvSpPr>
          <p:cNvPr id="20" name="Title 6"/>
          <p:cNvSpPr txBox="1"/>
          <p:nvPr>
            <p:custDataLst>
              <p:tags r:id="rId8"/>
            </p:custDataLst>
          </p:nvPr>
        </p:nvSpPr>
        <p:spPr>
          <a:xfrm>
            <a:off x="517525" y="713740"/>
            <a:ext cx="11406505" cy="54165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66700" lvl="0" indent="-26670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1957成立到1965年，上美影动画创作的“黄金时期”，共摄制105部影片。并在国际上产生巨大影响的“中国学派”。</a:t>
            </a:r>
            <a:endParaRPr lang="en-US" altLang="zh-CN" sz="2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66700" lvl="0" indent="-26670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altLang="zh-CN" sz="2000" b="1" spc="4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80年代</a:t>
            </a:r>
            <a:r>
              <a:rPr 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，随着生产力的发展电视机普及，同时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大量日本动画进入</a:t>
            </a:r>
            <a:r>
              <a:rPr 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迫使上美影转型</a:t>
            </a:r>
            <a:r>
              <a:rPr 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altLang="zh-CN" sz="2000" b="1" spc="4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1984年</a:t>
            </a:r>
            <a:r>
              <a:rPr 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，上美影实行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厂长负责制</a:t>
            </a:r>
            <a:r>
              <a:rPr 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，重点放在系列美术片上。《葫芦兄弟》横空出世。</a:t>
            </a:r>
            <a:endParaRPr lang="zh-CN" sz="2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66700" lvl="0" indent="-26670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000" b="1" spc="4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90年代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“统购统销”政策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结束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。在市场经济体制改革的浪潮中，上美影迎来艰难的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体制改革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转身时期。</a:t>
            </a:r>
            <a:r>
              <a:rPr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这一时期的《宝莲灯》是我国第一部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商业化运作</a:t>
            </a:r>
            <a:r>
              <a:rPr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的动画电影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，创造了新的辉煌。</a:t>
            </a:r>
            <a:endParaRPr lang="en-US" altLang="zh-CN" sz="2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66700" lvl="0" indent="-26670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000" b="1" spc="4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2004年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，上美影通过多样开发、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中外合作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等产业化运作方式，加快国产动画的生产步伐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不断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尝试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影院动画片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引领电影市场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66700" lvl="0" indent="-26670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2005年之后，上美影的新作品几乎没有了。靠重塑旧IP（如黑猫警长、阿凡提、葫芦娃）二次开发艰难生存。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而国内其它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低成本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如《喜羊羊与灰太狼》《熊出没》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快速占领市场</a:t>
            </a:r>
            <a:endParaRPr lang="en-US" altLang="zh-CN" sz="2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66700" lvl="0" indent="-26670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l"/>
            </a:pPr>
            <a:r>
              <a:rPr altLang="zh-CN" sz="2000" b="1" spc="4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十八大后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上美影举行“经典延续、全新启航”，决定</a:t>
            </a:r>
            <a:r>
              <a:rPr altLang="zh-CN" sz="2000" b="1" spc="4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2013年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启动10部动画片项目。尽管如此，自2004年近20年以来，上美影的出品已经越来越难以与“精品”挂钩，乃至让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宫崎骏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说出了那句经典的怒斥：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我对中国动画失望至极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66700" lvl="0" indent="-26670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落寞</a:t>
            </a:r>
            <a:r>
              <a:rPr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年后，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2023年，上美影</a:t>
            </a:r>
            <a:r>
              <a:rPr lang="zh-CN" altLang="en-US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终于凭</a:t>
            </a:r>
            <a:r>
              <a:rPr lang="zh-CN" sz="2000" b="1" spc="4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《中国奇谭》</a:t>
            </a:r>
            <a:r>
              <a:rPr lang="en-US" altLang="zh-CN" sz="20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引爆网络。</a:t>
            </a:r>
            <a:endParaRPr lang="en-US" altLang="zh-CN" sz="20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7465" y="-50800"/>
            <a:ext cx="12229465" cy="690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 flipH="1" flipV="1">
            <a:off x="550545" y="3052445"/>
            <a:ext cx="7620" cy="3289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9060" y="1713865"/>
            <a:ext cx="1246505" cy="1322070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</a:ln>
        </p:spPr>
        <p:txBody>
          <a:bodyPr wrap="square" rtlCol="0">
            <a:spAutoFit/>
          </a:bodyPr>
          <a:p>
            <a:pPr algn="just"/>
            <a:r>
              <a:rPr lang="en-US" altLang="zh-CN" sz="2000" b="1">
                <a:solidFill>
                  <a:schemeClr val="tx1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1978</a:t>
            </a:r>
            <a:r>
              <a:rPr lang="zh-CN" altLang="en-US" sz="2000" b="1">
                <a:solidFill>
                  <a:schemeClr val="tx1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年</a:t>
            </a:r>
            <a:endParaRPr lang="zh-CN" altLang="en-US" sz="2000" b="1">
              <a:solidFill>
                <a:schemeClr val="tx1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 algn="just"/>
            <a:r>
              <a:rPr lang="zh-CN" altLang="en-US" sz="2000" b="1">
                <a:solidFill>
                  <a:schemeClr val="tx1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十一届三中全会</a:t>
            </a:r>
            <a:endParaRPr lang="zh-CN" altLang="en-US" sz="2000" b="1">
              <a:solidFill>
                <a:schemeClr val="tx1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 algn="just"/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农村改革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14" name="直接连接符 13"/>
          <p:cNvCxnSpPr>
            <a:endCxn id="15" idx="2"/>
          </p:cNvCxnSpPr>
          <p:nvPr/>
        </p:nvCxnSpPr>
        <p:spPr>
          <a:xfrm flipV="1">
            <a:off x="2218055" y="3035935"/>
            <a:ext cx="8255" cy="3143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493520" y="1725295"/>
            <a:ext cx="1465580" cy="1310640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</a:ln>
        </p:spPr>
        <p:txBody>
          <a:bodyPr wrap="square" rtlCol="0">
            <a:noAutofit/>
          </a:bodyPr>
          <a:p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1984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年</a:t>
            </a:r>
            <a:endParaRPr lang="zh-CN" altLang="en-US"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十二届三中</a:t>
            </a:r>
            <a:endParaRPr lang="zh-CN" altLang="en-US"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企业改革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4733925" y="3028315"/>
            <a:ext cx="1905" cy="4298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117215" y="1417955"/>
            <a:ext cx="1809115" cy="1630045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1992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年</a:t>
            </a:r>
            <a:endParaRPr lang="zh-CN" altLang="en-US"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南方谈话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建立社会主义市场经济体制目标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5772150" y="3028315"/>
            <a:ext cx="5080" cy="3371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084445" y="1189990"/>
            <a:ext cx="1268095" cy="1845945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</a:ln>
        </p:spPr>
        <p:txBody>
          <a:bodyPr wrap="square" rtlCol="0">
            <a:noAutofit/>
          </a:bodyPr>
          <a:p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1993-2003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年</a:t>
            </a:r>
            <a:endParaRPr lang="zh-CN" altLang="en-US"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建立和完善社会主义市场经济体制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7454265" y="3020695"/>
            <a:ext cx="1905" cy="34480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503035" y="1193800"/>
            <a:ext cx="1491615" cy="1834515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</a:ln>
        </p:spPr>
        <p:txBody>
          <a:bodyPr wrap="square" rtlCol="0">
            <a:noAutofit/>
          </a:bodyPr>
          <a:p>
            <a:r>
              <a:rPr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2012十八大</a:t>
            </a:r>
            <a:endParaRPr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r>
              <a:rPr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提出</a:t>
            </a:r>
            <a:r>
              <a:rPr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全面建成小康社会和全面深化改革开放</a:t>
            </a:r>
            <a:r>
              <a:rPr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的目标。</a:t>
            </a:r>
            <a:endParaRPr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9879330" y="2985135"/>
            <a:ext cx="635" cy="340360"/>
          </a:xfrm>
          <a:prstGeom prst="line">
            <a:avLst/>
          </a:prstGeom>
          <a:ln w="50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145145" y="1197610"/>
            <a:ext cx="3227705" cy="1830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just"/>
            <a:r>
              <a:rPr lang="zh-CN" b="1" u="heavy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全面深化改革</a:t>
            </a:r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各领域基础性制度框架基本建</a:t>
            </a:r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立，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新一轮党和国家机构改革全面完成，中特制度更加成熟更加定型，国家治理体系和治理能力现代化水平明显提高</a:t>
            </a:r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 flipV="1">
            <a:off x="950595" y="3893820"/>
            <a:ext cx="6985" cy="28829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2314575" y="3900170"/>
            <a:ext cx="0" cy="2368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819275" y="4150360"/>
            <a:ext cx="1188085" cy="1943100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solid"/>
          </a:ln>
        </p:spPr>
        <p:txBody>
          <a:bodyPr wrap="square" rtlCol="0">
            <a:noAutofit/>
          </a:bodyPr>
          <a:p>
            <a:pPr algn="l"/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1984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年</a:t>
            </a:r>
            <a:endParaRPr lang="zh-CN" altLang="en-US"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 algn="l"/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开放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14个</a:t>
            </a:r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沿海港口城市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 flipV="1">
            <a:off x="3632835" y="3851275"/>
            <a:ext cx="3810" cy="2565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086735" y="4150360"/>
            <a:ext cx="1148080" cy="1938020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1988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年、</a:t>
            </a:r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1990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年</a:t>
            </a:r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海南</a:t>
            </a:r>
            <a:r>
              <a:rPr lang="zh-CN" altLang="en-US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经济特区、</a:t>
            </a:r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上海浦东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H="1" flipV="1">
            <a:off x="4747260" y="3534410"/>
            <a:ext cx="635" cy="6159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4361815" y="4150360"/>
            <a:ext cx="1998345" cy="2245360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solid"/>
          </a:ln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1992年</a:t>
            </a:r>
            <a:endParaRPr lang="en-US" altLang="zh-CN"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沿长江的5个城市、17个内陆省会城市等，</a:t>
            </a:r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我国全方位、多层次、宽领域的对外开放格局基本形成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35" name="直接连接符 34"/>
          <p:cNvCxnSpPr>
            <a:stCxn id="36" idx="0"/>
          </p:cNvCxnSpPr>
          <p:nvPr/>
        </p:nvCxnSpPr>
        <p:spPr>
          <a:xfrm flipV="1">
            <a:off x="6971665" y="3841115"/>
            <a:ext cx="1270" cy="3092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6487160" y="4150360"/>
            <a:ext cx="969010" cy="1938020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2001年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加入WTO</a:t>
            </a:r>
            <a:r>
              <a:rPr lang="zh-CN" altLang="en-US"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，对外开放进入新阶段</a:t>
            </a:r>
            <a:endParaRPr lang="zh-CN" altLang="en-US" sz="2000" b="1">
              <a:solidFill>
                <a:srgbClr val="FF0000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 flipH="1" flipV="1">
            <a:off x="9443085" y="3893820"/>
            <a:ext cx="12065" cy="1594485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7715250" y="4124325"/>
            <a:ext cx="3357245" cy="1970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just"/>
            <a:r>
              <a:rPr b="1" u="heavy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实行更加积极主动的开放战略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，构建面向全球的高标准自由贸易区网络，</a:t>
            </a:r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海南自由贸易港建设、</a:t>
            </a: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共建“一带一路”，形成更大范围、更宽领域、更深层次对外开放格局。</a:t>
            </a:r>
            <a:endParaRPr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006" y="87063"/>
            <a:ext cx="785236" cy="72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1442065" y="623570"/>
            <a:ext cx="662940" cy="230695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对内改革</a:t>
            </a:r>
            <a:endParaRPr lang="zh-CN" altLang="en-US" sz="3600" b="1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11442065" y="4170045"/>
            <a:ext cx="662940" cy="230695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对外开放</a:t>
            </a:r>
            <a:endParaRPr lang="zh-CN" altLang="en-US" sz="3600" b="1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94460" y="220980"/>
            <a:ext cx="12058650" cy="663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kumimoji="0" lang="zh-CN" altLang="en-US" sz="3200" b="1" i="0" u="none" strike="noStrike" kern="1200" cap="none" spc="0" normalizeH="0" baseline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>
                <a:solidFill>
                  <a:srgbClr val="C00000"/>
                </a:solidFill>
              </a:rPr>
              <a:t>总结</a:t>
            </a:r>
            <a:r>
              <a:rPr lang="zh-CN" altLang="en-US" dirty="0"/>
              <a:t>：</a:t>
            </a:r>
            <a:r>
              <a:rPr spc="20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cs typeface="微软雅黑" panose="020B0503020204020204" charset="-122"/>
                <a:sym typeface="+mn-ea"/>
              </a:rPr>
              <a:t>改革开放大事件</a:t>
            </a:r>
            <a:endParaRPr lang="en-US" altLang="zh-CN" spc="200" dirty="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9060" y="4150360"/>
            <a:ext cx="1593215" cy="2553335"/>
          </a:xfrm>
          <a:prstGeom prst="rect">
            <a:avLst/>
          </a:prstGeom>
          <a:noFill/>
          <a:ln w="12700" cmpd="sng">
            <a:solidFill>
              <a:srgbClr val="7030A0"/>
            </a:solidFill>
            <a:prstDash val="solid"/>
          </a:ln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1980年</a:t>
            </a:r>
            <a:endParaRPr lang="en-US" altLang="zh-CN" sz="20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深圳、珠海、汕头、厦门</a:t>
            </a:r>
            <a:r>
              <a:rPr sz="2000" b="1">
                <a:solidFill>
                  <a:srgbClr val="FF0000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四个经济特区设立，</a:t>
            </a:r>
            <a:r>
              <a:rPr sz="2000" b="1">
                <a:solidFill>
                  <a:schemeClr val="tx1"/>
                </a:solidFill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标志我国对外开放迈出关键步伐</a:t>
            </a:r>
            <a:endParaRPr sz="2000" b="1">
              <a:solidFill>
                <a:schemeClr val="tx1"/>
              </a:solidFill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sp>
        <p:nvSpPr>
          <p:cNvPr id="70" name="文本框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4315" y="3117850"/>
            <a:ext cx="11958320" cy="962659"/>
          </a:xfrm>
          <a:prstGeom prst="notchedRightArrow">
            <a:avLst>
              <a:gd name="adj1" fmla="val 60620"/>
              <a:gd name="adj2" fmla="val 92329"/>
            </a:avLst>
          </a:prstGeom>
          <a:pattFill prst="pct5">
            <a:fgClr>
              <a:schemeClr val="bg1"/>
            </a:fgClr>
            <a:bgClr>
              <a:srgbClr val="FFFFFF"/>
            </a:bgClr>
          </a:pattFill>
          <a:ln w="3175">
            <a:solidFill>
              <a:srgbClr val="C00000"/>
            </a:solidFill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500000000000000" charset="-122"/>
                <a:ea typeface="方正正大黑简体" panose="02000500000000000000" charset="-122"/>
                <a:cs typeface="方正正大黑简体" panose="02000500000000000000" charset="-122"/>
              </a:rPr>
              <a:t>中国改革全面推进，对外开放向纵深处发展</a:t>
            </a:r>
            <a:endParaRPr kumimoji="0" lang="zh-CN" altLang="en-US" sz="3200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500000000000000" charset="-122"/>
              <a:ea typeface="方正正大黑简体" panose="02000500000000000000" charset="-122"/>
              <a:cs typeface="方正正大黑简体" panose="0200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3495" y="2930525"/>
            <a:ext cx="12168505" cy="3743325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lIns="0" rtlCol="0" anchor="ctr" anchorCtr="0">
            <a:noAutofit/>
          </a:bodyPr>
          <a:p>
            <a:pPr marL="457200" lvl="1" indent="457200">
              <a:lnSpc>
                <a:spcPct val="130000"/>
              </a:lnSpc>
            </a:pPr>
            <a:r>
              <a:rPr lang="zh-CN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改革开放使中国经济体制由计划经济走向市场经济，使中国动画从统购统销、闭门造车到面向市场、面向世界。改革</a:t>
            </a:r>
            <a:r>
              <a:rPr lang="zh-CN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是中国的第二次</a:t>
            </a:r>
            <a:r>
              <a:rPr lang="zh-CN" sz="3600" b="1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革命</a:t>
            </a:r>
            <a:r>
              <a:rPr lang="zh-CN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，是一场解放生产力的</a:t>
            </a:r>
            <a:r>
              <a:rPr lang="zh-CN" sz="3600" b="1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革命</a:t>
            </a:r>
            <a:r>
              <a:rPr lang="zh-CN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zh-CN" sz="3600" b="1">
                <a:solidFill>
                  <a:srgbClr val="FFFF00"/>
                </a:solidFill>
                <a:latin typeface="方正清楷 简" panose="02000500000000000000" charset="-122"/>
                <a:ea typeface="方正清楷 简" panose="02000500000000000000" charset="-122"/>
                <a:sym typeface="+mn-ea"/>
              </a:rPr>
              <a:t>改革是社会主义制度的自我完善和发展。</a:t>
            </a:r>
            <a:endParaRPr lang="zh-CN" altLang="zh-CN" sz="3600" b="1" spc="300">
              <a:solidFill>
                <a:srgbClr val="FFFF00"/>
              </a:solidFill>
              <a:uFillTx/>
              <a:latin typeface="方正清楷 简" panose="02000500000000000000" charset="-122"/>
              <a:ea typeface="方正清楷 简" panose="02000500000000000000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9" grpId="1"/>
      <p:bldP spid="10" grpId="0" bldLvl="0" animBg="1"/>
      <p:bldP spid="10" grpId="1" animBg="1"/>
      <p:bldP spid="41" grpId="0" bldLvl="0" animBg="1"/>
      <p:bldP spid="41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5"/>
          <p:cNvPicPr/>
          <p:nvPr userDrawn="1">
            <p:custDataLst>
              <p:tags r:id="rId1"/>
            </p:custDataLst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625944"/>
          </a:xfrm>
          <a:prstGeom prst="rect">
            <a:avLst/>
          </a:prstGeom>
        </p:spPr>
      </p:pic>
      <p:sp>
        <p:nvSpPr>
          <p:cNvPr id="9" name="直角三角形 8"/>
          <p:cNvSpPr/>
          <p:nvPr>
            <p:custDataLst>
              <p:tags r:id="rId4"/>
            </p:custDataLst>
          </p:nvPr>
        </p:nvSpPr>
        <p:spPr>
          <a:xfrm rot="10800000">
            <a:off x="8648700" y="0"/>
            <a:ext cx="3543298" cy="3251200"/>
          </a:xfrm>
          <a:prstGeom prst="rtTriangle">
            <a:avLst/>
          </a:prstGeom>
          <a:pattFill prst="wdDnDiag">
            <a:fgClr>
              <a:schemeClr val="lt1">
                <a:lumMod val="95000"/>
              </a:schemeClr>
            </a:fgClr>
            <a:bgClr>
              <a:schemeClr val="l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20230827</a:t>
            </a:r>
            <a:endParaRPr kumimoji="1" lang="zh-CN" altLang="en-US" sz="1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直角三角形 9"/>
          <p:cNvSpPr/>
          <p:nvPr>
            <p:custDataLst>
              <p:tags r:id="rId5"/>
            </p:custDataLst>
          </p:nvPr>
        </p:nvSpPr>
        <p:spPr>
          <a:xfrm>
            <a:off x="0" y="4467225"/>
            <a:ext cx="1877695" cy="2390775"/>
          </a:xfrm>
          <a:prstGeom prst="rtTriangl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8025" y="5568315"/>
            <a:ext cx="10763885" cy="119507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p>
            <a:r>
              <a:rPr lang="zh-CN" altLang="en-US" sz="32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粗黑宋简体" panose="02000000000000000000" charset="-122"/>
                <a:ea typeface="方正粗黑宋简体" panose="02000000000000000000" charset="-122"/>
                <a:cs typeface="方正清楷 简" panose="02000500000000000000" charset="-122"/>
                <a:sym typeface="+mn-ea"/>
              </a:rPr>
              <a:t>任务三：</a:t>
            </a:r>
            <a:r>
              <a:rPr lang="zh-CN" altLang="en-US" sz="36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请你结合中国动画的现状，从理论和实</a:t>
            </a:r>
            <a:r>
              <a:rPr lang="en-US" altLang="zh-CN" sz="36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    </a:t>
            </a:r>
            <a:endParaRPr lang="en-US" altLang="zh-CN" sz="36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  <a:p>
            <a:r>
              <a:rPr lang="en-US" altLang="zh-CN" sz="36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              </a:t>
            </a:r>
            <a:r>
              <a:rPr lang="zh-CN" altLang="en-US" sz="36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践角度，回应上述质疑。</a:t>
            </a:r>
            <a:endParaRPr lang="zh-CN" altLang="en-US" sz="3600" b="1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1290" y="136525"/>
            <a:ext cx="720090" cy="7200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0640" y="273050"/>
            <a:ext cx="913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三、</a:t>
            </a:r>
            <a:r>
              <a:rPr lang="zh-CN" altLang="en-US" sz="3200">
                <a:solidFill>
                  <a:srgbClr val="FFC00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回暖</a:t>
            </a:r>
            <a:r>
              <a:rPr lang="zh-CN" altLang="en-US" sz="320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·改革开放为什么是一次伟大飞跃</a:t>
            </a:r>
            <a:endParaRPr lang="zh-CN" altLang="en-US" sz="3200">
              <a:solidFill>
                <a:srgbClr val="00B050"/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sp>
        <p:nvSpPr>
          <p:cNvPr id="20" name="Title 6"/>
          <p:cNvSpPr txBox="1"/>
          <p:nvPr>
            <p:custDataLst>
              <p:tags r:id="rId8"/>
            </p:custDataLst>
          </p:nvPr>
        </p:nvSpPr>
        <p:spPr>
          <a:xfrm>
            <a:off x="882015" y="713740"/>
            <a:ext cx="10274300" cy="48545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50000"/>
              </a:lnSpc>
              <a:spcBef>
                <a:spcPts val="600"/>
              </a:spcBef>
              <a:spcAft>
                <a:spcPts val="1400"/>
              </a:spcAft>
              <a:buSzPct val="100000"/>
              <a:buFont typeface="Wingdings" panose="05000000000000000000" charset="0"/>
            </a:pPr>
            <a:r>
              <a:rPr lang="en-US" altLang="zh-CN" sz="28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在统购统销的计划经济之下，中国动画人无需考虑成本和周期，只需精益求精，也因此创造了中国学派的辉煌。但在市场经济之下，唯票房论盛行，粗制滥造</a:t>
            </a:r>
            <a:r>
              <a:rPr lang="zh-CN" altLang="en-US" sz="28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、内容低幼</a:t>
            </a:r>
            <a:r>
              <a:rPr lang="en-US" altLang="zh-CN" sz="28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成为普遍问题，加之美日动画的挤压，中国动画发展受阻。</a:t>
            </a:r>
            <a:br>
              <a:rPr lang="en-US" altLang="zh-CN" sz="28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en-US" altLang="zh-CN" sz="2800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对此，有人对改革开放决策的正确性产生了质疑。</a:t>
            </a:r>
            <a:endParaRPr lang="en-US" altLang="zh-CN" sz="2800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>
            <p:custDataLst>
              <p:tags r:id="rId1"/>
            </p:custDataLst>
          </p:nvPr>
        </p:nvSpPr>
        <p:spPr>
          <a:xfrm>
            <a:off x="316865" y="2488565"/>
            <a:ext cx="3935095" cy="2274570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lang="zh-CN" altLang="en-US" sz="2200">
                <a:effectLst/>
                <a:cs typeface="微软雅黑" panose="020B0503020204020204" charset="-122"/>
                <a:sym typeface="+mn-ea"/>
              </a:rPr>
              <a:t>中国动画显现创新活力，</a:t>
            </a:r>
            <a:r>
              <a:rPr lang="zh-CN" altLang="en-US" sz="2200">
                <a:effectLst/>
                <a:cs typeface="微软雅黑" panose="020B0503020204020204" charset="-122"/>
                <a:sym typeface="+mn-ea"/>
              </a:rPr>
              <a:t>市场规模持续扩大</a:t>
            </a:r>
            <a:r>
              <a:rPr lang="zh-CN" sz="2200" kern="0" noProof="0" dirty="0">
                <a:ln>
                  <a:noFill/>
                </a:ln>
                <a:effectLst/>
                <a:uLnTx/>
                <a:uFillTx/>
                <a:sym typeface="+mn-ea"/>
              </a:rPr>
              <a:t>。</a:t>
            </a:r>
            <a:r>
              <a:rPr lang="zh-CN" altLang="en-US" sz="2200">
                <a:effectLst/>
                <a:cs typeface="微软雅黑" panose="020B0503020204020204" charset="-122"/>
                <a:sym typeface="+mn-ea"/>
              </a:rPr>
              <a:t>动画消费不断提高，对经济拉动作用越来越重要</a:t>
            </a:r>
            <a:endParaRPr lang="zh-CN" altLang="en-US" sz="2200">
              <a:effectLst/>
              <a:cs typeface="微软雅黑" panose="020B0503020204020204" charset="-122"/>
              <a:sym typeface="+mn-ea"/>
            </a:endParaRPr>
          </a:p>
          <a:p>
            <a:pPr marL="342900" marR="0" lvl="0" indent="-3429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endParaRPr kumimoji="0" lang="zh-CN" altLang="en-US" sz="2200" b="0" i="0" u="none" strike="noStrike" cap="none" spc="100" normalizeH="0" baseline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40690" y="1421765"/>
            <a:ext cx="3881755" cy="3560445"/>
            <a:chOff x="693" y="2380"/>
            <a:chExt cx="7058" cy="4278"/>
          </a:xfrm>
        </p:grpSpPr>
        <p:sp>
          <p:nvSpPr>
            <p:cNvPr id="29" name="矩形 28"/>
            <p:cNvSpPr/>
            <p:nvPr>
              <p:custDataLst>
                <p:tags r:id="rId2"/>
              </p:custDataLst>
            </p:nvPr>
          </p:nvSpPr>
          <p:spPr>
            <a:xfrm>
              <a:off x="693" y="2380"/>
              <a:ext cx="7058" cy="4278"/>
            </a:xfrm>
            <a:prstGeom prst="rect">
              <a:avLst/>
            </a:prstGeom>
            <a:noFill/>
            <a:ln w="57150" cap="flat" cmpd="sng" algn="ctr">
              <a:solidFill>
                <a:srgbClr val="E84C2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30" name="直接连接符 29"/>
            <p:cNvCxnSpPr/>
            <p:nvPr>
              <p:custDataLst>
                <p:tags r:id="rId3"/>
              </p:custDataLst>
            </p:nvPr>
          </p:nvCxnSpPr>
          <p:spPr>
            <a:xfrm>
              <a:off x="2646" y="3489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rgbClr val="E84C22"/>
              </a:solidFill>
              <a:prstDash val="dash"/>
              <a:miter lim="800000"/>
            </a:ln>
            <a:effectLst/>
          </p:spPr>
        </p:cxnSp>
        <p:sp>
          <p:nvSpPr>
            <p:cNvPr id="32" name="矩形: 圆角 9"/>
            <p:cNvSpPr/>
            <p:nvPr>
              <p:custDataLst>
                <p:tags r:id="rId4"/>
              </p:custDataLst>
            </p:nvPr>
          </p:nvSpPr>
          <p:spPr>
            <a:xfrm>
              <a:off x="2646" y="2640"/>
              <a:ext cx="4729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84C22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国民经济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84C2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504055" y="2488565"/>
            <a:ext cx="3781425" cy="131254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动</a:t>
            </a:r>
            <a:r>
              <a:rPr kumimoji="0" lang="zh-CN" sz="2200" b="0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画提升了精神消费，改变了人的精神面貌</a:t>
            </a:r>
            <a:endParaRPr kumimoji="0" lang="zh-CN" sz="2200" b="0" i="0" u="none" strike="noStrike" kern="0" cap="none" spc="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00880" y="1437005"/>
            <a:ext cx="3614420" cy="3545205"/>
            <a:chOff x="693" y="2380"/>
            <a:chExt cx="7058" cy="4277"/>
          </a:xfrm>
        </p:grpSpPr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693" y="2380"/>
              <a:ext cx="7058" cy="4277"/>
            </a:xfrm>
            <a:prstGeom prst="rect">
              <a:avLst/>
            </a:prstGeom>
            <a:noFill/>
            <a:ln w="57150" cap="flat" cmpd="sng" algn="ctr">
              <a:solidFill>
                <a:srgbClr val="E909B7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5" name="直接连接符 14"/>
            <p:cNvCxnSpPr/>
            <p:nvPr>
              <p:custDataLst>
                <p:tags r:id="rId7"/>
              </p:custDataLst>
            </p:nvPr>
          </p:nvCxnSpPr>
          <p:spPr>
            <a:xfrm>
              <a:off x="2646" y="3422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rgbClr val="E909B7"/>
              </a:solidFill>
              <a:prstDash val="dash"/>
              <a:miter lim="800000"/>
            </a:ln>
            <a:effectLst/>
          </p:spPr>
        </p:cxnSp>
        <p:sp>
          <p:nvSpPr>
            <p:cNvPr id="16" name="矩形: 圆角 9"/>
            <p:cNvSpPr/>
            <p:nvPr>
              <p:custDataLst>
                <p:tags r:id="rId8"/>
              </p:custDataLst>
            </p:nvPr>
          </p:nvSpPr>
          <p:spPr>
            <a:xfrm>
              <a:off x="2646" y="2640"/>
              <a:ext cx="4729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909B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民生问题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909B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8456295" y="2431415"/>
            <a:ext cx="3496945" cy="1708785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marR="0" lvl="0" indent="-3429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lang="zh-CN" sz="2200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sym typeface="+mn-ea"/>
              </a:rPr>
              <a:t>中国动画不断紧跟时代，走向世界。讲好中国故事，展示中国形象，树立文化自信，提升文化软实力。</a:t>
            </a:r>
            <a:endParaRPr lang="zh-CN" sz="2200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rcRect l="5313" t="1002" r="2359"/>
          <a:stretch>
            <a:fillRect/>
          </a:stretch>
        </p:blipFill>
        <p:spPr>
          <a:xfrm>
            <a:off x="255905" y="183515"/>
            <a:ext cx="869315" cy="869315"/>
          </a:xfrm>
          <a:prstGeom prst="ellipse">
            <a:avLst/>
          </a:prstGeom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343435383131383b343533303832303b7ecf6d4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385" y="1551305"/>
            <a:ext cx="716280" cy="5759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380095" y="1436370"/>
            <a:ext cx="3442970" cy="3545840"/>
            <a:chOff x="1267" y="2380"/>
            <a:chExt cx="6484" cy="4608"/>
          </a:xfrm>
        </p:grpSpPr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>
              <a:off x="1267" y="2380"/>
              <a:ext cx="6484" cy="4608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22" name="直接连接符 21"/>
            <p:cNvCxnSpPr/>
            <p:nvPr>
              <p:custDataLst>
                <p:tags r:id="rId13"/>
              </p:custDataLst>
            </p:nvPr>
          </p:nvCxnSpPr>
          <p:spPr>
            <a:xfrm>
              <a:off x="2810" y="3387"/>
              <a:ext cx="3855" cy="0"/>
            </a:xfrm>
            <a:prstGeom prst="line">
              <a:avLst/>
            </a:prstGeom>
            <a:noFill/>
            <a:ln w="6350" cap="flat" cmpd="sng" algn="ctr">
              <a:solidFill>
                <a:schemeClr val="accent3">
                  <a:lumMod val="75000"/>
                </a:schemeClr>
              </a:solidFill>
              <a:prstDash val="dash"/>
              <a:miter lim="800000"/>
            </a:ln>
            <a:effectLst/>
          </p:spPr>
        </p:cxnSp>
        <p:sp>
          <p:nvSpPr>
            <p:cNvPr id="23" name="矩形: 圆角 9"/>
            <p:cNvSpPr/>
            <p:nvPr>
              <p:custDataLst>
                <p:tags r:id="rId14"/>
              </p:custDataLst>
            </p:nvPr>
          </p:nvSpPr>
          <p:spPr>
            <a:xfrm>
              <a:off x="3086" y="2720"/>
              <a:ext cx="4402" cy="581"/>
            </a:xfrm>
            <a:prstGeom prst="roundRect">
              <a:avLst>
                <a:gd name="adj" fmla="val 516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  <a:scene3d>
                <a:camera prst="orthographicFront"/>
                <a:lightRig rig="threePt" dir="t"/>
              </a:scene3d>
            </a:bodyPr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国家前途</a:t>
              </a:r>
              <a:endParaRPr kumimoji="0" lang="zh-CN" altLang="en-US" sz="2400" b="1" i="0" u="none" strike="noStrike" kern="0" cap="none" spc="0" normalizeH="0" baseline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6" name="图片 25" descr="32313539373438303b32313539373437393b98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7420" y="1555750"/>
            <a:ext cx="575945" cy="575945"/>
          </a:xfrm>
          <a:prstGeom prst="snip1Rect">
            <a:avLst/>
          </a:prstGeom>
        </p:spPr>
      </p:pic>
      <p:pic>
        <p:nvPicPr>
          <p:cNvPr id="27" name="图片 26" descr="343435383036313b343533323532383b793e4f1a8bc44ef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1705" y="1482090"/>
            <a:ext cx="579120" cy="5791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1235075" y="308610"/>
            <a:ext cx="10857230" cy="583565"/>
          </a:xfrm>
          <a:prstGeom prst="rect">
            <a:avLst/>
          </a:prstGeom>
          <a:gradFill>
            <a:gsLst>
              <a:gs pos="38000">
                <a:srgbClr val="AD0202">
                  <a:alpha val="100000"/>
                </a:srgbClr>
              </a:gs>
              <a:gs pos="11000">
                <a:srgbClr val="D68181">
                  <a:alpha val="100000"/>
                </a:srgbClr>
              </a:gs>
              <a:gs pos="0">
                <a:srgbClr val="FFFFFF">
                  <a:alpha val="100000"/>
                </a:srgbClr>
              </a:gs>
              <a:gs pos="100000">
                <a:srgbClr val="760303"/>
              </a:gs>
            </a:gsLst>
            <a:lin ang="10800000" scaled="0"/>
          </a:gradFill>
        </p:spPr>
        <p:txBody>
          <a:bodyPr wrap="square" rtlCol="0" anchor="t">
            <a:spAutoFit/>
          </a:bodyPr>
          <a:p>
            <a:pPr lvl="0" indent="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zh-CN" altLang="en-US" sz="3200" spc="4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德彪钢笔行书字库" panose="02000000000000000000" charset="-122"/>
                <a:ea typeface="德彪钢笔行书字库" panose="02000000000000000000" charset="-122"/>
                <a:cs typeface="微软雅黑" panose="020B0503020204020204" charset="-122"/>
                <a:sym typeface="+mn-ea"/>
              </a:rPr>
              <a:t>党实施改革开放</a:t>
            </a:r>
            <a:r>
              <a:rPr lang="en-US" altLang="zh-CN" sz="3200" spc="4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德彪钢笔行书字库" panose="02000000000000000000" charset="-122"/>
                <a:ea typeface="德彪钢笔行书字库" panose="02000000000000000000" charset="-122"/>
                <a:cs typeface="微软雅黑" panose="020B0503020204020204" charset="-122"/>
                <a:sym typeface="+mn-ea"/>
              </a:rPr>
              <a:t>45</a:t>
            </a:r>
            <a:r>
              <a:rPr lang="zh-CN" altLang="en-US" sz="3200" spc="4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德彪钢笔行书字库" panose="02000000000000000000" charset="-122"/>
                <a:ea typeface="德彪钢笔行书字库" panose="02000000000000000000" charset="-122"/>
                <a:cs typeface="微软雅黑" panose="020B0503020204020204" charset="-122"/>
                <a:sym typeface="+mn-ea"/>
              </a:rPr>
              <a:t>年，中国动画在市场竞争中不断磨砺壮大</a:t>
            </a:r>
            <a:endParaRPr lang="en-US" altLang="zh-CN" sz="3200" spc="4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德彪钢笔行书字库" panose="02000000000000000000" charset="-122"/>
              <a:ea typeface="德彪钢笔行书字库" panose="02000000000000000000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6" dur="6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1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5431_1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4"/>
  <p:tag name="KSO_WM_UNIT_DEC_AREA_ID" val="8f8fd887ceb2437ea40cdf96966a0c9f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d4f5f174473415dae58cf7a8fb72bd9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431_1*a*1"/>
  <p:tag name="KSO_WM_TEMPLATE_CATEGORY" val="custom"/>
  <p:tag name="KSO_WM_TEMPLATE_INDEX" val="20205431"/>
  <p:tag name="KSO_WM_UNIT_LAYERLEVEL" val="1"/>
  <p:tag name="KSO_WM_TAG_VERSION" val="1.0"/>
  <p:tag name="KSO_WM_BEAUTIFY_FLAG" val="#wm#"/>
  <p:tag name="KSO_WM_UNIT_PRESET_TEXT" val="单击添加大标题"/>
  <p:tag name="KSO_WM_UNIT_DEFAULT_FONT" val="40;56;4"/>
  <p:tag name="KSO_WM_UNIT_BLOCK" val="0"/>
  <p:tag name="KSO_WM_UNIT_DEC_AREA_ID" val="565fc8449f6d4ad9a4800ccf60ed768d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10fcbc3eb63848be942c96b38099b9a9"/>
  <p:tag name="KSO_WM_UNIT_TEXT_FILL_FORE_SCHEMECOLOR_INDEX_BRIGHTNESS" val="0.15"/>
  <p:tag name="KSO_WM_UNIT_TEXT_FILL_FORE_SCHEMECOLOR_INDEX" val="13"/>
  <p:tag name="KSO_WM_UNIT_TEXT_FILL_TYPE" val="1"/>
  <p:tag name="KSO_WM_TEMPLATE_ASSEMBLE_XID" val="5f9a6bb6989d9bef5b8f9c35"/>
  <p:tag name="KSO_WM_TEMPLATE_ASSEMBLE_GROUPID" val="5f8cffc8a61ec3b55284aac3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5431_2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5"/>
  <p:tag name="KSO_WM_UNIT_DEC_AREA_ID" val="a8e15f941d24461880de77de6ef1fbbc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bfbca04fdc894173909a7d5c69dfe7cf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5c95ee116e6149b5aea7df55beb3d2d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097308faf9b4e9cae3ef91a5203a14e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</p:tagLst>
</file>

<file path=ppt/tags/tag1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431_1*a*1"/>
  <p:tag name="KSO_WM_TEMPLATE_CATEGORY" val="custom"/>
  <p:tag name="KSO_WM_TEMPLATE_INDEX" val="2020543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4"/>
  <p:tag name="KSO_WM_UNIT_TYPE" val="a"/>
  <p:tag name="KSO_WM_UNIT_INDEX" val="1"/>
  <p:tag name="KSO_WM_UNIT_ISNUMDGMTITLE" val="0"/>
  <p:tag name="KSO_WM_UNIT_PRESET_TEXT" val="同心逐梦 不断超越"/>
  <p:tag name="KSO_WM_UNIT_BLOCK" val="0"/>
  <p:tag name="KSO_WM_UNIT_DEC_AREA_ID" val="248e88c91ac946169b8d3a3df8ab16ca"/>
  <p:tag name="KSO_WM_UNIT_DEFAULT_FONT" val="24;60;4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d34b619dfbfc4bdb8c0bf39bc5177b74"/>
  <p:tag name="KSO_WM_UNIT_TEXT_FILL_FORE_SCHEMECOLOR_INDEX_BRIGHTNESS" val="0.15"/>
  <p:tag name="KSO_WM_UNIT_TEXT_FILL_FORE_SCHEMECOLOR_INDEX" val="13"/>
  <p:tag name="KSO_WM_UNIT_TEXT_FILL_TYPE" val="1"/>
  <p:tag name="KSO_WM_TEMPLATE_ASSEMBLE_XID" val="5f9a6bb6989d9bef5b8f9c3d"/>
  <p:tag name="KSO_WM_TEMPLATE_ASSEMBLE_GROUPID" val="5f8cffc8a61ec3b55284aac3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6915"/>
  <p:tag name="KSO_WM_TEMPLATE_MASTER_THUMB_INDEX" val="12"/>
  <p:tag name="KSO_WM_TEMPLATE_THUMBS_INDEX" val="1、4、7、8、10、11、12、13、15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  <p:tag name="KSO_WM_SLIDE_BACKGROUND_TYPE" val="general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  <p:tag name="KSO_WM_SLIDE_BACKGROUND_TYPE" val="genera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</p:tagLst>
</file>

<file path=ppt/tags/tag2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43*4840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21.xml><?xml version="1.0" encoding="utf-8"?>
<p:tagLst xmlns:p="http://schemas.openxmlformats.org/presentationml/2006/main">
  <p:tag name="KSO_WM_SLIDE_RATIO" val="1.777778"/>
  <p:tag name="KSO_WM_SLIDE_ID" val="diagram2021086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5*384"/>
  <p:tag name="KSO_WM_SLIDE_POSITION" val="47*84"/>
  <p:tag name="KSO_WM_TAG_VERSION" val="1.0"/>
  <p:tag name="KSO_WM_BEAUTIFY_FLAG" val="#wm#"/>
  <p:tag name="KSO_WM_TEMPLATE_CATEGORY" val="diagram"/>
  <p:tag name="KSO_WM_TEMPLATE_INDEX" val="20210867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757c8069be4861f5f86139"/>
  <p:tag name="KSO_WM_CHIP_FILLPROP" val="[[{&quot;text_align&quot;:&quot;ct&quot;,&quot;text_direction&quot;:&quot;horizontal&quot;,&quot;support_big_font&quot;:false,&quot;fill_id&quot;:&quot;0bfb9f93ca744fc580bdf0e1fdda9026&quot;,&quot;fill_align&quot;:&quot;ct&quot;,&quot;chip_types&quot;:[&quot;text&quot;]},{&quot;text_align&quot;:&quot;cb&quot;,&quot;text_direction&quot;:&quot;horizontal&quot;,&quot;support_features&quot;:[&quot;collage&quot;,&quot;carousel&quot;],&quot;support_big_font&quot;:false,&quot;fill_id&quot;:&quot;53613b0b17944d3d9e4bab66d5021fb4&quot;,&quot;fill_align&quot;:&quot;cb&quot;,&quot;chip_types&quot;:[&quot;picture&quot;,&quot;video&quot;]}]]"/>
  <p:tag name="KSO_WM_SLIDE_LAYOUT" val="d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9:47&quot;,&quot;maxSize&quot;:{&quot;size1&quot;:71.1},&quot;minSize&quot;:{&quot;size1&quot;:62.2},&quot;normalSize&quot;:{&quot;size1&quot;:66.30388888888889},&quot;subLayout&quot;:[{&quot;id&quot;:&quot;2021-04-01T15:09:47&quot;,&quot;margin&quot;:{&quot;bottom&quot;:0,&quot;left&quot;:7.197000503540039,&quot;right&quot;:7.197000503540039,&quot;top&quot;:2.117000102996826},&quot;type&quot;:0},{&quot;id&quot;:&quot;2021-04-01T15:09:47&quot;,&quot;margin&quot;:{&quot;bottom&quot;:1.6929999589920044,&quot;left&quot;:1.6929999589920044,&quot;right&quot;:1.6929999589920044,&quot;top&quot;:1.2699999809265137},&quot;type&quot;:0}],&quot;type&quot;:0}"/>
  <p:tag name="KSO_WM_SLIDE_CAN_ADD_NAVIGATION" val="1"/>
  <p:tag name="KSO_WM_CHIP_DECFILLPROP" val="[]"/>
  <p:tag name="KSO_WM_SLIDE_BACKGROUND" val="[&quot;general&quot;]"/>
  <p:tag name="KSO_WM_CHIP_GROUPID" val="5e757c8069be4861f5f86138"/>
  <p:tag name="KSO_WM_SLIDE_BACKGROUND_TYPE" val="general"/>
  <p:tag name="KSO_WM_SLIDE_SUPPORT_FEATURE_TYPE" val="3"/>
  <p:tag name="KSO_WM_TEMPLATE_ASSEMBLE_XID" val="60656e9d4054ed1e2fb7fca7"/>
  <p:tag name="KSO_WM_TEMPLATE_ASSEMBLE_GROUPID" val="60656e9d4054ed1e2fb7fca7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c97136aaaa2346d591bd601aba8e0ae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615f87b6cf94e6ca4089d25337001c7"/>
  <p:tag name="KSO_WM_SLIDE_BACKGROUND_TYPE" val="navigation"/>
</p:tagLst>
</file>

<file path=ppt/tags/tag2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UNIT_ID" val="diagram20217185_1*a*1"/>
  <p:tag name="KSO_WM_TEMPLATE_CATEGORY" val="diagram"/>
  <p:tag name="KSO_WM_TEMPLATE_INDEX" val="20217185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d66605f6368417b841036243dbe04e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a3a069e71c84d028c5aae5752d04763"/>
  <p:tag name="KSO_WM_UNIT_TEXT_FILL_FORE_SCHEMECOLOR_INDEX_BRIGHTNESS" val="0"/>
  <p:tag name="KSO_WM_UNIT_TEXT_FILL_FORE_SCHEMECOLOR_INDEX" val="13"/>
  <p:tag name="KSO_WM_UNIT_TEXT_FILL_TYPE" val="1"/>
  <p:tag name="KSO_WM_TEMPLATE_ASSEMBLE_XID" val="606570704054ed1e2fb8153e"/>
  <p:tag name="KSO_WM_TEMPLATE_ASSEMBLE_GROUPID" val="606570704054ed1e2fb8153e"/>
</p:tagLst>
</file>

<file path=ppt/tags/tag224.xml><?xml version="1.0" encoding="utf-8"?>
<p:tagLst xmlns:p="http://schemas.openxmlformats.org/presentationml/2006/main">
  <p:tag name="KSO_WM_SLIDE_ID" val="diagram2021718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85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490"/>
  <p:tag name="KSO_WM_SLIDE_POSITION" val="0*0"/>
  <p:tag name="KSO_WM_SLIDE_LAYOUT_INFO" val="{&quot;id&quot;:&quot;2021-04-01T16:17:24&quot;,&quot;maxSize&quot;:{&quot;size1&quot;:13.6},&quot;minSize&quot;:{&quot;size1&quot;:13.6},&quot;normalSize&quot;:{&quot;size1&quot;:13.6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17:24&quot;,&quot;margin&quot;:{&quot;bottom&quot;:0.44999995827674866,&quot;left&quot;:0.847000002861023,&quot;right&quot;:0.8460001349449158,&quot;top&quot;:0.4230000674724579},&quot;type&quot;:0},{&quot;direction&quot;:1,&quot;id&quot;:&quot;2021-04-01T16:17:24&quot;,&quot;maxSize&quot;:{&quot;size1&quot;:56.199618616687566},&quot;minSize&quot;:{&quot;size1&quot;:56.199618616687566},&quot;normalSize&quot;:{&quot;size1&quot;:56.199618616687566},&quot;subLayout&quot;:[{&quot;id&quot;:&quot;2021-04-01T16:17:24&quot;,&quot;margin&quot;:{&quot;bottom&quot;:2.5399999618530273,&quot;left&quot;:4.2330002784729,&quot;right&quot;:2.117000102996826,&quot;top&quot;:2.117000102996826},&quot;type&quot;:0},{&quot;id&quot;:&quot;2021-04-01T16:17:24&quot;,&quot;margin&quot;:{&quot;bottom&quot;:5.079999923706055,&quot;left&quot;:2.565999984741211,&quot;right&quot;:4.657000541687012,&quot;top&quot;:5.079999923706055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98e478fb0c58a9414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f49777b4fe034c708143a6f01a5e7249&quot;,&quot;fill_align&quot;:&quot;c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225c8ebdbc82448d880049941829b6c4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ACKGROUND_TYPE" val="navigation"/>
  <p:tag name="KSO_WM_SLIDE_SUPPORT_FEATURE_TYPE" val="0"/>
  <p:tag name="KSO_WM_TEMPLATE_ASSEMBLE_XID" val="606570704054ed1e2fb8153e"/>
  <p:tag name="KSO_WM_TEMPLATE_ASSEMBLE_GROUPID" val="606570704054ed1e2fb8153e"/>
</p:tagLst>
</file>

<file path=ppt/tags/tag225.xml><?xml version="1.0" encoding="utf-8"?>
<p:tagLst xmlns:p="http://schemas.openxmlformats.org/presentationml/2006/main">
  <p:tag name="AS_UNIQUEID" val="5048"/>
</p:tagLst>
</file>

<file path=ppt/tags/tag226.xml><?xml version="1.0" encoding="utf-8"?>
<p:tagLst xmlns:p="http://schemas.openxmlformats.org/presentationml/2006/main">
  <p:tag name="AS_UNIQUEID" val="5049"/>
</p:tagLst>
</file>

<file path=ppt/tags/tag227.xml><?xml version="1.0" encoding="utf-8"?>
<p:tagLst xmlns:p="http://schemas.openxmlformats.org/presentationml/2006/main">
  <p:tag name="AS_UNIQUEID" val="5050"/>
</p:tagLst>
</file>

<file path=ppt/tags/tag22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229.xml><?xml version="1.0" encoding="utf-8"?>
<p:tagLst xmlns:p="http://schemas.openxmlformats.org/presentationml/2006/main">
  <p:tag name="KSO_WM_UNIT_COLOR_SCHEME_SHAPE_ID" val="25"/>
  <p:tag name="KSO_WM_UNIT_COLOR_SCHEME_PARENT_PAGE" val="0_1"/>
  <p:tag name="KSO_WM_UNIT_FOIL_COLOR" val="1"/>
  <p:tag name="KSO_WM_UNIT_BLOCK" val="0"/>
  <p:tag name="KSO_WM_UNIT_SM_LIMIT_TYPE" val="2"/>
  <p:tag name="KSO_WM_UNIT_DEC_AREA_ID" val="54777991d09e4e349be09549471a3b56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05_1*i*1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-0.05"/>
  <p:tag name="KSO_WM_UNIT_FILL_FORE_SCHEMECOLOR_INDEX" val="14"/>
  <p:tag name="KSO_WM_UNIT_FILL_BACK_SCHEMECOLOR_INDEX_BRIGHTNESS" val="0"/>
  <p:tag name="KSO_WM_UNIT_FILL_BACK_SCHEMECOLOR_INDEX" val="16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VALUE" val="221"/>
  <p:tag name="KSO_WM_TEMPLATE_ASSEMBLE_XID" val="60656f594054ed1e2fb8087e"/>
  <p:tag name="KSO_WM_TEMPLATE_ASSEMBLE_GROUPID" val="60656f594054ed1e2fb8087e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5431_1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4"/>
  <p:tag name="KSO_WM_UNIT_DEC_AREA_ID" val="8f8fd887ceb2437ea40cdf96966a0c9f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d4f5f174473415dae58cf7a8fb72bd9"/>
</p:tagLst>
</file>

<file path=ppt/tags/tag230.xml><?xml version="1.0" encoding="utf-8"?>
<p:tagLst xmlns:p="http://schemas.openxmlformats.org/presentationml/2006/main">
  <p:tag name="KSO_WM_UNIT_COLOR_SCHEME_SHAPE_ID" val="27"/>
  <p:tag name="KSO_WM_UNIT_COLOR_SCHEME_PARENT_PAGE" val="0_1"/>
  <p:tag name="KSO_WM_UNIT_FOIL_COLOR" val="1"/>
  <p:tag name="KSO_WM_UNIT_BLOCK" val="0"/>
  <p:tag name="KSO_WM_UNIT_SM_LIMIT_TYPE" val="2"/>
  <p:tag name="KSO_WM_UNIT_DEC_AREA_ID" val="41221dc45a604754a4e96b6998fcb1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05_1*i*2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90"/>
  <p:tag name="KSO_WM_TEMPLATE_ASSEMBLE_XID" val="60656f594054ed1e2fb8087e"/>
  <p:tag name="KSO_WM_TEMPLATE_ASSEMBLE_GROUPID" val="60656f594054ed1e2fb8087e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  <p:tag name="KSO_WM_SLIDE_BACKGROUND_TYPE" val="general"/>
</p:tagLst>
</file>

<file path=ppt/tags/tag23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06*3607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33.xml><?xml version="1.0" encoding="utf-8"?>
<p:tagLst xmlns:p="http://schemas.openxmlformats.org/presentationml/2006/main">
  <p:tag name="KSO_WM_SLIDE_COLORSCHEME_VERSION" val="3.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41:56&quot;,&quot;maxSize&quot;:{&quot;size1&quot;:49.99961833602962},&quot;minSize&quot;:{&quot;size1&quot;:37.49961833602962},&quot;normalSize&quot;:{&quot;size1&quot;:40.88086833602962},&quot;subLayout&quot;:[{&quot;id&quot;:&quot;2021-04-01T15:41:56&quot;,&quot;maxSize&quot;:{&quot;size1&quot;:51.1},&quot;minSize&quot;:{&quot;size1&quot;:31.1},&quot;normalSize&quot;:{&quot;size1&quot;:35.211296296296304},&quot;subLayout&quot;:[{&quot;id&quot;:&quot;2021-04-01T15:41:56&quot;,&quot;margin&quot;:{&quot;bottom&quot;:0.02600000612437725,&quot;left&quot;:2.5399999618530273,&quot;right&quot;:0.02600000612437725,&quot;top&quot;:3.809999942779541},&quot;type&quot;:0},{&quot;id&quot;:&quot;2021-04-01T15:41:56&quot;,&quot;margin&quot;:{&quot;bottom&quot;:4.2330002784729,&quot;left&quot;:2.5399999618530273,&quot;right&quot;:0.02600000612437725,&quot;top&quot;:0.8199999928474426},&quot;type&quot;:0}],&quot;type&quot;:0},{&quot;id&quot;:&quot;2021-04-01T15:41:56&quot;,&quot;margin&quot;:{&quot;bottom&quot;:1.6929999589920044,&quot;left&quot;:2.117000102996826,&quot;right&quot;:2.5399999618530273,&quot;top&quot;:1.6929999589920044},&quot;type&quot;:0}],&quot;type&quot;:0}"/>
  <p:tag name="KSO_WM_SLIDE_BACKGROUND" val="[&quot;general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d72ddcd8164b47abbb844c26f9b1c22e&quot;,&quot;fill_align&quot;:&quot;lb&quot;,&quot;text_align&quot;:&quot;lb&quot;,&quot;text_direction&quot;:&quot;horizontal&quot;,&quot;chip_types&quot;:[&quot;header&quot;]},{&quot;fill_id&quot;:&quot;ac4bd4ae6b3343f1999d7f7c8f946581&quot;,&quot;fill_align&quot;:&quot;lt&quot;,&quot;text_align&quot;:&quot;lt&quot;,&quot;text_direction&quot;:&quot;horizontal&quot;,&quot;chip_types&quot;:[&quot;text&quot;,&quot;chart&quot;,&quot;table&quot;]},{&quot;fill_id&quot;:&quot;0d50cc8ab1cb48459d90f269727d3fbc&quot;,&quot;fill_align&quot;:&quot;lm&quot;,&quot;text_align&quot;:&quot;lm&quot;,&quot;text_direction&quot;:&quot;horizontal&quot;,&quot;chip_types&quot;:[&quot;pictext&quot;,&quot;picture&quot;,&quot;chart&quot;,&quot;table&quot;,&quot;video&quot;],&quot;support_features&quot;:[&quot;collage&quot;,&quot;carousel&quot;,&quot;creativecrop&quot;]}]]"/>
  <p:tag name="KSO_WM_CHIP_XID" val="5ef3191ec6295c63c1a2e033"/>
  <p:tag name="KSO_WM_SLIDE_ID" val="diagram2021250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BEAUTIFY_FLAG" val="#wm#"/>
  <p:tag name="KSO_WM_TEMPLATE_CATEGORY" val="diagram"/>
  <p:tag name="KSO_WM_TEMPLATE_INDEX" val="20212505"/>
  <p:tag name="KSO_WM_SLIDE_LAYOUT" val="a_d_f"/>
  <p:tag name="KSO_WM_SLIDE_LAYOUT_CNT" val="1_1_1"/>
  <p:tag name="KSO_WM_CHIP_GROUPID" val="5ef3191ec6295c63c1a2e032"/>
  <p:tag name="KSO_WM_SLIDE_BK_DARK_LIGHT" val="2"/>
  <p:tag name="KSO_WM_SLIDE_BACKGROUND_TYPE" val="general"/>
  <p:tag name="KSO_WM_SLIDE_SUPPORT_FEATURE_TYPE" val="7"/>
  <p:tag name="KSO_WM_TEMPLATE_ASSEMBLE_XID" val="60656f594054ed1e2fb8087e"/>
  <p:tag name="KSO_WM_TEMPLATE_ASSEMBLE_GROUPID" val="60656f594054ed1e2fb8087e"/>
</p:tagLst>
</file>

<file path=ppt/tags/tag234.xml><?xml version="1.0" encoding="utf-8"?>
<p:tagLst xmlns:p="http://schemas.openxmlformats.org/presentationml/2006/main">
  <p:tag name="KSO_WM_UNIT_ID" val="diagram19882022_2*l_h_f*1_1_2"/>
  <p:tag name="KSO_WM_TEMPLATE_INDEX" val="19882022"/>
  <p:tag name="KSO_WM_TAG_VERSION" val="2.0"/>
  <p:tag name="KSO_WM_DIAGRAM_GROUP_CODE" val="l1-1"/>
</p:tagLst>
</file>

<file path=ppt/tags/tag235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236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237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238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2.0"/>
  <p:tag name="KSO_WM_DIAGRAM_GROUP_CODE" val="l1-1"/>
</p:tagLst>
</file>

<file path=ppt/tags/tag239.xml><?xml version="1.0" encoding="utf-8"?>
<p:tagLst xmlns:p="http://schemas.openxmlformats.org/presentationml/2006/main">
  <p:tag name="KSO_WM_UNIT_ID" val="diagram19882022_2*l_h_f*1_2_2"/>
  <p:tag name="KSO_WM_TEMPLATE_INDEX" val="19882022"/>
  <p:tag name="KSO_WM_TAG_VERSION" val="2.0"/>
  <p:tag name="KSO_WM_DIAGRAM_GROUP_CODE" val="l1-1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431_1*b*1"/>
  <p:tag name="KSO_WM_TEMPLATE_CATEGORY" val="custom"/>
  <p:tag name="KSO_WM_TEMPLATE_INDEX" val="20205431"/>
  <p:tag name="KSO_WM_UNIT_LAYERLEVEL" val="1"/>
  <p:tag name="KSO_WM_TAG_VERSION" val="1.0"/>
  <p:tag name="KSO_WM_BEAUTIFY_FLAG" val="#wm#"/>
  <p:tag name="KSO_WM_UNIT_PRESET_TEXT" val="单击此处添加副标题内容"/>
  <p:tag name="KSO_WM_UNIT_DEFAULT_FONT" val="18;24;2"/>
  <p:tag name="KSO_WM_UNIT_BLOCK" val="0"/>
  <p:tag name="KSO_WM_UNIT_DEC_AREA_ID" val="9202756386e547c59fb07837927e5ff2"/>
  <p:tag name="KSO_WM_CHIP_GROUPID" val="5ebdfa7d0ac41c4a0a525546"/>
  <p:tag name="KSO_WM_CHIP_XID" val="5ebdfa7d0ac41c4a0a525547"/>
  <p:tag name="KSO_WM_CHIP_FILLAREA_FILL_RULE" val="{&quot;fill_align&quot;:&quot;cm&quot;,&quot;fill_mode&quot;:&quot;adaptive&quot;,&quot;sacle_strategy&quot;:&quot;smart&quot;}"/>
  <p:tag name="KSO_WM_ASSEMBLE_CHIP_INDEX" val="7f28c679fa994896935039a2b8aa5362"/>
  <p:tag name="KSO_WM_UNIT_TEXT_FILL_FORE_SCHEMECOLOR_INDEX_BRIGHTNESS" val="0.35"/>
  <p:tag name="KSO_WM_UNIT_TEXT_FILL_FORE_SCHEMECOLOR_INDEX" val="13"/>
  <p:tag name="KSO_WM_UNIT_TEXT_FILL_TYPE" val="1"/>
  <p:tag name="KSO_WM_TEMPLATE_ASSEMBLE_XID" val="5f9a6bb6989d9bef5b8f9c50"/>
  <p:tag name="KSO_WM_TEMPLATE_ASSEMBLE_GROUPID" val="5f8cffc8a61ec3b55284aac3"/>
</p:tagLst>
</file>

<file path=ppt/tags/tag240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241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242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243.xml><?xml version="1.0" encoding="utf-8"?>
<p:tagLst xmlns:p="http://schemas.openxmlformats.org/presentationml/2006/main">
  <p:tag name="KSO_WM_UNIT_ID" val="diagram19882022_2*l_h_f*1_2_2"/>
  <p:tag name="KSO_WM_TEMPLATE_INDEX" val="19882022"/>
  <p:tag name="KSO_WM_TAG_VERSION" val="2.0"/>
  <p:tag name="KSO_WM_DIAGRAM_GROUP_CODE" val="l1-1"/>
</p:tagLst>
</file>

<file path=ppt/tags/tag244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2.0"/>
  <p:tag name="KSO_WM_DIAGRAM_GROUP_CODE" val="l1-1"/>
</p:tagLst>
</file>

<file path=ppt/tags/tag245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246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247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248.xml><?xml version="1.0" encoding="utf-8"?>
<p:tagLst xmlns:p="http://schemas.openxmlformats.org/presentationml/2006/main">
  <p:tag name="KSO_WM_BEAUTIFY_FLAG" val="#wm#"/>
  <p:tag name="KSO_WM_UNIT_TYPE" val="l_h_i"/>
  <p:tag name="KSO_WM_UNIT_INDEX" val="1_2_4"/>
  <p:tag name="KSO_WM_UNIT_ID" val="diagram19882022_2*l_h_i*1_2_4"/>
  <p:tag name="KSO_WM_TEMPLATE_INDEX" val="19882022"/>
  <p:tag name="KSO_WM_TAG_VERSION" val="2.0"/>
  <p:tag name="KSO_WM_DIAGRAM_GROUP_CODE" val="l1-1"/>
</p:tagLst>
</file>

<file path=ppt/tags/tag249.xml><?xml version="1.0" encoding="utf-8"?>
<p:tagLst xmlns:p="http://schemas.openxmlformats.org/presentationml/2006/main">
  <p:tag name="KSO_WM_BEAUTIFY_FLAG" val=""/>
  <p:tag name="KSO_WM_UNIT_TYPE" val="l_h_i"/>
  <p:tag name="KSO_WM_UNIT_INDEX" val="1_2_4"/>
  <p:tag name="KSO_WM_UNIT_ID" val="diagram19882022_2*l_h_i*1_2_4"/>
  <p:tag name="KSO_WM_TEMPLATE_INDEX" val="19882022"/>
  <p:tag name="KSO_WM_TAG_VERSION" val="2.0"/>
  <p:tag name="KSO_WM_DIAGRAM_GROUP_CODE" val="l1-1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431_1*a*1"/>
  <p:tag name="KSO_WM_TEMPLATE_CATEGORY" val="custom"/>
  <p:tag name="KSO_WM_TEMPLATE_INDEX" val="20205431"/>
  <p:tag name="KSO_WM_UNIT_LAYERLEVEL" val="1"/>
  <p:tag name="KSO_WM_TAG_VERSION" val="1.0"/>
  <p:tag name="KSO_WM_BEAUTIFY_FLAG" val="#wm#"/>
  <p:tag name="KSO_WM_UNIT_PRESET_TEXT" val="谢谢聆听"/>
  <p:tag name="KSO_WM_UNIT_DEFAULT_FONT" val="66;89;4"/>
  <p:tag name="KSO_WM_UNIT_BLOCK" val="0"/>
  <p:tag name="KSO_WM_UNIT_DEC_AREA_ID" val="5fd30a5475de41a7a998146fa7a61bbe"/>
  <p:tag name="KSO_WM_CHIP_GROUPID" val="5ebdfa7d0ac41c4a0a525546"/>
  <p:tag name="KSO_WM_CHIP_XID" val="5ebdfa7d0ac41c4a0a525547"/>
  <p:tag name="KSO_WM_CHIP_FILLAREA_FILL_RULE" val="{&quot;fill_align&quot;:&quot;cm&quot;,&quot;fill_mode&quot;:&quot;adaptive&quot;,&quot;sacle_strategy&quot;:&quot;smart&quot;}"/>
  <p:tag name="KSO_WM_ASSEMBLE_CHIP_INDEX" val="7f28c679fa994896935039a2b8aa5362"/>
  <p:tag name="KSO_WM_UNIT_TEXT_FILL_FORE_SCHEMECOLOR_INDEX_BRIGHTNESS" val="0.15"/>
  <p:tag name="KSO_WM_UNIT_TEXT_FILL_FORE_SCHEMECOLOR_INDEX" val="13"/>
  <p:tag name="KSO_WM_UNIT_TEXT_FILL_TYPE" val="1"/>
  <p:tag name="KSO_WM_UNIT_VALUE" val="6"/>
  <p:tag name="KSO_WM_TEMPLATE_ASSEMBLE_XID" val="5f9a6bb6989d9bef5b8f9c50"/>
  <p:tag name="KSO_WM_TEMPLATE_ASSEMBLE_GROUPID" val="5f8cffc8a61ec3b55284aac3"/>
</p:tagLst>
</file>

<file path=ppt/tags/tag250.xml><?xml version="1.0" encoding="utf-8"?>
<p:tagLst xmlns:p="http://schemas.openxmlformats.org/presentationml/2006/main">
  <p:tag name="KSO_WM_SPECIAL_SOURCE" val="bdnull"/>
</p:tagLst>
</file>

<file path=ppt/tags/tag251.xml><?xml version="1.0" encoding="utf-8"?>
<p:tagLst xmlns:p="http://schemas.openxmlformats.org/presentationml/2006/main">
  <p:tag name="KSO_WM_UNIT_VALUE" val="804*2200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3064_1*d*1"/>
  <p:tag name="KSO_WM_TEMPLATE_CATEGORY" val="diagram"/>
  <p:tag name="KSO_WM_TEMPLATE_INDEX" val="2021306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5887087ace444beb0fd907d654d26f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28b1cecdbc249609c40990b7dde6cda"/>
  <p:tag name="KSO_WM_UNIT_SUPPORT_UNIT_TYPE" val="[&quot;d&quot;,&quot;α&quot;,&quot;β&quot;,&quot;θ&quot;]"/>
  <p:tag name="KSO_WM_TEMPLATE_ASSEMBLE_XID" val="60656ef04054ed1e2fb800d7"/>
  <p:tag name="KSO_WM_TEMPLATE_ASSEMBLE_GROUPID" val="60656ef04054ed1e2fb800d7"/>
</p:tagLst>
</file>

<file path=ppt/tags/tag25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64_1*f*1"/>
  <p:tag name="KSO_WM_TEMPLATE_CATEGORY" val="diagram"/>
  <p:tag name="KSO_WM_TEMPLATE_INDEX" val="202130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2"/>
  <p:tag name="KSO_WM_UNIT_SHOW_EDIT_AREA_INDICATION" val="1"/>
  <p:tag name="KSO_WM_CHIP_GROUPID" val="5e6b05596848fb12bee65ac8"/>
  <p:tag name="KSO_WM_CHIP_XID" val="5e6b05596848fb12bee65aca"/>
  <p:tag name="KSO_WM_UNIT_DEC_AREA_ID" val="204e6a1a5dbf415685b3585ff4716ce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1265ab0a64a4e1aaef0289bb940c9c1"/>
  <p:tag name="KSO_WM_UNIT_TEXT_FILL_FORE_SCHEMECOLOR_INDEX_BRIGHTNESS" val="0.25"/>
  <p:tag name="KSO_WM_UNIT_TEXT_FILL_FORE_SCHEMECOLOR_INDEX" val="13"/>
  <p:tag name="KSO_WM_UNIT_TEXT_FILL_TYPE" val="1"/>
  <p:tag name="KSO_WM_TEMPLATE_ASSEMBLE_XID" val="60656ef04054ed1e2fb800d7"/>
  <p:tag name="KSO_WM_TEMPLATE_ASSEMBLE_GROUPID" val="60656ef04054ed1e2fb800d7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64_1*i*1"/>
  <p:tag name="KSO_WM_TEMPLATE_CATEGORY" val="diagram"/>
  <p:tag name="KSO_WM_TEMPLATE_INDEX" val="2021306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e3cf09c9dc14c5998649ab54e032c2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55887087ace444beb0fd907d654d26f0&quot;,&quot;X&quot;:{&quot;Pos&quot;:0},&quot;Y&quot;:{&quot;Pos&quot;:1}},&quot;whChangeMode&quot;:0}"/>
  <p:tag name="KSO_WM_CHIP_GROUPID" val="5f5ee1ca4d6848d78f644aed"/>
  <p:tag name="KSO_WM_CHIP_XID" val="5f696765553136823a5e625f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04054ed1e2fb800d7"/>
  <p:tag name="KSO_WM_TEMPLATE_ASSEMBLE_GROUPID" val="60656ef04054ed1e2fb800d7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064_1*i*2"/>
  <p:tag name="KSO_WM_TEMPLATE_CATEGORY" val="diagram"/>
  <p:tag name="KSO_WM_TEMPLATE_INDEX" val="2021306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3d3d6103b184969896b41be7d5a5fd5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55887087ace444beb0fd907d654d26f0&quot;,&quot;X&quot;:{&quot;Pos&quot;:0},&quot;Y&quot;:{&quot;Pos&quot;:1}},&quot;whChangeMode&quot;:0}"/>
  <p:tag name="KSO_WM_CHIP_GROUPID" val="5f5ee1ca4d6848d78f644aed"/>
  <p:tag name="KSO_WM_CHIP_XID" val="5f696765553136823a5e625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04054ed1e2fb800d7"/>
  <p:tag name="KSO_WM_TEMPLATE_ASSEMBLE_GROUPID" val="60656ef04054ed1e2fb800d7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064_1*i*3"/>
  <p:tag name="KSO_WM_TEMPLATE_CATEGORY" val="diagram"/>
  <p:tag name="KSO_WM_TEMPLATE_INDEX" val="2021306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07ea5c5c2134448a0677707f7bb77ca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55887087ace444beb0fd907d654d26f0&quot;,&quot;X&quot;:{&quot;Pos&quot;:2},&quot;Y&quot;:{&quot;Pos&quot;:1}},&quot;whChangeMode&quot;:0}"/>
  <p:tag name="KSO_WM_CHIP_GROUPID" val="5f5ee1ca4d6848d78f644aed"/>
  <p:tag name="KSO_WM_CHIP_XID" val="5f696765553136823a5e625f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04054ed1e2fb800d7"/>
  <p:tag name="KSO_WM_TEMPLATE_ASSEMBLE_GROUPID" val="60656ef04054ed1e2fb800d7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064_1*i*4"/>
  <p:tag name="KSO_WM_TEMPLATE_CATEGORY" val="diagram"/>
  <p:tag name="KSO_WM_TEMPLATE_INDEX" val="2021306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af61bfae122464eb1fe69020b950926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55887087ace444beb0fd907d654d26f0&quot;,&quot;X&quot;:{&quot;Pos&quot;:2},&quot;Y&quot;:{&quot;Pos&quot;:1}},&quot;whChangeMode&quot;:0}"/>
  <p:tag name="KSO_WM_CHIP_GROUPID" val="5f5ee1ca4d6848d78f644aed"/>
  <p:tag name="KSO_WM_CHIP_XID" val="5f696765553136823a5e625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f04054ed1e2fb800d7"/>
  <p:tag name="KSO_WM_TEMPLATE_ASSEMBLE_GROUPID" val="60656ef04054ed1e2fb800d7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TIMING" val="|33.206"/>
  <p:tag name="KSO_WM_SLIDE_ID" val="diagram2021306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BEAUTIFY_FLAG" val="#wm#"/>
  <p:tag name="KSO_WM_TEMPLATE_CATEGORY" val="diagram"/>
  <p:tag name="KSO_WM_TEMPLATE_INDEX" val="20213064"/>
  <p:tag name="KSO_WM_SLIDE_LAYOUT" val="a_d_f"/>
  <p:tag name="KSO_WM_SLIDE_LAYOUT_CNT" val="1_1_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t&quot;,&quot;text_direction&quot;:&quot;horizontal&quot;,&quot;support_big_font&quot;:false,&quot;fill_id&quot;:&quot;a3b9af3d251f41259a3c801e7e4603f1&quot;,&quot;fill_align&quot;:&quot;ct&quot;,&quot;chip_types&quot;:[&quot;header&quot;]},{&quot;text_align&quot;:&quot;cm&quot;,&quot;text_direction&quot;:&quot;horizontal&quot;,&quot;support_features&quot;:[&quot;collage&quot;,&quot;carousel&quot;],&quot;support_big_font&quot;:false,&quot;fill_id&quot;:&quot;cf13ec69777f42b89ba3bf7d9000e591&quot;,&quot;fill_align&quot;:&quot;cm&quot;,&quot;chip_types&quot;:[&quot;picture&quot;,&quot;chart&quot;,&quot;table&quot;,&quot;video&quot;]},{&quot;text_align&quot;:&quot;cm&quot;,&quot;text_direction&quot;:&quot;horizontal&quot;,&quot;support_big_font&quot;:false,&quot;fill_id&quot;:&quot;8c1fece11dfa4b24a4d955f792f0a0a6&quot;,&quot;fill_align&quot;:&quot;cm&quot;,&quot;chip_types&quot;:[&quot;text&quot;]}],[{&quot;text_align&quot;:&quot;ct&quot;,&quot;text_direction&quot;:&quot;horizontal&quot;,&quot;support_big_font&quot;:false,&quot;fill_id&quot;:&quot;a3b9af3d251f41259a3c801e7e4603f1&quot;,&quot;fill_align&quot;:&quot;ct&quot;,&quot;chip_types&quot;:[&quot;header&quot;]},{&quot;text_align&quot;:&quot;cm&quot;,&quot;text_direction&quot;:&quot;horizontal&quot;,&quot;support_features&quot;:[&quot;collage&quot;,&quot;carousel&quot;],&quot;support_big_font&quot;:false,&quot;fill_id&quot;:&quot;cf13ec69777f42b89ba3bf7d9000e591&quot;,&quot;fill_align&quot;:&quot;cm&quot;,&quot;chip_types&quot;:[&quot;picture&quot;,&quot;chart&quot;,&quot;table&quot;,&quot;video&quot;]},{&quot;text_align&quot;:&quot;lm&quot;,&quot;text_direction&quot;:&quot;horizontal&quot;,&quot;support_big_font&quot;:false,&quot;fill_id&quot;:&quot;8c1fece11dfa4b24a4d955f792f0a0a6&quot;,&quot;fill_align&quot;:&quot;cm&quot;,&quot;chip_types&quot;:[&quot;text&quot;]}]]"/>
  <p:tag name="KSO_WM_CHIP_XID" val="5f696765553136823a5e625f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1:17&quot;,&quot;maxSize&quot;:{&quot;size1&quot;:33.299679137124784},&quot;minSize&quot;:{&quot;size1&quot;:22.099679137124784},&quot;normalSize&quot;:{&quot;size1&quot;:32.76634580379145},&quot;subLayout&quot;:[{&quot;id&quot;:&quot;2021-04-01T15:21:17&quot;,&quot;margin&quot;:{&quot;bottom&quot;:0.6349999904632568,&quot;left&quot;:1.6929999589920044,&quot;right&quot;:1.6929999589920044,&quot;top&quot;:1.6929999589920044},&quot;type&quot;:0},{&quot;id&quot;:&quot;2021-04-01T15:21:17&quot;,&quot;maxSize&quot;:{&quot;size1&quot;:68.39952276448595},&quot;minSize&quot;:{&quot;size1&quot;:48.49952276448595},&quot;normalSize&quot;:{&quot;size1&quot;:48.49968960306292},&quot;subLayout&quot;:[{&quot;id&quot;:&quot;2021-04-01T15:21:17&quot;,&quot;margin&quot;:{&quot;bottom&quot;:0.02600000612437725,&quot;left&quot;:5.927000999450684,&quot;right&quot;:5.925999641418457,&quot;top&quot;:0},&quot;type&quot;:0},{&quot;id&quot;:&quot;2021-04-01T15:21:17&quot;,&quot;margin&quot;:{&quot;bottom&quot;:1.6929999589920044,&quot;left&quot;:1.6929999589920044,&quot;right&quot;:1.6929999589920044,&quot;top&quot;:0.8199999928474426},&quot;type&quot;:0}],&quot;type&quot;:0}],&quot;type&quot;:0}"/>
  <p:tag name="FIXED_XID_TMP" val="5f5ee1ca4d6848d78f644aed"/>
  <p:tag name="KSO_WM_CHIP_DECFILLPROP" val="[]"/>
  <p:tag name="KSO_WM_SLIDE_CAN_ADD_NAVIGATION" val="1"/>
  <p:tag name="KSO_WM_CHIP_GROUPID" val="5f5ee1ca4d6848d78f644aed"/>
  <p:tag name="KSO_WM_SLIDE_BACKGROUND_TYPE" val="general"/>
  <p:tag name="KSO_WM_SLIDE_SUPPORT_FEATURE_TYPE" val="3"/>
  <p:tag name="KSO_WM_TEMPLATE_ASSEMBLE_XID" val="60656ef04054ed1e2fb800d7"/>
  <p:tag name="KSO_WM_TEMPLATE_ASSEMBLE_GROUPID" val="60656ef04054ed1e2fb800d7"/>
</p:tagLst>
</file>

<file path=ppt/tags/tag25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5431_1*i*1"/>
  <p:tag name="KSO_WM_TEMPLATE_CATEGORY" val="custom"/>
  <p:tag name="KSO_WM_TEMPLATE_INDEX" val="202054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7ef4f3ee14a4ef497bac9c81811ba8d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202756386e547c59fb07837927e5ff2&quot;,&quot;X&quot;:{&quot;Pos&quot;:1},&quot;Y&quot;:{&quot;Pos&quot;:1}},&quot;whChangeMode&quot;:0}"/>
  <p:tag name="KSO_WM_CHIP_GROUPID" val="5ebdfa7d0ac41c4a0a525546"/>
  <p:tag name="KSO_WM_CHIP_XID" val="5ebdfa7d0ac41c4a0a525547"/>
  <p:tag name="KSO_WM_CHIP_FILLAREA_FILL_RULE" val="{&quot;fill_align&quot;:&quot;cm&quot;,&quot;fill_mode&quot;:&quot;adaptive&quot;,&quot;sacle_strategy&quot;:&quot;smart&quot;}"/>
  <p:tag name="KSO_WM_ASSEMBLE_CHIP_INDEX" val="7f28c679fa994896935039a2b8aa536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2"/>
  <p:tag name="KSO_WM_TEMPLATE_ASSEMBLE_XID" val="5f9a6bb6989d9bef5b8f9c50"/>
  <p:tag name="KSO_WM_TEMPLATE_ASSEMBLE_GROUPID" val="5f8cffc8a61ec3b55284aac3"/>
</p:tagLst>
</file>

<file path=ppt/tags/tag260.xml><?xml version="1.0" encoding="utf-8"?>
<p:tagLst xmlns:p="http://schemas.openxmlformats.org/presentationml/2006/main">
  <p:tag name="KSO_WM_UNIT_COLOR_SCHEME_SHAPE_ID" val="25"/>
  <p:tag name="KSO_WM_UNIT_COLOR_SCHEME_PARENT_PAGE" val="0_1"/>
  <p:tag name="KSO_WM_UNIT_FOIL_COLOR" val="1"/>
  <p:tag name="KSO_WM_UNIT_BLOCK" val="0"/>
  <p:tag name="KSO_WM_UNIT_SM_LIMIT_TYPE" val="2"/>
  <p:tag name="KSO_WM_UNIT_DEC_AREA_ID" val="54777991d09e4e349be09549471a3b56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05_1*i*1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-0.05"/>
  <p:tag name="KSO_WM_UNIT_FILL_FORE_SCHEMECOLOR_INDEX" val="14"/>
  <p:tag name="KSO_WM_UNIT_FILL_BACK_SCHEMECOLOR_INDEX_BRIGHTNESS" val="0"/>
  <p:tag name="KSO_WM_UNIT_FILL_BACK_SCHEMECOLOR_INDEX" val="16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VALUE" val="221"/>
  <p:tag name="KSO_WM_TEMPLATE_ASSEMBLE_XID" val="60656f594054ed1e2fb8087e"/>
  <p:tag name="KSO_WM_TEMPLATE_ASSEMBLE_GROUPID" val="60656f594054ed1e2fb8087e"/>
</p:tagLst>
</file>

<file path=ppt/tags/tag261.xml><?xml version="1.0" encoding="utf-8"?>
<p:tagLst xmlns:p="http://schemas.openxmlformats.org/presentationml/2006/main">
  <p:tag name="KSO_WM_UNIT_COLOR_SCHEME_SHAPE_ID" val="27"/>
  <p:tag name="KSO_WM_UNIT_COLOR_SCHEME_PARENT_PAGE" val="0_1"/>
  <p:tag name="KSO_WM_UNIT_FOIL_COLOR" val="1"/>
  <p:tag name="KSO_WM_UNIT_BLOCK" val="0"/>
  <p:tag name="KSO_WM_UNIT_SM_LIMIT_TYPE" val="2"/>
  <p:tag name="KSO_WM_UNIT_DEC_AREA_ID" val="41221dc45a604754a4e96b6998fcb1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05_1*i*2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90"/>
  <p:tag name="KSO_WM_TEMPLATE_ASSEMBLE_XID" val="60656f594054ed1e2fb8087e"/>
  <p:tag name="KSO_WM_TEMPLATE_ASSEMBLE_GROUPID" val="60656f594054ed1e2fb8087e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  <p:tag name="KSO_WM_SLIDE_BACKGROUND_TYPE" val="general"/>
</p:tagLst>
</file>

<file path=ppt/tags/tag26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07085_1*f*1"/>
  <p:tag name="KSO_WM_TEMPLATE_CATEGORY" val="diagram"/>
  <p:tag name="KSO_WM_TEMPLATE_INDEX" val="20207085"/>
  <p:tag name="KSO_WM_UNIT_LAYERLEVEL" val="1"/>
  <p:tag name="KSO_WM_TAG_VERSION" val="1.0"/>
  <p:tag name="KSO_WM_UNIT_DEFAULT_FONT" val="14;20;2"/>
  <p:tag name="KSO_WM_UNIT_BLOCK" val="0"/>
  <p:tag name="KSO_WM_UNIT_VALUE" val="264"/>
  <p:tag name="KSO_WM_UNIT_SHOW_EDIT_AREA_INDICATION" val="1"/>
  <p:tag name="KSO_WM_CHIP_GROUPID" val="5e6b05596848fb12bee65ac8"/>
  <p:tag name="KSO_WM_CHIP_XID" val="5e6b05596848fb12bee65aca"/>
  <p:tag name="KSO_WM_UNIT_DEC_AREA_ID" val="1c74941420994a5e902e5c3e1167f0c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5e370d1cc6a4ab7bc44416c5017c60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634054ed1e2fb7f793"/>
  <p:tag name="KSO_WM_TEMPLATE_ASSEMBLE_GROUPID" val="60656e634054ed1e2fb7f793"/>
  <p:tag name="KSO_WM_BEAUTIFY_FLAG" val=""/>
</p:tagLst>
</file>

<file path=ppt/tags/tag264.xml><?xml version="1.0" encoding="utf-8"?>
<p:tagLst xmlns:p="http://schemas.openxmlformats.org/presentationml/2006/main">
  <p:tag name="KSO_WM_SLIDE_COLORSCHEME_VERSION" val="3.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41:56&quot;,&quot;maxSize&quot;:{&quot;size1&quot;:49.99961833602962},&quot;minSize&quot;:{&quot;size1&quot;:37.49961833602962},&quot;normalSize&quot;:{&quot;size1&quot;:40.88086833602962},&quot;subLayout&quot;:[{&quot;id&quot;:&quot;2021-04-01T15:41:56&quot;,&quot;maxSize&quot;:{&quot;size1&quot;:51.1},&quot;minSize&quot;:{&quot;size1&quot;:31.1},&quot;normalSize&quot;:{&quot;size1&quot;:35.211296296296304},&quot;subLayout&quot;:[{&quot;id&quot;:&quot;2021-04-01T15:41:56&quot;,&quot;margin&quot;:{&quot;bottom&quot;:0.02600000612437725,&quot;left&quot;:2.5399999618530273,&quot;right&quot;:0.02600000612437725,&quot;top&quot;:3.809999942779541},&quot;type&quot;:0},{&quot;id&quot;:&quot;2021-04-01T15:41:56&quot;,&quot;margin&quot;:{&quot;bottom&quot;:4.2330002784729,&quot;left&quot;:2.5399999618530273,&quot;right&quot;:0.02600000612437725,&quot;top&quot;:0.8199999928474426},&quot;type&quot;:0}],&quot;type&quot;:0},{&quot;id&quot;:&quot;2021-04-01T15:41:56&quot;,&quot;margin&quot;:{&quot;bottom&quot;:1.6929999589920044,&quot;left&quot;:2.117000102996826,&quot;right&quot;:2.5399999618530273,&quot;top&quot;:1.6929999589920044},&quot;type&quot;:0}],&quot;type&quot;:0}"/>
  <p:tag name="KSO_WM_SLIDE_BACKGROUND" val="[&quot;general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d72ddcd8164b47abbb844c26f9b1c22e&quot;,&quot;fill_align&quot;:&quot;lb&quot;,&quot;text_align&quot;:&quot;lb&quot;,&quot;text_direction&quot;:&quot;horizontal&quot;,&quot;chip_types&quot;:[&quot;header&quot;]},{&quot;fill_id&quot;:&quot;ac4bd4ae6b3343f1999d7f7c8f946581&quot;,&quot;fill_align&quot;:&quot;lt&quot;,&quot;text_align&quot;:&quot;lt&quot;,&quot;text_direction&quot;:&quot;horizontal&quot;,&quot;chip_types&quot;:[&quot;text&quot;,&quot;chart&quot;,&quot;table&quot;]},{&quot;fill_id&quot;:&quot;0d50cc8ab1cb48459d90f269727d3fbc&quot;,&quot;fill_align&quot;:&quot;lm&quot;,&quot;text_align&quot;:&quot;lm&quot;,&quot;text_direction&quot;:&quot;horizontal&quot;,&quot;chip_types&quot;:[&quot;pictext&quot;,&quot;picture&quot;,&quot;chart&quot;,&quot;table&quot;,&quot;video&quot;],&quot;support_features&quot;:[&quot;collage&quot;,&quot;carousel&quot;,&quot;creativecrop&quot;]}]]"/>
  <p:tag name="KSO_WM_CHIP_XID" val="5ef3191ec6295c63c1a2e033"/>
  <p:tag name="KSO_WM_SLIDE_ID" val="diagram2021250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BEAUTIFY_FLAG" val="#wm#"/>
  <p:tag name="KSO_WM_TEMPLATE_CATEGORY" val="diagram"/>
  <p:tag name="KSO_WM_TEMPLATE_INDEX" val="20212505"/>
  <p:tag name="KSO_WM_SLIDE_LAYOUT" val="a_d_f"/>
  <p:tag name="KSO_WM_SLIDE_LAYOUT_CNT" val="1_1_1"/>
  <p:tag name="KSO_WM_CHIP_GROUPID" val="5ef3191ec6295c63c1a2e032"/>
  <p:tag name="KSO_WM_SLIDE_BK_DARK_LIGHT" val="2"/>
  <p:tag name="KSO_WM_SLIDE_BACKGROUND_TYPE" val="general"/>
  <p:tag name="KSO_WM_SLIDE_SUPPORT_FEATURE_TYPE" val="7"/>
  <p:tag name="KSO_WM_TEMPLATE_ASSEMBLE_XID" val="60656f594054ed1e2fb8087e"/>
  <p:tag name="KSO_WM_TEMPLATE_ASSEMBLE_GROUPID" val="60656f594054ed1e2fb8087e"/>
</p:tagLst>
</file>

<file path=ppt/tags/tag265.xml><?xml version="1.0" encoding="utf-8"?>
<p:tagLst xmlns:p="http://schemas.openxmlformats.org/presentationml/2006/main">
  <p:tag name="AS_UNIQUEID" val="3038"/>
</p:tagLst>
</file>

<file path=ppt/tags/tag266.xml><?xml version="1.0" encoding="utf-8"?>
<p:tagLst xmlns:p="http://schemas.openxmlformats.org/presentationml/2006/main">
  <p:tag name="AS_UNIQUEID" val="3038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AS_UNIQUEID" val="2985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  <p:tag name="KSO_WM_SLIDE_BACKGROUND_TYPE" val="general"/>
</p:tagLst>
</file>

<file path=ppt/tags/tag270.xml><?xml version="1.0" encoding="utf-8"?>
<p:tagLst xmlns:p="http://schemas.openxmlformats.org/presentationml/2006/main">
  <p:tag name="TIMING" val="|0.62|0.994"/>
</p:tagLst>
</file>

<file path=ppt/tags/tag27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272.xml><?xml version="1.0" encoding="utf-8"?>
<p:tagLst xmlns:p="http://schemas.openxmlformats.org/presentationml/2006/main">
  <p:tag name="KSO_WM_UNIT_COLOR_SCHEME_SHAPE_ID" val="25"/>
  <p:tag name="KSO_WM_UNIT_COLOR_SCHEME_PARENT_PAGE" val="0_1"/>
  <p:tag name="KSO_WM_UNIT_FOIL_COLOR" val="1"/>
  <p:tag name="KSO_WM_UNIT_BLOCK" val="0"/>
  <p:tag name="KSO_WM_UNIT_SM_LIMIT_TYPE" val="2"/>
  <p:tag name="KSO_WM_UNIT_DEC_AREA_ID" val="54777991d09e4e349be09549471a3b56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05_1*i*1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-0.05"/>
  <p:tag name="KSO_WM_UNIT_FILL_FORE_SCHEMECOLOR_INDEX" val="14"/>
  <p:tag name="KSO_WM_UNIT_FILL_BACK_SCHEMECOLOR_INDEX_BRIGHTNESS" val="0"/>
  <p:tag name="KSO_WM_UNIT_FILL_BACK_SCHEMECOLOR_INDEX" val="16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VALUE" val="221"/>
  <p:tag name="KSO_WM_TEMPLATE_ASSEMBLE_XID" val="60656f594054ed1e2fb8087e"/>
  <p:tag name="KSO_WM_TEMPLATE_ASSEMBLE_GROUPID" val="60656f594054ed1e2fb8087e"/>
</p:tagLst>
</file>

<file path=ppt/tags/tag273.xml><?xml version="1.0" encoding="utf-8"?>
<p:tagLst xmlns:p="http://schemas.openxmlformats.org/presentationml/2006/main">
  <p:tag name="KSO_WM_UNIT_COLOR_SCHEME_SHAPE_ID" val="27"/>
  <p:tag name="KSO_WM_UNIT_COLOR_SCHEME_PARENT_PAGE" val="0_1"/>
  <p:tag name="KSO_WM_UNIT_FOIL_COLOR" val="1"/>
  <p:tag name="KSO_WM_UNIT_BLOCK" val="0"/>
  <p:tag name="KSO_WM_UNIT_SM_LIMIT_TYPE" val="2"/>
  <p:tag name="KSO_WM_UNIT_DEC_AREA_ID" val="41221dc45a604754a4e96b6998fcb1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05_1*i*2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90"/>
  <p:tag name="KSO_WM_TEMPLATE_ASSEMBLE_XID" val="60656f594054ed1e2fb8087e"/>
  <p:tag name="KSO_WM_TEMPLATE_ASSEMBLE_GROUPID" val="60656f594054ed1e2fb8087e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  <p:tag name="KSO_WM_SLIDE_BACKGROUND_TYPE" val="general"/>
</p:tagLst>
</file>

<file path=ppt/tags/tag27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07085_1*f*1"/>
  <p:tag name="KSO_WM_TEMPLATE_CATEGORY" val="diagram"/>
  <p:tag name="KSO_WM_TEMPLATE_INDEX" val="20207085"/>
  <p:tag name="KSO_WM_UNIT_LAYERLEVEL" val="1"/>
  <p:tag name="KSO_WM_TAG_VERSION" val="1.0"/>
  <p:tag name="KSO_WM_UNIT_DEFAULT_FONT" val="14;20;2"/>
  <p:tag name="KSO_WM_UNIT_BLOCK" val="0"/>
  <p:tag name="KSO_WM_UNIT_VALUE" val="264"/>
  <p:tag name="KSO_WM_UNIT_SHOW_EDIT_AREA_INDICATION" val="1"/>
  <p:tag name="KSO_WM_CHIP_GROUPID" val="5e6b05596848fb12bee65ac8"/>
  <p:tag name="KSO_WM_CHIP_XID" val="5e6b05596848fb12bee65aca"/>
  <p:tag name="KSO_WM_UNIT_DEC_AREA_ID" val="1c74941420994a5e902e5c3e1167f0c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5e370d1cc6a4ab7bc44416c5017c60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634054ed1e2fb7f793"/>
  <p:tag name="KSO_WM_TEMPLATE_ASSEMBLE_GROUPID" val="60656e634054ed1e2fb7f793"/>
  <p:tag name="KSO_WM_BEAUTIFY_FLAG" val=""/>
</p:tagLst>
</file>

<file path=ppt/tags/tag276.xml><?xml version="1.0" encoding="utf-8"?>
<p:tagLst xmlns:p="http://schemas.openxmlformats.org/presentationml/2006/main">
  <p:tag name="KSO_WM_SLIDE_COLORSCHEME_VERSION" val="3.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41:56&quot;,&quot;maxSize&quot;:{&quot;size1&quot;:49.99961833602962},&quot;minSize&quot;:{&quot;size1&quot;:37.49961833602962},&quot;normalSize&quot;:{&quot;size1&quot;:40.88086833602962},&quot;subLayout&quot;:[{&quot;id&quot;:&quot;2021-04-01T15:41:56&quot;,&quot;maxSize&quot;:{&quot;size1&quot;:51.1},&quot;minSize&quot;:{&quot;size1&quot;:31.1},&quot;normalSize&quot;:{&quot;size1&quot;:35.211296296296304},&quot;subLayout&quot;:[{&quot;id&quot;:&quot;2021-04-01T15:41:56&quot;,&quot;margin&quot;:{&quot;bottom&quot;:0.02600000612437725,&quot;left&quot;:2.5399999618530273,&quot;right&quot;:0.02600000612437725,&quot;top&quot;:3.809999942779541},&quot;type&quot;:0},{&quot;id&quot;:&quot;2021-04-01T15:41:56&quot;,&quot;margin&quot;:{&quot;bottom&quot;:4.2330002784729,&quot;left&quot;:2.5399999618530273,&quot;right&quot;:0.02600000612437725,&quot;top&quot;:0.8199999928474426},&quot;type&quot;:0}],&quot;type&quot;:0},{&quot;id&quot;:&quot;2021-04-01T15:41:56&quot;,&quot;margin&quot;:{&quot;bottom&quot;:1.6929999589920044,&quot;left&quot;:2.117000102996826,&quot;right&quot;:2.5399999618530273,&quot;top&quot;:1.6929999589920044},&quot;type&quot;:0}],&quot;type&quot;:0}"/>
  <p:tag name="KSO_WM_SLIDE_BACKGROUND" val="[&quot;general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d72ddcd8164b47abbb844c26f9b1c22e&quot;,&quot;fill_align&quot;:&quot;lb&quot;,&quot;text_align&quot;:&quot;lb&quot;,&quot;text_direction&quot;:&quot;horizontal&quot;,&quot;chip_types&quot;:[&quot;header&quot;]},{&quot;fill_id&quot;:&quot;ac4bd4ae6b3343f1999d7f7c8f946581&quot;,&quot;fill_align&quot;:&quot;lt&quot;,&quot;text_align&quot;:&quot;lt&quot;,&quot;text_direction&quot;:&quot;horizontal&quot;,&quot;chip_types&quot;:[&quot;text&quot;,&quot;chart&quot;,&quot;table&quot;]},{&quot;fill_id&quot;:&quot;0d50cc8ab1cb48459d90f269727d3fbc&quot;,&quot;fill_align&quot;:&quot;lm&quot;,&quot;text_align&quot;:&quot;lm&quot;,&quot;text_direction&quot;:&quot;horizontal&quot;,&quot;chip_types&quot;:[&quot;pictext&quot;,&quot;picture&quot;,&quot;chart&quot;,&quot;table&quot;,&quot;video&quot;],&quot;support_features&quot;:[&quot;collage&quot;,&quot;carousel&quot;,&quot;creativecrop&quot;]}]]"/>
  <p:tag name="KSO_WM_CHIP_XID" val="5ef3191ec6295c63c1a2e033"/>
  <p:tag name="KSO_WM_SLIDE_ID" val="diagram2021250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BEAUTIFY_FLAG" val="#wm#"/>
  <p:tag name="KSO_WM_TEMPLATE_CATEGORY" val="diagram"/>
  <p:tag name="KSO_WM_TEMPLATE_INDEX" val="20212505"/>
  <p:tag name="KSO_WM_SLIDE_LAYOUT" val="a_d_f"/>
  <p:tag name="KSO_WM_SLIDE_LAYOUT_CNT" val="1_1_1"/>
  <p:tag name="KSO_WM_CHIP_GROUPID" val="5ef3191ec6295c63c1a2e032"/>
  <p:tag name="KSO_WM_SLIDE_BK_DARK_LIGHT" val="2"/>
  <p:tag name="KSO_WM_SLIDE_BACKGROUND_TYPE" val="general"/>
  <p:tag name="KSO_WM_SLIDE_SUPPORT_FEATURE_TYPE" val="7"/>
  <p:tag name="KSO_WM_TEMPLATE_ASSEMBLE_XID" val="60656f594054ed1e2fb8087e"/>
  <p:tag name="KSO_WM_TEMPLATE_ASSEMBLE_GROUPID" val="60656f594054ed1e2fb8087e"/>
</p:tagLst>
</file>

<file path=ppt/tags/tag277.xml><?xml version="1.0" encoding="utf-8"?>
<p:tagLst xmlns:p="http://schemas.openxmlformats.org/presentationml/2006/main">
  <p:tag name="KSO_WM_UNIT_ID" val="diagram19882022_2*l_h_f*1_1_2"/>
  <p:tag name="KSO_WM_TEMPLATE_INDEX" val="19882022"/>
  <p:tag name="KSO_WM_TAG_VERSION" val="2.0"/>
  <p:tag name="KSO_WM_DIAGRAM_GROUP_CODE" val="l1-1"/>
</p:tagLst>
</file>

<file path=ppt/tags/tag278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279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  <p:tag name="KSO_WM_SLIDE_BACKGROUND_TYPE" val="general"/>
</p:tagLst>
</file>

<file path=ppt/tags/tag280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281.xml><?xml version="1.0" encoding="utf-8"?>
<p:tagLst xmlns:p="http://schemas.openxmlformats.org/presentationml/2006/main">
  <p:tag name="KSO_WM_UNIT_ID" val="diagram19882022_2*l_h_f*1_2_2"/>
  <p:tag name="KSO_WM_TEMPLATE_INDEX" val="19882022"/>
  <p:tag name="KSO_WM_TAG_VERSION" val="2.0"/>
  <p:tag name="KSO_WM_DIAGRAM_GROUP_CODE" val="l1-1"/>
</p:tagLst>
</file>

<file path=ppt/tags/tag282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283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284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285.xml><?xml version="1.0" encoding="utf-8"?>
<p:tagLst xmlns:p="http://schemas.openxmlformats.org/presentationml/2006/main">
  <p:tag name="KSO_WM_UNIT_ID" val="diagram19882022_2*l_h_f*1_2_2"/>
  <p:tag name="KSO_WM_TEMPLATE_INDEX" val="19882022"/>
  <p:tag name="KSO_WM_TAG_VERSION" val="2.0"/>
  <p:tag name="KSO_WM_DIAGRAM_GROUP_CODE" val="l1-1"/>
</p:tagLst>
</file>

<file path=ppt/tags/tag286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287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288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SLIDE_BACKGROUND_TYPE" val="general"/>
</p:tagLst>
</file>

<file path=ppt/tags/tag290.xml><?xml version="1.0" encoding="utf-8"?>
<p:tagLst xmlns:p="http://schemas.openxmlformats.org/presentationml/2006/main">
  <p:tag name="KSO_WM_SPECIAL_SOURCE" val="bdnull"/>
</p:tagLst>
</file>

<file path=ppt/tags/tag29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292.xml><?xml version="1.0" encoding="utf-8"?>
<p:tagLst xmlns:p="http://schemas.openxmlformats.org/presentationml/2006/main">
  <p:tag name="KSO_WM_UNIT_COLOR_SCHEME_SHAPE_ID" val="25"/>
  <p:tag name="KSO_WM_UNIT_COLOR_SCHEME_PARENT_PAGE" val="0_1"/>
  <p:tag name="KSO_WM_UNIT_FOIL_COLOR" val="1"/>
  <p:tag name="KSO_WM_UNIT_BLOCK" val="0"/>
  <p:tag name="KSO_WM_UNIT_SM_LIMIT_TYPE" val="2"/>
  <p:tag name="KSO_WM_UNIT_DEC_AREA_ID" val="54777991d09e4e349be09549471a3b56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05_1*i*1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-0.05"/>
  <p:tag name="KSO_WM_UNIT_FILL_FORE_SCHEMECOLOR_INDEX" val="14"/>
  <p:tag name="KSO_WM_UNIT_FILL_BACK_SCHEMECOLOR_INDEX_BRIGHTNESS" val="0"/>
  <p:tag name="KSO_WM_UNIT_FILL_BACK_SCHEMECOLOR_INDEX" val="16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VALUE" val="221"/>
  <p:tag name="KSO_WM_TEMPLATE_ASSEMBLE_XID" val="60656f594054ed1e2fb8087e"/>
  <p:tag name="KSO_WM_TEMPLATE_ASSEMBLE_GROUPID" val="60656f594054ed1e2fb8087e"/>
</p:tagLst>
</file>

<file path=ppt/tags/tag293.xml><?xml version="1.0" encoding="utf-8"?>
<p:tagLst xmlns:p="http://schemas.openxmlformats.org/presentationml/2006/main">
  <p:tag name="KSO_WM_UNIT_COLOR_SCHEME_SHAPE_ID" val="27"/>
  <p:tag name="KSO_WM_UNIT_COLOR_SCHEME_PARENT_PAGE" val="0_1"/>
  <p:tag name="KSO_WM_UNIT_FOIL_COLOR" val="1"/>
  <p:tag name="KSO_WM_UNIT_BLOCK" val="0"/>
  <p:tag name="KSO_WM_UNIT_SM_LIMIT_TYPE" val="2"/>
  <p:tag name="KSO_WM_UNIT_DEC_AREA_ID" val="41221dc45a604754a4e96b6998fcb1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05_1*i*2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90"/>
  <p:tag name="KSO_WM_TEMPLATE_ASSEMBLE_XID" val="60656f594054ed1e2fb8087e"/>
  <p:tag name="KSO_WM_TEMPLATE_ASSEMBLE_GROUPID" val="60656f594054ed1e2fb8087e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  <p:tag name="KSO_WM_SLIDE_BACKGROUND_TYPE" val="general"/>
</p:tagLst>
</file>

<file path=ppt/tags/tag29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07085_1*f*1"/>
  <p:tag name="KSO_WM_TEMPLATE_CATEGORY" val="diagram"/>
  <p:tag name="KSO_WM_TEMPLATE_INDEX" val="20207085"/>
  <p:tag name="KSO_WM_UNIT_LAYERLEVEL" val="1"/>
  <p:tag name="KSO_WM_TAG_VERSION" val="1.0"/>
  <p:tag name="KSO_WM_UNIT_DEFAULT_FONT" val="14;20;2"/>
  <p:tag name="KSO_WM_UNIT_BLOCK" val="0"/>
  <p:tag name="KSO_WM_UNIT_VALUE" val="264"/>
  <p:tag name="KSO_WM_UNIT_SHOW_EDIT_AREA_INDICATION" val="1"/>
  <p:tag name="KSO_WM_CHIP_GROUPID" val="5e6b05596848fb12bee65ac8"/>
  <p:tag name="KSO_WM_CHIP_XID" val="5e6b05596848fb12bee65aca"/>
  <p:tag name="KSO_WM_UNIT_DEC_AREA_ID" val="1c74941420994a5e902e5c3e1167f0c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5e370d1cc6a4ab7bc44416c5017c60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634054ed1e2fb7f793"/>
  <p:tag name="KSO_WM_TEMPLATE_ASSEMBLE_GROUPID" val="60656e634054ed1e2fb7f793"/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SLIDE_COLORSCHEME_VERSION" val="3.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41:56&quot;,&quot;maxSize&quot;:{&quot;size1&quot;:49.99961833602962},&quot;minSize&quot;:{&quot;size1&quot;:37.49961833602962},&quot;normalSize&quot;:{&quot;size1&quot;:40.88086833602962},&quot;subLayout&quot;:[{&quot;id&quot;:&quot;2021-04-01T15:41:56&quot;,&quot;maxSize&quot;:{&quot;size1&quot;:51.1},&quot;minSize&quot;:{&quot;size1&quot;:31.1},&quot;normalSize&quot;:{&quot;size1&quot;:35.211296296296304},&quot;subLayout&quot;:[{&quot;id&quot;:&quot;2021-04-01T15:41:56&quot;,&quot;margin&quot;:{&quot;bottom&quot;:0.02600000612437725,&quot;left&quot;:2.5399999618530273,&quot;right&quot;:0.02600000612437725,&quot;top&quot;:3.809999942779541},&quot;type&quot;:0},{&quot;id&quot;:&quot;2021-04-01T15:41:56&quot;,&quot;margin&quot;:{&quot;bottom&quot;:4.2330002784729,&quot;left&quot;:2.5399999618530273,&quot;right&quot;:0.02600000612437725,&quot;top&quot;:0.8199999928474426},&quot;type&quot;:0}],&quot;type&quot;:0},{&quot;id&quot;:&quot;2021-04-01T15:41:56&quot;,&quot;margin&quot;:{&quot;bottom&quot;:1.6929999589920044,&quot;left&quot;:2.117000102996826,&quot;right&quot;:2.5399999618530273,&quot;top&quot;:1.6929999589920044},&quot;type&quot;:0}],&quot;type&quot;:0}"/>
  <p:tag name="KSO_WM_SLIDE_BACKGROUND" val="[&quot;general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d72ddcd8164b47abbb844c26f9b1c22e&quot;,&quot;fill_align&quot;:&quot;lb&quot;,&quot;text_align&quot;:&quot;lb&quot;,&quot;text_direction&quot;:&quot;horizontal&quot;,&quot;chip_types&quot;:[&quot;header&quot;]},{&quot;fill_id&quot;:&quot;ac4bd4ae6b3343f1999d7f7c8f946581&quot;,&quot;fill_align&quot;:&quot;lt&quot;,&quot;text_align&quot;:&quot;lt&quot;,&quot;text_direction&quot;:&quot;horizontal&quot;,&quot;chip_types&quot;:[&quot;text&quot;,&quot;chart&quot;,&quot;table&quot;]},{&quot;fill_id&quot;:&quot;0d50cc8ab1cb48459d90f269727d3fbc&quot;,&quot;fill_align&quot;:&quot;lm&quot;,&quot;text_align&quot;:&quot;lm&quot;,&quot;text_direction&quot;:&quot;horizontal&quot;,&quot;chip_types&quot;:[&quot;pictext&quot;,&quot;picture&quot;,&quot;chart&quot;,&quot;table&quot;,&quot;video&quot;],&quot;support_features&quot;:[&quot;collage&quot;,&quot;carousel&quot;,&quot;creativecrop&quot;]}]]"/>
  <p:tag name="KSO_WM_CHIP_XID" val="5ef3191ec6295c63c1a2e033"/>
  <p:tag name="KSO_WM_SLIDE_ID" val="diagram2021250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BEAUTIFY_FLAG" val="#wm#"/>
  <p:tag name="KSO_WM_TEMPLATE_CATEGORY" val="diagram"/>
  <p:tag name="KSO_WM_TEMPLATE_INDEX" val="20212505"/>
  <p:tag name="KSO_WM_SLIDE_LAYOUT" val="a_d_f"/>
  <p:tag name="KSO_WM_SLIDE_LAYOUT_CNT" val="1_1_1"/>
  <p:tag name="KSO_WM_CHIP_GROUPID" val="5ef3191ec6295c63c1a2e032"/>
  <p:tag name="KSO_WM_SLIDE_BK_DARK_LIGHT" val="2"/>
  <p:tag name="KSO_WM_SLIDE_BACKGROUND_TYPE" val="general"/>
  <p:tag name="KSO_WM_SLIDE_SUPPORT_FEATURE_TYPE" val="7"/>
  <p:tag name="KSO_WM_TEMPLATE_ASSEMBLE_XID" val="60656f594054ed1e2fb8087e"/>
  <p:tag name="KSO_WM_TEMPLATE_ASSEMBLE_GROUPID" val="60656f594054ed1e2fb8087e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431_1*b*1"/>
  <p:tag name="KSO_WM_TEMPLATE_CATEGORY" val="custom"/>
  <p:tag name="KSO_WM_TEMPLATE_INDEX" val="2020543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69ea553ea584429897a75cde101e4e42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d34b619dfbfc4bdb8c0bf39bc5177b74"/>
  <p:tag name="KSO_WM_UNIT_TEXT_FILL_FORE_SCHEMECOLOR_INDEX_BRIGHTNESS" val="0.35"/>
  <p:tag name="KSO_WM_UNIT_TEXT_FILL_FORE_SCHEMECOLOR_INDEX" val="13"/>
  <p:tag name="KSO_WM_UNIT_TEXT_FILL_TYPE" val="1"/>
  <p:tag name="KSO_WM_TEMPLATE_ASSEMBLE_XID" val="5f9a6bb6989d9bef5b8f9c3d"/>
  <p:tag name="KSO_WM_TEMPLATE_ASSEMBLE_GROUPID" val="5f8cffc8a61ec3b55284aac3"/>
</p:tagLst>
</file>

<file path=ppt/tags/tag30.xml><?xml version="1.0" encoding="utf-8"?>
<p:tagLst xmlns:p="http://schemas.openxmlformats.org/presentationml/2006/main">
  <p:tag name="KSO_WM_SLIDE_BACKGROUND_TYPE" val="general"/>
</p:tagLst>
</file>

<file path=ppt/tags/tag30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UNIT_TYPE" val="i"/>
</p:tagLst>
</file>

<file path=ppt/tags/tag301.xml><?xml version="1.0" encoding="utf-8"?>
<p:tagLst xmlns:p="http://schemas.openxmlformats.org/presentationml/2006/main">
  <p:tag name="KSO_WM_UNIT_COLOR_SCHEME_SHAPE_ID" val="25"/>
  <p:tag name="KSO_WM_UNIT_COLOR_SCHEME_PARENT_PAGE" val="0_1"/>
  <p:tag name="KSO_WM_UNIT_FOIL_COLOR" val="1"/>
  <p:tag name="KSO_WM_UNIT_BLOCK" val="0"/>
  <p:tag name="KSO_WM_UNIT_SM_LIMIT_TYPE" val="2"/>
  <p:tag name="KSO_WM_UNIT_DEC_AREA_ID" val="54777991d09e4e349be09549471a3b56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05_1*i*1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-0.05"/>
  <p:tag name="KSO_WM_UNIT_FILL_FORE_SCHEMECOLOR_INDEX" val="14"/>
  <p:tag name="KSO_WM_UNIT_FILL_BACK_SCHEMECOLOR_INDEX_BRIGHTNESS" val="0"/>
  <p:tag name="KSO_WM_UNIT_FILL_BACK_SCHEMECOLOR_INDEX" val="16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VALUE" val="221"/>
  <p:tag name="KSO_WM_TEMPLATE_ASSEMBLE_XID" val="60656f594054ed1e2fb8087e"/>
  <p:tag name="KSO_WM_TEMPLATE_ASSEMBLE_GROUPID" val="60656f594054ed1e2fb8087e"/>
</p:tagLst>
</file>

<file path=ppt/tags/tag302.xml><?xml version="1.0" encoding="utf-8"?>
<p:tagLst xmlns:p="http://schemas.openxmlformats.org/presentationml/2006/main">
  <p:tag name="KSO_WM_UNIT_COLOR_SCHEME_SHAPE_ID" val="27"/>
  <p:tag name="KSO_WM_UNIT_COLOR_SCHEME_PARENT_PAGE" val="0_1"/>
  <p:tag name="KSO_WM_UNIT_FOIL_COLOR" val="1"/>
  <p:tag name="KSO_WM_UNIT_BLOCK" val="0"/>
  <p:tag name="KSO_WM_UNIT_SM_LIMIT_TYPE" val="2"/>
  <p:tag name="KSO_WM_UNIT_DEC_AREA_ID" val="41221dc45a604754a4e96b6998fcb1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05_1*i*2"/>
  <p:tag name="KSO_WM_TEMPLATE_CATEGORY" val="diagram"/>
  <p:tag name="KSO_WM_TEMPLATE_INDEX" val="20212505"/>
  <p:tag name="KSO_WM_UNIT_LAYERLEVEL" val="1"/>
  <p:tag name="KSO_WM_TAG_VERSION" val="1.0"/>
  <p:tag name="KSO_WM_BEAUTIFY_FLAG" val="#wm#"/>
  <p:tag name="KSO_WM_CHIP_GROUPID" val="5ef3191ec6295c63c1a2e032"/>
  <p:tag name="KSO_WM_CHIP_XID" val="5ef3191ec6295c63c1a2e03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90"/>
  <p:tag name="KSO_WM_TEMPLATE_ASSEMBLE_XID" val="60656f594054ed1e2fb8087e"/>
  <p:tag name="KSO_WM_TEMPLATE_ASSEMBLE_GROUPID" val="60656f594054ed1e2fb8087e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  <p:tag name="KSO_WM_SLIDE_BACKGROUND_TYPE" val="general"/>
</p:tagLst>
</file>

<file path=ppt/tags/tag304.xml><?xml version="1.0" encoding="utf-8"?>
<p:tagLst xmlns:p="http://schemas.openxmlformats.org/presentationml/2006/main">
  <p:tag name="KSO_WM_SLIDE_COLORSCHEME_VERSION" val="3.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41:56&quot;,&quot;maxSize&quot;:{&quot;size1&quot;:49.99961833602962},&quot;minSize&quot;:{&quot;size1&quot;:37.49961833602962},&quot;normalSize&quot;:{&quot;size1&quot;:40.88086833602962},&quot;subLayout&quot;:[{&quot;id&quot;:&quot;2021-04-01T15:41:56&quot;,&quot;maxSize&quot;:{&quot;size1&quot;:51.1},&quot;minSize&quot;:{&quot;size1&quot;:31.1},&quot;normalSize&quot;:{&quot;size1&quot;:35.211296296296304},&quot;subLayout&quot;:[{&quot;id&quot;:&quot;2021-04-01T15:41:56&quot;,&quot;margin&quot;:{&quot;bottom&quot;:0.02600000612437725,&quot;left&quot;:2.5399999618530273,&quot;right&quot;:0.02600000612437725,&quot;top&quot;:3.809999942779541},&quot;type&quot;:0},{&quot;id&quot;:&quot;2021-04-01T15:41:56&quot;,&quot;margin&quot;:{&quot;bottom&quot;:4.2330002784729,&quot;left&quot;:2.5399999618530273,&quot;right&quot;:0.02600000612437725,&quot;top&quot;:0.8199999928474426},&quot;type&quot;:0}],&quot;type&quot;:0},{&quot;id&quot;:&quot;2021-04-01T15:41:56&quot;,&quot;margin&quot;:{&quot;bottom&quot;:1.6929999589920044,&quot;left&quot;:2.117000102996826,&quot;right&quot;:2.5399999618530273,&quot;top&quot;:1.6929999589920044},&quot;type&quot;:0}],&quot;type&quot;:0}"/>
  <p:tag name="KSO_WM_SLIDE_BACKGROUND" val="[&quot;general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d72ddcd8164b47abbb844c26f9b1c22e&quot;,&quot;fill_align&quot;:&quot;lb&quot;,&quot;text_align&quot;:&quot;lb&quot;,&quot;text_direction&quot;:&quot;horizontal&quot;,&quot;chip_types&quot;:[&quot;header&quot;]},{&quot;fill_id&quot;:&quot;ac4bd4ae6b3343f1999d7f7c8f946581&quot;,&quot;fill_align&quot;:&quot;lt&quot;,&quot;text_align&quot;:&quot;lt&quot;,&quot;text_direction&quot;:&quot;horizontal&quot;,&quot;chip_types&quot;:[&quot;text&quot;,&quot;chart&quot;,&quot;table&quot;]},{&quot;fill_id&quot;:&quot;0d50cc8ab1cb48459d90f269727d3fbc&quot;,&quot;fill_align&quot;:&quot;lm&quot;,&quot;text_align&quot;:&quot;lm&quot;,&quot;text_direction&quot;:&quot;horizontal&quot;,&quot;chip_types&quot;:[&quot;pictext&quot;,&quot;picture&quot;,&quot;chart&quot;,&quot;table&quot;,&quot;video&quot;],&quot;support_features&quot;:[&quot;collage&quot;,&quot;carousel&quot;,&quot;creativecrop&quot;]}]]"/>
  <p:tag name="KSO_WM_CHIP_XID" val="5ef3191ec6295c63c1a2e033"/>
  <p:tag name="KSO_WM_SLIDE_ID" val="diagram2021250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BEAUTIFY_FLAG" val="#wm#"/>
  <p:tag name="KSO_WM_TEMPLATE_CATEGORY" val="diagram"/>
  <p:tag name="KSO_WM_TEMPLATE_INDEX" val="20212505"/>
  <p:tag name="KSO_WM_SLIDE_LAYOUT" val="a_d_f"/>
  <p:tag name="KSO_WM_SLIDE_LAYOUT_CNT" val="1_1_1"/>
  <p:tag name="KSO_WM_CHIP_GROUPID" val="5ef3191ec6295c63c1a2e032"/>
  <p:tag name="KSO_WM_SLIDE_BK_DARK_LIGHT" val="2"/>
  <p:tag name="KSO_WM_SLIDE_BACKGROUND_TYPE" val="general"/>
  <p:tag name="KSO_WM_SLIDE_SUPPORT_FEATURE_TYPE" val="7"/>
  <p:tag name="KSO_WM_TEMPLATE_ASSEMBLE_XID" val="60656f594054ed1e2fb8087e"/>
  <p:tag name="KSO_WM_TEMPLATE_ASSEMBLE_GROUPID" val="60656f594054ed1e2fb8087e"/>
</p:tagLst>
</file>

<file path=ppt/tags/tag305.xml><?xml version="1.0" encoding="utf-8"?>
<p:tagLst xmlns:p="http://schemas.openxmlformats.org/presentationml/2006/main">
  <p:tag name="KSO_WM_UNIT_ID" val="diagram19882022_2*l_h_f*1_1_2"/>
  <p:tag name="KSO_WM_TEMPLATE_INDEX" val="19882022"/>
  <p:tag name="KSO_WM_TAG_VERSION" val="2.0"/>
  <p:tag name="KSO_WM_DIAGRAM_GROUP_CODE" val="l1-1"/>
</p:tagLst>
</file>

<file path=ppt/tags/tag306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307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308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309.xml><?xml version="1.0" encoding="utf-8"?>
<p:tagLst xmlns:p="http://schemas.openxmlformats.org/presentationml/2006/main">
  <p:tag name="KSO_WM_UNIT_ID" val="diagram19882022_2*l_h_f*1_2_2"/>
  <p:tag name="KSO_WM_TEMPLATE_INDEX" val="19882022"/>
  <p:tag name="KSO_WM_TAG_VERSION" val="2.0"/>
  <p:tag name="KSO_WM_DIAGRAM_GROUP_CODE" val="l1-1"/>
</p:tagLst>
</file>

<file path=ppt/tags/tag31.xml><?xml version="1.0" encoding="utf-8"?>
<p:tagLst xmlns:p="http://schemas.openxmlformats.org/presentationml/2006/main">
  <p:tag name="KSO_WM_SLIDE_BACKGROUND_TYPE" val="general"/>
</p:tagLst>
</file>

<file path=ppt/tags/tag310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311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312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313.xml><?xml version="1.0" encoding="utf-8"?>
<p:tagLst xmlns:p="http://schemas.openxmlformats.org/presentationml/2006/main">
  <p:tag name="KSO_WM_UNIT_ID" val="diagram19882022_2*l_h_f*1_2_2"/>
  <p:tag name="KSO_WM_TEMPLATE_INDEX" val="19882022"/>
  <p:tag name="KSO_WM_TAG_VERSION" val="2.0"/>
  <p:tag name="KSO_WM_DIAGRAM_GROUP_CODE" val="l1-1"/>
</p:tagLst>
</file>

<file path=ppt/tags/tag314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2.0"/>
  <p:tag name="KSO_WM_DIAGRAM_GROUP_CODE" val="l1-1"/>
</p:tagLst>
</file>

<file path=ppt/tags/tag315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316.xml><?xml version="1.0" encoding="utf-8"?>
<p:tagLst xmlns:p="http://schemas.openxmlformats.org/presentationml/2006/main">
  <p:tag name="KSO_WM_BEAUTIFY_FLAG" val="#wm#"/>
  <p:tag name="KSO_WM_UNIT_TYPE" val="l_h_i"/>
  <p:tag name="KSO_WM_UNIT_INDEX" val="1_1_3"/>
  <p:tag name="KSO_WM_UNIT_ID" val="diagram19882022_2*l_h_i*1_1_3"/>
  <p:tag name="KSO_WM_TEMPLATE_INDEX" val="19882022"/>
  <p:tag name="KSO_WM_TAG_VERSION" val="2.0"/>
  <p:tag name="KSO_WM_DIAGRAM_GROUP_CODE" val="l1-1"/>
</p:tagLst>
</file>

<file path=ppt/tags/tag317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318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2*l_h_a*1_1_1"/>
  <p:tag name="KSO_WM_TEMPLATE_INDEX" val="19882022"/>
  <p:tag name="KSO_WM_TAG_VERSION" val="2.0"/>
  <p:tag name="KSO_WM_DIAGRAM_GROUP_CODE" val="l1-1"/>
</p:tagLst>
</file>

<file path=ppt/tags/tag319.xml><?xml version="1.0" encoding="utf-8"?>
<p:tagLst xmlns:p="http://schemas.openxmlformats.org/presentationml/2006/main">
  <p:tag name="KSO_WM_BEAUTIFY_FLAG" val="#wm#"/>
  <p:tag name="KSO_WM_UNIT_TYPE" val="l_h_i"/>
  <p:tag name="KSO_WM_UNIT_INDEX" val="1_2_4"/>
  <p:tag name="KSO_WM_UNIT_ID" val="diagram19882022_2*l_h_i*1_2_4"/>
  <p:tag name="KSO_WM_TEMPLATE_INDEX" val="19882022"/>
  <p:tag name="KSO_WM_TAG_VERSION" val="2.0"/>
  <p:tag name="KSO_WM_DIAGRAM_GROUP_CODE" val="l1-1"/>
</p:tagLst>
</file>

<file path=ppt/tags/tag32.xml><?xml version="1.0" encoding="utf-8"?>
<p:tagLst xmlns:p="http://schemas.openxmlformats.org/presentationml/2006/main">
  <p:tag name="KSO_WM_SLIDE_BACKGROUND_TYPE" val="general"/>
</p:tagLst>
</file>

<file path=ppt/tags/tag320.xml><?xml version="1.0" encoding="utf-8"?>
<p:tagLst xmlns:p="http://schemas.openxmlformats.org/presentationml/2006/main">
  <p:tag name="KSO_WM_BEAUTIFY_FLAG" val=""/>
  <p:tag name="KSO_WM_UNIT_TYPE" val="l_h_i"/>
  <p:tag name="KSO_WM_UNIT_INDEX" val="1_2_4"/>
  <p:tag name="KSO_WM_UNIT_ID" val="diagram19882022_2*l_h_i*1_2_4"/>
  <p:tag name="KSO_WM_TEMPLATE_INDEX" val="19882022"/>
  <p:tag name="KSO_WM_TAG_VERSION" val="2.0"/>
  <p:tag name="KSO_WM_DIAGRAM_GROUP_CODE" val="l1-1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SPECIAL_SOURCE" val="bdnull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  <p:tag name="KSO_WM_UNIT_FILL_FORE_SCHEMECOLOR_INDEX_1_BRIGHTNESS" val="0"/>
  <p:tag name="KSO_WM_UNIT_FILL_FORE_SCHEMECOLOR_INDEX_1" val="16"/>
  <p:tag name="KSO_WM_UNIT_FILL_FORE_SCHEMECOLOR_INDEX_1_POS" val="0"/>
  <p:tag name="KSO_WM_UNIT_FILL_FORE_SCHEMECOLOR_INDEX_1_TRANS" val="0.9"/>
  <p:tag name="KSO_WM_UNIT_FILL_FORE_SCHEMECOLOR_INDEX_2_BRIGHTNESS" val="-0.1"/>
  <p:tag name="KSO_WM_UNIT_FILL_FORE_SCHEMECOLOR_INDEX_2" val="15"/>
  <p:tag name="KSO_WM_UNIT_FILL_FORE_SCHEMECOLOR_INDEX_2_POS" val="1"/>
  <p:tag name="KSO_WM_UNIT_FILL_FORE_SCHEMECOLOR_INDEX_2_TRANS" val="0.76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270_1*ζ_h_i*1_1_2"/>
  <p:tag name="KSO_WM_TEMPLATE_CATEGORY" val="diagram"/>
  <p:tag name="KSO_WM_TEMPLATE_INDEX" val="20215270"/>
  <p:tag name="KSO_WM_UNIT_LAYERLEVEL" val="1_1_1"/>
  <p:tag name="KSO_WM_TAG_VERSION" val="1.0"/>
  <p:tag name="KSO_WM_BEAUTIFY_FLAG" val="#wm#"/>
  <p:tag name="KSO_WM_UNIT_PICTURE_TOWARD" val="1"/>
  <p:tag name="KSO_WM_UNIT_PICTURE_DOCKSIDE" val="rm"/>
  <p:tag name="KSO_WM_UNIT_DIAGRAM_MODELTYPE" val="creativePicture"/>
  <p:tag name="KSO_WM_UNIT_USESOURCEFORMAT_APPLY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46_1*i*1"/>
  <p:tag name="KSO_WM_TEMPLATE_CATEGORY" val="diagram"/>
  <p:tag name="KSO_WM_TEMPLATE_INDEX" val="20217046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2fa775eb38dc401a82f159f864fb291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73b998712faa657abd6"/>
  <p:tag name="KSO_WM_CHIP_XID" val="5fadf73b998712faa657abd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404054ed1e2fb814a1"/>
  <p:tag name="KSO_WM_TEMPLATE_ASSEMBLE_GROUPID" val="606570404054ed1e2fb814a1"/>
</p:tagLst>
</file>

<file path=ppt/tags/tag32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6"/>
  <p:tag name="KSO_WM_SLIDE_ID" val="diagram20217046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SLIDE_LAYOUT_INFO" val="{&quot;direction&quot;:1,&quot;id&quot;:&quot;2021-04-01T16:15:42&quot;,&quot;maxSize&quot;:{&quot;size1&quot;:57.5},&quot;minSize&quot;:{&quot;size1&quot;:32.6},&quot;normalSize&quot;:{&quot;size1&quot;:56.6625},&quot;subLayout&quot;:[{&quot;id&quot;:&quot;2021-04-01T16:15:42&quot;,&quot;margin&quot;:{&quot;bottom&quot;:1.6929999589920044,&quot;left&quot;:2.117000102996826,&quot;right&quot;:0.02600000612437725,&quot;top&quot;:1.6929999589920044},&quot;type&quot;:0},{&quot;id&quot;:&quot;2021-04-01T16:15:42&quot;,&quot;margin&quot;:{&quot;bottom&quot;:0,&quot;left&quot;:1.6670000553131104,&quot;right&quot;:0,&quot;top&quot;:0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73b998712faa657abd7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4c8080feb3514c4084c32dcdf0a35904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fbbb26a76a2149cbb36ad93fd7d50dc6&quot;,&quot;fill_align&quot;:&quot;lb&quot;,&quot;chip_types&quot;:[&quot;text&quot;]}]]"/>
  <p:tag name="KSO_WM_CHIP_DECFILLPROP" val="[]"/>
  <p:tag name="KSO_WM_SLIDE_TYPE" val="text"/>
  <p:tag name="KSO_WM_SLIDE_SIZE" val="960*540"/>
  <p:tag name="KSO_WM_SLIDE_POSITION" val="0*0"/>
  <p:tag name="KSO_WM_CHIP_GROUPID" val="5fadf73b998712faa657abd6"/>
  <p:tag name="KSO_WM_SLIDE_BACKGROUND_TYPE" val="general"/>
  <p:tag name="KSO_WM_SLIDE_SUPPORT_FEATURE_TYPE" val="8"/>
  <p:tag name="KSO_WM_SLIDE_SUBTYPE" val="picTxt"/>
  <p:tag name="KSO_WM_TEMPLATE_ASSEMBLE_XID" val="606570404054ed1e2fb814a1"/>
  <p:tag name="KSO_WM_TEMPLATE_ASSEMBLE_GROUPID" val="606570404054ed1e2fb814a1"/>
</p:tagLst>
</file>

<file path=ppt/tags/tag328.xml><?xml version="1.0" encoding="utf-8"?>
<p:tagLst xmlns:p="http://schemas.openxmlformats.org/presentationml/2006/main">
  <p:tag name="ISPRING_PRESENTATION_TITLE" val="撸起袖子干"/>
  <p:tag name="KSO_WPP_MARK_KEY" val="0aa52f28-e835-4fbd-a9e7-d3f1d4ae7478"/>
  <p:tag name="COMMONDATA" val="eyJoZGlkIjoiOTFiMWJmMTRkNjQzYWEyMDhhNWY4NDczYjJjMDdjYzUifQ=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431_5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8"/>
  <p:tag name="KSO_WM_UNIT_DEC_AREA_ID" val="60c51220ad5947ff96c60bf2db302a7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58ed7af18846de923b47d0553adef5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f1ad480ace8c4241abeae0ddc1cab3a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2bcf838053d405aad648bb82490bad1"/>
  <p:tag name="KSO_WM_SLIDE_BACKGROUND_TYPE" val="frame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c7ae2237797742bbbccccb9ce77add8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ae9b858d0bd4707a1d470b4984f8e79"/>
  <p:tag name="KSO_WM_SLIDE_BACKGROUND_TYPE" val="frame"/>
</p:tagLst>
</file>

<file path=ppt/tags/tag36.xml><?xml version="1.0" encoding="utf-8"?>
<p:tagLst xmlns:p="http://schemas.openxmlformats.org/presentationml/2006/main">
  <p:tag name="KSO_WM_SLIDE_BACKGROUND_TYPE" val="frame"/>
</p:tagLst>
</file>

<file path=ppt/tags/tag37.xml><?xml version="1.0" encoding="utf-8"?>
<p:tagLst xmlns:p="http://schemas.openxmlformats.org/presentationml/2006/main">
  <p:tag name="KSO_WM_SLIDE_BACKGROUND_TYPE" val="frame"/>
</p:tagLst>
</file>

<file path=ppt/tags/tag38.xml><?xml version="1.0" encoding="utf-8"?>
<p:tagLst xmlns:p="http://schemas.openxmlformats.org/presentationml/2006/main">
  <p:tag name="KSO_WM_SLIDE_BACKGROUND_TYPE" val="frame"/>
</p:tagLst>
</file>

<file path=ppt/tags/tag39.xml><?xml version="1.0" encoding="utf-8"?>
<p:tagLst xmlns:p="http://schemas.openxmlformats.org/presentationml/2006/main">
  <p:tag name="KSO_WM_SLIDE_BACKGROUND_TYPE" val="frame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6af3237b6b147c3ae1737e94f2a5e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1fe44137f64dd29f9d5f5a6afdad75"/>
</p:tagLst>
</file>

<file path=ppt/tags/tag40.xml><?xml version="1.0" encoding="utf-8"?>
<p:tagLst xmlns:p="http://schemas.openxmlformats.org/presentationml/2006/main">
  <p:tag name="KSO_WM_SLIDE_BACKGROUND_TYPE" val="frame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431_5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8"/>
  <p:tag name="KSO_WM_UNIT_DEC_AREA_ID" val="e45612641f894c1c9ecf6a2b0e6bb41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1a060ebf89c47138bc292ee8d748a3e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05cef9cf2ead475b8eca79003701111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86ce271630c4931a421d7754800fd44"/>
  <p:tag name="KSO_WM_SLIDE_BACKGROUND_TYPE" val="leftRight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294dbbcfcc8d47bd8657fe25c58781d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3b7301b20824a8f922dcc6aeb3db700"/>
  <p:tag name="KSO_WM_SLIDE_BACKGROUND_TYPE" val="leftRight"/>
</p:tagLst>
</file>

<file path=ppt/tags/tag44.xml><?xml version="1.0" encoding="utf-8"?>
<p:tagLst xmlns:p="http://schemas.openxmlformats.org/presentationml/2006/main">
  <p:tag name="KSO_WM_SLIDE_BACKGROUND_TYPE" val="leftRight"/>
</p:tagLst>
</file>

<file path=ppt/tags/tag45.xml><?xml version="1.0" encoding="utf-8"?>
<p:tagLst xmlns:p="http://schemas.openxmlformats.org/presentationml/2006/main">
  <p:tag name="KSO_WM_SLIDE_BACKGROUND_TYPE" val="leftRight"/>
</p:tagLst>
</file>

<file path=ppt/tags/tag46.xml><?xml version="1.0" encoding="utf-8"?>
<p:tagLst xmlns:p="http://schemas.openxmlformats.org/presentationml/2006/main">
  <p:tag name="KSO_WM_SLIDE_BACKGROUND_TYPE" val="leftRight"/>
</p:tagLst>
</file>

<file path=ppt/tags/tag47.xml><?xml version="1.0" encoding="utf-8"?>
<p:tagLst xmlns:p="http://schemas.openxmlformats.org/presentationml/2006/main">
  <p:tag name="KSO_WM_SLIDE_BACKGROUND_TYPE" val="leftRight"/>
</p:tagLst>
</file>

<file path=ppt/tags/tag48.xml><?xml version="1.0" encoding="utf-8"?>
<p:tagLst xmlns:p="http://schemas.openxmlformats.org/presentationml/2006/main">
  <p:tag name="KSO_WM_SLIDE_BACKGROUND_TYPE" val="leftRight"/>
</p:tagLst>
</file>

<file path=ppt/tags/tag49.xml><?xml version="1.0" encoding="utf-8"?>
<p:tagLst xmlns:p="http://schemas.openxmlformats.org/presentationml/2006/main">
  <p:tag name="KSO_WM_SLIDE_BACKGROUND_TYPE" val="leftRight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11340f31b4924336a149e8c181218e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e9c3490c4634949bb045aabf863462e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431_5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8"/>
  <p:tag name="KSO_WM_UNIT_DEC_AREA_ID" val="5adfa6986b6a4ee5bb9678ed0d49ceb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c313f01fef6484bbaee68959644da1a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9bea5f530b4c4509b924c6a7725c641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90d9fb6c17d45c2af4ffe474acf8fae"/>
  <p:tag name="KSO_WM_SLIDE_BACKGROUND_TYPE" val="topBottom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eed500d061974656922018f73f20bba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a6118754db442879a17d0eac69b3cf5"/>
  <p:tag name="KSO_WM_SLIDE_BACKGROUND_TYPE" val="topBottom"/>
</p:tagLst>
</file>

<file path=ppt/tags/tag53.xml><?xml version="1.0" encoding="utf-8"?>
<p:tagLst xmlns:p="http://schemas.openxmlformats.org/presentationml/2006/main">
  <p:tag name="KSO_WM_SLIDE_BACKGROUND_TYPE" val="topBottom"/>
</p:tagLst>
</file>

<file path=ppt/tags/tag54.xml><?xml version="1.0" encoding="utf-8"?>
<p:tagLst xmlns:p="http://schemas.openxmlformats.org/presentationml/2006/main">
  <p:tag name="KSO_WM_SLIDE_BACKGROUND_TYPE" val="topBottom"/>
</p:tagLst>
</file>

<file path=ppt/tags/tag55.xml><?xml version="1.0" encoding="utf-8"?>
<p:tagLst xmlns:p="http://schemas.openxmlformats.org/presentationml/2006/main">
  <p:tag name="KSO_WM_SLIDE_BACKGROUND_TYPE" val="topBottom"/>
</p:tagLst>
</file>

<file path=ppt/tags/tag56.xml><?xml version="1.0" encoding="utf-8"?>
<p:tagLst xmlns:p="http://schemas.openxmlformats.org/presentationml/2006/main">
  <p:tag name="KSO_WM_SLIDE_BACKGROUND_TYPE" val="topBottom"/>
</p:tagLst>
</file>

<file path=ppt/tags/tag57.xml><?xml version="1.0" encoding="utf-8"?>
<p:tagLst xmlns:p="http://schemas.openxmlformats.org/presentationml/2006/main">
  <p:tag name="KSO_WM_SLIDE_BACKGROUND_TYPE" val="topBottom"/>
</p:tagLst>
</file>

<file path=ppt/tags/tag58.xml><?xml version="1.0" encoding="utf-8"?>
<p:tagLst xmlns:p="http://schemas.openxmlformats.org/presentationml/2006/main">
  <p:tag name="KSO_WM_SLIDE_BACKGROUND_TYPE" val="topBottom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431_5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8"/>
  <p:tag name="KSO_WM_UNIT_DEC_AREA_ID" val="595a791adc114c1994d9261fc618884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23b2ba9cc36488caed3f47eb52f03cf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5431_2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5"/>
  <p:tag name="KSO_WM_UNIT_DEC_AREA_ID" val="28bd03a201294907af87b5457893ce9c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5ff1c7374b8b453d80fd07045a2a3fb3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256f63d582ae437f8adad619d179c8d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0edca428bf74ee492dc5fe43df958a8"/>
  <p:tag name="KSO_WM_SLIDE_BACKGROUND_TYPE" val="bottomTop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ca1797afd6e241e79710f1ea55f23e8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3f9443a7b7b4768989fc0e04d44b27f"/>
  <p:tag name="KSO_WM_SLIDE_BACKGROUND_TYPE" val="bottomTop"/>
</p:tagLst>
</file>

<file path=ppt/tags/tag62.xml><?xml version="1.0" encoding="utf-8"?>
<p:tagLst xmlns:p="http://schemas.openxmlformats.org/presentationml/2006/main">
  <p:tag name="KSO_WM_SLIDE_BACKGROUND_TYPE" val="bottomTop"/>
</p:tagLst>
</file>

<file path=ppt/tags/tag63.xml><?xml version="1.0" encoding="utf-8"?>
<p:tagLst xmlns:p="http://schemas.openxmlformats.org/presentationml/2006/main">
  <p:tag name="KSO_WM_SLIDE_BACKGROUND_TYPE" val="bottomTop"/>
</p:tagLst>
</file>

<file path=ppt/tags/tag64.xml><?xml version="1.0" encoding="utf-8"?>
<p:tagLst xmlns:p="http://schemas.openxmlformats.org/presentationml/2006/main">
  <p:tag name="KSO_WM_SLIDE_BACKGROUND_TYPE" val="bottomTop"/>
</p:tagLst>
</file>

<file path=ppt/tags/tag65.xml><?xml version="1.0" encoding="utf-8"?>
<p:tagLst xmlns:p="http://schemas.openxmlformats.org/presentationml/2006/main">
  <p:tag name="KSO_WM_SLIDE_BACKGROUND_TYPE" val="bottomTop"/>
</p:tagLst>
</file>

<file path=ppt/tags/tag66.xml><?xml version="1.0" encoding="utf-8"?>
<p:tagLst xmlns:p="http://schemas.openxmlformats.org/presentationml/2006/main">
  <p:tag name="KSO_WM_SLIDE_BACKGROUND_TYPE" val="bottomTop"/>
</p:tagLst>
</file>

<file path=ppt/tags/tag67.xml><?xml version="1.0" encoding="utf-8"?>
<p:tagLst xmlns:p="http://schemas.openxmlformats.org/presentationml/2006/main">
  <p:tag name="KSO_WM_SLIDE_BACKGROUND_TYPE" val="bottomTop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431_5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8"/>
  <p:tag name="KSO_WM_UNIT_DEC_AREA_ID" val="8daa89ea601d44d9b62c782e3b0e44c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1d4b9c69e5f4d93b02561b2e51cfee1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5ddcf067b67b4dff8535de17eab75cc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48dd592d1d64f56b5ea0ac6bad60ed2"/>
  <p:tag name="KSO_WM_SLIDE_BACKGROUND_TYPE" val="navigation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ca5c007f49a644dda981d2f4372e354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f6d5cae8ab24b93adf303ec7bec4bfd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c97136aaaa2346d591bd601aba8e0ae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615f87b6cf94e6ca4089d25337001c7"/>
  <p:tag name="KSO_WM_SLIDE_BACKGROUND_TYPE" val="navigation"/>
</p:tagLst>
</file>

<file path=ppt/tags/tag71.xml><?xml version="1.0" encoding="utf-8"?>
<p:tagLst xmlns:p="http://schemas.openxmlformats.org/presentationml/2006/main">
  <p:tag name="KSO_WM_SLIDE_BACKGROUND_TYPE" val="navigation"/>
</p:tagLst>
</file>

<file path=ppt/tags/tag72.xml><?xml version="1.0" encoding="utf-8"?>
<p:tagLst xmlns:p="http://schemas.openxmlformats.org/presentationml/2006/main">
  <p:tag name="KSO_WM_SLIDE_BACKGROUND_TYPE" val="navigation"/>
</p:tagLst>
</file>

<file path=ppt/tags/tag73.xml><?xml version="1.0" encoding="utf-8"?>
<p:tagLst xmlns:p="http://schemas.openxmlformats.org/presentationml/2006/main">
  <p:tag name="KSO_WM_SLIDE_BACKGROUND_TYPE" val="navigation"/>
</p:tagLst>
</file>

<file path=ppt/tags/tag74.xml><?xml version="1.0" encoding="utf-8"?>
<p:tagLst xmlns:p="http://schemas.openxmlformats.org/presentationml/2006/main">
  <p:tag name="KSO_WM_SLIDE_BACKGROUND_TYPE" val="navigation"/>
</p:tagLst>
</file>

<file path=ppt/tags/tag75.xml><?xml version="1.0" encoding="utf-8"?>
<p:tagLst xmlns:p="http://schemas.openxmlformats.org/presentationml/2006/main">
  <p:tag name="KSO_WM_SLIDE_BACKGROUND_TYPE" val="navigation"/>
</p:tagLst>
</file>

<file path=ppt/tags/tag76.xml><?xml version="1.0" encoding="utf-8"?>
<p:tagLst xmlns:p="http://schemas.openxmlformats.org/presentationml/2006/main">
  <p:tag name="KSO_WM_SLIDE_BACKGROUND_TYPE" val="navigation"/>
</p:tagLst>
</file>

<file path=ppt/tags/tag77.xml><?xml version="1.0" encoding="utf-8"?>
<p:tagLst xmlns:p="http://schemas.openxmlformats.org/presentationml/2006/main">
  <p:tag name="KSO_WM_SLIDE_BACKGROUND_TYPE" val="navigation"/>
</p:tagLst>
</file>

<file path=ppt/tags/tag78.xml><?xml version="1.0" encoding="utf-8"?>
<p:tagLst xmlns:p="http://schemas.openxmlformats.org/presentationml/2006/main">
  <p:tag name="KSO_WM_SLIDE_BACKGROUND_TYPE" val="navigation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431_5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8"/>
  <p:tag name="KSO_WM_UNIT_DEC_AREA_ID" val="2581168c5bd140e4b23403082d8dddd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d8eacc1f44646efba6ecc26b357ee4e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c5eb784292ab41718d71f7dc06d7cfe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985ef3dfb14247bbdab4709923b7b8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3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6"/>
  <p:tag name="KSO_WM_UNIT_DEC_AREA_ID" val="0ba5e305ef82404baf8f5cc8de10dcf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265438a78a045ab9424b3d44983e07a"/>
  <p:tag name="KSO_WM_SLIDE_BACKGROUND_TYPE" val="belt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431_4*i*1"/>
  <p:tag name="KSO_WM_TEMPLATE_CATEGORY" val="chip"/>
  <p:tag name="KSO_WM_TEMPLATE_INDEX" val="20205431"/>
  <p:tag name="KSO_WM_UNIT_LAYERLEVEL" val="1"/>
  <p:tag name="KSO_WM_TAG_VERSION" val="1.0"/>
  <p:tag name="KSO_WM_BEAUTIFY_FLAG" val="#wm#"/>
  <p:tag name="KSO_WM_CHIP_GROUPID" val="5f8cffc8a61ec3b55284aac3"/>
  <p:tag name="KSO_WM_CHIP_XID" val="5f8cffc8a61ec3b55284aac7"/>
  <p:tag name="KSO_WM_UNIT_DEC_AREA_ID" val="40038ec4e0044f0e9a19f2e2789846e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f9cded904124c77b9f5a82724b4afe3"/>
  <p:tag name="KSO_WM_SLIDE_BACKGROUND_TYPE" val="belt"/>
</p:tagLst>
</file>

<file path=ppt/tags/tag82.xml><?xml version="1.0" encoding="utf-8"?>
<p:tagLst xmlns:p="http://schemas.openxmlformats.org/presentationml/2006/main">
  <p:tag name="KSO_WM_SLIDE_BACKGROUND_TYPE" val="belt"/>
</p:tagLst>
</file>

<file path=ppt/tags/tag83.xml><?xml version="1.0" encoding="utf-8"?>
<p:tagLst xmlns:p="http://schemas.openxmlformats.org/presentationml/2006/main">
  <p:tag name="KSO_WM_SLIDE_BACKGROUND_TYPE" val="belt"/>
</p:tagLst>
</file>

<file path=ppt/tags/tag84.xml><?xml version="1.0" encoding="utf-8"?>
<p:tagLst xmlns:p="http://schemas.openxmlformats.org/presentationml/2006/main">
  <p:tag name="KSO_WM_SLIDE_BACKGROUND_TYPE" val="belt"/>
</p:tagLst>
</file>

<file path=ppt/tags/tag85.xml><?xml version="1.0" encoding="utf-8"?>
<p:tagLst xmlns:p="http://schemas.openxmlformats.org/presentationml/2006/main">
  <p:tag name="KSO_WM_SLIDE_BACKGROUND_TYPE" val="belt"/>
</p:tagLst>
</file>

<file path=ppt/tags/tag86.xml><?xml version="1.0" encoding="utf-8"?>
<p:tagLst xmlns:p="http://schemas.openxmlformats.org/presentationml/2006/main">
  <p:tag name="KSO_WM_SLIDE_BACKGROUND_TYPE" val="belt"/>
</p:tagLst>
</file>

<file path=ppt/tags/tag87.xml><?xml version="1.0" encoding="utf-8"?>
<p:tagLst xmlns:p="http://schemas.openxmlformats.org/presentationml/2006/main">
  <p:tag name="KSO_WM_TEMPLATE_CATEGORY" val="custom"/>
  <p:tag name="KSO_WM_TEMPLATE_INDEX" val="20205431"/>
</p:tagLst>
</file>

<file path=ppt/tags/tag88.xml><?xml version="1.0" encoding="utf-8"?>
<p:tagLst xmlns:p="http://schemas.openxmlformats.org/presentationml/2006/main">
  <p:tag name="KSO_WM_TEMPLATE_CATEGORY" val="custom"/>
  <p:tag name="KSO_WM_TEMPLATE_INDEX" val="20205431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431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431_1*b*1"/>
  <p:tag name="KSO_WM_TEMPLATE_CATEGORY" val="custom"/>
  <p:tag name="KSO_WM_TEMPLATE_INDEX" val="20205431"/>
  <p:tag name="KSO_WM_UNIT_LAYERLEVEL" val="1"/>
  <p:tag name="KSO_WM_TAG_VERSION" val="1.0"/>
  <p:tag name="KSO_WM_BEAUTIFY_FLAG" val="#wm#"/>
  <p:tag name="KSO_WM_UNIT_PRESET_TEXT" val="单击此处添加副标题内容"/>
  <p:tag name="KSO_WM_UNIT_DEFAULT_FONT" val="14;18;2"/>
  <p:tag name="KSO_WM_UNIT_BLOCK" val="0"/>
  <p:tag name="KSO_WM_UNIT_DEC_AREA_ID" val="091ce3058c1843f0bcf7eb7eaa3c32d2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10fcbc3eb63848be942c96b38099b9a9"/>
  <p:tag name="KSO_WM_UNIT_TEXT_FILL_FORE_SCHEMECOLOR_INDEX_BRIGHTNESS" val="0.35"/>
  <p:tag name="KSO_WM_UNIT_TEXT_FILL_FORE_SCHEMECOLOR_INDEX" val="13"/>
  <p:tag name="KSO_WM_UNIT_TEXT_FILL_TYPE" val="1"/>
  <p:tag name="KSO_WM_TEMPLATE_ASSEMBLE_XID" val="5f9a6bb6989d9bef5b8f9c35"/>
  <p:tag name="KSO_WM_TEMPLATE_ASSEMBLE_GROUPID" val="5f8cffc8a61ec3b55284aac3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F9F9F9"/>
      </a:dk2>
      <a:lt2>
        <a:srgbClr val="FFFFFF"/>
      </a:lt2>
      <a:accent1>
        <a:srgbClr val="C32E24"/>
      </a:accent1>
      <a:accent2>
        <a:srgbClr val="D8572A"/>
      </a:accent2>
      <a:accent3>
        <a:srgbClr val="DB7C23"/>
      </a:accent3>
      <a:accent4>
        <a:srgbClr val="CE6B45"/>
      </a:accent4>
      <a:accent5>
        <a:srgbClr val="8A0012"/>
      </a:accent5>
      <a:accent6>
        <a:srgbClr val="F7B535"/>
      </a:accent6>
      <a:hlink>
        <a:srgbClr val="304FFE"/>
      </a:hlink>
      <a:folHlink>
        <a:srgbClr val="492067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政尔八经  微信：zrbj-002">
  <a:themeElements>
    <a:clrScheme name="">
      <a:dk1>
        <a:srgbClr val="000000"/>
      </a:dk1>
      <a:lt1>
        <a:srgbClr val="FEFFFE"/>
      </a:lt1>
      <a:dk2>
        <a:srgbClr val="F4E4E6"/>
      </a:dk2>
      <a:lt2>
        <a:srgbClr val="FFFDFD"/>
      </a:lt2>
      <a:accent1>
        <a:srgbClr val="8D303E"/>
      </a:accent1>
      <a:accent2>
        <a:srgbClr val="BA5452"/>
      </a:accent2>
      <a:accent3>
        <a:srgbClr val="F5B97E"/>
      </a:accent3>
      <a:accent4>
        <a:srgbClr val="4A6076"/>
      </a:accent4>
      <a:accent5>
        <a:srgbClr val="A7787B"/>
      </a:accent5>
      <a:accent6>
        <a:srgbClr val="C6D9B3"/>
      </a:accent6>
      <a:hlink>
        <a:srgbClr val="5FCBFB"/>
      </a:hlink>
      <a:folHlink>
        <a:srgbClr val="B759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2422</Words>
  <Application>WPS 演示</Application>
  <PresentationFormat>宽屏</PresentationFormat>
  <Paragraphs>191</Paragraphs>
  <Slides>15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汉仪旗黑-85S</vt:lpstr>
      <vt:lpstr>方正正大黑简体</vt:lpstr>
      <vt:lpstr>黑体</vt:lpstr>
      <vt:lpstr>华文行楷</vt:lpstr>
      <vt:lpstr>汉仪颜楷W</vt:lpstr>
      <vt:lpstr>方正粗黑宋简体</vt:lpstr>
      <vt:lpstr>方正清楷 简</vt:lpstr>
      <vt:lpstr>华文琥珀</vt:lpstr>
      <vt:lpstr>德彪钢笔行书字库</vt:lpstr>
      <vt:lpstr>Wingdings</vt:lpstr>
      <vt:lpstr>等线</vt:lpstr>
      <vt:lpstr>Segoe UI</vt:lpstr>
      <vt:lpstr>汉仪尚巍手书W</vt:lpstr>
      <vt:lpstr>仿宋</vt:lpstr>
      <vt:lpstr>汉仪大黑简</vt:lpstr>
      <vt:lpstr>汉仪菱心体简</vt:lpstr>
      <vt:lpstr>汉仪颜楷简</vt:lpstr>
      <vt:lpstr>Arial Unicode MS</vt:lpstr>
      <vt:lpstr>Calibri</vt:lpstr>
      <vt:lpstr>Calibri Light</vt:lpstr>
      <vt:lpstr>Office 主题</vt:lpstr>
      <vt:lpstr>Office 主题​​</vt:lpstr>
      <vt:lpstr>政尔八经  微信：zrbj-002</vt:lpstr>
      <vt:lpstr>Office Theme</vt:lpstr>
      <vt:lpstr>1_Office 主题​​</vt:lpstr>
      <vt:lpstr>PowerPoint 演示文稿</vt:lpstr>
      <vt:lpstr>PowerPoint 演示文稿</vt:lpstr>
      <vt:lpstr>PowerPoint 演示文稿</vt:lpstr>
      <vt:lpstr>中国动漫何以巅峰而停滞？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WPS_1630254886</cp:lastModifiedBy>
  <cp:revision>338</cp:revision>
  <dcterms:created xsi:type="dcterms:W3CDTF">2017-02-25T13:42:00Z</dcterms:created>
  <dcterms:modified xsi:type="dcterms:W3CDTF">2023-09-27T01:18:16Z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0D857A8371B846BFAB98B1EB9E8FF8D2_13</vt:lpwstr>
  </property>
  <property fmtid="{D5CDD505-2E9C-101B-9397-08002B2CF9AE}" pid="3" name="KSOProductBuildVer">
    <vt:lpwstr>2052-12.1.0.15374</vt:lpwstr>
  </property>
</Properties>
</file>