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heme/theme3.xml" ContentType="application/vnd.openxmlformats-officedocument.them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661" r:id="rId3"/>
    <p:sldId id="660" r:id="rId4"/>
    <p:sldId id="279" r:id="rId5"/>
    <p:sldId id="656" r:id="rId6"/>
    <p:sldId id="658" r:id="rId7"/>
    <p:sldId id="659" r:id="rId8"/>
    <p:sldId id="356" r:id="rId9"/>
    <p:sldId id="360" r:id="rId10"/>
    <p:sldId id="645" r:id="rId11"/>
    <p:sldId id="662" r:id="rId12"/>
    <p:sldId id="359" r:id="rId13"/>
    <p:sldId id="663" r:id="rId14"/>
    <p:sldId id="643" r:id="rId15"/>
    <p:sldId id="648" r:id="rId16"/>
    <p:sldId id="664" r:id="rId17"/>
    <p:sldId id="665"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443937"/>
    <a:srgbClr val="3F3F47"/>
    <a:srgbClr val="F7F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60"/>
  </p:normalViewPr>
  <p:slideViewPr>
    <p:cSldViewPr snapToGrid="0">
      <p:cViewPr varScale="1">
        <p:scale>
          <a:sx n="97" d="100"/>
          <a:sy n="97" d="100"/>
        </p:scale>
        <p:origin x="51" y="11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0E483-FA32-444E-B4A7-11E0A3B49FC1}" type="datetimeFigureOut">
              <a:rPr lang="zh-CN" altLang="en-US" smtClean="0"/>
              <a:t>2023/9/26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71FFCA-10AD-4FC5-904B-DC5A6E58310A}" type="slidenum">
              <a:rPr lang="zh-CN" altLang="en-US" smtClean="0"/>
              <a:t>‹#›</a:t>
            </a:fld>
            <a:endParaRPr lang="zh-CN" altLang="en-US"/>
          </a:p>
        </p:txBody>
      </p:sp>
    </p:spTree>
    <p:extLst>
      <p:ext uri="{BB962C8B-B14F-4D97-AF65-F5344CB8AC3E}">
        <p14:creationId xmlns:p14="http://schemas.microsoft.com/office/powerpoint/2010/main" val="74687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normAutofit/>
          </a:bodyPr>
          <a:lstStyle/>
          <a:p>
            <a:endParaRPr lang="en-US" altLang="zh-CN"/>
          </a:p>
        </p:txBody>
      </p:sp>
      <p:sp>
        <p:nvSpPr>
          <p:cNvPr id="4" name="灯片编号占位符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526959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normAutofit/>
          </a:bodyPr>
          <a:lstStyle/>
          <a:p>
            <a:r>
              <a:rPr lang="zh-CN" altLang="en-US"/>
              <a:t>贝壳</a:t>
            </a:r>
          </a:p>
        </p:txBody>
      </p:sp>
      <p:sp>
        <p:nvSpPr>
          <p:cNvPr id="4" name="灯片编号占位符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2.xml"/><Relationship Id="rId5" Type="http://schemas.openxmlformats.org/officeDocument/2006/relationships/tags" Target="../tags/tag12.xml"/><Relationship Id="rId4" Type="http://schemas.openxmlformats.org/officeDocument/2006/relationships/tags" Target="../tags/tag1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2.xml"/><Relationship Id="rId5" Type="http://schemas.openxmlformats.org/officeDocument/2006/relationships/tags" Target="../tags/tag17.xml"/><Relationship Id="rId4"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2.xml"/><Relationship Id="rId5" Type="http://schemas.openxmlformats.org/officeDocument/2006/relationships/tags" Target="../tags/tag22.xml"/><Relationship Id="rId4" Type="http://schemas.openxmlformats.org/officeDocument/2006/relationships/tags" Target="../tags/tag2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2.xml"/><Relationship Id="rId4" Type="http://schemas.openxmlformats.org/officeDocument/2006/relationships/tags" Target="../tags/tag40.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2.xml"/><Relationship Id="rId5" Type="http://schemas.openxmlformats.org/officeDocument/2006/relationships/tags" Target="../tags/tag54.xml"/><Relationship Id="rId4" Type="http://schemas.openxmlformats.org/officeDocument/2006/relationships/tags" Target="../tags/tag5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2.xml"/><Relationship Id="rId4" Type="http://schemas.openxmlformats.org/officeDocument/2006/relationships/tags" Target="../tags/tag58.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4.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2E5198-0B77-AAAB-64AD-FA9C053D27F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1EDE3A-34A8-9A42-E245-4EA4B221B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E0C9C84-5F95-334E-172F-8DE15D0D715E}"/>
              </a:ext>
            </a:extLst>
          </p:cNvPr>
          <p:cNvSpPr>
            <a:spLocks noGrp="1"/>
          </p:cNvSpPr>
          <p:nvPr>
            <p:ph type="dt" sz="half" idx="10"/>
          </p:nvPr>
        </p:nvSpPr>
        <p:spPr/>
        <p:txBody>
          <a:bodyPr/>
          <a:lstStyle/>
          <a:p>
            <a:fld id="{32355CDF-0EEC-41ED-BBF1-D4ACFD7E406D}" type="datetimeFigureOut">
              <a:rPr lang="zh-CN" altLang="en-US" smtClean="0"/>
              <a:t>2023/9/26</a:t>
            </a:fld>
            <a:endParaRPr lang="zh-CN" altLang="en-US"/>
          </a:p>
        </p:txBody>
      </p:sp>
      <p:sp>
        <p:nvSpPr>
          <p:cNvPr id="5" name="页脚占位符 4">
            <a:extLst>
              <a:ext uri="{FF2B5EF4-FFF2-40B4-BE49-F238E27FC236}">
                <a16:creationId xmlns:a16="http://schemas.microsoft.com/office/drawing/2014/main" id="{8A2866C4-69C4-1C12-E67D-189E38F3AD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1C59C94-6E4C-6F1F-1CD7-898BF1BC4E99}"/>
              </a:ext>
            </a:extLst>
          </p:cNvPr>
          <p:cNvSpPr>
            <a:spLocks noGrp="1"/>
          </p:cNvSpPr>
          <p:nvPr>
            <p:ph type="sldNum" sz="quarter" idx="12"/>
          </p:nvPr>
        </p:nvSpPr>
        <p:spPr/>
        <p:txBody>
          <a:bodyPr/>
          <a:lstStyle/>
          <a:p>
            <a:fld id="{7BD1DD23-5B0D-4EFE-B887-8700554FD54A}" type="slidenum">
              <a:rPr lang="zh-CN" altLang="en-US" smtClean="0"/>
              <a:t>‹#›</a:t>
            </a:fld>
            <a:endParaRPr lang="zh-CN" altLang="en-US"/>
          </a:p>
        </p:txBody>
      </p:sp>
    </p:spTree>
    <p:extLst>
      <p:ext uri="{BB962C8B-B14F-4D97-AF65-F5344CB8AC3E}">
        <p14:creationId xmlns:p14="http://schemas.microsoft.com/office/powerpoint/2010/main" val="566903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1D1C6F-4A45-F0C3-9E8E-8C20F910688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E3F1E5-2E48-F92D-5924-EE9CAA233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86860CB-8A18-4317-D3F2-E2D1949F53B5}"/>
              </a:ext>
            </a:extLst>
          </p:cNvPr>
          <p:cNvSpPr>
            <a:spLocks noGrp="1"/>
          </p:cNvSpPr>
          <p:nvPr>
            <p:ph type="dt" sz="half" idx="10"/>
          </p:nvPr>
        </p:nvSpPr>
        <p:spPr/>
        <p:txBody>
          <a:bodyPr/>
          <a:lstStyle/>
          <a:p>
            <a:fld id="{32355CDF-0EEC-41ED-BBF1-D4ACFD7E406D}" type="datetimeFigureOut">
              <a:rPr lang="zh-CN" altLang="en-US" smtClean="0"/>
              <a:t>2023/9/26</a:t>
            </a:fld>
            <a:endParaRPr lang="zh-CN" altLang="en-US"/>
          </a:p>
        </p:txBody>
      </p:sp>
      <p:sp>
        <p:nvSpPr>
          <p:cNvPr id="5" name="页脚占位符 4">
            <a:extLst>
              <a:ext uri="{FF2B5EF4-FFF2-40B4-BE49-F238E27FC236}">
                <a16:creationId xmlns:a16="http://schemas.microsoft.com/office/drawing/2014/main" id="{452AE7E1-139E-84BD-0838-25F4E01EB63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CCB5D8-2271-4930-56B8-9818F66F9A5B}"/>
              </a:ext>
            </a:extLst>
          </p:cNvPr>
          <p:cNvSpPr>
            <a:spLocks noGrp="1"/>
          </p:cNvSpPr>
          <p:nvPr>
            <p:ph type="sldNum" sz="quarter" idx="12"/>
          </p:nvPr>
        </p:nvSpPr>
        <p:spPr/>
        <p:txBody>
          <a:bodyPr/>
          <a:lstStyle/>
          <a:p>
            <a:fld id="{7BD1DD23-5B0D-4EFE-B887-8700554FD54A}" type="slidenum">
              <a:rPr lang="zh-CN" altLang="en-US" smtClean="0"/>
              <a:t>‹#›</a:t>
            </a:fld>
            <a:endParaRPr lang="zh-CN" altLang="en-US"/>
          </a:p>
        </p:txBody>
      </p:sp>
    </p:spTree>
    <p:extLst>
      <p:ext uri="{BB962C8B-B14F-4D97-AF65-F5344CB8AC3E}">
        <p14:creationId xmlns:p14="http://schemas.microsoft.com/office/powerpoint/2010/main" val="3636437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1FAFB1-A5C4-B7D6-AB91-68CCA07F7AB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9A65930-2E7A-B594-4DDE-71BCC89B0ED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5715A8-54FA-2427-CD3C-78CF7F74C017}"/>
              </a:ext>
            </a:extLst>
          </p:cNvPr>
          <p:cNvSpPr>
            <a:spLocks noGrp="1"/>
          </p:cNvSpPr>
          <p:nvPr>
            <p:ph type="dt" sz="half" idx="10"/>
          </p:nvPr>
        </p:nvSpPr>
        <p:spPr/>
        <p:txBody>
          <a:bodyPr/>
          <a:lstStyle/>
          <a:p>
            <a:fld id="{32355CDF-0EEC-41ED-BBF1-D4ACFD7E406D}" type="datetimeFigureOut">
              <a:rPr lang="zh-CN" altLang="en-US" smtClean="0"/>
              <a:t>2023/9/26</a:t>
            </a:fld>
            <a:endParaRPr lang="zh-CN" altLang="en-US"/>
          </a:p>
        </p:txBody>
      </p:sp>
      <p:sp>
        <p:nvSpPr>
          <p:cNvPr id="5" name="页脚占位符 4">
            <a:extLst>
              <a:ext uri="{FF2B5EF4-FFF2-40B4-BE49-F238E27FC236}">
                <a16:creationId xmlns:a16="http://schemas.microsoft.com/office/drawing/2014/main" id="{58C7D9DC-871B-97B4-C69C-D177D6EC2EC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19825D-BEAB-F1EF-A3B1-900ED9901C5D}"/>
              </a:ext>
            </a:extLst>
          </p:cNvPr>
          <p:cNvSpPr>
            <a:spLocks noGrp="1"/>
          </p:cNvSpPr>
          <p:nvPr>
            <p:ph type="sldNum" sz="quarter" idx="12"/>
          </p:nvPr>
        </p:nvSpPr>
        <p:spPr/>
        <p:txBody>
          <a:bodyPr/>
          <a:lstStyle/>
          <a:p>
            <a:fld id="{7BD1DD23-5B0D-4EFE-B887-8700554FD54A}" type="slidenum">
              <a:rPr lang="zh-CN" altLang="en-US" smtClean="0"/>
              <a:t>‹#›</a:t>
            </a:fld>
            <a:endParaRPr lang="zh-CN" altLang="en-US"/>
          </a:p>
        </p:txBody>
      </p:sp>
    </p:spTree>
    <p:extLst>
      <p:ext uri="{BB962C8B-B14F-4D97-AF65-F5344CB8AC3E}">
        <p14:creationId xmlns:p14="http://schemas.microsoft.com/office/powerpoint/2010/main" val="3402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2023/9/26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7593102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2023/9/26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0386097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2023/9/26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949224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2023/9/26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3593742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2023/9/26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175770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2023/9/26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7787221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2023/9/26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6295695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2023/9/26</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6696383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8D2090-AF59-0F8C-1CA3-656E27BCD3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21D7E47-B7B7-B50E-D414-786ABD0C65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44FC6AA-060B-33EF-039A-9B876F1F1C28}"/>
              </a:ext>
            </a:extLst>
          </p:cNvPr>
          <p:cNvSpPr>
            <a:spLocks noGrp="1"/>
          </p:cNvSpPr>
          <p:nvPr>
            <p:ph type="dt" sz="half" idx="10"/>
          </p:nvPr>
        </p:nvSpPr>
        <p:spPr/>
        <p:txBody>
          <a:bodyPr/>
          <a:lstStyle/>
          <a:p>
            <a:fld id="{32355CDF-0EEC-41ED-BBF1-D4ACFD7E406D}" type="datetimeFigureOut">
              <a:rPr lang="zh-CN" altLang="en-US" smtClean="0"/>
              <a:t>2023/9/26</a:t>
            </a:fld>
            <a:endParaRPr lang="zh-CN" altLang="en-US"/>
          </a:p>
        </p:txBody>
      </p:sp>
      <p:sp>
        <p:nvSpPr>
          <p:cNvPr id="5" name="页脚占位符 4">
            <a:extLst>
              <a:ext uri="{FF2B5EF4-FFF2-40B4-BE49-F238E27FC236}">
                <a16:creationId xmlns:a16="http://schemas.microsoft.com/office/drawing/2014/main" id="{DF2E8549-FAF5-CCC8-9D32-8842640F87D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3331E2-D5C9-088D-CD25-56DFFBC3C087}"/>
              </a:ext>
            </a:extLst>
          </p:cNvPr>
          <p:cNvSpPr>
            <a:spLocks noGrp="1"/>
          </p:cNvSpPr>
          <p:nvPr>
            <p:ph type="sldNum" sz="quarter" idx="12"/>
          </p:nvPr>
        </p:nvSpPr>
        <p:spPr/>
        <p:txBody>
          <a:bodyPr/>
          <a:lstStyle/>
          <a:p>
            <a:fld id="{7BD1DD23-5B0D-4EFE-B887-8700554FD54A}" type="slidenum">
              <a:rPr lang="zh-CN" altLang="en-US" smtClean="0"/>
              <a:t>‹#›</a:t>
            </a:fld>
            <a:endParaRPr lang="zh-CN" altLang="en-US"/>
          </a:p>
        </p:txBody>
      </p:sp>
    </p:spTree>
    <p:extLst>
      <p:ext uri="{BB962C8B-B14F-4D97-AF65-F5344CB8AC3E}">
        <p14:creationId xmlns:p14="http://schemas.microsoft.com/office/powerpoint/2010/main" val="3946129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2023/9/26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557097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2023/9/26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624904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2023/9/26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p>
        </p:txBody>
      </p:sp>
    </p:spTree>
    <p:extLst>
      <p:ext uri="{BB962C8B-B14F-4D97-AF65-F5344CB8AC3E}">
        <p14:creationId xmlns:p14="http://schemas.microsoft.com/office/powerpoint/2010/main" val="273962253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bg>
      <p:bgPr>
        <a:gradFill flip="none" rotWithShape="1">
          <a:gsLst>
            <a:gs pos="58000">
              <a:schemeClr val="accent3">
                <a:lumMod val="5000"/>
                <a:lumOff val="95000"/>
              </a:schemeClr>
            </a:gs>
            <a:gs pos="100000">
              <a:schemeClr val="accent3">
                <a:lumMod val="40000"/>
                <a:lumOff val="60000"/>
              </a:schemeClr>
            </a:gs>
            <a:gs pos="100000">
              <a:schemeClr val="accent3">
                <a:lumMod val="30000"/>
                <a:lumOff val="70000"/>
              </a:schemeClr>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80428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81405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097181" name="图片 13"/>
          <p:cNvPicPr>
            <a:picLocks noChangeAspect="1"/>
          </p:cNvPicPr>
          <p:nvPr userDrawn="1">
            <p:custDataLst>
              <p:tags r:id="rId1"/>
            </p:custDataLst>
          </p:nvPr>
        </p:nvPicPr>
        <p:blipFill>
          <a:blip r:embed="rId5"/>
          <a:srcRect l="489" t="865" r="657" b="4444"/>
          <a:stretch>
            <a:fillRect/>
          </a:stretch>
        </p:blipFill>
        <p:spPr>
          <a:xfrm>
            <a:off x="0" y="0"/>
            <a:ext cx="12192000" cy="6858000"/>
          </a:xfrm>
          <a:prstGeom prst="rect">
            <a:avLst/>
          </a:prstGeom>
        </p:spPr>
      </p:pic>
      <p:pic>
        <p:nvPicPr>
          <p:cNvPr id="2097182" name="图片 14"/>
          <p:cNvPicPr>
            <a:picLocks noChangeAspect="1"/>
          </p:cNvPicPr>
          <p:nvPr userDrawn="1">
            <p:custDataLst>
              <p:tags r:id="rId2"/>
            </p:custDataLst>
          </p:nvPr>
        </p:nvPicPr>
        <p:blipFill>
          <a:blip r:embed="rId6"/>
          <a:srcRect l="39605" t="9259" r="10059" b="70238"/>
          <a:stretch>
            <a:fillRect/>
          </a:stretch>
        </p:blipFill>
        <p:spPr>
          <a:xfrm rot="10800000" flipH="1">
            <a:off x="10095621" y="6594438"/>
            <a:ext cx="2096379" cy="274320"/>
          </a:xfrm>
          <a:prstGeom prst="rect">
            <a:avLst/>
          </a:prstGeom>
        </p:spPr>
      </p:pic>
      <p:pic>
        <p:nvPicPr>
          <p:cNvPr id="2097183" name="图片 15"/>
          <p:cNvPicPr>
            <a:picLocks noChangeAspect="1"/>
          </p:cNvPicPr>
          <p:nvPr userDrawn="1">
            <p:custDataLst>
              <p:tags r:id="rId3"/>
            </p:custDataLst>
          </p:nvPr>
        </p:nvPicPr>
        <p:blipFill>
          <a:blip r:embed="rId7"/>
          <a:srcRect l="361" t="68575" r="63706" b="14444"/>
          <a:stretch>
            <a:fillRect/>
          </a:stretch>
        </p:blipFill>
        <p:spPr>
          <a:xfrm flipV="1">
            <a:off x="1" y="-5261"/>
            <a:ext cx="1985007" cy="247423"/>
          </a:xfrm>
          <a:prstGeom prst="rect">
            <a:avLst/>
          </a:prstGeom>
        </p:spPr>
      </p:pic>
    </p:spTree>
    <p:extLst>
      <p:ext uri="{BB962C8B-B14F-4D97-AF65-F5344CB8AC3E}">
        <p14:creationId xmlns:p14="http://schemas.microsoft.com/office/powerpoint/2010/main" val="42120539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29B692-1FD4-96FA-68D9-5FB68E61D2E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58D70D-0FE4-8C55-C8E1-8CB99F967E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5E7363D-6530-352B-36EB-D197FD114D00}"/>
              </a:ext>
            </a:extLst>
          </p:cNvPr>
          <p:cNvSpPr>
            <a:spLocks noGrp="1"/>
          </p:cNvSpPr>
          <p:nvPr>
            <p:ph type="dt" sz="half" idx="10"/>
          </p:nvPr>
        </p:nvSpPr>
        <p:spPr/>
        <p:txBody>
          <a:bodyPr/>
          <a:lstStyle/>
          <a:p>
            <a:fld id="{32355CDF-0EEC-41ED-BBF1-D4ACFD7E406D}" type="datetimeFigureOut">
              <a:rPr lang="zh-CN" altLang="en-US" smtClean="0"/>
              <a:t>2023/9/26</a:t>
            </a:fld>
            <a:endParaRPr lang="zh-CN" altLang="en-US"/>
          </a:p>
        </p:txBody>
      </p:sp>
      <p:sp>
        <p:nvSpPr>
          <p:cNvPr id="5" name="页脚占位符 4">
            <a:extLst>
              <a:ext uri="{FF2B5EF4-FFF2-40B4-BE49-F238E27FC236}">
                <a16:creationId xmlns:a16="http://schemas.microsoft.com/office/drawing/2014/main" id="{7A62416C-857F-6068-C48F-3D2AE34D3D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F91C09-C6B8-B993-32C8-43F9B25DAD5C}"/>
              </a:ext>
            </a:extLst>
          </p:cNvPr>
          <p:cNvSpPr>
            <a:spLocks noGrp="1"/>
          </p:cNvSpPr>
          <p:nvPr>
            <p:ph type="sldNum" sz="quarter" idx="12"/>
          </p:nvPr>
        </p:nvSpPr>
        <p:spPr/>
        <p:txBody>
          <a:bodyPr/>
          <a:lstStyle/>
          <a:p>
            <a:fld id="{7BD1DD23-5B0D-4EFE-B887-8700554FD54A}" type="slidenum">
              <a:rPr lang="zh-CN" altLang="en-US" smtClean="0"/>
              <a:t>‹#›</a:t>
            </a:fld>
            <a:endParaRPr lang="zh-CN" altLang="en-US"/>
          </a:p>
        </p:txBody>
      </p:sp>
    </p:spTree>
    <p:extLst>
      <p:ext uri="{BB962C8B-B14F-4D97-AF65-F5344CB8AC3E}">
        <p14:creationId xmlns:p14="http://schemas.microsoft.com/office/powerpoint/2010/main" val="292945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7B1D70-BF67-0E8D-BCD9-23C793B604B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4D2742-C12C-A2FC-6F00-7CB2196BD9E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0DEA98F-2805-4579-9AF5-A54F95CFBE5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EF2BC-6ED1-6940-E4AC-A204315207F1}"/>
              </a:ext>
            </a:extLst>
          </p:cNvPr>
          <p:cNvSpPr>
            <a:spLocks noGrp="1"/>
          </p:cNvSpPr>
          <p:nvPr>
            <p:ph type="dt" sz="half" idx="10"/>
          </p:nvPr>
        </p:nvSpPr>
        <p:spPr/>
        <p:txBody>
          <a:bodyPr/>
          <a:lstStyle/>
          <a:p>
            <a:fld id="{32355CDF-0EEC-41ED-BBF1-D4ACFD7E406D}" type="datetimeFigureOut">
              <a:rPr lang="zh-CN" altLang="en-US" smtClean="0"/>
              <a:t>2023/9/26</a:t>
            </a:fld>
            <a:endParaRPr lang="zh-CN" altLang="en-US"/>
          </a:p>
        </p:txBody>
      </p:sp>
      <p:sp>
        <p:nvSpPr>
          <p:cNvPr id="6" name="页脚占位符 5">
            <a:extLst>
              <a:ext uri="{FF2B5EF4-FFF2-40B4-BE49-F238E27FC236}">
                <a16:creationId xmlns:a16="http://schemas.microsoft.com/office/drawing/2014/main" id="{5C6617CC-D190-F2D1-62AF-3971C33B105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7EC932-86C0-76DB-2904-BCA7A86CB1F8}"/>
              </a:ext>
            </a:extLst>
          </p:cNvPr>
          <p:cNvSpPr>
            <a:spLocks noGrp="1"/>
          </p:cNvSpPr>
          <p:nvPr>
            <p:ph type="sldNum" sz="quarter" idx="12"/>
          </p:nvPr>
        </p:nvSpPr>
        <p:spPr/>
        <p:txBody>
          <a:bodyPr/>
          <a:lstStyle/>
          <a:p>
            <a:fld id="{7BD1DD23-5B0D-4EFE-B887-8700554FD54A}" type="slidenum">
              <a:rPr lang="zh-CN" altLang="en-US" smtClean="0"/>
              <a:t>‹#›</a:t>
            </a:fld>
            <a:endParaRPr lang="zh-CN" altLang="en-US"/>
          </a:p>
        </p:txBody>
      </p:sp>
    </p:spTree>
    <p:extLst>
      <p:ext uri="{BB962C8B-B14F-4D97-AF65-F5344CB8AC3E}">
        <p14:creationId xmlns:p14="http://schemas.microsoft.com/office/powerpoint/2010/main" val="295635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773DCF-3288-A1D1-FD30-205AAE6A17B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37FF1-A7C7-C53D-63BA-38C2DAB628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E1B698F-62B0-7BE1-ADBB-91BA23E1C65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354BC01-6888-F964-8388-465EB488B0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64E0D48-D338-60EA-2066-6AF3900EF39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AA84F45-9796-5A2D-CDFB-4E082C937641}"/>
              </a:ext>
            </a:extLst>
          </p:cNvPr>
          <p:cNvSpPr>
            <a:spLocks noGrp="1"/>
          </p:cNvSpPr>
          <p:nvPr>
            <p:ph type="dt" sz="half" idx="10"/>
          </p:nvPr>
        </p:nvSpPr>
        <p:spPr/>
        <p:txBody>
          <a:bodyPr/>
          <a:lstStyle/>
          <a:p>
            <a:fld id="{32355CDF-0EEC-41ED-BBF1-D4ACFD7E406D}" type="datetimeFigureOut">
              <a:rPr lang="zh-CN" altLang="en-US" smtClean="0"/>
              <a:t>2023/9/26</a:t>
            </a:fld>
            <a:endParaRPr lang="zh-CN" altLang="en-US"/>
          </a:p>
        </p:txBody>
      </p:sp>
      <p:sp>
        <p:nvSpPr>
          <p:cNvPr id="8" name="页脚占位符 7">
            <a:extLst>
              <a:ext uri="{FF2B5EF4-FFF2-40B4-BE49-F238E27FC236}">
                <a16:creationId xmlns:a16="http://schemas.microsoft.com/office/drawing/2014/main" id="{916E04D7-B23E-B3F8-04AE-9295ED134D1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1DC8DCE-4B1E-C053-A3C9-29D6933B4473}"/>
              </a:ext>
            </a:extLst>
          </p:cNvPr>
          <p:cNvSpPr>
            <a:spLocks noGrp="1"/>
          </p:cNvSpPr>
          <p:nvPr>
            <p:ph type="sldNum" sz="quarter" idx="12"/>
          </p:nvPr>
        </p:nvSpPr>
        <p:spPr/>
        <p:txBody>
          <a:bodyPr/>
          <a:lstStyle/>
          <a:p>
            <a:fld id="{7BD1DD23-5B0D-4EFE-B887-8700554FD54A}" type="slidenum">
              <a:rPr lang="zh-CN" altLang="en-US" smtClean="0"/>
              <a:t>‹#›</a:t>
            </a:fld>
            <a:endParaRPr lang="zh-CN" altLang="en-US"/>
          </a:p>
        </p:txBody>
      </p:sp>
    </p:spTree>
    <p:extLst>
      <p:ext uri="{BB962C8B-B14F-4D97-AF65-F5344CB8AC3E}">
        <p14:creationId xmlns:p14="http://schemas.microsoft.com/office/powerpoint/2010/main" val="4243802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5043AD-63FF-617E-EB64-0595316FA6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759764F-0ECF-EC34-1B03-EE76E8A40619}"/>
              </a:ext>
            </a:extLst>
          </p:cNvPr>
          <p:cNvSpPr>
            <a:spLocks noGrp="1"/>
          </p:cNvSpPr>
          <p:nvPr>
            <p:ph type="dt" sz="half" idx="10"/>
          </p:nvPr>
        </p:nvSpPr>
        <p:spPr/>
        <p:txBody>
          <a:bodyPr/>
          <a:lstStyle/>
          <a:p>
            <a:fld id="{32355CDF-0EEC-41ED-BBF1-D4ACFD7E406D}" type="datetimeFigureOut">
              <a:rPr lang="zh-CN" altLang="en-US" smtClean="0"/>
              <a:t>2023/9/26</a:t>
            </a:fld>
            <a:endParaRPr lang="zh-CN" altLang="en-US"/>
          </a:p>
        </p:txBody>
      </p:sp>
      <p:sp>
        <p:nvSpPr>
          <p:cNvPr id="4" name="页脚占位符 3">
            <a:extLst>
              <a:ext uri="{FF2B5EF4-FFF2-40B4-BE49-F238E27FC236}">
                <a16:creationId xmlns:a16="http://schemas.microsoft.com/office/drawing/2014/main" id="{D4A02B15-91DF-357F-AD67-C321F7890F0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B763AFC-9A43-1AAC-8B1A-93FBB6594500}"/>
              </a:ext>
            </a:extLst>
          </p:cNvPr>
          <p:cNvSpPr>
            <a:spLocks noGrp="1"/>
          </p:cNvSpPr>
          <p:nvPr>
            <p:ph type="sldNum" sz="quarter" idx="12"/>
          </p:nvPr>
        </p:nvSpPr>
        <p:spPr/>
        <p:txBody>
          <a:bodyPr/>
          <a:lstStyle/>
          <a:p>
            <a:fld id="{7BD1DD23-5B0D-4EFE-B887-8700554FD54A}" type="slidenum">
              <a:rPr lang="zh-CN" altLang="en-US" smtClean="0"/>
              <a:t>‹#›</a:t>
            </a:fld>
            <a:endParaRPr lang="zh-CN" altLang="en-US"/>
          </a:p>
        </p:txBody>
      </p:sp>
    </p:spTree>
    <p:extLst>
      <p:ext uri="{BB962C8B-B14F-4D97-AF65-F5344CB8AC3E}">
        <p14:creationId xmlns:p14="http://schemas.microsoft.com/office/powerpoint/2010/main" val="2816273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47DDAF0-A5A4-EF53-F996-8087A98DA2E8}"/>
              </a:ext>
            </a:extLst>
          </p:cNvPr>
          <p:cNvSpPr>
            <a:spLocks noGrp="1"/>
          </p:cNvSpPr>
          <p:nvPr>
            <p:ph type="dt" sz="half" idx="10"/>
          </p:nvPr>
        </p:nvSpPr>
        <p:spPr/>
        <p:txBody>
          <a:bodyPr/>
          <a:lstStyle/>
          <a:p>
            <a:fld id="{32355CDF-0EEC-41ED-BBF1-D4ACFD7E406D}" type="datetimeFigureOut">
              <a:rPr lang="zh-CN" altLang="en-US" smtClean="0"/>
              <a:t>2023/9/26</a:t>
            </a:fld>
            <a:endParaRPr lang="zh-CN" altLang="en-US"/>
          </a:p>
        </p:txBody>
      </p:sp>
      <p:sp>
        <p:nvSpPr>
          <p:cNvPr id="3" name="页脚占位符 2">
            <a:extLst>
              <a:ext uri="{FF2B5EF4-FFF2-40B4-BE49-F238E27FC236}">
                <a16:creationId xmlns:a16="http://schemas.microsoft.com/office/drawing/2014/main" id="{A8CF6A1E-F4F0-13F8-A181-393B45996D8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31388F-AFDC-4E4E-A10C-3531D96B4CC9}"/>
              </a:ext>
            </a:extLst>
          </p:cNvPr>
          <p:cNvSpPr>
            <a:spLocks noGrp="1"/>
          </p:cNvSpPr>
          <p:nvPr>
            <p:ph type="sldNum" sz="quarter" idx="12"/>
          </p:nvPr>
        </p:nvSpPr>
        <p:spPr/>
        <p:txBody>
          <a:bodyPr/>
          <a:lstStyle/>
          <a:p>
            <a:fld id="{7BD1DD23-5B0D-4EFE-B887-8700554FD54A}" type="slidenum">
              <a:rPr lang="zh-CN" altLang="en-US" smtClean="0"/>
              <a:t>‹#›</a:t>
            </a:fld>
            <a:endParaRPr lang="zh-CN" altLang="en-US"/>
          </a:p>
        </p:txBody>
      </p:sp>
    </p:spTree>
    <p:extLst>
      <p:ext uri="{BB962C8B-B14F-4D97-AF65-F5344CB8AC3E}">
        <p14:creationId xmlns:p14="http://schemas.microsoft.com/office/powerpoint/2010/main" val="3767814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6F8265-D8D5-FD13-8143-306363D4C4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0AC98B4-5DEE-6A36-49BF-7D570D75A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46419E5-A188-7406-5A03-371B8212F2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2624025-3CA9-07F3-7569-AF582EA66309}"/>
              </a:ext>
            </a:extLst>
          </p:cNvPr>
          <p:cNvSpPr>
            <a:spLocks noGrp="1"/>
          </p:cNvSpPr>
          <p:nvPr>
            <p:ph type="dt" sz="half" idx="10"/>
          </p:nvPr>
        </p:nvSpPr>
        <p:spPr/>
        <p:txBody>
          <a:bodyPr/>
          <a:lstStyle/>
          <a:p>
            <a:fld id="{32355CDF-0EEC-41ED-BBF1-D4ACFD7E406D}" type="datetimeFigureOut">
              <a:rPr lang="zh-CN" altLang="en-US" smtClean="0"/>
              <a:t>2023/9/26</a:t>
            </a:fld>
            <a:endParaRPr lang="zh-CN" altLang="en-US"/>
          </a:p>
        </p:txBody>
      </p:sp>
      <p:sp>
        <p:nvSpPr>
          <p:cNvPr id="6" name="页脚占位符 5">
            <a:extLst>
              <a:ext uri="{FF2B5EF4-FFF2-40B4-BE49-F238E27FC236}">
                <a16:creationId xmlns:a16="http://schemas.microsoft.com/office/drawing/2014/main" id="{0885CD6F-F0BD-F308-6684-ED70218D07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4BB3603-BAD8-2C95-29F9-B805C54BE718}"/>
              </a:ext>
            </a:extLst>
          </p:cNvPr>
          <p:cNvSpPr>
            <a:spLocks noGrp="1"/>
          </p:cNvSpPr>
          <p:nvPr>
            <p:ph type="sldNum" sz="quarter" idx="12"/>
          </p:nvPr>
        </p:nvSpPr>
        <p:spPr/>
        <p:txBody>
          <a:bodyPr/>
          <a:lstStyle/>
          <a:p>
            <a:fld id="{7BD1DD23-5B0D-4EFE-B887-8700554FD54A}" type="slidenum">
              <a:rPr lang="zh-CN" altLang="en-US" smtClean="0"/>
              <a:t>‹#›</a:t>
            </a:fld>
            <a:endParaRPr lang="zh-CN" altLang="en-US"/>
          </a:p>
        </p:txBody>
      </p:sp>
    </p:spTree>
    <p:extLst>
      <p:ext uri="{BB962C8B-B14F-4D97-AF65-F5344CB8AC3E}">
        <p14:creationId xmlns:p14="http://schemas.microsoft.com/office/powerpoint/2010/main" val="1289390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91CD02-72EA-D547-E045-74C9A1F383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85824AB-AF11-267C-BBE2-B3CFB59C55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AA0B74E-BC47-F082-F6DF-E010FBDBF2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3ECAF7-2F60-4138-F9AE-16E372032D83}"/>
              </a:ext>
            </a:extLst>
          </p:cNvPr>
          <p:cNvSpPr>
            <a:spLocks noGrp="1"/>
          </p:cNvSpPr>
          <p:nvPr>
            <p:ph type="dt" sz="half" idx="10"/>
          </p:nvPr>
        </p:nvSpPr>
        <p:spPr/>
        <p:txBody>
          <a:bodyPr/>
          <a:lstStyle/>
          <a:p>
            <a:fld id="{32355CDF-0EEC-41ED-BBF1-D4ACFD7E406D}" type="datetimeFigureOut">
              <a:rPr lang="zh-CN" altLang="en-US" smtClean="0"/>
              <a:t>2023/9/26</a:t>
            </a:fld>
            <a:endParaRPr lang="zh-CN" altLang="en-US"/>
          </a:p>
        </p:txBody>
      </p:sp>
      <p:sp>
        <p:nvSpPr>
          <p:cNvPr id="6" name="页脚占位符 5">
            <a:extLst>
              <a:ext uri="{FF2B5EF4-FFF2-40B4-BE49-F238E27FC236}">
                <a16:creationId xmlns:a16="http://schemas.microsoft.com/office/drawing/2014/main" id="{C9F2A99E-BA3E-4448-5747-3FD136A246C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98C635C-6450-B357-3CC9-6A5DEAA837F4}"/>
              </a:ext>
            </a:extLst>
          </p:cNvPr>
          <p:cNvSpPr>
            <a:spLocks noGrp="1"/>
          </p:cNvSpPr>
          <p:nvPr>
            <p:ph type="sldNum" sz="quarter" idx="12"/>
          </p:nvPr>
        </p:nvSpPr>
        <p:spPr/>
        <p:txBody>
          <a:bodyPr/>
          <a:lstStyle/>
          <a:p>
            <a:fld id="{7BD1DD23-5B0D-4EFE-B887-8700554FD54A}" type="slidenum">
              <a:rPr lang="zh-CN" altLang="en-US" smtClean="0"/>
              <a:t>‹#›</a:t>
            </a:fld>
            <a:endParaRPr lang="zh-CN" altLang="en-US"/>
          </a:p>
        </p:txBody>
      </p:sp>
    </p:spTree>
    <p:extLst>
      <p:ext uri="{BB962C8B-B14F-4D97-AF65-F5344CB8AC3E}">
        <p14:creationId xmlns:p14="http://schemas.microsoft.com/office/powerpoint/2010/main" val="459630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ags" Target="../tags/tag3.xml"/><Relationship Id="rId3" Type="http://schemas.openxmlformats.org/officeDocument/2006/relationships/slideLayout" Target="../slideLayouts/slideLayout14.xml"/><Relationship Id="rId21" Type="http://schemas.openxmlformats.org/officeDocument/2006/relationships/tags" Target="../tags/tag6.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2.xml"/><Relationship Id="rId2" Type="http://schemas.openxmlformats.org/officeDocument/2006/relationships/slideLayout" Target="../slideLayouts/slideLayout13.xml"/><Relationship Id="rId16" Type="http://schemas.openxmlformats.org/officeDocument/2006/relationships/tags" Target="../tags/tag1.xml"/><Relationship Id="rId20" Type="http://schemas.openxmlformats.org/officeDocument/2006/relationships/tags" Target="../tags/tag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file:///D:\qq&#25991;&#20214;\712321467\Image\C2C\Image2\%7b75232B38-A165-1FB7-499C-2E1C792CACB5%7d.png" TargetMode="External"/><Relationship Id="rId5" Type="http://schemas.openxmlformats.org/officeDocument/2006/relationships/slideLayout" Target="../slideLayouts/slideLayout16.xml"/><Relationship Id="rId15" Type="http://schemas.openxmlformats.org/officeDocument/2006/relationships/theme" Target="../theme/theme2.xml"/><Relationship Id="rId23"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tags" Target="../tags/tag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B6EEE72-131D-43C6-9EDC-B5B36432E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2A52A56-203A-3851-B0C7-79BA60A38D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09EF9F3-41CD-65B9-283F-B505112DC4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55CDF-0EEC-41ED-BBF1-D4ACFD7E406D}" type="datetimeFigureOut">
              <a:rPr lang="zh-CN" altLang="en-US" smtClean="0"/>
              <a:t>2023/9/26</a:t>
            </a:fld>
            <a:endParaRPr lang="zh-CN" altLang="en-US"/>
          </a:p>
        </p:txBody>
      </p:sp>
      <p:sp>
        <p:nvSpPr>
          <p:cNvPr id="5" name="页脚占位符 4">
            <a:extLst>
              <a:ext uri="{FF2B5EF4-FFF2-40B4-BE49-F238E27FC236}">
                <a16:creationId xmlns:a16="http://schemas.microsoft.com/office/drawing/2014/main" id="{35B9BB44-D138-F804-2809-E021AF4900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CA019FE-0FB5-5729-BFF1-11C624E729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1DD23-5B0D-4EFE-B887-8700554FD54A}" type="slidenum">
              <a:rPr lang="zh-CN" altLang="en-US" smtClean="0"/>
              <a:t>‹#›</a:t>
            </a:fld>
            <a:endParaRPr lang="zh-CN" altLang="en-US"/>
          </a:p>
        </p:txBody>
      </p:sp>
    </p:spTree>
    <p:extLst>
      <p:ext uri="{BB962C8B-B14F-4D97-AF65-F5344CB8AC3E}">
        <p14:creationId xmlns:p14="http://schemas.microsoft.com/office/powerpoint/2010/main" val="1694614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p>
        </p:txBody>
      </p:sp>
      <p:sp>
        <p:nvSpPr>
          <p:cNvPr id="3" name="文本占位符 2"/>
          <p:cNvSpPr>
            <a:spLocks noGrp="1"/>
          </p:cNvSpPr>
          <p:nvPr>
            <p:ph type="body" idx="1"/>
            <p:custDataLst>
              <p:tags r:id="rId1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2023/9/26</a:t>
            </a:fld>
            <a:endParaRPr lang="zh-CN" altLang="en-US"/>
          </a:p>
        </p:txBody>
      </p:sp>
      <p:sp>
        <p:nvSpPr>
          <p:cNvPr id="5" name="页脚占位符 4"/>
          <p:cNvSpPr>
            <a:spLocks noGrp="1"/>
          </p:cNvSpPr>
          <p:nvPr>
            <p:ph type="ftr" sz="quarter" idx="3"/>
            <p:custDataLst>
              <p:tags r:id="rId2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pic>
        <p:nvPicPr>
          <p:cNvPr id="7" name="图片 1073743875" descr="学科网 zxxk.com"/>
          <p:cNvPicPr>
            <a:picLocks noChangeAspect="1"/>
          </p:cNvPicPr>
          <p:nvPr>
            <p:custDataLst>
              <p:tags r:id="rId22"/>
            </p:custDataLst>
          </p:nvPr>
        </p:nvPicPr>
        <p:blipFill>
          <a:blip r:embed="rId23" r:link="rId24"/>
          <a:stretch>
            <a:fillRect/>
          </a:stretch>
        </p:blipFill>
        <p:spPr>
          <a:xfrm>
            <a:off x="838200" y="365125"/>
            <a:ext cx="9525" cy="9525"/>
          </a:xfrm>
          <a:prstGeom prst="rect">
            <a:avLst/>
          </a:prstGeom>
          <a:noFill/>
          <a:ln>
            <a:noFill/>
            <a:miter lim="800000"/>
          </a:ln>
        </p:spPr>
      </p:pic>
    </p:spTree>
    <p:custDataLst>
      <p:tags r:id="rId16"/>
    </p:custDataLst>
    <p:extLst>
      <p:ext uri="{BB962C8B-B14F-4D97-AF65-F5344CB8AC3E}">
        <p14:creationId xmlns:p14="http://schemas.microsoft.com/office/powerpoint/2010/main" val="1831148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tags" Target="../tags/tag80.xml"/><Relationship Id="rId18" Type="http://schemas.openxmlformats.org/officeDocument/2006/relationships/tags" Target="../tags/tag85.xml"/><Relationship Id="rId3" Type="http://schemas.openxmlformats.org/officeDocument/2006/relationships/tags" Target="../tags/tag70.xml"/><Relationship Id="rId21" Type="http://schemas.openxmlformats.org/officeDocument/2006/relationships/tags" Target="../tags/tag88.xml"/><Relationship Id="rId7" Type="http://schemas.openxmlformats.org/officeDocument/2006/relationships/tags" Target="../tags/tag74.xml"/><Relationship Id="rId12" Type="http://schemas.openxmlformats.org/officeDocument/2006/relationships/tags" Target="../tags/tag79.xml"/><Relationship Id="rId17" Type="http://schemas.openxmlformats.org/officeDocument/2006/relationships/tags" Target="../tags/tag84.xml"/><Relationship Id="rId25" Type="http://schemas.openxmlformats.org/officeDocument/2006/relationships/notesSlide" Target="../notesSlides/notesSlide1.xml"/><Relationship Id="rId2" Type="http://schemas.openxmlformats.org/officeDocument/2006/relationships/tags" Target="../tags/tag69.xml"/><Relationship Id="rId16" Type="http://schemas.openxmlformats.org/officeDocument/2006/relationships/tags" Target="../tags/tag83.xml"/><Relationship Id="rId20" Type="http://schemas.openxmlformats.org/officeDocument/2006/relationships/tags" Target="../tags/tag87.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24" Type="http://schemas.openxmlformats.org/officeDocument/2006/relationships/slideLayout" Target="../slideLayouts/slideLayout13.xml"/><Relationship Id="rId5" Type="http://schemas.openxmlformats.org/officeDocument/2006/relationships/tags" Target="../tags/tag72.xml"/><Relationship Id="rId15" Type="http://schemas.openxmlformats.org/officeDocument/2006/relationships/tags" Target="../tags/tag82.xml"/><Relationship Id="rId23" Type="http://schemas.openxmlformats.org/officeDocument/2006/relationships/tags" Target="../tags/tag90.xml"/><Relationship Id="rId10" Type="http://schemas.openxmlformats.org/officeDocument/2006/relationships/tags" Target="../tags/tag77.xml"/><Relationship Id="rId19" Type="http://schemas.openxmlformats.org/officeDocument/2006/relationships/tags" Target="../tags/tag86.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tags" Target="../tags/tag81.xml"/><Relationship Id="rId22" Type="http://schemas.openxmlformats.org/officeDocument/2006/relationships/tags" Target="../tags/tag89.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0.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custDataLst>
              <p:tags r:id="rId1"/>
            </p:custDataLst>
          </p:nvPr>
        </p:nvGrpSpPr>
        <p:grpSpPr>
          <a:xfrm>
            <a:off x="246325" y="176143"/>
            <a:ext cx="12037389" cy="6438766"/>
            <a:chOff x="158829" y="53647"/>
            <a:chExt cx="12037389" cy="6438766"/>
          </a:xfrm>
        </p:grpSpPr>
        <p:sp>
          <p:nvSpPr>
            <p:cNvPr id="3" name="矩形 2"/>
            <p:cNvSpPr/>
            <p:nvPr>
              <p:custDataLst>
                <p:tags r:id="rId4"/>
              </p:custDataLst>
            </p:nvPr>
          </p:nvSpPr>
          <p:spPr>
            <a:xfrm>
              <a:off x="800914" y="1352545"/>
              <a:ext cx="174912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使市场在资源配置中起决定性作用</a:t>
              </a:r>
              <a:endParaRPr kumimoji="0"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a:t>
              </a:r>
              <a:r>
                <a:rPr kumimoji="0" lang="zh-CN" altLang="en-US" sz="2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rPr>
                <a:t>有效市场</a:t>
              </a: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a:t>
              </a:r>
            </a:p>
          </p:txBody>
        </p:sp>
        <p:sp>
          <p:nvSpPr>
            <p:cNvPr id="4" name="矩形 3"/>
            <p:cNvSpPr/>
            <p:nvPr>
              <p:custDataLst>
                <p:tags r:id="rId5"/>
              </p:custDataLst>
            </p:nvPr>
          </p:nvSpPr>
          <p:spPr>
            <a:xfrm>
              <a:off x="885112" y="4531954"/>
              <a:ext cx="174274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更好发挥政府作用</a:t>
              </a:r>
              <a:endParaRPr kumimoji="0"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a:t>
              </a:r>
              <a:r>
                <a:rPr kumimoji="0" lang="zh-CN" altLang="en-US" sz="2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rPr>
                <a:t>有为政府</a:t>
              </a: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a:t>
              </a:r>
            </a:p>
          </p:txBody>
        </p:sp>
        <p:sp>
          <p:nvSpPr>
            <p:cNvPr id="6" name="矩形 5"/>
            <p:cNvSpPr/>
            <p:nvPr>
              <p:custDataLst>
                <p:tags r:id="rId6"/>
              </p:custDataLst>
            </p:nvPr>
          </p:nvSpPr>
          <p:spPr>
            <a:xfrm>
              <a:off x="158829" y="798547"/>
              <a:ext cx="571865"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我国的社会主义市场经济体制</a:t>
              </a:r>
            </a:p>
          </p:txBody>
        </p:sp>
        <p:sp>
          <p:nvSpPr>
            <p:cNvPr id="7" name="矩形 6"/>
            <p:cNvSpPr/>
            <p:nvPr>
              <p:custDataLst>
                <p:tags r:id="rId7"/>
              </p:custDataLst>
            </p:nvPr>
          </p:nvSpPr>
          <p:spPr>
            <a:xfrm>
              <a:off x="2784833" y="798547"/>
              <a:ext cx="2101421"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市场调节</a:t>
              </a:r>
              <a:endParaRPr kumimoji="0"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市场体系</a:t>
              </a:r>
              <a:endParaRPr kumimoji="0"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p:txBody>
        </p:sp>
        <p:sp>
          <p:nvSpPr>
            <p:cNvPr id="10" name="矩形 9"/>
            <p:cNvSpPr/>
            <p:nvPr>
              <p:custDataLst>
                <p:tags r:id="rId8"/>
              </p:custDataLst>
            </p:nvPr>
          </p:nvSpPr>
          <p:spPr>
            <a:xfrm>
              <a:off x="4277313" y="320784"/>
              <a:ext cx="2104434" cy="16300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CC"/>
                  </a:solidFill>
                  <a:effectLst/>
                  <a:uLnTx/>
                  <a:uFillTx/>
                  <a:latin typeface="宋体" panose="02010600030101010101" pitchFamily="2" charset="-122"/>
                  <a:ea typeface="宋体" panose="02010600030101010101" pitchFamily="2" charset="-122"/>
                  <a:cs typeface="Arial"/>
                </a:rPr>
                <a:t>合理配置资源</a:t>
              </a:r>
              <a:endParaRPr kumimoji="0" lang="en-US" altLang="zh-CN" sz="2400" b="1" i="0" u="none" strike="noStrike" kern="1200" cap="none" spc="0" normalizeH="0" baseline="0" noProof="0" dirty="0">
                <a:ln>
                  <a:noFill/>
                </a:ln>
                <a:solidFill>
                  <a:srgbClr val="0000CC"/>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srgbClr val="0000CC"/>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a:t>
              </a:r>
              <a:endParaRPr kumimoji="0" lang="en-US" altLang="zh-CN"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rPr>
                <a:t>市场配置资源</a:t>
              </a:r>
            </a:p>
          </p:txBody>
        </p:sp>
        <p:sp>
          <p:nvSpPr>
            <p:cNvPr id="11" name="矩形 10"/>
            <p:cNvSpPr/>
            <p:nvPr>
              <p:custDataLst>
                <p:tags r:id="rId9"/>
              </p:custDataLst>
            </p:nvPr>
          </p:nvSpPr>
          <p:spPr>
            <a:xfrm>
              <a:off x="7292420" y="1764694"/>
              <a:ext cx="4826962"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CC"/>
                  </a:solidFill>
                  <a:effectLst/>
                  <a:uLnTx/>
                  <a:uFillTx/>
                  <a:latin typeface="宋体" panose="02010600030101010101" pitchFamily="2" charset="-122"/>
                  <a:ea typeface="宋体" panose="02010600030101010101" pitchFamily="2" charset="-122"/>
                  <a:cs typeface="Arial"/>
                </a:rPr>
                <a:t>不是万能的</a:t>
              </a:r>
              <a:endParaRPr kumimoji="0" lang="en-US" altLang="zh-CN" sz="2400" b="1" i="0" u="none" strike="noStrike" kern="1200" cap="none" spc="0" normalizeH="0" baseline="0" noProof="0">
                <a:ln>
                  <a:noFill/>
                </a:ln>
                <a:solidFill>
                  <a:srgbClr val="0000CC"/>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CC"/>
                  </a:solidFill>
                  <a:effectLst/>
                  <a:uLnTx/>
                  <a:uFillTx/>
                  <a:latin typeface="宋体" panose="02010600030101010101" pitchFamily="2" charset="-122"/>
                  <a:ea typeface="宋体" panose="02010600030101010101" pitchFamily="2" charset="-122"/>
                  <a:cs typeface="Arial"/>
                </a:rPr>
                <a:t>有局限性：</a:t>
              </a:r>
              <a:r>
                <a:rPr kumimoji="0" lang="zh-CN" altLang="en-US" sz="2400" b="1"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Arial"/>
                </a:rPr>
                <a:t>自发性</a:t>
              </a:r>
              <a:r>
                <a:rPr kumimoji="0" lang="en-US" altLang="zh-CN" sz="2400" b="1"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Arial"/>
                </a:rPr>
                <a:t>/</a:t>
              </a:r>
              <a:r>
                <a:rPr kumimoji="0" lang="zh-CN" altLang="en-US" sz="2400" b="1"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Arial"/>
                </a:rPr>
                <a:t>盲目性</a:t>
              </a:r>
              <a:r>
                <a:rPr kumimoji="0" lang="en-US" altLang="zh-CN" sz="2400" b="1"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Arial"/>
                </a:rPr>
                <a:t>/</a:t>
              </a:r>
              <a:r>
                <a:rPr kumimoji="0" lang="zh-CN" altLang="en-US" sz="2400" b="1"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Arial"/>
                </a:rPr>
                <a:t>滞后性</a:t>
              </a:r>
              <a:endParaRPr kumimoji="0" lang="en-US" altLang="zh-CN" sz="2400" b="1"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CC"/>
                  </a:solidFill>
                  <a:effectLst/>
                  <a:uLnTx/>
                  <a:uFillTx/>
                  <a:latin typeface="宋体" panose="02010600030101010101" pitchFamily="2" charset="-122"/>
                  <a:ea typeface="宋体" panose="02010600030101010101" pitchFamily="2" charset="-122"/>
                  <a:cs typeface="Arial"/>
                </a:rPr>
                <a:t>单靠市场调节的危害</a:t>
              </a:r>
            </a:p>
          </p:txBody>
        </p:sp>
        <p:sp>
          <p:nvSpPr>
            <p:cNvPr id="12" name="矩形 11"/>
            <p:cNvSpPr/>
            <p:nvPr>
              <p:custDataLst>
                <p:tags r:id="rId10"/>
              </p:custDataLst>
            </p:nvPr>
          </p:nvSpPr>
          <p:spPr>
            <a:xfrm>
              <a:off x="2744903" y="3534738"/>
              <a:ext cx="2985705" cy="23069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a:t>
              </a:r>
              <a:r>
                <a:rPr kumimoji="0" lang="zh-CN" altLang="en-US" sz="2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rPr>
                <a:t>社会主义市场经济体制的基本特征</a:t>
              </a:r>
              <a:endParaRPr kumimoji="0" lang="en-US" altLang="zh-CN" sz="2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a:t>
              </a:r>
              <a:endParaRPr kumimoji="0" lang="en-US" altLang="zh-CN"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rPr>
                <a:t>我国政府的经济职能</a:t>
              </a:r>
            </a:p>
          </p:txBody>
        </p:sp>
        <p:sp>
          <p:nvSpPr>
            <p:cNvPr id="13" name="矩形 12"/>
            <p:cNvSpPr/>
            <p:nvPr>
              <p:custDataLst>
                <p:tags r:id="rId11"/>
              </p:custDataLst>
            </p:nvPr>
          </p:nvSpPr>
          <p:spPr>
            <a:xfrm>
              <a:off x="5839199" y="3134509"/>
              <a:ext cx="635701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坚持党的领导</a:t>
              </a:r>
              <a:endParaRPr kumimoji="0"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两制相结合</a:t>
              </a:r>
              <a:endParaRPr kumimoji="0"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实现共同富裕</a:t>
              </a:r>
              <a:endParaRPr kumimoji="0"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宏调、治理</a:t>
              </a:r>
              <a:endParaRPr kumimoji="0"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p:txBody>
        </p:sp>
        <p:sp>
          <p:nvSpPr>
            <p:cNvPr id="16" name="左中括号 15"/>
            <p:cNvSpPr/>
            <p:nvPr>
              <p:custDataLst>
                <p:tags r:id="rId12"/>
              </p:custDataLst>
            </p:nvPr>
          </p:nvSpPr>
          <p:spPr>
            <a:xfrm>
              <a:off x="751627" y="1965441"/>
              <a:ext cx="215422" cy="3284357"/>
            </a:xfrm>
            <a:prstGeom prst="leftBracket">
              <a:avLst/>
            </a:prstGeom>
            <a:ln w="38100">
              <a:solidFill>
                <a:srgbClr val="FF97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Arial"/>
              </a:endParaRPr>
            </a:p>
          </p:txBody>
        </p:sp>
        <p:sp>
          <p:nvSpPr>
            <p:cNvPr id="17" name="左中括号 16"/>
            <p:cNvSpPr/>
            <p:nvPr>
              <p:custDataLst>
                <p:tags r:id="rId13"/>
              </p:custDataLst>
            </p:nvPr>
          </p:nvSpPr>
          <p:spPr>
            <a:xfrm>
              <a:off x="2563042" y="1125716"/>
              <a:ext cx="343318" cy="2016000"/>
            </a:xfrm>
            <a:prstGeom prst="leftBracket">
              <a:avLst/>
            </a:prstGeom>
            <a:ln w="38100">
              <a:solidFill>
                <a:srgbClr val="FF97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Arial"/>
              </a:endParaRPr>
            </a:p>
          </p:txBody>
        </p:sp>
        <p:sp>
          <p:nvSpPr>
            <p:cNvPr id="18" name="左中括号 17"/>
            <p:cNvSpPr/>
            <p:nvPr>
              <p:custDataLst>
                <p:tags r:id="rId14"/>
              </p:custDataLst>
            </p:nvPr>
          </p:nvSpPr>
          <p:spPr>
            <a:xfrm>
              <a:off x="2606270" y="4039903"/>
              <a:ext cx="215422" cy="1574069"/>
            </a:xfrm>
            <a:prstGeom prst="leftBracket">
              <a:avLst/>
            </a:prstGeom>
            <a:ln w="38100">
              <a:solidFill>
                <a:srgbClr val="FF97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Arial"/>
              </a:endParaRPr>
            </a:p>
          </p:txBody>
        </p:sp>
        <p:sp>
          <p:nvSpPr>
            <p:cNvPr id="19" name="左中括号 18"/>
            <p:cNvSpPr/>
            <p:nvPr>
              <p:custDataLst>
                <p:tags r:id="rId15"/>
              </p:custDataLst>
            </p:nvPr>
          </p:nvSpPr>
          <p:spPr>
            <a:xfrm>
              <a:off x="4161488" y="599351"/>
              <a:ext cx="203960" cy="1111503"/>
            </a:xfrm>
            <a:prstGeom prst="leftBracket">
              <a:avLst/>
            </a:prstGeom>
            <a:ln w="38100">
              <a:solidFill>
                <a:srgbClr val="FF97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Arial"/>
              </a:endParaRPr>
            </a:p>
          </p:txBody>
        </p:sp>
        <p:sp>
          <p:nvSpPr>
            <p:cNvPr id="20" name="左中括号 19"/>
            <p:cNvSpPr/>
            <p:nvPr>
              <p:custDataLst>
                <p:tags r:id="rId16"/>
              </p:custDataLst>
            </p:nvPr>
          </p:nvSpPr>
          <p:spPr>
            <a:xfrm>
              <a:off x="7215857" y="1960139"/>
              <a:ext cx="235449" cy="767338"/>
            </a:xfrm>
            <a:prstGeom prst="leftBracket">
              <a:avLst/>
            </a:prstGeom>
            <a:ln w="38100">
              <a:solidFill>
                <a:srgbClr val="FF97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Arial"/>
              </a:endParaRPr>
            </a:p>
          </p:txBody>
        </p:sp>
        <p:sp>
          <p:nvSpPr>
            <p:cNvPr id="21" name="左中括号 20"/>
            <p:cNvSpPr/>
            <p:nvPr>
              <p:custDataLst>
                <p:tags r:id="rId17"/>
              </p:custDataLst>
            </p:nvPr>
          </p:nvSpPr>
          <p:spPr>
            <a:xfrm>
              <a:off x="5722153" y="3285953"/>
              <a:ext cx="117046" cy="1266772"/>
            </a:xfrm>
            <a:prstGeom prst="leftBracket">
              <a:avLst/>
            </a:prstGeom>
            <a:ln w="38100">
              <a:solidFill>
                <a:srgbClr val="FF97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Arial"/>
              </a:endParaRPr>
            </a:p>
          </p:txBody>
        </p:sp>
        <p:sp>
          <p:nvSpPr>
            <p:cNvPr id="23" name="左中括号 22"/>
            <p:cNvSpPr/>
            <p:nvPr>
              <p:custDataLst>
                <p:tags r:id="rId18"/>
              </p:custDataLst>
            </p:nvPr>
          </p:nvSpPr>
          <p:spPr>
            <a:xfrm>
              <a:off x="5625887" y="5137867"/>
              <a:ext cx="117046" cy="864000"/>
            </a:xfrm>
            <a:prstGeom prst="leftBracket">
              <a:avLst/>
            </a:prstGeom>
            <a:ln w="38100">
              <a:solidFill>
                <a:srgbClr val="FF97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Arial"/>
              </a:endParaRPr>
            </a:p>
          </p:txBody>
        </p:sp>
        <p:sp>
          <p:nvSpPr>
            <p:cNvPr id="9" name="矩形 8"/>
            <p:cNvSpPr/>
            <p:nvPr>
              <p:custDataLst>
                <p:tags r:id="rId19"/>
              </p:custDataLst>
            </p:nvPr>
          </p:nvSpPr>
          <p:spPr>
            <a:xfrm>
              <a:off x="5686482" y="4961858"/>
              <a:ext cx="6001461" cy="9925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CC"/>
                  </a:solidFill>
                  <a:effectLst/>
                  <a:uLnTx/>
                  <a:uFillTx/>
                  <a:latin typeface="宋体" panose="02010600030101010101" pitchFamily="2" charset="-122"/>
                  <a:ea typeface="宋体" panose="02010600030101010101" pitchFamily="2" charset="-122"/>
                  <a:cs typeface="Arial"/>
                </a:rPr>
                <a:t>内容（一制度、四政策、三监管、一服务）</a:t>
              </a:r>
              <a:endParaRPr kumimoji="0" lang="en-US" altLang="zh-CN" sz="2400" b="1" i="0" u="none" strike="noStrike" kern="1200" cap="none" spc="0" normalizeH="0" baseline="0" noProof="0" dirty="0">
                <a:ln>
                  <a:noFill/>
                </a:ln>
                <a:solidFill>
                  <a:srgbClr val="0000CC"/>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050" b="1" i="0" u="none" strike="noStrike" kern="1200" cap="none" spc="0" normalizeH="0" baseline="0" noProof="0" dirty="0">
                <a:ln>
                  <a:noFill/>
                </a:ln>
                <a:solidFill>
                  <a:srgbClr val="0000CC"/>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CC"/>
                  </a:solidFill>
                  <a:effectLst/>
                  <a:uLnTx/>
                  <a:uFillTx/>
                  <a:latin typeface="宋体" panose="02010600030101010101" pitchFamily="2" charset="-122"/>
                  <a:ea typeface="宋体" panose="02010600030101010101" pitchFamily="2" charset="-122"/>
                  <a:cs typeface="Arial"/>
                </a:rPr>
                <a:t>宏观调控</a:t>
              </a:r>
            </a:p>
          </p:txBody>
        </p:sp>
        <p:sp>
          <p:nvSpPr>
            <p:cNvPr id="22" name="文本框 21"/>
            <p:cNvSpPr txBox="1"/>
            <p:nvPr>
              <p:custDataLst>
                <p:tags r:id="rId20"/>
              </p:custDataLst>
            </p:nvPr>
          </p:nvSpPr>
          <p:spPr>
            <a:xfrm>
              <a:off x="6345342" y="53647"/>
              <a:ext cx="149997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Arial"/>
                </a:rPr>
                <a:t>必要性</a:t>
              </a:r>
              <a:endParaRPr kumimoji="0" lang="en-US" altLang="zh-CN" sz="2400" b="1"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Arial"/>
                </a:rPr>
                <a:t>基本手段</a:t>
              </a:r>
              <a:endParaRPr kumimoji="0" lang="zh-CN" altLang="en-US" sz="2400" b="0" i="0" u="none" strike="noStrike" kern="1200" cap="none" spc="0" normalizeH="0" baseline="0" noProof="0">
                <a:ln>
                  <a:noFill/>
                </a:ln>
                <a:solidFill>
                  <a:prstClr val="black"/>
                </a:solidFill>
                <a:effectLst/>
                <a:uLnTx/>
                <a:uFillTx/>
                <a:latin typeface="Arial"/>
                <a:ea typeface="微软雅黑"/>
                <a:cs typeface="Arial"/>
              </a:endParaRPr>
            </a:p>
          </p:txBody>
        </p:sp>
        <p:sp>
          <p:nvSpPr>
            <p:cNvPr id="27" name="文本框 26"/>
            <p:cNvSpPr txBox="1"/>
            <p:nvPr>
              <p:custDataLst>
                <p:tags r:id="rId21"/>
              </p:custDataLst>
            </p:nvPr>
          </p:nvSpPr>
          <p:spPr>
            <a:xfrm>
              <a:off x="6423473" y="979864"/>
              <a:ext cx="3288879"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市场经济的含义</a:t>
              </a:r>
              <a:endParaRPr kumimoji="0"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方式（三大市场机制）</a:t>
              </a:r>
              <a:r>
                <a:rPr kumimoji="0"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rPr>
                <a:t>优点</a:t>
              </a:r>
              <a:endParaRPr kumimoji="0" lang="en-US" altLang="zh-CN" sz="2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rPr>
                <a:t>缺陷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a:cs typeface="Arial"/>
              </a:endParaRPr>
            </a:p>
          </p:txBody>
        </p:sp>
        <p:sp>
          <p:nvSpPr>
            <p:cNvPr id="28" name="左中括号 27"/>
            <p:cNvSpPr/>
            <p:nvPr>
              <p:custDataLst>
                <p:tags r:id="rId22"/>
              </p:custDataLst>
            </p:nvPr>
          </p:nvSpPr>
          <p:spPr>
            <a:xfrm>
              <a:off x="6162191" y="253333"/>
              <a:ext cx="203960" cy="523220"/>
            </a:xfrm>
            <a:prstGeom prst="leftBracket">
              <a:avLst/>
            </a:prstGeom>
            <a:ln w="38100">
              <a:solidFill>
                <a:srgbClr val="FF97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Arial"/>
              </a:endParaRPr>
            </a:p>
          </p:txBody>
        </p:sp>
        <p:sp>
          <p:nvSpPr>
            <p:cNvPr id="29" name="左中括号 28"/>
            <p:cNvSpPr/>
            <p:nvPr>
              <p:custDataLst>
                <p:tags r:id="rId23"/>
              </p:custDataLst>
            </p:nvPr>
          </p:nvSpPr>
          <p:spPr>
            <a:xfrm>
              <a:off x="6247239" y="1094325"/>
              <a:ext cx="203960" cy="1345683"/>
            </a:xfrm>
            <a:prstGeom prst="leftBracket">
              <a:avLst/>
            </a:prstGeom>
            <a:ln w="38100">
              <a:solidFill>
                <a:srgbClr val="FF97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Arial"/>
              </a:endParaRPr>
            </a:p>
          </p:txBody>
        </p:sp>
      </p:grpSp>
      <p:sp>
        <p:nvSpPr>
          <p:cNvPr id="2" name="文本框 1"/>
          <p:cNvSpPr txBox="1"/>
          <p:nvPr>
            <p:custDataLst>
              <p:tags r:id="rId2"/>
            </p:custDataLst>
          </p:nvPr>
        </p:nvSpPr>
        <p:spPr>
          <a:xfrm>
            <a:off x="1103832" y="3015708"/>
            <a:ext cx="1356360" cy="337185"/>
          </a:xfrm>
          <a:prstGeom prst="rect">
            <a:avLst/>
          </a:prstGeom>
          <a:solidFill>
            <a:srgbClr val="FFC000"/>
          </a:solidFill>
          <a:ln w="19050">
            <a:solidFill>
              <a:schemeClr val="accent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prstClr val="black"/>
                </a:solidFill>
                <a:effectLst/>
                <a:uLnTx/>
                <a:uFillTx/>
                <a:latin typeface="Arial"/>
                <a:ea typeface="微软雅黑"/>
                <a:cs typeface="Arial"/>
                <a:sym typeface="+mn-ea"/>
              </a:rPr>
              <a:t>“</a:t>
            </a:r>
            <a:r>
              <a:rPr kumimoji="0" lang="zh-CN" altLang="en-US" sz="1600" b="1" i="0" u="none" strike="noStrike" kern="1200" cap="none" spc="0" normalizeH="0" baseline="0" noProof="0">
                <a:ln>
                  <a:noFill/>
                </a:ln>
                <a:solidFill>
                  <a:prstClr val="black"/>
                </a:solidFill>
                <a:effectLst/>
                <a:uLnTx/>
                <a:uFillTx/>
                <a:latin typeface="Arial"/>
                <a:ea typeface="微软雅黑"/>
                <a:cs typeface="Arial"/>
                <a:sym typeface="+mn-ea"/>
              </a:rPr>
              <a:t>无形的手</a:t>
            </a:r>
            <a:r>
              <a:rPr kumimoji="0" lang="en-US" altLang="zh-CN" sz="1600" b="1" i="0" u="none" strike="noStrike" kern="1200" cap="none" spc="0" normalizeH="0" baseline="0" noProof="0">
                <a:ln>
                  <a:noFill/>
                </a:ln>
                <a:solidFill>
                  <a:prstClr val="black"/>
                </a:solidFill>
                <a:effectLst/>
                <a:uLnTx/>
                <a:uFillTx/>
                <a:latin typeface="Arial"/>
                <a:ea typeface="微软雅黑"/>
                <a:cs typeface="Arial"/>
                <a:sym typeface="+mn-ea"/>
              </a:rPr>
              <a:t>”</a:t>
            </a:r>
            <a:endParaRPr kumimoji="0" lang="en-US" altLang="zh-CN" sz="1600" b="1" i="0" u="none" strike="noStrike" kern="1200" cap="none" spc="0" normalizeH="0" baseline="0" noProof="0">
              <a:ln>
                <a:noFill/>
              </a:ln>
              <a:solidFill>
                <a:prstClr val="black"/>
              </a:solidFill>
              <a:effectLst/>
              <a:uLnTx/>
              <a:uFillTx/>
              <a:latin typeface="微软雅黑"/>
              <a:ea typeface="微软雅黑"/>
              <a:cs typeface="Arial"/>
              <a:sym typeface="+mn-ea"/>
            </a:endParaRPr>
          </a:p>
        </p:txBody>
      </p:sp>
      <p:sp>
        <p:nvSpPr>
          <p:cNvPr id="36" name="文本框 35"/>
          <p:cNvSpPr txBox="1"/>
          <p:nvPr>
            <p:custDataLst>
              <p:tags r:id="rId3"/>
            </p:custDataLst>
          </p:nvPr>
        </p:nvSpPr>
        <p:spPr>
          <a:xfrm>
            <a:off x="1054545" y="5908340"/>
            <a:ext cx="1355725" cy="337185"/>
          </a:xfrm>
          <a:prstGeom prst="rect">
            <a:avLst/>
          </a:prstGeom>
          <a:solidFill>
            <a:srgbClr val="FFC000"/>
          </a:solidFill>
          <a:ln w="19050">
            <a:solidFill>
              <a:schemeClr val="accent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微软雅黑"/>
                <a:ea typeface="微软雅黑"/>
                <a:cs typeface="Arial"/>
              </a:rPr>
              <a:t>“</a:t>
            </a:r>
            <a:r>
              <a:rPr kumimoji="0" lang="zh-CN" altLang="en-US" sz="1600" b="1" i="0" u="none" strike="noStrike" kern="1200" cap="none" spc="0" normalizeH="0" baseline="0" noProof="0" dirty="0">
                <a:ln>
                  <a:noFill/>
                </a:ln>
                <a:solidFill>
                  <a:prstClr val="black"/>
                </a:solidFill>
                <a:effectLst/>
                <a:uLnTx/>
                <a:uFillTx/>
                <a:latin typeface="微软雅黑"/>
                <a:ea typeface="微软雅黑"/>
                <a:cs typeface="Arial"/>
              </a:rPr>
              <a:t>有形的手</a:t>
            </a:r>
            <a:r>
              <a:rPr kumimoji="0" lang="en-US" altLang="zh-CN" sz="1600" b="1" i="0" u="none" strike="noStrike" kern="1200" cap="none" spc="0" normalizeH="0" baseline="0" noProof="0" dirty="0">
                <a:ln>
                  <a:noFill/>
                </a:ln>
                <a:solidFill>
                  <a:prstClr val="black"/>
                </a:solidFill>
                <a:effectLst/>
                <a:uLnTx/>
                <a:uFillTx/>
                <a:latin typeface="微软雅黑"/>
                <a:ea typeface="微软雅黑"/>
                <a:cs typeface="Arial"/>
              </a:rPr>
              <a:t>”</a:t>
            </a:r>
          </a:p>
        </p:txBody>
      </p:sp>
      <p:sp>
        <p:nvSpPr>
          <p:cNvPr id="8" name="流程图: 多文档 7">
            <a:extLst>
              <a:ext uri="{FF2B5EF4-FFF2-40B4-BE49-F238E27FC236}">
                <a16:creationId xmlns:a16="http://schemas.microsoft.com/office/drawing/2014/main" id="{72515EE5-E9D5-95CB-33F4-B0B853C05640}"/>
              </a:ext>
            </a:extLst>
          </p:cNvPr>
          <p:cNvSpPr/>
          <p:nvPr/>
        </p:nvSpPr>
        <p:spPr>
          <a:xfrm>
            <a:off x="-15713" y="217529"/>
            <a:ext cx="2831888" cy="568851"/>
          </a:xfrm>
          <a:prstGeom prst="flowChartMultidocument">
            <a:avLst/>
          </a:prstGeom>
          <a:solidFill>
            <a:schemeClr val="tx1">
              <a:lumMod val="75000"/>
              <a:lumOff val="25000"/>
            </a:schemeClr>
          </a:solidFill>
          <a:ln>
            <a:noFill/>
          </a:ln>
          <a:effectLst>
            <a:outerShdw blurRad="50800" dist="38100" algn="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 name="文本框 13">
            <a:extLst>
              <a:ext uri="{FF2B5EF4-FFF2-40B4-BE49-F238E27FC236}">
                <a16:creationId xmlns:a16="http://schemas.microsoft.com/office/drawing/2014/main" id="{8E57C698-D2FB-CDC9-7A2E-BD0B4549A732}"/>
              </a:ext>
            </a:extLst>
          </p:cNvPr>
          <p:cNvSpPr txBox="1"/>
          <p:nvPr/>
        </p:nvSpPr>
        <p:spPr>
          <a:xfrm>
            <a:off x="155377" y="97650"/>
            <a:ext cx="216918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600" b="1" dirty="0">
                <a:solidFill>
                  <a:srgbClr val="FFB685"/>
                </a:solidFill>
                <a:latin typeface="字魂35号-经典雅黑" panose="00000500000000000000" pitchFamily="2" charset="-122"/>
                <a:ea typeface="字魂35号-经典雅黑" panose="00000500000000000000" pitchFamily="2" charset="-122"/>
              </a:rPr>
              <a:t> </a:t>
            </a:r>
            <a:r>
              <a:rPr kumimoji="0" lang="zh-CN" altLang="en-US" sz="3600" b="1" i="0" u="none" strike="noStrike" kern="1200" cap="none" spc="0" normalizeH="0" baseline="0" noProof="0" dirty="0">
                <a:ln>
                  <a:noFill/>
                </a:ln>
                <a:solidFill>
                  <a:srgbClr val="FFB685"/>
                </a:solidFill>
                <a:effectLst/>
                <a:uLnTx/>
                <a:uFillTx/>
                <a:latin typeface="字魂35号-经典雅黑" panose="00000500000000000000" pitchFamily="2" charset="-122"/>
                <a:ea typeface="字魂35号-经典雅黑" panose="00000500000000000000" pitchFamily="2" charset="-122"/>
                <a:cs typeface="+mn-cs"/>
              </a:rPr>
              <a:t>思维导图</a:t>
            </a:r>
          </a:p>
        </p:txBody>
      </p:sp>
    </p:spTree>
    <p:extLst>
      <p:ext uri="{BB962C8B-B14F-4D97-AF65-F5344CB8AC3E}">
        <p14:creationId xmlns:p14="http://schemas.microsoft.com/office/powerpoint/2010/main" val="397619361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4F83B97-DBE3-6CE8-6C82-A200FE3109A2}"/>
              </a:ext>
            </a:extLst>
          </p:cNvPr>
          <p:cNvSpPr/>
          <p:nvPr/>
        </p:nvSpPr>
        <p:spPr>
          <a:xfrm>
            <a:off x="105985" y="80656"/>
            <a:ext cx="490363" cy="7462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4" name="文本框 53">
            <a:extLst>
              <a:ext uri="{FF2B5EF4-FFF2-40B4-BE49-F238E27FC236}">
                <a16:creationId xmlns:a16="http://schemas.microsoft.com/office/drawing/2014/main" id="{2353684F-93B6-12D4-1D68-4DD96359529C}"/>
              </a:ext>
            </a:extLst>
          </p:cNvPr>
          <p:cNvSpPr txBox="1"/>
          <p:nvPr/>
        </p:nvSpPr>
        <p:spPr>
          <a:xfrm>
            <a:off x="105984" y="1974029"/>
            <a:ext cx="93762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(2)</a:t>
            </a:r>
            <a:r>
              <a:rPr kumimoji="0" lang="zh-C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市场决定资源配置主要机制：价格、供求、竞争</a:t>
            </a:r>
          </a:p>
        </p:txBody>
      </p:sp>
      <p:sp>
        <p:nvSpPr>
          <p:cNvPr id="55" name="文本框 54">
            <a:extLst>
              <a:ext uri="{FF2B5EF4-FFF2-40B4-BE49-F238E27FC236}">
                <a16:creationId xmlns:a16="http://schemas.microsoft.com/office/drawing/2014/main" id="{D9FDDFE6-6E49-F64E-24D4-BE71D4C531B8}"/>
              </a:ext>
            </a:extLst>
          </p:cNvPr>
          <p:cNvSpPr txBox="1"/>
          <p:nvPr/>
        </p:nvSpPr>
        <p:spPr>
          <a:xfrm>
            <a:off x="8929116" y="2004806"/>
            <a:ext cx="34163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（“看不见的手”）</a:t>
            </a:r>
          </a:p>
        </p:txBody>
      </p:sp>
      <p:sp>
        <p:nvSpPr>
          <p:cNvPr id="56" name="矩形 55">
            <a:extLst>
              <a:ext uri="{FF2B5EF4-FFF2-40B4-BE49-F238E27FC236}">
                <a16:creationId xmlns:a16="http://schemas.microsoft.com/office/drawing/2014/main" id="{174DF5E9-2426-C8C2-2AD7-C717BB0DE068}"/>
              </a:ext>
            </a:extLst>
          </p:cNvPr>
          <p:cNvSpPr/>
          <p:nvPr/>
        </p:nvSpPr>
        <p:spPr>
          <a:xfrm>
            <a:off x="167067" y="639095"/>
            <a:ext cx="11827845" cy="5735072"/>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文本框 3">
            <a:extLst>
              <a:ext uri="{FF2B5EF4-FFF2-40B4-BE49-F238E27FC236}">
                <a16:creationId xmlns:a16="http://schemas.microsoft.com/office/drawing/2014/main" id="{CFB940E3-EDE5-4427-D06B-11CF5DC1A24E}"/>
              </a:ext>
            </a:extLst>
          </p:cNvPr>
          <p:cNvSpPr txBox="1"/>
          <p:nvPr/>
        </p:nvSpPr>
        <p:spPr>
          <a:xfrm>
            <a:off x="105984" y="1072322"/>
            <a:ext cx="732444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市场决定资源是市场经济的一般规律</a:t>
            </a:r>
          </a:p>
        </p:txBody>
      </p:sp>
      <p:sp>
        <p:nvSpPr>
          <p:cNvPr id="5" name="文本框 4">
            <a:extLst>
              <a:ext uri="{FF2B5EF4-FFF2-40B4-BE49-F238E27FC236}">
                <a16:creationId xmlns:a16="http://schemas.microsoft.com/office/drawing/2014/main" id="{996D8503-3B53-3FC4-0063-0EE220AACD83}"/>
              </a:ext>
            </a:extLst>
          </p:cNvPr>
          <p:cNvSpPr txBox="1"/>
          <p:nvPr/>
        </p:nvSpPr>
        <p:spPr>
          <a:xfrm>
            <a:off x="830039" y="164306"/>
            <a:ext cx="34323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2.</a:t>
            </a: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市场决定资源配置</a:t>
            </a:r>
            <a:endParaRPr kumimoji="0" lang="en-US" altLang="zh-CN"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endParaRPr>
          </a:p>
        </p:txBody>
      </p:sp>
      <p:sp>
        <p:nvSpPr>
          <p:cNvPr id="7" name="文本框 6">
            <a:extLst>
              <a:ext uri="{FF2B5EF4-FFF2-40B4-BE49-F238E27FC236}">
                <a16:creationId xmlns:a16="http://schemas.microsoft.com/office/drawing/2014/main" id="{E4ADDE3C-AC8A-A780-5339-CF0118119BB9}"/>
              </a:ext>
            </a:extLst>
          </p:cNvPr>
          <p:cNvSpPr txBox="1"/>
          <p:nvPr/>
        </p:nvSpPr>
        <p:spPr>
          <a:xfrm>
            <a:off x="105984" y="2765054"/>
            <a:ext cx="4041491"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(3)</a:t>
            </a:r>
            <a:r>
              <a:rPr kumimoji="0" lang="zh-C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市场调节的优点：</a:t>
            </a:r>
            <a:endParaRPr kumimoji="0" lang="en-US" altLang="zh-CN"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9" name="Rectangle 1">
            <a:extLst>
              <a:ext uri="{FF2B5EF4-FFF2-40B4-BE49-F238E27FC236}">
                <a16:creationId xmlns:a16="http://schemas.microsoft.com/office/drawing/2014/main" id="{95DE3E8F-B704-8F80-8C02-59D50A314D11}"/>
              </a:ext>
            </a:extLst>
          </p:cNvPr>
          <p:cNvSpPr>
            <a:spLocks noChangeArrowheads="1"/>
          </p:cNvSpPr>
          <p:nvPr>
            <p:custDataLst>
              <p:tags r:id="rId1"/>
            </p:custDataLst>
          </p:nvPr>
        </p:nvSpPr>
        <p:spPr bwMode="auto">
          <a:xfrm>
            <a:off x="167067" y="4071598"/>
            <a:ext cx="11769090" cy="1904365"/>
          </a:xfrm>
          <a:prstGeom prst="rect">
            <a:avLst/>
          </a:prstGeom>
          <a:noFill/>
          <a:ln w="9525">
            <a:noFill/>
            <a:miter lim="800000"/>
          </a:ln>
          <a:effectLst/>
        </p:spPr>
        <p:txBody>
          <a:bodyPr vert="horz" wrap="square" lIns="91440" tIns="45720" rIns="91440" bIns="45720" numCol="1" anchor="ctr" anchorCtr="0" compatLnSpc="1">
            <a:noAutofit/>
          </a:bodyPr>
          <a:lstStyle/>
          <a:p>
            <a:pPr lvl="0">
              <a:lnSpc>
                <a:spcPct val="130000"/>
              </a:lnSpc>
            </a:pPr>
            <a:r>
              <a:rPr lang="zh-CN" altLang="en-US" sz="3200" b="1" dirty="0">
                <a:solidFill>
                  <a:prstClr val="black"/>
                </a:solidFill>
                <a:latin typeface="微软雅黑" panose="020B0503020204020204" charset="-122"/>
                <a:ea typeface="微软雅黑"/>
                <a:cs typeface="微软雅黑" panose="020B0503020204020204" charset="-122"/>
              </a:rPr>
              <a:t>①市场</a:t>
            </a:r>
            <a:r>
              <a:rPr lang="zh-CN" altLang="en-US" sz="3200" b="1" dirty="0">
                <a:solidFill>
                  <a:srgbClr val="0000CC"/>
                </a:solidFill>
                <a:latin typeface="微软雅黑" panose="020B0503020204020204" charset="-122"/>
                <a:ea typeface="微软雅黑"/>
                <a:cs typeface="微软雅黑" panose="020B0503020204020204" charset="-122"/>
              </a:rPr>
              <a:t>价格</a:t>
            </a:r>
            <a:r>
              <a:rPr lang="zh-CN" altLang="en-US" sz="3200" b="1" dirty="0">
                <a:solidFill>
                  <a:prstClr val="black"/>
                </a:solidFill>
                <a:latin typeface="微软雅黑" panose="020B0503020204020204" charset="-122"/>
                <a:ea typeface="微软雅黑"/>
                <a:cs typeface="微软雅黑" panose="020B0503020204020204" charset="-122"/>
              </a:rPr>
              <a:t>及其波动，能够</a:t>
            </a:r>
            <a:r>
              <a:rPr lang="zh-CN" altLang="en-US" sz="3200" b="1" dirty="0">
                <a:solidFill>
                  <a:srgbClr val="0000CC"/>
                </a:solidFill>
                <a:latin typeface="微软雅黑" panose="020B0503020204020204" charset="-122"/>
                <a:ea typeface="微软雅黑"/>
                <a:cs typeface="微软雅黑" panose="020B0503020204020204" charset="-122"/>
              </a:rPr>
              <a:t>反映供求</a:t>
            </a:r>
            <a:r>
              <a:rPr lang="zh-CN" altLang="en-US" sz="3200" b="1" dirty="0">
                <a:solidFill>
                  <a:prstClr val="black"/>
                </a:solidFill>
                <a:latin typeface="微软雅黑" panose="020B0503020204020204" charset="-122"/>
                <a:ea typeface="微软雅黑"/>
                <a:cs typeface="微软雅黑" panose="020B0503020204020204" charset="-122"/>
              </a:rPr>
              <a:t>状况及其变化，市场</a:t>
            </a:r>
            <a:r>
              <a:rPr lang="zh-CN" altLang="en-US" sz="3200" b="1" dirty="0">
                <a:solidFill>
                  <a:srgbClr val="FF0000"/>
                </a:solidFill>
                <a:latin typeface="微软雅黑" panose="020B0503020204020204" charset="-122"/>
                <a:ea typeface="微软雅黑"/>
                <a:cs typeface="微软雅黑" panose="020B0503020204020204" charset="-122"/>
              </a:rPr>
              <a:t>供求</a:t>
            </a:r>
            <a:r>
              <a:rPr lang="zh-CN" altLang="en-US" sz="3200" b="1" dirty="0">
                <a:solidFill>
                  <a:prstClr val="black"/>
                </a:solidFill>
                <a:latin typeface="微软雅黑" panose="020B0503020204020204" charset="-122"/>
                <a:ea typeface="微软雅黑"/>
                <a:cs typeface="微软雅黑" panose="020B0503020204020204" charset="-122"/>
              </a:rPr>
              <a:t>的变化也会</a:t>
            </a:r>
            <a:r>
              <a:rPr lang="zh-CN" altLang="en-US" sz="3200" b="1" dirty="0">
                <a:solidFill>
                  <a:srgbClr val="FF0000"/>
                </a:solidFill>
                <a:latin typeface="微软雅黑" panose="020B0503020204020204" charset="-122"/>
                <a:ea typeface="微软雅黑"/>
                <a:cs typeface="微软雅黑" panose="020B0503020204020204" charset="-122"/>
              </a:rPr>
              <a:t>影响</a:t>
            </a:r>
            <a:r>
              <a:rPr lang="zh-CN" altLang="en-US" sz="3200" b="1" dirty="0">
                <a:solidFill>
                  <a:prstClr val="black"/>
                </a:solidFill>
                <a:latin typeface="微软雅黑" panose="020B0503020204020204" charset="-122"/>
                <a:ea typeface="微软雅黑"/>
                <a:cs typeface="微软雅黑" panose="020B0503020204020204" charset="-122"/>
              </a:rPr>
              <a:t>市场</a:t>
            </a:r>
            <a:r>
              <a:rPr lang="zh-CN" altLang="en-US" sz="3200" b="1" dirty="0">
                <a:solidFill>
                  <a:srgbClr val="FF0000"/>
                </a:solidFill>
                <a:latin typeface="微软雅黑" panose="020B0503020204020204" charset="-122"/>
                <a:ea typeface="微软雅黑"/>
                <a:cs typeface="微软雅黑" panose="020B0503020204020204" charset="-122"/>
              </a:rPr>
              <a:t>价格</a:t>
            </a:r>
            <a:r>
              <a:rPr lang="zh-CN" altLang="en-US" sz="3200" b="1" dirty="0">
                <a:solidFill>
                  <a:prstClr val="black"/>
                </a:solidFill>
                <a:latin typeface="微软雅黑" panose="020B0503020204020204" charset="-122"/>
                <a:ea typeface="微软雅黑"/>
                <a:cs typeface="微软雅黑" panose="020B0503020204020204" charset="-122"/>
              </a:rPr>
              <a:t>。</a:t>
            </a:r>
            <a:r>
              <a:rPr lang="zh-CN" altLang="en-US" sz="3200" b="1" dirty="0">
                <a:solidFill>
                  <a:srgbClr val="FF9740"/>
                </a:solidFill>
                <a:latin typeface="微软雅黑" panose="020B0503020204020204" charset="-122"/>
                <a:ea typeface="微软雅黑"/>
                <a:cs typeface="微软雅黑" panose="020B0503020204020204" charset="-122"/>
              </a:rPr>
              <a:t>（资源配置）</a:t>
            </a:r>
          </a:p>
          <a:p>
            <a:pPr lvl="0">
              <a:lnSpc>
                <a:spcPct val="130000"/>
              </a:lnSpc>
            </a:pPr>
            <a:r>
              <a:rPr lang="zh-CN" altLang="en-US" sz="3200" b="1" dirty="0">
                <a:solidFill>
                  <a:prstClr val="black"/>
                </a:solidFill>
                <a:latin typeface="微软雅黑" panose="020B0503020204020204" charset="-122"/>
                <a:ea typeface="微软雅黑"/>
                <a:cs typeface="微软雅黑" panose="020B0503020204020204" charset="-122"/>
              </a:rPr>
              <a:t>②市场</a:t>
            </a:r>
            <a:r>
              <a:rPr lang="zh-CN" altLang="en-US" sz="3200" b="1" dirty="0">
                <a:solidFill>
                  <a:srgbClr val="006600"/>
                </a:solidFill>
                <a:latin typeface="微软雅黑" panose="020B0503020204020204" charset="-122"/>
                <a:ea typeface="微软雅黑"/>
                <a:cs typeface="微软雅黑" panose="020B0503020204020204" charset="-122"/>
              </a:rPr>
              <a:t>竞争</a:t>
            </a:r>
            <a:r>
              <a:rPr lang="zh-CN" altLang="en-US" sz="3200" b="1" dirty="0">
                <a:solidFill>
                  <a:prstClr val="black"/>
                </a:solidFill>
                <a:latin typeface="微软雅黑" panose="020B0503020204020204" charset="-122"/>
                <a:ea typeface="微软雅黑"/>
                <a:cs typeface="微软雅黑" panose="020B0503020204020204" charset="-122"/>
              </a:rPr>
              <a:t>能够引导资源流向效率高的领域和企业，推动科学技术和经营管理进步，实现优胜劣汰。</a:t>
            </a:r>
            <a:r>
              <a:rPr lang="zh-CN" altLang="en-US" sz="3200" b="1" dirty="0">
                <a:solidFill>
                  <a:srgbClr val="FF9740"/>
                </a:solidFill>
                <a:latin typeface="微软雅黑" panose="020B0503020204020204" charset="-122"/>
                <a:ea typeface="微软雅黑"/>
                <a:cs typeface="微软雅黑" panose="020B0503020204020204" charset="-122"/>
              </a:rPr>
              <a:t>（提高效率）</a:t>
            </a:r>
            <a:endParaRPr lang="zh-CN" altLang="en-US" sz="3200" b="1" dirty="0">
              <a:solidFill>
                <a:prstClr val="black"/>
              </a:solidFill>
              <a:latin typeface="微软雅黑" panose="020B0503020204020204" charset="-122"/>
              <a:ea typeface="微软雅黑"/>
              <a:cs typeface="微软雅黑" panose="020B0503020204020204" charset="-122"/>
            </a:endParaRPr>
          </a:p>
          <a:p>
            <a:pPr lvl="0">
              <a:lnSpc>
                <a:spcPct val="130000"/>
              </a:lnSpc>
            </a:pPr>
            <a:endParaRPr lang="zh-CN" altLang="en-US" sz="2800" b="1" dirty="0">
              <a:solidFill>
                <a:prstClr val="black"/>
              </a:solidFill>
              <a:latin typeface="宋体" panose="02010600030101010101" pitchFamily="2" charset="-122"/>
              <a:ea typeface="宋体" panose="02010600030101010101" pitchFamily="2" charset="-122"/>
              <a:cs typeface="微软雅黑" panose="020B0503020204020204" charset="-122"/>
            </a:endParaRPr>
          </a:p>
        </p:txBody>
      </p:sp>
    </p:spTree>
    <p:extLst>
      <p:ext uri="{BB962C8B-B14F-4D97-AF65-F5344CB8AC3E}">
        <p14:creationId xmlns:p14="http://schemas.microsoft.com/office/powerpoint/2010/main" val="409786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9D4BECA-7A40-35BA-1CE0-52FCE129EDEF}"/>
              </a:ext>
            </a:extLst>
          </p:cNvPr>
          <p:cNvSpPr/>
          <p:nvPr/>
        </p:nvSpPr>
        <p:spPr>
          <a:xfrm>
            <a:off x="105985" y="80656"/>
            <a:ext cx="490363" cy="7462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1">
            <a:extLst>
              <a:ext uri="{FF2B5EF4-FFF2-40B4-BE49-F238E27FC236}">
                <a16:creationId xmlns:a16="http://schemas.microsoft.com/office/drawing/2014/main" id="{096635B6-A08D-4BEE-AB28-0A9D82E9E88B}"/>
              </a:ext>
            </a:extLst>
          </p:cNvPr>
          <p:cNvSpPr txBox="1"/>
          <p:nvPr/>
        </p:nvSpPr>
        <p:spPr>
          <a:xfrm>
            <a:off x="737347" y="176774"/>
            <a:ext cx="3059810" cy="430887"/>
          </a:xfrm>
          <a:prstGeom prst="rect">
            <a:avLst/>
          </a:prstGeom>
          <a:noFill/>
        </p:spPr>
        <p:txBody>
          <a:bodyPr wrap="square" lIns="0" tIns="0" rIns="0" bIns="0" rtlCol="0">
            <a:spAutoFit/>
          </a:bodyPr>
          <a:lstStyle/>
          <a:p>
            <a:pPr marL="0" lvl="1"/>
            <a:r>
              <a:rPr lang="zh-CN" altLang="en-US" sz="2800" b="1" dirty="0">
                <a:solidFill>
                  <a:schemeClr val="tx1">
                    <a:lumMod val="75000"/>
                    <a:lumOff val="25000"/>
                  </a:schemeClr>
                </a:solidFill>
                <a:effectLst>
                  <a:outerShdw blurRad="38100" dist="38100" dir="2700000" algn="tl">
                    <a:srgbClr val="000000">
                      <a:alpha val="43137"/>
                    </a:srgbClr>
                  </a:outerShdw>
                </a:effectLst>
                <a:latin typeface="字魂50号-白鸽天行体" panose="00000500000000000000" pitchFamily="2" charset="-122"/>
                <a:ea typeface="字魂50号-白鸽天行体" panose="00000500000000000000" pitchFamily="2" charset="-122"/>
                <a:sym typeface="Arial" panose="020B0604020202020204" pitchFamily="34" charset="0"/>
              </a:rPr>
              <a:t>（</a:t>
            </a:r>
            <a:r>
              <a:rPr lang="en-US" altLang="zh-CN" sz="2800" b="1" dirty="0">
                <a:solidFill>
                  <a:schemeClr val="tx1">
                    <a:lumMod val="75000"/>
                    <a:lumOff val="25000"/>
                  </a:schemeClr>
                </a:solidFill>
                <a:effectLst>
                  <a:outerShdw blurRad="38100" dist="38100" dir="2700000" algn="tl">
                    <a:srgbClr val="000000">
                      <a:alpha val="43137"/>
                    </a:srgbClr>
                  </a:outerShdw>
                </a:effectLst>
                <a:latin typeface="字魂50号-白鸽天行体" panose="00000500000000000000" pitchFamily="2" charset="-122"/>
                <a:ea typeface="字魂50号-白鸽天行体" panose="00000500000000000000" pitchFamily="2" charset="-122"/>
                <a:sym typeface="Arial" panose="020B0604020202020204" pitchFamily="34" charset="0"/>
              </a:rPr>
              <a:t>4</a:t>
            </a:r>
            <a:r>
              <a:rPr lang="zh-CN" altLang="en-US" sz="2800" b="1" dirty="0">
                <a:solidFill>
                  <a:schemeClr val="tx1">
                    <a:lumMod val="75000"/>
                    <a:lumOff val="25000"/>
                  </a:schemeClr>
                </a:solidFill>
                <a:effectLst>
                  <a:outerShdw blurRad="38100" dist="38100" dir="2700000" algn="tl">
                    <a:srgbClr val="000000">
                      <a:alpha val="43137"/>
                    </a:srgbClr>
                  </a:outerShdw>
                </a:effectLst>
                <a:latin typeface="字魂50号-白鸽天行体" panose="00000500000000000000" pitchFamily="2" charset="-122"/>
                <a:ea typeface="字魂50号-白鸽天行体" panose="00000500000000000000" pitchFamily="2" charset="-122"/>
                <a:sym typeface="Arial" panose="020B0604020202020204" pitchFamily="34" charset="0"/>
              </a:rPr>
              <a:t>）市场缺陷</a:t>
            </a:r>
            <a:endParaRPr lang="en-US" altLang="zh-CN" sz="2800" b="1" dirty="0">
              <a:solidFill>
                <a:schemeClr val="tx1">
                  <a:lumMod val="75000"/>
                  <a:lumOff val="25000"/>
                </a:schemeClr>
              </a:solidFill>
              <a:effectLst>
                <a:outerShdw blurRad="38100" dist="38100" dir="2700000" algn="tl">
                  <a:srgbClr val="000000">
                    <a:alpha val="43137"/>
                  </a:srgbClr>
                </a:outerShdw>
              </a:effectLst>
              <a:latin typeface="字魂50号-白鸽天行体" panose="00000500000000000000" pitchFamily="2" charset="-122"/>
              <a:ea typeface="字魂50号-白鸽天行体" panose="00000500000000000000" pitchFamily="2" charset="-122"/>
              <a:sym typeface="Arial" panose="020B0604020202020204" pitchFamily="34" charset="0"/>
            </a:endParaRPr>
          </a:p>
        </p:txBody>
      </p:sp>
      <p:cxnSp>
        <p:nvCxnSpPr>
          <p:cNvPr id="6" name="直接连接符 5">
            <a:extLst>
              <a:ext uri="{FF2B5EF4-FFF2-40B4-BE49-F238E27FC236}">
                <a16:creationId xmlns:a16="http://schemas.microsoft.com/office/drawing/2014/main" id="{D8FF5D32-98C2-D32F-88A8-45527C6DDF8E}"/>
              </a:ext>
            </a:extLst>
          </p:cNvPr>
          <p:cNvCxnSpPr>
            <a:cxnSpLocks/>
          </p:cNvCxnSpPr>
          <p:nvPr/>
        </p:nvCxnSpPr>
        <p:spPr>
          <a:xfrm>
            <a:off x="956041" y="683611"/>
            <a:ext cx="27440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0DB7FB3E-C250-F9B9-C972-6F7632E674EC}"/>
              </a:ext>
            </a:extLst>
          </p:cNvPr>
          <p:cNvSpPr txBox="1"/>
          <p:nvPr/>
        </p:nvSpPr>
        <p:spPr>
          <a:xfrm>
            <a:off x="699104" y="3167390"/>
            <a:ext cx="7279557" cy="523220"/>
          </a:xfrm>
          <a:prstGeom prst="rect">
            <a:avLst/>
          </a:prstGeom>
          <a:noFill/>
        </p:spPr>
        <p:txBody>
          <a:bodyPr wrap="none" rtlCol="0">
            <a:spAutoFit/>
          </a:bodyPr>
          <a:lstStyle/>
          <a:p>
            <a:r>
              <a:rPr lang="zh-CN" altLang="en-US" sz="2800" b="1" dirty="0">
                <a:solidFill>
                  <a:srgbClr val="0000FF"/>
                </a:solidFill>
                <a:latin typeface="微软雅黑" panose="020B0503020204020204" pitchFamily="34" charset="-122"/>
                <a:ea typeface="微软雅黑" panose="020B0503020204020204" pitchFamily="34" charset="-122"/>
              </a:rPr>
              <a:t>任务</a:t>
            </a:r>
            <a:r>
              <a:rPr lang="en-US" altLang="zh-CN" sz="2800" b="1" dirty="0">
                <a:solidFill>
                  <a:srgbClr val="0000FF"/>
                </a:solidFill>
                <a:latin typeface="微软雅黑" panose="020B0503020204020204" pitchFamily="34" charset="-122"/>
                <a:ea typeface="微软雅黑" panose="020B0503020204020204" pitchFamily="34" charset="-122"/>
              </a:rPr>
              <a:t>1.</a:t>
            </a:r>
            <a:r>
              <a:rPr lang="zh-CN" altLang="en-US" sz="2800" b="1" dirty="0">
                <a:solidFill>
                  <a:srgbClr val="0000FF"/>
                </a:solidFill>
                <a:latin typeface="微软雅黑" panose="020B0503020204020204" pitchFamily="34" charset="-122"/>
                <a:ea typeface="微软雅黑" panose="020B0503020204020204" pitchFamily="34" charset="-122"/>
              </a:rPr>
              <a:t>根据镜头五，概括市场调节的局限性</a:t>
            </a:r>
            <a:r>
              <a:rPr lang="zh-CN" altLang="en-US" sz="2400" b="1" dirty="0">
                <a:solidFill>
                  <a:srgbClr val="0000FF"/>
                </a:solidFill>
                <a:latin typeface="微软雅黑" panose="020B0503020204020204" pitchFamily="34" charset="-122"/>
                <a:ea typeface="微软雅黑" panose="020B0503020204020204" pitchFamily="34" charset="-122"/>
              </a:rPr>
              <a:t>？</a:t>
            </a:r>
          </a:p>
        </p:txBody>
      </p:sp>
      <p:sp>
        <p:nvSpPr>
          <p:cNvPr id="2" name="文本框 1">
            <a:extLst>
              <a:ext uri="{FF2B5EF4-FFF2-40B4-BE49-F238E27FC236}">
                <a16:creationId xmlns:a16="http://schemas.microsoft.com/office/drawing/2014/main" id="{8A555071-D328-6877-A826-EBEDCED78CD3}"/>
              </a:ext>
            </a:extLst>
          </p:cNvPr>
          <p:cNvSpPr txBox="1"/>
          <p:nvPr/>
        </p:nvSpPr>
        <p:spPr>
          <a:xfrm>
            <a:off x="737347" y="776896"/>
            <a:ext cx="7261854" cy="2246769"/>
          </a:xfrm>
          <a:prstGeom prst="rect">
            <a:avLst/>
          </a:prstGeom>
          <a:noFill/>
        </p:spPr>
        <p:txBody>
          <a:bodyPr wrap="square" rtlCol="0">
            <a:spAutoFit/>
          </a:bodyPr>
          <a:lstStyle/>
          <a:p>
            <a:r>
              <a:rPr lang="zh-CN" altLang="en-US" sz="2800" b="1" dirty="0"/>
              <a:t> </a:t>
            </a:r>
            <a:r>
              <a:rPr lang="en-US" altLang="zh-CN" sz="2800" b="1" dirty="0">
                <a:solidFill>
                  <a:prstClr val="black"/>
                </a:solidFill>
                <a:latin typeface="黑体" panose="02010609060101010101" pitchFamily="49" charset="-122"/>
                <a:ea typeface="黑体" panose="02010609060101010101" pitchFamily="49" charset="-122"/>
              </a:rPr>
              <a:t>【</a:t>
            </a:r>
            <a:r>
              <a:rPr lang="zh-CN" altLang="en-US" sz="2800" b="1" dirty="0">
                <a:solidFill>
                  <a:prstClr val="black"/>
                </a:solidFill>
                <a:latin typeface="黑体" panose="02010609060101010101" pitchFamily="49" charset="-122"/>
                <a:ea typeface="黑体" panose="02010609060101010101" pitchFamily="49" charset="-122"/>
              </a:rPr>
              <a:t>镜头五</a:t>
            </a:r>
            <a:r>
              <a:rPr lang="en-US" altLang="zh-CN" sz="2800" b="1" dirty="0">
                <a:solidFill>
                  <a:prstClr val="black"/>
                </a:solidFill>
                <a:latin typeface="黑体" panose="02010609060101010101" pitchFamily="49" charset="-122"/>
                <a:ea typeface="黑体" panose="02010609060101010101" pitchFamily="49" charset="-122"/>
              </a:rPr>
              <a:t>】</a:t>
            </a:r>
            <a:r>
              <a:rPr lang="zh-CN" altLang="en-US" sz="2800" b="1" dirty="0">
                <a:solidFill>
                  <a:prstClr val="black"/>
                </a:solidFill>
                <a:latin typeface="黑体" panose="02010609060101010101" pitchFamily="49" charset="-122"/>
                <a:ea typeface="黑体" panose="02010609060101010101" pitchFamily="49" charset="-122"/>
              </a:rPr>
              <a:t>：</a:t>
            </a:r>
            <a:r>
              <a:rPr lang="zh-CN" altLang="en-US" sz="2800" b="1" dirty="0"/>
              <a:t>烧烤的走红让许多本地人陆续跟风创业开烧烤店，外地商家也入住小吃街，烧烤摊遍地开，小吃也慢慢没了新意。有些人不遵守职业道德，用不好的肉类或者饼面，做出劣质烧烤。</a:t>
            </a:r>
          </a:p>
        </p:txBody>
      </p:sp>
      <p:pic>
        <p:nvPicPr>
          <p:cNvPr id="12" name="图片 11">
            <a:extLst>
              <a:ext uri="{FF2B5EF4-FFF2-40B4-BE49-F238E27FC236}">
                <a16:creationId xmlns:a16="http://schemas.microsoft.com/office/drawing/2014/main" id="{8F657A9E-7B3D-BBB3-F5ED-3EBDA3C7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4286" y="709976"/>
            <a:ext cx="2940367" cy="2142430"/>
          </a:xfrm>
          <a:prstGeom prst="rect">
            <a:avLst/>
          </a:prstGeom>
          <a:ln>
            <a:noFill/>
          </a:ln>
          <a:effectLst>
            <a:softEdge rad="112500"/>
          </a:effectLst>
        </p:spPr>
      </p:pic>
      <p:sp>
        <p:nvSpPr>
          <p:cNvPr id="14" name="文本框 13">
            <a:extLst>
              <a:ext uri="{FF2B5EF4-FFF2-40B4-BE49-F238E27FC236}">
                <a16:creationId xmlns:a16="http://schemas.microsoft.com/office/drawing/2014/main" id="{00ECA71B-669D-EF1C-39BB-4D513B7810A7}"/>
              </a:ext>
            </a:extLst>
          </p:cNvPr>
          <p:cNvSpPr txBox="1"/>
          <p:nvPr/>
        </p:nvSpPr>
        <p:spPr>
          <a:xfrm>
            <a:off x="8057535" y="3182077"/>
            <a:ext cx="4134465" cy="523220"/>
          </a:xfrm>
          <a:prstGeom prst="rect">
            <a:avLst/>
          </a:prstGeom>
          <a:noFill/>
        </p:spPr>
        <p:txBody>
          <a:bodyPr wrap="none" rtlCol="0">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自发性、盲目性、滞后性</a:t>
            </a:r>
          </a:p>
        </p:txBody>
      </p:sp>
      <p:sp>
        <p:nvSpPr>
          <p:cNvPr id="19" name="文本框 18">
            <a:extLst>
              <a:ext uri="{FF2B5EF4-FFF2-40B4-BE49-F238E27FC236}">
                <a16:creationId xmlns:a16="http://schemas.microsoft.com/office/drawing/2014/main" id="{0BBE46A1-2285-CDFE-C4E6-AA36B3422787}"/>
              </a:ext>
            </a:extLst>
          </p:cNvPr>
          <p:cNvSpPr txBox="1"/>
          <p:nvPr/>
        </p:nvSpPr>
        <p:spPr>
          <a:xfrm>
            <a:off x="696707" y="3699480"/>
            <a:ext cx="5176417" cy="523220"/>
          </a:xfrm>
          <a:prstGeom prst="rect">
            <a:avLst/>
          </a:prstGeom>
          <a:noFill/>
        </p:spPr>
        <p:txBody>
          <a:bodyPr wrap="none" rtlCol="0">
            <a:spAutoFit/>
          </a:bodyPr>
          <a:lstStyle/>
          <a:p>
            <a:r>
              <a:rPr lang="zh-CN" altLang="en-US" sz="2800" b="1" dirty="0">
                <a:solidFill>
                  <a:srgbClr val="0000FF"/>
                </a:solidFill>
                <a:latin typeface="微软雅黑" panose="020B0503020204020204" pitchFamily="34" charset="-122"/>
                <a:ea typeface="微软雅黑" panose="020B0503020204020204" pitchFamily="34" charset="-122"/>
              </a:rPr>
              <a:t>任务</a:t>
            </a:r>
            <a:r>
              <a:rPr lang="en-US" altLang="zh-CN" sz="2800" b="1" dirty="0">
                <a:solidFill>
                  <a:srgbClr val="0000FF"/>
                </a:solidFill>
                <a:latin typeface="微软雅黑" panose="020B0503020204020204" pitchFamily="34" charset="-122"/>
                <a:ea typeface="微软雅黑" panose="020B0503020204020204" pitchFamily="34" charset="-122"/>
              </a:rPr>
              <a:t>2.</a:t>
            </a:r>
            <a:r>
              <a:rPr lang="zh-CN" altLang="en-US" sz="2800" b="1" dirty="0">
                <a:solidFill>
                  <a:srgbClr val="0000FF"/>
                </a:solidFill>
                <a:latin typeface="微软雅黑" panose="020B0503020204020204" pitchFamily="34" charset="-122"/>
                <a:ea typeface="微软雅黑" panose="020B0503020204020204" pitchFamily="34" charset="-122"/>
              </a:rPr>
              <a:t>市场调节还有哪些缺陷？</a:t>
            </a:r>
          </a:p>
        </p:txBody>
      </p:sp>
      <p:sp>
        <p:nvSpPr>
          <p:cNvPr id="20" name="文本框 19">
            <a:extLst>
              <a:ext uri="{FF2B5EF4-FFF2-40B4-BE49-F238E27FC236}">
                <a16:creationId xmlns:a16="http://schemas.microsoft.com/office/drawing/2014/main" id="{FB682E32-99BC-558F-2631-604E43AAF9E8}"/>
              </a:ext>
            </a:extLst>
          </p:cNvPr>
          <p:cNvSpPr txBox="1"/>
          <p:nvPr/>
        </p:nvSpPr>
        <p:spPr>
          <a:xfrm>
            <a:off x="1075828" y="4107470"/>
            <a:ext cx="10821532" cy="1200329"/>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不是万能的，国防、治安、消防等公共物品的供给，枪支、弹药、爆炸物等特殊物品的制造和流通，都</a:t>
            </a:r>
            <a:r>
              <a:rPr lang="zh-CN" altLang="en-US" sz="2400" b="1" dirty="0">
                <a:solidFill>
                  <a:srgbClr val="FF0000"/>
                </a:solidFill>
                <a:latin typeface="微软雅黑" panose="020B0503020204020204" pitchFamily="34" charset="-122"/>
                <a:ea typeface="微软雅黑" panose="020B0503020204020204" pitchFamily="34" charset="-122"/>
              </a:rPr>
              <a:t>不能</a:t>
            </a:r>
            <a:r>
              <a:rPr lang="zh-CN" altLang="en-US" sz="2400" b="1" dirty="0">
                <a:latin typeface="微软雅黑" panose="020B0503020204020204" pitchFamily="34" charset="-122"/>
                <a:ea typeface="微软雅黑" panose="020B0503020204020204" pitchFamily="34" charset="-122"/>
              </a:rPr>
              <a:t>由市场调节；教育、医疗等与民生息息相关的重要服务</a:t>
            </a:r>
            <a:r>
              <a:rPr lang="zh-CN" altLang="en-US" sz="2400" b="1" dirty="0">
                <a:solidFill>
                  <a:srgbClr val="FF0000"/>
                </a:solidFill>
                <a:latin typeface="微软雅黑" panose="020B0503020204020204" pitchFamily="34" charset="-122"/>
                <a:ea typeface="微软雅黑" panose="020B0503020204020204" pitchFamily="34" charset="-122"/>
              </a:rPr>
              <a:t>不能完全</a:t>
            </a:r>
            <a:r>
              <a:rPr lang="zh-CN" altLang="en-US" sz="2400" b="1" dirty="0">
                <a:latin typeface="微软雅黑" panose="020B0503020204020204" pitchFamily="34" charset="-122"/>
                <a:ea typeface="微软雅黑" panose="020B0503020204020204" pitchFamily="34" charset="-122"/>
              </a:rPr>
              <a:t>由市场调节。</a:t>
            </a:r>
          </a:p>
        </p:txBody>
      </p:sp>
      <p:sp>
        <p:nvSpPr>
          <p:cNvPr id="21" name="文本框 20">
            <a:extLst>
              <a:ext uri="{FF2B5EF4-FFF2-40B4-BE49-F238E27FC236}">
                <a16:creationId xmlns:a16="http://schemas.microsoft.com/office/drawing/2014/main" id="{778ED566-35E5-171F-A34D-377873A6BBDE}"/>
              </a:ext>
            </a:extLst>
          </p:cNvPr>
          <p:cNvSpPr txBox="1"/>
          <p:nvPr/>
        </p:nvSpPr>
        <p:spPr>
          <a:xfrm>
            <a:off x="696707" y="5272353"/>
            <a:ext cx="11014554" cy="1261884"/>
          </a:xfrm>
          <a:prstGeom prst="rect">
            <a:avLst/>
          </a:prstGeom>
          <a:noFill/>
        </p:spPr>
        <p:txBody>
          <a:bodyPr wrap="none" rtlCol="0">
            <a:spAutoFit/>
          </a:bodyPr>
          <a:lstStyle/>
          <a:p>
            <a:r>
              <a:rPr lang="zh-CN" altLang="en-US" sz="2800" b="1" dirty="0">
                <a:solidFill>
                  <a:srgbClr val="0000FF"/>
                </a:solidFill>
                <a:latin typeface="微软雅黑" panose="020B0503020204020204" pitchFamily="34" charset="-122"/>
                <a:ea typeface="微软雅黑" panose="020B0503020204020204" pitchFamily="34" charset="-122"/>
              </a:rPr>
              <a:t>任务</a:t>
            </a:r>
            <a:r>
              <a:rPr lang="en-US" altLang="zh-CN" sz="2800" b="1" dirty="0">
                <a:solidFill>
                  <a:srgbClr val="0000FF"/>
                </a:solidFill>
                <a:latin typeface="微软雅黑" panose="020B0503020204020204" pitchFamily="34" charset="-122"/>
                <a:ea typeface="微软雅黑" panose="020B0503020204020204" pitchFamily="34" charset="-122"/>
              </a:rPr>
              <a:t>3.</a:t>
            </a:r>
            <a:r>
              <a:rPr lang="zh-CN" altLang="en-US" sz="2800" b="1" dirty="0">
                <a:solidFill>
                  <a:srgbClr val="0000FF"/>
                </a:solidFill>
                <a:latin typeface="微软雅黑" panose="020B0503020204020204" pitchFamily="34" charset="-122"/>
                <a:ea typeface="微软雅黑" panose="020B0503020204020204" pitchFamily="34" charset="-122"/>
              </a:rPr>
              <a:t>单靠市场调节的危害 ？</a:t>
            </a:r>
            <a:endParaRPr lang="en-US" altLang="zh-CN" sz="2800" b="1" dirty="0">
              <a:solidFill>
                <a:srgbClr val="0000FF"/>
              </a:solidFill>
              <a:latin typeface="微软雅黑" panose="020B0503020204020204" pitchFamily="34" charset="-122"/>
              <a:ea typeface="微软雅黑" panose="020B0503020204020204" pitchFamily="34" charset="-122"/>
            </a:endParaRPr>
          </a:p>
          <a:p>
            <a:r>
              <a:rPr lang="en-US" altLang="zh-CN" sz="2400" b="1" dirty="0">
                <a:latin typeface="微软雅黑" panose="020B0503020204020204" pitchFamily="34" charset="-122"/>
                <a:ea typeface="微软雅黑" panose="020B0503020204020204" pitchFamily="34" charset="-122"/>
              </a:rPr>
              <a:t>    ①</a:t>
            </a:r>
            <a:r>
              <a:rPr lang="zh-CN" altLang="en-US" sz="2400" b="1" dirty="0">
                <a:latin typeface="微软雅黑" panose="020B0503020204020204" pitchFamily="34" charset="-122"/>
                <a:ea typeface="微软雅黑" panose="020B0503020204020204" pitchFamily="34" charset="-122"/>
              </a:rPr>
              <a:t>影响资源配置效率，导致</a:t>
            </a:r>
            <a:r>
              <a:rPr lang="zh-CN" altLang="en-US" sz="2400" b="1" dirty="0">
                <a:solidFill>
                  <a:srgbClr val="FF0000"/>
                </a:solidFill>
                <a:latin typeface="微软雅黑" panose="020B0503020204020204" pitchFamily="34" charset="-122"/>
                <a:ea typeface="微软雅黑" panose="020B0503020204020204" pitchFamily="34" charset="-122"/>
              </a:rPr>
              <a:t>资源浪费</a:t>
            </a:r>
            <a:r>
              <a:rPr lang="en-US" altLang="zh-CN" sz="2400" b="1" dirty="0">
                <a:latin typeface="微软雅黑" panose="020B0503020204020204" pitchFamily="34" charset="-122"/>
                <a:ea typeface="微软雅黑" panose="020B0503020204020204" pitchFamily="34" charset="-122"/>
              </a:rPr>
              <a:t>②</a:t>
            </a:r>
            <a:r>
              <a:rPr lang="zh-CN" altLang="en-US" sz="2400" b="1" dirty="0">
                <a:latin typeface="微软雅黑" panose="020B0503020204020204" pitchFamily="34" charset="-122"/>
                <a:ea typeface="微软雅黑" panose="020B0503020204020204" pitchFamily="34" charset="-122"/>
              </a:rPr>
              <a:t>会导致经济运行大起大落，社会</a:t>
            </a:r>
            <a:r>
              <a:rPr lang="zh-CN" altLang="en-US" sz="2400" b="1" dirty="0">
                <a:solidFill>
                  <a:srgbClr val="FF0000"/>
                </a:solidFill>
                <a:latin typeface="微软雅黑" panose="020B0503020204020204" pitchFamily="34" charset="-122"/>
                <a:ea typeface="微软雅黑" panose="020B0503020204020204" pitchFamily="34" charset="-122"/>
              </a:rPr>
              <a:t>经济不</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solidFill>
                  <a:srgbClr val="FF0000"/>
                </a:solidFill>
                <a:latin typeface="微软雅黑" panose="020B0503020204020204" pitchFamily="34" charset="-122"/>
                <a:ea typeface="微软雅黑" panose="020B0503020204020204" pitchFamily="34" charset="-122"/>
              </a:rPr>
              <a:t>稳定</a:t>
            </a:r>
            <a:r>
              <a:rPr lang="en-US" altLang="zh-CN" sz="2400" b="1" dirty="0">
                <a:latin typeface="微软雅黑" panose="020B0503020204020204" pitchFamily="34" charset="-122"/>
                <a:ea typeface="微软雅黑" panose="020B0503020204020204" pitchFamily="34" charset="-122"/>
              </a:rPr>
              <a:t>③</a:t>
            </a:r>
            <a:r>
              <a:rPr lang="zh-CN" altLang="en-US" sz="2400" b="1" dirty="0">
                <a:latin typeface="微软雅黑" panose="020B0503020204020204" pitchFamily="34" charset="-122"/>
                <a:ea typeface="微软雅黑" panose="020B0503020204020204" pitchFamily="34" charset="-122"/>
              </a:rPr>
              <a:t>会产生不正当竞争、垄断，</a:t>
            </a:r>
            <a:r>
              <a:rPr lang="zh-CN" altLang="en-US" sz="2400" b="1" dirty="0">
                <a:solidFill>
                  <a:srgbClr val="FF0000"/>
                </a:solidFill>
                <a:latin typeface="微软雅黑" panose="020B0503020204020204" pitchFamily="34" charset="-122"/>
                <a:ea typeface="微软雅黑" panose="020B0503020204020204" pitchFamily="34" charset="-122"/>
              </a:rPr>
              <a:t>损害社会公平</a:t>
            </a:r>
            <a:r>
              <a:rPr lang="en-US" altLang="zh-CN" sz="2400" b="1" dirty="0">
                <a:latin typeface="微软雅黑" panose="020B0503020204020204" pitchFamily="34" charset="-122"/>
                <a:ea typeface="微软雅黑" panose="020B0503020204020204" pitchFamily="34" charset="-122"/>
              </a:rPr>
              <a:t>④</a:t>
            </a:r>
            <a:r>
              <a:rPr lang="zh-CN" altLang="en-US" sz="2400" b="1" dirty="0">
                <a:latin typeface="微软雅黑" panose="020B0503020204020204" pitchFamily="34" charset="-122"/>
                <a:ea typeface="微软雅黑" panose="020B0503020204020204" pitchFamily="34" charset="-122"/>
              </a:rPr>
              <a:t>会导致</a:t>
            </a:r>
            <a:r>
              <a:rPr lang="zh-CN" altLang="en-US" sz="2400" b="1" dirty="0">
                <a:solidFill>
                  <a:srgbClr val="FF0000"/>
                </a:solidFill>
                <a:latin typeface="微软雅黑" panose="020B0503020204020204" pitchFamily="34" charset="-122"/>
                <a:ea typeface="微软雅黑" panose="020B0503020204020204" pitchFamily="34" charset="-122"/>
              </a:rPr>
              <a:t>收入差距拉大</a:t>
            </a:r>
            <a:r>
              <a:rPr lang="zh-CN" altLang="en-US" sz="2400" b="1" dirty="0">
                <a:latin typeface="微软雅黑" panose="020B0503020204020204" pitchFamily="34" charset="-122"/>
                <a:ea typeface="微软雅黑" panose="020B0503020204020204" pitchFamily="34" charset="-122"/>
              </a:rPr>
              <a:t>  </a:t>
            </a:r>
          </a:p>
        </p:txBody>
      </p:sp>
      <p:sp>
        <p:nvSpPr>
          <p:cNvPr id="22" name="文本框 21">
            <a:extLst>
              <a:ext uri="{FF2B5EF4-FFF2-40B4-BE49-F238E27FC236}">
                <a16:creationId xmlns:a16="http://schemas.microsoft.com/office/drawing/2014/main" id="{C6EFDD56-1865-A524-61B5-BE1F0867A491}"/>
              </a:ext>
            </a:extLst>
          </p:cNvPr>
          <p:cNvSpPr txBox="1"/>
          <p:nvPr/>
        </p:nvSpPr>
        <p:spPr>
          <a:xfrm>
            <a:off x="3346882" y="142881"/>
            <a:ext cx="8550478" cy="523220"/>
          </a:xfrm>
          <a:prstGeom prst="rect">
            <a:avLst/>
          </a:prstGeom>
          <a:noFill/>
        </p:spPr>
        <p:txBody>
          <a:bodyPr wrap="square" rtlCol="0">
            <a:spAutoFit/>
          </a:bodyPr>
          <a:lstStyle/>
          <a:p>
            <a:r>
              <a:rPr lang="zh-CN" altLang="en-US" sz="2800" b="1" dirty="0">
                <a:solidFill>
                  <a:srgbClr val="FF0000"/>
                </a:solidFill>
                <a:highlight>
                  <a:srgbClr val="FFFF00"/>
                </a:highlight>
                <a:latin typeface="黑体" panose="02010609060101010101" pitchFamily="49" charset="-122"/>
                <a:ea typeface="黑体" panose="02010609060101010101" pitchFamily="49" charset="-122"/>
              </a:rPr>
              <a:t>提示：市场缺陷是固有的，不能被消除，只能被弥补</a:t>
            </a:r>
          </a:p>
        </p:txBody>
      </p:sp>
    </p:spTree>
    <p:extLst>
      <p:ext uri="{BB962C8B-B14F-4D97-AF65-F5344CB8AC3E}">
        <p14:creationId xmlns:p14="http://schemas.microsoft.com/office/powerpoint/2010/main" val="317968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C117370-3D87-E3F0-A086-596709D70F73}"/>
              </a:ext>
            </a:extLst>
          </p:cNvPr>
          <p:cNvSpPr txBox="1"/>
          <p:nvPr/>
        </p:nvSpPr>
        <p:spPr>
          <a:xfrm>
            <a:off x="535940" y="619750"/>
            <a:ext cx="8625840" cy="5632311"/>
          </a:xfrm>
          <a:prstGeom prst="rect">
            <a:avLst/>
          </a:prstGeom>
          <a:noFill/>
        </p:spPr>
        <p:txBody>
          <a:bodyPr wrap="square">
            <a:spAutoFit/>
          </a:bodyPr>
          <a:lstStyle/>
          <a:p>
            <a:r>
              <a:rPr lang="en-US" altLang="zh-CN" sz="2800" b="1" dirty="0">
                <a:solidFill>
                  <a:prstClr val="black"/>
                </a:solidFill>
                <a:latin typeface="黑体" panose="02010609060101010101" pitchFamily="49" charset="-122"/>
                <a:ea typeface="黑体" panose="02010609060101010101" pitchFamily="49" charset="-122"/>
                <a:cs typeface="Arial"/>
              </a:rPr>
              <a:t>【</a:t>
            </a:r>
            <a:r>
              <a:rPr lang="zh-CN" altLang="en-US" sz="2800" b="1" dirty="0">
                <a:solidFill>
                  <a:prstClr val="black"/>
                </a:solidFill>
                <a:latin typeface="黑体" panose="02010609060101010101" pitchFamily="49" charset="-122"/>
                <a:ea typeface="黑体" panose="02010609060101010101" pitchFamily="49" charset="-122"/>
                <a:cs typeface="Arial"/>
              </a:rPr>
              <a:t>镜头六</a:t>
            </a:r>
            <a:r>
              <a:rPr lang="en-US" altLang="zh-CN" sz="2800" b="1" dirty="0">
                <a:solidFill>
                  <a:prstClr val="black"/>
                </a:solidFill>
                <a:latin typeface="黑体" panose="02010609060101010101" pitchFamily="49" charset="-122"/>
                <a:ea typeface="黑体" panose="02010609060101010101" pitchFamily="49" charset="-122"/>
                <a:cs typeface="Arial"/>
              </a:rPr>
              <a:t>】</a:t>
            </a:r>
            <a:r>
              <a:rPr lang="zh-CN" altLang="en-US" sz="2800" b="1" dirty="0">
                <a:solidFill>
                  <a:prstClr val="black"/>
                </a:solidFill>
                <a:latin typeface="黑体" panose="02010609060101010101" pitchFamily="49" charset="-122"/>
                <a:ea typeface="黑体" panose="02010609060101010101" pitchFamily="49" charset="-122"/>
                <a:cs typeface="Arial"/>
              </a:rPr>
              <a:t>淄博市政府为让“流量”变“留量”。开通高铁烧烤专列，新增</a:t>
            </a:r>
            <a:r>
              <a:rPr lang="en-US" altLang="zh-CN" sz="2800" b="1" dirty="0">
                <a:solidFill>
                  <a:prstClr val="black"/>
                </a:solidFill>
                <a:latin typeface="黑体" panose="02010609060101010101" pitchFamily="49" charset="-122"/>
                <a:ea typeface="黑体" panose="02010609060101010101" pitchFamily="49" charset="-122"/>
                <a:cs typeface="Arial"/>
              </a:rPr>
              <a:t>21</a:t>
            </a:r>
            <a:r>
              <a:rPr lang="zh-CN" altLang="en-US" sz="2800" b="1" dirty="0">
                <a:solidFill>
                  <a:prstClr val="black"/>
                </a:solidFill>
                <a:latin typeface="黑体" panose="02010609060101010101" pitchFamily="49" charset="-122"/>
                <a:ea typeface="黑体" panose="02010609060101010101" pitchFamily="49" charset="-122"/>
                <a:cs typeface="Arial"/>
              </a:rPr>
              <a:t>条公交线路，保证游客直达“烤点”</a:t>
            </a:r>
            <a:r>
              <a:rPr lang="en-US" altLang="zh-CN" sz="2800" b="1" dirty="0">
                <a:solidFill>
                  <a:prstClr val="black"/>
                </a:solidFill>
                <a:latin typeface="黑体" panose="02010609060101010101" pitchFamily="49" charset="-122"/>
                <a:ea typeface="黑体" panose="02010609060101010101" pitchFamily="49" charset="-122"/>
                <a:cs typeface="Arial"/>
              </a:rPr>
              <a:t>;</a:t>
            </a:r>
            <a:r>
              <a:rPr lang="zh-CN" altLang="en-US" sz="2800" b="1" dirty="0">
                <a:solidFill>
                  <a:prstClr val="black"/>
                </a:solidFill>
                <a:latin typeface="黑体" panose="02010609060101010101" pitchFamily="49" charset="-122"/>
                <a:ea typeface="黑体" panose="02010609060101010101" pitchFamily="49" charset="-122"/>
                <a:cs typeface="Arial"/>
              </a:rPr>
              <a:t>及时规划产业转型，把发展夜市经济和文化旅游列为城市发展重点；成立烧烤协会，制定行业标准，确保食材安全，打击宰客行为，塑造良好市场生态。同时加强环境保护与治理，引入先进的烟气和废弃物处理技术，改善环境卫生，优化发展环境，促进“烧烤经济”的可持续发展。</a:t>
            </a:r>
            <a:endParaRPr lang="en-US" altLang="zh-CN" sz="2800" b="1" dirty="0">
              <a:solidFill>
                <a:prstClr val="black"/>
              </a:solidFill>
              <a:latin typeface="黑体" panose="02010609060101010101" pitchFamily="49" charset="-122"/>
              <a:ea typeface="黑体" panose="02010609060101010101" pitchFamily="49" charset="-122"/>
              <a:cs typeface="Arial"/>
            </a:endParaRPr>
          </a:p>
          <a:p>
            <a:r>
              <a:rPr lang="zh-CN" altLang="en-US" sz="2400" b="1" dirty="0">
                <a:solidFill>
                  <a:prstClr val="black"/>
                </a:solidFill>
                <a:latin typeface="黑体" panose="02010609060101010101" pitchFamily="49" charset="-122"/>
                <a:ea typeface="黑体" panose="02010609060101010101" pitchFamily="49" charset="-122"/>
                <a:cs typeface="Arial"/>
              </a:rPr>
              <a:t>	</a:t>
            </a:r>
            <a:endParaRPr lang="en-US" altLang="zh-CN" sz="2400" b="1" dirty="0">
              <a:solidFill>
                <a:prstClr val="black"/>
              </a:solidFill>
              <a:latin typeface="黑体" panose="02010609060101010101" pitchFamily="49" charset="-122"/>
              <a:ea typeface="黑体" panose="02010609060101010101" pitchFamily="49" charset="-122"/>
              <a:cs typeface="Arial"/>
            </a:endParaRPr>
          </a:p>
          <a:p>
            <a:r>
              <a:rPr lang="zh-CN" altLang="en-US" sz="2800" b="1" dirty="0">
                <a:solidFill>
                  <a:srgbClr val="0000FF"/>
                </a:solidFill>
                <a:latin typeface="微软雅黑" panose="020B0503020204020204" pitchFamily="34" charset="-122"/>
                <a:ea typeface="微软雅黑" panose="020B0503020204020204" pitchFamily="34" charset="-122"/>
              </a:rPr>
              <a:t>任务</a:t>
            </a:r>
            <a:r>
              <a:rPr lang="en-US" altLang="zh-CN" sz="2800" b="1" dirty="0">
                <a:solidFill>
                  <a:srgbClr val="0000FF"/>
                </a:solidFill>
                <a:latin typeface="微软雅黑" panose="020B0503020204020204" pitchFamily="34" charset="-122"/>
                <a:ea typeface="微软雅黑" panose="020B0503020204020204" pitchFamily="34" charset="-122"/>
              </a:rPr>
              <a:t>1:</a:t>
            </a:r>
            <a:r>
              <a:rPr lang="zh-CN" altLang="en-US" sz="2800" b="1" dirty="0">
                <a:solidFill>
                  <a:srgbClr val="0000FF"/>
                </a:solidFill>
                <a:latin typeface="微软雅黑" panose="020B0503020204020204" pitchFamily="34" charset="-122"/>
                <a:ea typeface="微软雅黑" panose="020B0503020204020204" pitchFamily="34" charset="-122"/>
              </a:rPr>
              <a:t>淄博市的“留量”除发挥市场对资源配置的决定作用外，还需要什么</a:t>
            </a:r>
            <a:r>
              <a:rPr lang="en-US" altLang="zh-CN" sz="2800" b="1" dirty="0">
                <a:solidFill>
                  <a:srgbClr val="0000FF"/>
                </a:solidFill>
                <a:latin typeface="微软雅黑" panose="020B0503020204020204" pitchFamily="34" charset="-122"/>
                <a:ea typeface="微软雅黑" panose="020B0503020204020204" pitchFamily="34" charset="-122"/>
              </a:rPr>
              <a:t>?	</a:t>
            </a:r>
          </a:p>
          <a:p>
            <a:r>
              <a:rPr lang="zh-CN" altLang="en-US" sz="2800" b="1" dirty="0">
                <a:solidFill>
                  <a:srgbClr val="0000FF"/>
                </a:solidFill>
                <a:latin typeface="微软雅黑" panose="020B0503020204020204" pitchFamily="34" charset="-122"/>
                <a:ea typeface="微软雅黑" panose="020B0503020204020204" pitchFamily="34" charset="-122"/>
              </a:rPr>
              <a:t>任务</a:t>
            </a:r>
            <a:r>
              <a:rPr lang="en-US" altLang="zh-CN" sz="2800" b="1" dirty="0">
                <a:solidFill>
                  <a:srgbClr val="0000FF"/>
                </a:solidFill>
                <a:latin typeface="微软雅黑" panose="020B0503020204020204" pitchFamily="34" charset="-122"/>
                <a:ea typeface="微软雅黑" panose="020B0503020204020204" pitchFamily="34" charset="-122"/>
              </a:rPr>
              <a:t>2:</a:t>
            </a:r>
            <a:r>
              <a:rPr lang="zh-CN" altLang="en-US" sz="2800" b="1" dirty="0">
                <a:solidFill>
                  <a:srgbClr val="0000FF"/>
                </a:solidFill>
                <a:latin typeface="微软雅黑" panose="020B0503020204020204" pitchFamily="34" charset="-122"/>
                <a:ea typeface="微软雅黑" panose="020B0503020204020204" pitchFamily="34" charset="-122"/>
              </a:rPr>
              <a:t>运用“我国政府的经济职能”的相关知识，分析淄博市政府是如何促进“烧烤经济”的可持续发展？</a:t>
            </a:r>
          </a:p>
        </p:txBody>
      </p:sp>
      <p:grpSp>
        <p:nvGrpSpPr>
          <p:cNvPr id="4" name="组合 3">
            <a:extLst>
              <a:ext uri="{FF2B5EF4-FFF2-40B4-BE49-F238E27FC236}">
                <a16:creationId xmlns:a16="http://schemas.microsoft.com/office/drawing/2014/main" id="{4CB5AE3A-8ECE-A909-58A0-10E63B799F11}"/>
              </a:ext>
            </a:extLst>
          </p:cNvPr>
          <p:cNvGrpSpPr/>
          <p:nvPr/>
        </p:nvGrpSpPr>
        <p:grpSpPr>
          <a:xfrm>
            <a:off x="268503" y="-30312"/>
            <a:ext cx="2982698" cy="543392"/>
            <a:chOff x="-4364737" y="-81320"/>
            <a:chExt cx="4546838" cy="891982"/>
          </a:xfrm>
        </p:grpSpPr>
        <p:sp>
          <p:nvSpPr>
            <p:cNvPr id="5" name="流程图: 多文档 4">
              <a:extLst>
                <a:ext uri="{FF2B5EF4-FFF2-40B4-BE49-F238E27FC236}">
                  <a16:creationId xmlns:a16="http://schemas.microsoft.com/office/drawing/2014/main" id="{8EC6280F-47A2-BEBE-B30F-AC8F1AECBBAD}"/>
                </a:ext>
              </a:extLst>
            </p:cNvPr>
            <p:cNvSpPr/>
            <p:nvPr/>
          </p:nvSpPr>
          <p:spPr>
            <a:xfrm>
              <a:off x="-4364737" y="-81320"/>
              <a:ext cx="4546838" cy="891982"/>
            </a:xfrm>
            <a:prstGeom prst="flowChartMultidocument">
              <a:avLst/>
            </a:prstGeom>
            <a:solidFill>
              <a:schemeClr val="tx1">
                <a:lumMod val="75000"/>
                <a:lumOff val="25000"/>
              </a:schemeClr>
            </a:solidFill>
            <a:ln>
              <a:noFill/>
            </a:ln>
            <a:effectLst>
              <a:outerShdw blurRad="50800" dist="38100" algn="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3636850C-7E71-0AD3-C6AE-01B690D35631}"/>
                </a:ext>
              </a:extLst>
            </p:cNvPr>
            <p:cNvSpPr txBox="1"/>
            <p:nvPr/>
          </p:nvSpPr>
          <p:spPr>
            <a:xfrm>
              <a:off x="-4244390" y="-81320"/>
              <a:ext cx="4284163" cy="7578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B685"/>
                  </a:solidFill>
                  <a:effectLst/>
                  <a:uLnTx/>
                  <a:uFillTx/>
                  <a:latin typeface="字魂35号-经典雅黑" panose="00000500000000000000" pitchFamily="2" charset="-122"/>
                  <a:ea typeface="字魂35号-经典雅黑" panose="00000500000000000000" pitchFamily="2" charset="-122"/>
                  <a:cs typeface="+mn-cs"/>
                </a:rPr>
                <a:t>03</a:t>
              </a:r>
              <a:r>
                <a:rPr lang="zh-CN" altLang="en-US" sz="2400" b="1" dirty="0">
                  <a:solidFill>
                    <a:srgbClr val="FFB685"/>
                  </a:solidFill>
                  <a:latin typeface="字魂35号-经典雅黑" panose="00000500000000000000" pitchFamily="2" charset="-122"/>
                  <a:ea typeface="字魂35号-经典雅黑" panose="00000500000000000000" pitchFamily="2" charset="-122"/>
                </a:rPr>
                <a:t> </a:t>
              </a:r>
              <a:r>
                <a:rPr kumimoji="0" lang="zh-CN" altLang="en-US" sz="2400" b="1" i="0" u="none" strike="noStrike" kern="1200" cap="none" spc="0" normalizeH="0" baseline="0" noProof="0" dirty="0">
                  <a:ln>
                    <a:noFill/>
                  </a:ln>
                  <a:solidFill>
                    <a:srgbClr val="FFB685"/>
                  </a:solidFill>
                  <a:effectLst/>
                  <a:uLnTx/>
                  <a:uFillTx/>
                  <a:latin typeface="字魂35号-经典雅黑" panose="00000500000000000000" pitchFamily="2" charset="-122"/>
                  <a:ea typeface="字魂35号-经典雅黑" panose="00000500000000000000" pitchFamily="2" charset="-122"/>
                  <a:cs typeface="+mn-cs"/>
                </a:rPr>
                <a:t>核心知识探究二</a:t>
              </a:r>
              <a:endParaRPr kumimoji="0" lang="zh-CN" altLang="en-US" sz="3600" b="1" i="0" u="none" strike="noStrike" kern="1200" cap="none" spc="0" normalizeH="0" baseline="0" noProof="0" dirty="0">
                <a:ln>
                  <a:noFill/>
                </a:ln>
                <a:solidFill>
                  <a:srgbClr val="FFB685"/>
                </a:solidFill>
                <a:effectLst/>
                <a:uLnTx/>
                <a:uFillTx/>
                <a:latin typeface="字魂35号-经典雅黑" panose="00000500000000000000" pitchFamily="2" charset="-122"/>
                <a:ea typeface="字魂35号-经典雅黑" panose="00000500000000000000" pitchFamily="2" charset="-122"/>
                <a:cs typeface="+mn-cs"/>
              </a:endParaRPr>
            </a:p>
          </p:txBody>
        </p:sp>
      </p:grpSp>
      <p:pic>
        <p:nvPicPr>
          <p:cNvPr id="8" name="图片 7">
            <a:extLst>
              <a:ext uri="{FF2B5EF4-FFF2-40B4-BE49-F238E27FC236}">
                <a16:creationId xmlns:a16="http://schemas.microsoft.com/office/drawing/2014/main" id="{596755AC-5926-F185-FAB7-7E291D097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600" y="513080"/>
            <a:ext cx="2882900" cy="1894840"/>
          </a:xfrm>
          <a:prstGeom prst="rect">
            <a:avLst/>
          </a:prstGeom>
          <a:ln>
            <a:noFill/>
          </a:ln>
          <a:effectLst>
            <a:softEdge rad="112500"/>
          </a:effectLst>
        </p:spPr>
      </p:pic>
      <p:pic>
        <p:nvPicPr>
          <p:cNvPr id="10" name="图片 9">
            <a:extLst>
              <a:ext uri="{FF2B5EF4-FFF2-40B4-BE49-F238E27FC236}">
                <a16:creationId xmlns:a16="http://schemas.microsoft.com/office/drawing/2014/main" id="{316F518F-0565-5DB1-F8AA-2D82F2F30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2544752"/>
            <a:ext cx="2687319" cy="2936567"/>
          </a:xfrm>
          <a:prstGeom prst="rect">
            <a:avLst/>
          </a:prstGeom>
          <a:ln>
            <a:noFill/>
          </a:ln>
          <a:effectLst>
            <a:softEdge rad="112500"/>
          </a:effectLst>
        </p:spPr>
      </p:pic>
      <p:sp>
        <p:nvSpPr>
          <p:cNvPr id="11" name="文本框 10">
            <a:extLst>
              <a:ext uri="{FF2B5EF4-FFF2-40B4-BE49-F238E27FC236}">
                <a16:creationId xmlns:a16="http://schemas.microsoft.com/office/drawing/2014/main" id="{041B40D2-FE43-CDA6-7C8F-AFBF6D7FCD69}"/>
              </a:ext>
            </a:extLst>
          </p:cNvPr>
          <p:cNvSpPr txBox="1"/>
          <p:nvPr/>
        </p:nvSpPr>
        <p:spPr>
          <a:xfrm>
            <a:off x="5209600" y="4797098"/>
            <a:ext cx="2787588" cy="523220"/>
          </a:xfrm>
          <a:prstGeom prst="rect">
            <a:avLst/>
          </a:prstGeom>
          <a:noFill/>
        </p:spPr>
        <p:txBody>
          <a:bodyPr wrap="square" rtlCol="0">
            <a:spAutoFit/>
          </a:bodyPr>
          <a:lstStyle/>
          <a:p>
            <a:r>
              <a:rPr lang="zh-CN" altLang="en-US" sz="2800" b="1" dirty="0">
                <a:solidFill>
                  <a:srgbClr val="FF0000"/>
                </a:solidFill>
                <a:highlight>
                  <a:srgbClr val="FFFF00"/>
                </a:highlight>
                <a:latin typeface="黑体" panose="02010609060101010101" pitchFamily="49" charset="-122"/>
                <a:ea typeface="黑体" panose="02010609060101010101" pitchFamily="49" charset="-122"/>
              </a:rPr>
              <a:t>国家宏观调控</a:t>
            </a:r>
          </a:p>
        </p:txBody>
      </p:sp>
      <p:grpSp>
        <p:nvGrpSpPr>
          <p:cNvPr id="19" name="组合 18">
            <a:extLst>
              <a:ext uri="{FF2B5EF4-FFF2-40B4-BE49-F238E27FC236}">
                <a16:creationId xmlns:a16="http://schemas.microsoft.com/office/drawing/2014/main" id="{62FC1722-F6CF-1EDD-50E0-E129422ACF81}"/>
              </a:ext>
            </a:extLst>
          </p:cNvPr>
          <p:cNvGrpSpPr/>
          <p:nvPr/>
        </p:nvGrpSpPr>
        <p:grpSpPr>
          <a:xfrm>
            <a:off x="673667" y="619750"/>
            <a:ext cx="8262053" cy="1364972"/>
            <a:chOff x="673667" y="619750"/>
            <a:chExt cx="8262053" cy="1364972"/>
          </a:xfrm>
        </p:grpSpPr>
        <p:cxnSp>
          <p:nvCxnSpPr>
            <p:cNvPr id="13" name="直接连接符 12">
              <a:extLst>
                <a:ext uri="{FF2B5EF4-FFF2-40B4-BE49-F238E27FC236}">
                  <a16:creationId xmlns:a16="http://schemas.microsoft.com/office/drawing/2014/main" id="{0D68C771-68A1-DAF1-8195-9E24A812DE41}"/>
                </a:ext>
              </a:extLst>
            </p:cNvPr>
            <p:cNvCxnSpPr/>
            <p:nvPr/>
          </p:nvCxnSpPr>
          <p:spPr>
            <a:xfrm>
              <a:off x="817880" y="1537682"/>
              <a:ext cx="8061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F3FBAC0B-8306-A7C7-0700-A1BFB596DCFE}"/>
                </a:ext>
              </a:extLst>
            </p:cNvPr>
            <p:cNvCxnSpPr>
              <a:cxnSpLocks/>
            </p:cNvCxnSpPr>
            <p:nvPr/>
          </p:nvCxnSpPr>
          <p:spPr>
            <a:xfrm>
              <a:off x="673667" y="1984722"/>
              <a:ext cx="143453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ECF09DA7-20ED-655B-AEA9-063D8424A75B}"/>
                </a:ext>
              </a:extLst>
            </p:cNvPr>
            <p:cNvSpPr txBox="1"/>
            <p:nvPr/>
          </p:nvSpPr>
          <p:spPr>
            <a:xfrm>
              <a:off x="4566919" y="619750"/>
              <a:ext cx="4368801" cy="523220"/>
            </a:xfrm>
            <a:prstGeom prst="rect">
              <a:avLst/>
            </a:prstGeom>
            <a:solidFill>
              <a:srgbClr val="FFC000"/>
            </a:solidFill>
          </p:spPr>
          <p:txBody>
            <a:bodyPr wrap="square" rtlCol="0">
              <a:spAutoFit/>
            </a:bodyPr>
            <a:lstStyle/>
            <a:p>
              <a:r>
                <a:rPr lang="zh-CN" altLang="en-US" sz="2800" b="1" dirty="0">
                  <a:solidFill>
                    <a:srgbClr val="FF0000"/>
                  </a:solidFill>
                </a:rPr>
                <a:t>通过加强和优化公共服务</a:t>
              </a:r>
            </a:p>
          </p:txBody>
        </p:sp>
      </p:grpSp>
      <p:grpSp>
        <p:nvGrpSpPr>
          <p:cNvPr id="25" name="组合 24">
            <a:extLst>
              <a:ext uri="{FF2B5EF4-FFF2-40B4-BE49-F238E27FC236}">
                <a16:creationId xmlns:a16="http://schemas.microsoft.com/office/drawing/2014/main" id="{81707CAB-1976-EB80-7F60-B375C0DD622C}"/>
              </a:ext>
            </a:extLst>
          </p:cNvPr>
          <p:cNvGrpSpPr/>
          <p:nvPr/>
        </p:nvGrpSpPr>
        <p:grpSpPr>
          <a:xfrm>
            <a:off x="607059" y="1337313"/>
            <a:ext cx="10468610" cy="1070607"/>
            <a:chOff x="607059" y="1337313"/>
            <a:chExt cx="10468610" cy="1070607"/>
          </a:xfrm>
        </p:grpSpPr>
        <p:cxnSp>
          <p:nvCxnSpPr>
            <p:cNvPr id="20" name="直接连接符 19">
              <a:extLst>
                <a:ext uri="{FF2B5EF4-FFF2-40B4-BE49-F238E27FC236}">
                  <a16:creationId xmlns:a16="http://schemas.microsoft.com/office/drawing/2014/main" id="{22678B4A-4B06-11EB-0B9C-669391F3E869}"/>
                </a:ext>
              </a:extLst>
            </p:cNvPr>
            <p:cNvCxnSpPr>
              <a:cxnSpLocks/>
            </p:cNvCxnSpPr>
            <p:nvPr/>
          </p:nvCxnSpPr>
          <p:spPr>
            <a:xfrm>
              <a:off x="2273299" y="1984722"/>
              <a:ext cx="6606541"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直接连接符 21">
              <a:extLst>
                <a:ext uri="{FF2B5EF4-FFF2-40B4-BE49-F238E27FC236}">
                  <a16:creationId xmlns:a16="http://schemas.microsoft.com/office/drawing/2014/main" id="{8FCB173E-7941-3A35-9C49-3E6F226DD4CE}"/>
                </a:ext>
              </a:extLst>
            </p:cNvPr>
            <p:cNvCxnSpPr>
              <a:cxnSpLocks/>
            </p:cNvCxnSpPr>
            <p:nvPr/>
          </p:nvCxnSpPr>
          <p:spPr>
            <a:xfrm>
              <a:off x="607059" y="2407920"/>
              <a:ext cx="3741421"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4" name="文本框 23">
              <a:extLst>
                <a:ext uri="{FF2B5EF4-FFF2-40B4-BE49-F238E27FC236}">
                  <a16:creationId xmlns:a16="http://schemas.microsoft.com/office/drawing/2014/main" id="{7ED13061-FD2F-13E2-DE13-3FF5198A80D5}"/>
                </a:ext>
              </a:extLst>
            </p:cNvPr>
            <p:cNvSpPr txBox="1"/>
            <p:nvPr/>
          </p:nvSpPr>
          <p:spPr>
            <a:xfrm>
              <a:off x="7997188" y="1337313"/>
              <a:ext cx="3078481" cy="523220"/>
            </a:xfrm>
            <a:prstGeom prst="rect">
              <a:avLst/>
            </a:prstGeom>
            <a:solidFill>
              <a:srgbClr val="FFC000"/>
            </a:solidFill>
          </p:spPr>
          <p:txBody>
            <a:bodyPr wrap="square" rtlCol="0">
              <a:spAutoFit/>
            </a:bodyPr>
            <a:lstStyle/>
            <a:p>
              <a:r>
                <a:rPr lang="zh-CN" altLang="en-US" sz="2800" b="1" dirty="0">
                  <a:solidFill>
                    <a:srgbClr val="FF0000"/>
                  </a:solidFill>
                </a:rPr>
                <a:t>通过实施产业政策</a:t>
              </a:r>
            </a:p>
          </p:txBody>
        </p:sp>
      </p:grpSp>
      <p:grpSp>
        <p:nvGrpSpPr>
          <p:cNvPr id="31" name="组合 30">
            <a:extLst>
              <a:ext uri="{FF2B5EF4-FFF2-40B4-BE49-F238E27FC236}">
                <a16:creationId xmlns:a16="http://schemas.microsoft.com/office/drawing/2014/main" id="{B4A61681-3412-8192-2607-61B4E55173A3}"/>
              </a:ext>
            </a:extLst>
          </p:cNvPr>
          <p:cNvGrpSpPr/>
          <p:nvPr/>
        </p:nvGrpSpPr>
        <p:grpSpPr>
          <a:xfrm>
            <a:off x="538764" y="1992961"/>
            <a:ext cx="11134794" cy="954107"/>
            <a:chOff x="673667" y="1993636"/>
            <a:chExt cx="11134794" cy="954107"/>
          </a:xfrm>
        </p:grpSpPr>
        <p:cxnSp>
          <p:nvCxnSpPr>
            <p:cNvPr id="26" name="直接连接符 25">
              <a:extLst>
                <a:ext uri="{FF2B5EF4-FFF2-40B4-BE49-F238E27FC236}">
                  <a16:creationId xmlns:a16="http://schemas.microsoft.com/office/drawing/2014/main" id="{05F6C44C-56EB-C0C3-AF2F-477F3213542B}"/>
                </a:ext>
              </a:extLst>
            </p:cNvPr>
            <p:cNvCxnSpPr>
              <a:cxnSpLocks/>
            </p:cNvCxnSpPr>
            <p:nvPr/>
          </p:nvCxnSpPr>
          <p:spPr>
            <a:xfrm>
              <a:off x="4596128" y="2407920"/>
              <a:ext cx="4283712"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8" name="直接连接符 27">
              <a:extLst>
                <a:ext uri="{FF2B5EF4-FFF2-40B4-BE49-F238E27FC236}">
                  <a16:creationId xmlns:a16="http://schemas.microsoft.com/office/drawing/2014/main" id="{F4E2277D-74FB-CE53-C9EC-E3B677BE36ED}"/>
                </a:ext>
              </a:extLst>
            </p:cNvPr>
            <p:cNvCxnSpPr>
              <a:cxnSpLocks/>
            </p:cNvCxnSpPr>
            <p:nvPr/>
          </p:nvCxnSpPr>
          <p:spPr>
            <a:xfrm>
              <a:off x="673667" y="2829560"/>
              <a:ext cx="8018213" cy="0"/>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30" name="文本框 29">
              <a:extLst>
                <a:ext uri="{FF2B5EF4-FFF2-40B4-BE49-F238E27FC236}">
                  <a16:creationId xmlns:a16="http://schemas.microsoft.com/office/drawing/2014/main" id="{EE827C11-931F-C758-3B48-7E9DA1186819}"/>
                </a:ext>
              </a:extLst>
            </p:cNvPr>
            <p:cNvSpPr txBox="1"/>
            <p:nvPr/>
          </p:nvSpPr>
          <p:spPr>
            <a:xfrm>
              <a:off x="8022588" y="1993636"/>
              <a:ext cx="3785873" cy="954107"/>
            </a:xfrm>
            <a:prstGeom prst="rect">
              <a:avLst/>
            </a:prstGeom>
            <a:solidFill>
              <a:srgbClr val="FFC000"/>
            </a:solidFill>
          </p:spPr>
          <p:txBody>
            <a:bodyPr wrap="square" rtlCol="0">
              <a:spAutoFit/>
            </a:bodyPr>
            <a:lstStyle/>
            <a:p>
              <a:r>
                <a:rPr lang="zh-CN" altLang="en-US" sz="2800" b="1" dirty="0">
                  <a:solidFill>
                    <a:srgbClr val="FF0000"/>
                  </a:solidFill>
                </a:rPr>
                <a:t>通过加强市场监管、质量监管、安全监管</a:t>
              </a:r>
            </a:p>
          </p:txBody>
        </p:sp>
      </p:grpSp>
      <p:grpSp>
        <p:nvGrpSpPr>
          <p:cNvPr id="39" name="组合 38">
            <a:extLst>
              <a:ext uri="{FF2B5EF4-FFF2-40B4-BE49-F238E27FC236}">
                <a16:creationId xmlns:a16="http://schemas.microsoft.com/office/drawing/2014/main" id="{29C3B780-F720-649D-E146-9BE249E8FAEC}"/>
              </a:ext>
            </a:extLst>
          </p:cNvPr>
          <p:cNvGrpSpPr/>
          <p:nvPr/>
        </p:nvGrpSpPr>
        <p:grpSpPr>
          <a:xfrm>
            <a:off x="538764" y="3263870"/>
            <a:ext cx="10139396" cy="1185151"/>
            <a:chOff x="538764" y="3263870"/>
            <a:chExt cx="10139396" cy="1185151"/>
          </a:xfrm>
        </p:grpSpPr>
        <p:cxnSp>
          <p:nvCxnSpPr>
            <p:cNvPr id="32" name="直接连接符 31">
              <a:extLst>
                <a:ext uri="{FF2B5EF4-FFF2-40B4-BE49-F238E27FC236}">
                  <a16:creationId xmlns:a16="http://schemas.microsoft.com/office/drawing/2014/main" id="{ECEC94B0-B810-4FCE-E21E-15FB41F120EA}"/>
                </a:ext>
              </a:extLst>
            </p:cNvPr>
            <p:cNvCxnSpPr/>
            <p:nvPr/>
          </p:nvCxnSpPr>
          <p:spPr>
            <a:xfrm>
              <a:off x="1280160" y="3263870"/>
              <a:ext cx="8061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02EC4A70-B79B-F672-0D92-0277DED8B83A}"/>
                </a:ext>
              </a:extLst>
            </p:cNvPr>
            <p:cNvCxnSpPr>
              <a:cxnSpLocks/>
            </p:cNvCxnSpPr>
            <p:nvPr/>
          </p:nvCxnSpPr>
          <p:spPr>
            <a:xfrm>
              <a:off x="673667" y="3705830"/>
              <a:ext cx="73933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CB1BB676-4DCF-1B82-7252-0074D5B6C441}"/>
                </a:ext>
              </a:extLst>
            </p:cNvPr>
            <p:cNvSpPr txBox="1"/>
            <p:nvPr/>
          </p:nvSpPr>
          <p:spPr>
            <a:xfrm>
              <a:off x="7599679" y="3494914"/>
              <a:ext cx="3078481" cy="954107"/>
            </a:xfrm>
            <a:prstGeom prst="rect">
              <a:avLst/>
            </a:prstGeom>
            <a:solidFill>
              <a:srgbClr val="FFC000"/>
            </a:solidFill>
          </p:spPr>
          <p:txBody>
            <a:bodyPr wrap="square" rtlCol="0">
              <a:spAutoFit/>
            </a:bodyPr>
            <a:lstStyle/>
            <a:p>
              <a:r>
                <a:rPr lang="zh-CN" altLang="en-US" sz="2800" b="1" dirty="0">
                  <a:solidFill>
                    <a:srgbClr val="FF0000"/>
                  </a:solidFill>
                </a:rPr>
                <a:t>通过实施环境政策，推动可持续发展</a:t>
              </a:r>
            </a:p>
          </p:txBody>
        </p:sp>
        <p:cxnSp>
          <p:nvCxnSpPr>
            <p:cNvPr id="36" name="直接连接符 35">
              <a:extLst>
                <a:ext uri="{FF2B5EF4-FFF2-40B4-BE49-F238E27FC236}">
                  <a16:creationId xmlns:a16="http://schemas.microsoft.com/office/drawing/2014/main" id="{0C7939C0-121F-6B37-9585-32D1D5573118}"/>
                </a:ext>
              </a:extLst>
            </p:cNvPr>
            <p:cNvCxnSpPr>
              <a:cxnSpLocks/>
            </p:cNvCxnSpPr>
            <p:nvPr/>
          </p:nvCxnSpPr>
          <p:spPr>
            <a:xfrm>
              <a:off x="538764" y="4096990"/>
              <a:ext cx="48358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956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BE61604-B81A-F3C9-A324-D010171AD1E5}"/>
              </a:ext>
            </a:extLst>
          </p:cNvPr>
          <p:cNvSpPr/>
          <p:nvPr/>
        </p:nvSpPr>
        <p:spPr>
          <a:xfrm>
            <a:off x="105985" y="80656"/>
            <a:ext cx="490363" cy="7462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11">
            <a:extLst>
              <a:ext uri="{FF2B5EF4-FFF2-40B4-BE49-F238E27FC236}">
                <a16:creationId xmlns:a16="http://schemas.microsoft.com/office/drawing/2014/main" id="{2001A68D-68BD-4D31-D771-742076CC4847}"/>
              </a:ext>
            </a:extLst>
          </p:cNvPr>
          <p:cNvSpPr txBox="1"/>
          <p:nvPr/>
        </p:nvSpPr>
        <p:spPr>
          <a:xfrm>
            <a:off x="813546" y="176774"/>
            <a:ext cx="4415999" cy="492443"/>
          </a:xfrm>
          <a:prstGeom prst="rect">
            <a:avLst/>
          </a:prstGeom>
          <a:noFill/>
        </p:spPr>
        <p:txBody>
          <a:bodyPr wrap="square" lIns="0" tIns="0" rIns="0" bIns="0" rtlCol="0">
            <a:spAutoFit/>
          </a:bodyPr>
          <a:lstStyle/>
          <a:p>
            <a:pPr marL="0" lvl="1"/>
            <a:r>
              <a:rPr lang="zh-CN" altLang="en-US" sz="3200" b="1" dirty="0">
                <a:solidFill>
                  <a:schemeClr val="tx1">
                    <a:lumMod val="75000"/>
                    <a:lumOff val="25000"/>
                  </a:schemeClr>
                </a:solidFill>
                <a:effectLst>
                  <a:outerShdw blurRad="38100" dist="38100" dir="2700000" algn="tl">
                    <a:srgbClr val="000000">
                      <a:alpha val="43137"/>
                    </a:srgbClr>
                  </a:outerShdw>
                </a:effectLst>
                <a:latin typeface="字魂50号-白鸽天行体" panose="00000500000000000000" pitchFamily="2" charset="-122"/>
                <a:ea typeface="字魂50号-白鸽天行体" panose="00000500000000000000" pitchFamily="2" charset="-122"/>
                <a:sym typeface="Arial" panose="020B0604020202020204" pitchFamily="34" charset="0"/>
              </a:rPr>
              <a:t>我国政府的经济职能</a:t>
            </a:r>
            <a:endParaRPr lang="en-US" altLang="zh-CN" sz="3200" b="1" dirty="0">
              <a:solidFill>
                <a:schemeClr val="tx1">
                  <a:lumMod val="75000"/>
                  <a:lumOff val="25000"/>
                </a:schemeClr>
              </a:solidFill>
              <a:effectLst>
                <a:outerShdw blurRad="38100" dist="38100" dir="2700000" algn="tl">
                  <a:srgbClr val="000000">
                    <a:alpha val="43137"/>
                  </a:srgbClr>
                </a:outerShdw>
              </a:effectLst>
              <a:latin typeface="字魂50号-白鸽天行体" panose="00000500000000000000" pitchFamily="2" charset="-122"/>
              <a:ea typeface="字魂50号-白鸽天行体" panose="00000500000000000000" pitchFamily="2" charset="-122"/>
              <a:sym typeface="Arial" panose="020B0604020202020204" pitchFamily="34" charset="0"/>
            </a:endParaRPr>
          </a:p>
        </p:txBody>
      </p:sp>
      <p:cxnSp>
        <p:nvCxnSpPr>
          <p:cNvPr id="4" name="直接连接符 3">
            <a:extLst>
              <a:ext uri="{FF2B5EF4-FFF2-40B4-BE49-F238E27FC236}">
                <a16:creationId xmlns:a16="http://schemas.microsoft.com/office/drawing/2014/main" id="{B6704B87-B473-54AE-84EB-EF1FE48B4752}"/>
              </a:ext>
            </a:extLst>
          </p:cNvPr>
          <p:cNvCxnSpPr>
            <a:cxnSpLocks/>
          </p:cNvCxnSpPr>
          <p:nvPr/>
        </p:nvCxnSpPr>
        <p:spPr>
          <a:xfrm>
            <a:off x="1187588" y="877800"/>
            <a:ext cx="34666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2F658695-3824-84B9-5A21-28D344D71AD0}"/>
              </a:ext>
            </a:extLst>
          </p:cNvPr>
          <p:cNvSpPr txBox="1"/>
          <p:nvPr/>
        </p:nvSpPr>
        <p:spPr>
          <a:xfrm>
            <a:off x="489844" y="1556927"/>
            <a:ext cx="10768027" cy="4511171"/>
          </a:xfrm>
          <a:prstGeom prst="rect">
            <a:avLst/>
          </a:prstGeom>
          <a:noFill/>
        </p:spPr>
        <p:txBody>
          <a:bodyPr wrap="square" rtlCol="0">
            <a:spAutoFit/>
          </a:bodyPr>
          <a:lstStyle/>
          <a:p>
            <a:pPr marL="514350" indent="-514350" algn="just">
              <a:lnSpc>
                <a:spcPct val="130000"/>
              </a:lnSpc>
              <a:buFont typeface="+mj-lt"/>
              <a:buAutoNum type="alphaLcPeriod"/>
            </a:pPr>
            <a:r>
              <a:rPr lang="zh-CN" altLang="en-US" sz="3200" b="1" dirty="0">
                <a:latin typeface="微软雅黑" panose="020B0503020204020204" pitchFamily="34" charset="-122"/>
                <a:ea typeface="微软雅黑" panose="020B0503020204020204" pitchFamily="34" charset="-122"/>
              </a:rPr>
              <a:t>实施重大发展战略、规划制度</a:t>
            </a:r>
            <a:endParaRPr lang="en-US" altLang="zh-CN" sz="3200" b="1" dirty="0">
              <a:latin typeface="微软雅黑" panose="020B0503020204020204" pitchFamily="34" charset="-122"/>
              <a:ea typeface="微软雅黑" panose="020B0503020204020204" pitchFamily="34" charset="-122"/>
            </a:endParaRPr>
          </a:p>
          <a:p>
            <a:pPr marL="514350" indent="-514350" algn="just">
              <a:lnSpc>
                <a:spcPct val="130000"/>
              </a:lnSpc>
              <a:buFont typeface="+mj-lt"/>
              <a:buAutoNum type="alphaLcPeriod"/>
            </a:pPr>
            <a:r>
              <a:rPr lang="zh-CN" altLang="en-US" sz="3200" b="1" dirty="0">
                <a:latin typeface="微软雅黑" panose="020B0503020204020204" pitchFamily="34" charset="-122"/>
                <a:ea typeface="微软雅黑" panose="020B0503020204020204" pitchFamily="34" charset="-122"/>
              </a:rPr>
              <a:t>实施宏观经济政策</a:t>
            </a:r>
            <a:endParaRPr lang="en-US" altLang="zh-CN" sz="3200" b="1" dirty="0">
              <a:latin typeface="微软雅黑" panose="020B0503020204020204" pitchFamily="34" charset="-122"/>
              <a:ea typeface="微软雅黑" panose="020B0503020204020204" pitchFamily="34" charset="-122"/>
            </a:endParaRPr>
          </a:p>
          <a:p>
            <a:pPr marL="514350" indent="-514350" algn="just">
              <a:lnSpc>
                <a:spcPct val="130000"/>
              </a:lnSpc>
              <a:buFont typeface="+mj-lt"/>
              <a:buAutoNum type="alphaLcPeriod"/>
            </a:pPr>
            <a:r>
              <a:rPr lang="zh-CN" altLang="en-US" sz="3200" b="1" dirty="0">
                <a:latin typeface="微软雅黑" panose="020B0503020204020204" pitchFamily="34" charset="-122"/>
                <a:ea typeface="微软雅黑" panose="020B0503020204020204" pitchFamily="34" charset="-122"/>
              </a:rPr>
              <a:t>实施产业政策</a:t>
            </a:r>
            <a:endParaRPr lang="en-US" altLang="zh-CN" sz="3200" b="1" dirty="0">
              <a:latin typeface="微软雅黑" panose="020B0503020204020204" pitchFamily="34" charset="-122"/>
              <a:ea typeface="微软雅黑" panose="020B0503020204020204" pitchFamily="34" charset="-122"/>
            </a:endParaRPr>
          </a:p>
          <a:p>
            <a:pPr marL="514350" indent="-514350" algn="just">
              <a:lnSpc>
                <a:spcPct val="130000"/>
              </a:lnSpc>
              <a:buFont typeface="+mj-lt"/>
              <a:buAutoNum type="alphaLcPeriod"/>
            </a:pPr>
            <a:r>
              <a:rPr lang="zh-CN" altLang="en-US" sz="3200" b="1" dirty="0">
                <a:latin typeface="微软雅黑" panose="020B0503020204020204" pitchFamily="34" charset="-122"/>
                <a:ea typeface="微软雅黑" panose="020B0503020204020204" pitchFamily="34" charset="-122"/>
              </a:rPr>
              <a:t>实施区域政策、环境政策</a:t>
            </a:r>
            <a:endParaRPr lang="en-US" altLang="zh-CN" sz="3200" b="1" dirty="0">
              <a:latin typeface="微软雅黑" panose="020B0503020204020204" pitchFamily="34" charset="-122"/>
              <a:ea typeface="微软雅黑" panose="020B0503020204020204" pitchFamily="34" charset="-122"/>
            </a:endParaRPr>
          </a:p>
          <a:p>
            <a:pPr marL="514350" indent="-514350" algn="just">
              <a:lnSpc>
                <a:spcPct val="130000"/>
              </a:lnSpc>
              <a:buFont typeface="+mj-lt"/>
              <a:buAutoNum type="alphaLcPeriod"/>
            </a:pPr>
            <a:r>
              <a:rPr lang="zh-CN" altLang="en-US" sz="3200" b="1" dirty="0">
                <a:latin typeface="微软雅黑" panose="020B0503020204020204" pitchFamily="34" charset="-122"/>
                <a:ea typeface="微软雅黑" panose="020B0503020204020204" pitchFamily="34" charset="-122"/>
              </a:rPr>
              <a:t>加强市场监管、质量监管、安全监管，规范市场秩序</a:t>
            </a:r>
            <a:endParaRPr lang="en-US" altLang="zh-CN" sz="3200" b="1" dirty="0">
              <a:latin typeface="微软雅黑" panose="020B0503020204020204" pitchFamily="34" charset="-122"/>
              <a:ea typeface="微软雅黑" panose="020B0503020204020204" pitchFamily="34" charset="-122"/>
            </a:endParaRPr>
          </a:p>
          <a:p>
            <a:pPr marL="514350" indent="-514350" algn="just">
              <a:lnSpc>
                <a:spcPct val="130000"/>
              </a:lnSpc>
              <a:buFont typeface="+mj-lt"/>
              <a:buAutoNum type="alphaLcPeriod"/>
            </a:pPr>
            <a:endParaRPr lang="en-US" altLang="zh-CN" sz="3200" b="1" dirty="0">
              <a:latin typeface="微软雅黑" panose="020B0503020204020204" pitchFamily="34" charset="-122"/>
              <a:ea typeface="微软雅黑" panose="020B0503020204020204" pitchFamily="34" charset="-122"/>
            </a:endParaRPr>
          </a:p>
          <a:p>
            <a:pPr marL="514350" indent="-514350" algn="just">
              <a:lnSpc>
                <a:spcPct val="130000"/>
              </a:lnSpc>
              <a:buFont typeface="+mj-lt"/>
              <a:buAutoNum type="alphaLcPeriod"/>
            </a:pPr>
            <a:r>
              <a:rPr lang="zh-CN" altLang="en-US" sz="3200" b="1" dirty="0">
                <a:latin typeface="微软雅黑" panose="020B0503020204020204" pitchFamily="34" charset="-122"/>
                <a:ea typeface="微软雅黑" panose="020B0503020204020204" pitchFamily="34" charset="-122"/>
              </a:rPr>
              <a:t>优化公共服务</a:t>
            </a:r>
          </a:p>
        </p:txBody>
      </p:sp>
      <p:sp>
        <p:nvSpPr>
          <p:cNvPr id="10" name="文本框 9">
            <a:extLst>
              <a:ext uri="{FF2B5EF4-FFF2-40B4-BE49-F238E27FC236}">
                <a16:creationId xmlns:a16="http://schemas.microsoft.com/office/drawing/2014/main" id="{ACDA52C5-1CC5-C21D-00BF-980E6BC333CA}"/>
              </a:ext>
            </a:extLst>
          </p:cNvPr>
          <p:cNvSpPr txBox="1"/>
          <p:nvPr/>
        </p:nvSpPr>
        <p:spPr>
          <a:xfrm>
            <a:off x="6170213" y="1666501"/>
            <a:ext cx="4800599" cy="538674"/>
          </a:xfrm>
          <a:prstGeom prst="rect">
            <a:avLst/>
          </a:prstGeom>
          <a:noFill/>
          <a:ln w="38100">
            <a:noFill/>
          </a:ln>
        </p:spPr>
        <p:txBody>
          <a:bodyPr wrap="square" rtlCol="0">
            <a:spAutoFit/>
          </a:bodyPr>
          <a:lstStyle/>
          <a:p>
            <a:pPr algn="just">
              <a:lnSpc>
                <a:spcPct val="130000"/>
              </a:lnSpc>
            </a:pPr>
            <a:r>
              <a:rPr lang="zh-CN" altLang="en-US" sz="2600" b="1" dirty="0">
                <a:latin typeface="仿宋" panose="02010609060101010101" pitchFamily="49" charset="-122"/>
                <a:ea typeface="仿宋" panose="02010609060101010101" pitchFamily="49" charset="-122"/>
              </a:rPr>
              <a:t>（例：“十四五”规划等）</a:t>
            </a:r>
          </a:p>
        </p:txBody>
      </p:sp>
      <p:sp>
        <p:nvSpPr>
          <p:cNvPr id="11" name="文本框 10">
            <a:extLst>
              <a:ext uri="{FF2B5EF4-FFF2-40B4-BE49-F238E27FC236}">
                <a16:creationId xmlns:a16="http://schemas.microsoft.com/office/drawing/2014/main" id="{1E4BCC9A-4AFA-F818-6DC2-3E182A9AD3A3}"/>
              </a:ext>
            </a:extLst>
          </p:cNvPr>
          <p:cNvSpPr txBox="1"/>
          <p:nvPr/>
        </p:nvSpPr>
        <p:spPr>
          <a:xfrm>
            <a:off x="4412932" y="2262171"/>
            <a:ext cx="7564163" cy="573042"/>
          </a:xfrm>
          <a:prstGeom prst="rect">
            <a:avLst/>
          </a:prstGeom>
          <a:noFill/>
          <a:ln w="38100">
            <a:noFill/>
          </a:ln>
        </p:spPr>
        <p:txBody>
          <a:bodyPr wrap="square" rtlCol="0">
            <a:spAutoFit/>
          </a:bodyPr>
          <a:lstStyle/>
          <a:p>
            <a:pPr algn="just">
              <a:lnSpc>
                <a:spcPct val="130000"/>
              </a:lnSpc>
            </a:pPr>
            <a:r>
              <a:rPr lang="zh-CN" altLang="en-US" sz="2600" b="1" dirty="0">
                <a:latin typeface="仿宋" panose="02010609060101010101" pitchFamily="49" charset="-122"/>
                <a:ea typeface="仿宋" panose="02010609060101010101" pitchFamily="49" charset="-122"/>
              </a:rPr>
              <a:t>（例：</a:t>
            </a:r>
            <a:r>
              <a:rPr lang="zh-CN" altLang="en-US" sz="2800" b="1" dirty="0">
                <a:solidFill>
                  <a:srgbClr val="FF0000"/>
                </a:solidFill>
                <a:latin typeface="黑体" panose="02010609060101010101" pitchFamily="49" charset="-122"/>
                <a:ea typeface="黑体" panose="02010609060101010101" pitchFamily="49" charset="-122"/>
              </a:rPr>
              <a:t>财政税收政策</a:t>
            </a:r>
            <a:r>
              <a:rPr lang="zh-CN" altLang="en-US" sz="2600" b="1" dirty="0">
                <a:latin typeface="仿宋" panose="02010609060101010101" pitchFamily="49" charset="-122"/>
                <a:ea typeface="仿宋"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货币政策</a:t>
            </a:r>
            <a:r>
              <a:rPr lang="zh-CN" altLang="en-US" sz="2600" b="1" dirty="0">
                <a:latin typeface="仿宋" panose="02010609060101010101" pitchFamily="49" charset="-122"/>
                <a:ea typeface="仿宋" panose="02010609060101010101" pitchFamily="49" charset="-122"/>
              </a:rPr>
              <a:t>等）</a:t>
            </a:r>
          </a:p>
        </p:txBody>
      </p:sp>
      <p:sp>
        <p:nvSpPr>
          <p:cNvPr id="12" name="文本框 11">
            <a:extLst>
              <a:ext uri="{FF2B5EF4-FFF2-40B4-BE49-F238E27FC236}">
                <a16:creationId xmlns:a16="http://schemas.microsoft.com/office/drawing/2014/main" id="{9258AE92-B8BA-65FB-D46D-FC659E1A26C3}"/>
              </a:ext>
            </a:extLst>
          </p:cNvPr>
          <p:cNvSpPr txBox="1"/>
          <p:nvPr/>
        </p:nvSpPr>
        <p:spPr>
          <a:xfrm>
            <a:off x="3664179" y="2883442"/>
            <a:ext cx="8037976" cy="538674"/>
          </a:xfrm>
          <a:prstGeom prst="rect">
            <a:avLst/>
          </a:prstGeom>
          <a:noFill/>
          <a:ln w="38100">
            <a:noFill/>
          </a:ln>
        </p:spPr>
        <p:txBody>
          <a:bodyPr wrap="square" rtlCol="0">
            <a:spAutoFit/>
          </a:bodyPr>
          <a:lstStyle/>
          <a:p>
            <a:pPr algn="just">
              <a:lnSpc>
                <a:spcPct val="130000"/>
              </a:lnSpc>
            </a:pPr>
            <a:r>
              <a:rPr lang="zh-CN" altLang="en-US" sz="2600" b="1" dirty="0">
                <a:latin typeface="仿宋" panose="02010609060101010101" pitchFamily="49" charset="-122"/>
                <a:ea typeface="仿宋" panose="02010609060101010101" pitchFamily="49" charset="-122"/>
              </a:rPr>
              <a:t>（例：出台新能源汽车、人工智能、数字经济等政策）</a:t>
            </a:r>
          </a:p>
        </p:txBody>
      </p:sp>
      <p:sp>
        <p:nvSpPr>
          <p:cNvPr id="13" name="文本框 12">
            <a:extLst>
              <a:ext uri="{FF2B5EF4-FFF2-40B4-BE49-F238E27FC236}">
                <a16:creationId xmlns:a16="http://schemas.microsoft.com/office/drawing/2014/main" id="{BA205096-1474-F289-D57C-6BBEE8B55CF2}"/>
              </a:ext>
            </a:extLst>
          </p:cNvPr>
          <p:cNvSpPr txBox="1"/>
          <p:nvPr/>
        </p:nvSpPr>
        <p:spPr>
          <a:xfrm>
            <a:off x="5522845" y="3553851"/>
            <a:ext cx="6669155" cy="538674"/>
          </a:xfrm>
          <a:prstGeom prst="rect">
            <a:avLst/>
          </a:prstGeom>
          <a:noFill/>
          <a:ln w="38100">
            <a:noFill/>
          </a:ln>
        </p:spPr>
        <p:txBody>
          <a:bodyPr wrap="square" rtlCol="0">
            <a:spAutoFit/>
          </a:bodyPr>
          <a:lstStyle/>
          <a:p>
            <a:pPr algn="just">
              <a:lnSpc>
                <a:spcPct val="130000"/>
              </a:lnSpc>
            </a:pPr>
            <a:r>
              <a:rPr lang="zh-CN" altLang="en-US" sz="2600" b="1" dirty="0">
                <a:latin typeface="仿宋" panose="02010609060101010101" pitchFamily="49" charset="-122"/>
                <a:ea typeface="仿宋" panose="02010609060101010101" pitchFamily="49" charset="-122"/>
              </a:rPr>
              <a:t>（例：西部大开发、促进中部崛起等措施）</a:t>
            </a:r>
          </a:p>
        </p:txBody>
      </p:sp>
      <p:sp>
        <p:nvSpPr>
          <p:cNvPr id="14" name="文本框 13">
            <a:extLst>
              <a:ext uri="{FF2B5EF4-FFF2-40B4-BE49-F238E27FC236}">
                <a16:creationId xmlns:a16="http://schemas.microsoft.com/office/drawing/2014/main" id="{DD97F331-B95B-B1C2-CD4C-C0CD167FF399}"/>
              </a:ext>
            </a:extLst>
          </p:cNvPr>
          <p:cNvSpPr txBox="1"/>
          <p:nvPr/>
        </p:nvSpPr>
        <p:spPr>
          <a:xfrm>
            <a:off x="7401488" y="4725180"/>
            <a:ext cx="3856383" cy="538674"/>
          </a:xfrm>
          <a:prstGeom prst="rect">
            <a:avLst/>
          </a:prstGeom>
          <a:noFill/>
          <a:ln w="38100">
            <a:noFill/>
          </a:ln>
        </p:spPr>
        <p:txBody>
          <a:bodyPr wrap="square" rtlCol="0">
            <a:spAutoFit/>
          </a:bodyPr>
          <a:lstStyle/>
          <a:p>
            <a:pPr algn="just">
              <a:lnSpc>
                <a:spcPct val="130000"/>
              </a:lnSpc>
            </a:pPr>
            <a:r>
              <a:rPr lang="zh-CN" altLang="en-US" sz="2600" b="1" dirty="0">
                <a:latin typeface="仿宋" panose="02010609060101010101" pitchFamily="49" charset="-122"/>
                <a:ea typeface="仿宋" panose="02010609060101010101" pitchFamily="49" charset="-122"/>
              </a:rPr>
              <a:t>（例：打击假冒伪劣等）</a:t>
            </a:r>
          </a:p>
        </p:txBody>
      </p:sp>
      <p:sp>
        <p:nvSpPr>
          <p:cNvPr id="15" name="文本框 14">
            <a:extLst>
              <a:ext uri="{FF2B5EF4-FFF2-40B4-BE49-F238E27FC236}">
                <a16:creationId xmlns:a16="http://schemas.microsoft.com/office/drawing/2014/main" id="{20795294-E45C-CE6F-2AE9-4B81EECFEEFA}"/>
              </a:ext>
            </a:extLst>
          </p:cNvPr>
          <p:cNvSpPr txBox="1"/>
          <p:nvPr/>
        </p:nvSpPr>
        <p:spPr>
          <a:xfrm>
            <a:off x="3664179" y="5449870"/>
            <a:ext cx="8567846" cy="538674"/>
          </a:xfrm>
          <a:prstGeom prst="rect">
            <a:avLst/>
          </a:prstGeom>
          <a:noFill/>
          <a:ln w="38100">
            <a:noFill/>
          </a:ln>
        </p:spPr>
        <p:txBody>
          <a:bodyPr wrap="square" rtlCol="0">
            <a:spAutoFit/>
          </a:bodyPr>
          <a:lstStyle/>
          <a:p>
            <a:pPr algn="just">
              <a:lnSpc>
                <a:spcPct val="130000"/>
              </a:lnSpc>
            </a:pPr>
            <a:r>
              <a:rPr lang="zh-CN" altLang="en-US" sz="2600" b="1" dirty="0">
                <a:latin typeface="仿宋" panose="02010609060101010101" pitchFamily="49" charset="-122"/>
                <a:ea typeface="仿宋" panose="02010609060101010101" pitchFamily="49" charset="-122"/>
              </a:rPr>
              <a:t>（例：一站式服务、“最多跑一趟”等便民利民措施）</a:t>
            </a:r>
          </a:p>
        </p:txBody>
      </p:sp>
      <p:sp>
        <p:nvSpPr>
          <p:cNvPr id="16" name="矩形 15">
            <a:extLst>
              <a:ext uri="{FF2B5EF4-FFF2-40B4-BE49-F238E27FC236}">
                <a16:creationId xmlns:a16="http://schemas.microsoft.com/office/drawing/2014/main" id="{5708B41C-CEB0-43D5-7585-3614F34289F9}"/>
              </a:ext>
            </a:extLst>
          </p:cNvPr>
          <p:cNvSpPr/>
          <p:nvPr/>
        </p:nvSpPr>
        <p:spPr>
          <a:xfrm>
            <a:off x="429809" y="1340168"/>
            <a:ext cx="11332381" cy="4936344"/>
          </a:xfrm>
          <a:prstGeom prst="rect">
            <a:avLst/>
          </a:prstGeom>
          <a:noFill/>
          <a:ln w="762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8086F018-644B-D707-A098-06128AB313C6}"/>
              </a:ext>
            </a:extLst>
          </p:cNvPr>
          <p:cNvSpPr txBox="1"/>
          <p:nvPr/>
        </p:nvSpPr>
        <p:spPr>
          <a:xfrm>
            <a:off x="4989825" y="241289"/>
            <a:ext cx="6987270" cy="523220"/>
          </a:xfrm>
          <a:prstGeom prst="rect">
            <a:avLst/>
          </a:prstGeom>
          <a:noFill/>
        </p:spPr>
        <p:txBody>
          <a:bodyPr wrap="square" rtlCol="0">
            <a:spAutoFit/>
          </a:bodyPr>
          <a:lstStyle/>
          <a:p>
            <a:r>
              <a:rPr lang="zh-CN" altLang="en-US" sz="2800" b="1" dirty="0">
                <a:solidFill>
                  <a:srgbClr val="FF0000"/>
                </a:solidFill>
                <a:highlight>
                  <a:srgbClr val="FFFF00"/>
                </a:highlight>
                <a:latin typeface="黑体" panose="02010609060101010101" pitchFamily="49" charset="-122"/>
                <a:ea typeface="黑体" panose="02010609060101010101" pitchFamily="49" charset="-122"/>
              </a:rPr>
              <a:t>口诀：一制度、四政策、三监管、一服务</a:t>
            </a:r>
          </a:p>
        </p:txBody>
      </p:sp>
    </p:spTree>
    <p:extLst>
      <p:ext uri="{BB962C8B-B14F-4D97-AF65-F5344CB8AC3E}">
        <p14:creationId xmlns:p14="http://schemas.microsoft.com/office/powerpoint/2010/main" val="40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BFA339F1-330D-4F59-8968-0EEBC5D46A77}"/>
              </a:ext>
            </a:extLst>
          </p:cNvPr>
          <p:cNvSpPr/>
          <p:nvPr/>
        </p:nvSpPr>
        <p:spPr>
          <a:xfrm>
            <a:off x="453833" y="2304400"/>
            <a:ext cx="3062905" cy="1200329"/>
          </a:xfrm>
          <a:prstGeom prst="rect">
            <a:avLst/>
          </a:prstGeom>
          <a:ln>
            <a:noFill/>
          </a:ln>
          <a:effectLst>
            <a:outerShdw blurRad="63500" sx="102000" sy="102000" algn="ctr" rotWithShape="0">
              <a:prstClr val="black">
                <a:alpha val="40000"/>
              </a:prstClr>
            </a:outerShdw>
          </a:effectLst>
        </p:spPr>
        <p:txBody>
          <a:bodyPr wrap="square">
            <a:spAutoFit/>
          </a:bodyPr>
          <a:lstStyle/>
          <a:p>
            <a:pPr algn="ctr"/>
            <a:r>
              <a:rPr lang="zh-CN" altLang="en-US" sz="3600" b="1" dirty="0">
                <a:latin typeface="微软雅黑" panose="020B0503020204020204" pitchFamily="34" charset="-122"/>
                <a:ea typeface="微软雅黑" panose="020B0503020204020204" pitchFamily="34" charset="-122"/>
              </a:rPr>
              <a:t>社会主义</a:t>
            </a:r>
            <a:endParaRPr lang="en-US" altLang="zh-CN" sz="3600" b="1" dirty="0">
              <a:latin typeface="微软雅黑" panose="020B0503020204020204" pitchFamily="34" charset="-122"/>
              <a:ea typeface="微软雅黑" panose="020B0503020204020204" pitchFamily="34" charset="-122"/>
            </a:endParaRPr>
          </a:p>
          <a:p>
            <a:pPr algn="ctr"/>
            <a:r>
              <a:rPr lang="zh-CN" altLang="en-US" sz="3600" b="1" dirty="0">
                <a:latin typeface="微软雅黑" panose="020B0503020204020204" pitchFamily="34" charset="-122"/>
                <a:ea typeface="微软雅黑" panose="020B0503020204020204" pitchFamily="34" charset="-122"/>
              </a:rPr>
              <a:t>市场经济体制</a:t>
            </a:r>
          </a:p>
        </p:txBody>
      </p:sp>
      <p:sp>
        <p:nvSpPr>
          <p:cNvPr id="7" name="矩形 6">
            <a:extLst>
              <a:ext uri="{FF2B5EF4-FFF2-40B4-BE49-F238E27FC236}">
                <a16:creationId xmlns:a16="http://schemas.microsoft.com/office/drawing/2014/main" id="{BFA339F1-330D-4F59-8968-0EEBC5D46A77}"/>
              </a:ext>
            </a:extLst>
          </p:cNvPr>
          <p:cNvSpPr/>
          <p:nvPr/>
        </p:nvSpPr>
        <p:spPr>
          <a:xfrm>
            <a:off x="7203571" y="1028852"/>
            <a:ext cx="3204498" cy="1224118"/>
          </a:xfrm>
          <a:prstGeom prst="rect">
            <a:avLst/>
          </a:prstGeom>
          <a:ln w="57150">
            <a:noFill/>
          </a:ln>
          <a:effectLst/>
        </p:spPr>
        <p:txBody>
          <a:bodyPr wrap="square">
            <a:spAutoFit/>
          </a:bodyPr>
          <a:lstStyle/>
          <a:p>
            <a:pPr algn="ctr">
              <a:lnSpc>
                <a:spcPct val="120000"/>
              </a:lnSpc>
            </a:pPr>
            <a:r>
              <a:rPr lang="zh-CN" altLang="en-US" sz="3200" b="1" dirty="0">
                <a:latin typeface="微软雅黑" panose="020B0503020204020204" pitchFamily="34" charset="-122"/>
                <a:ea typeface="微软雅黑" panose="020B0503020204020204" pitchFamily="34" charset="-122"/>
              </a:rPr>
              <a:t>市场调节</a:t>
            </a:r>
            <a:endParaRPr lang="en-US" altLang="zh-CN" sz="3200" b="1" dirty="0">
              <a:latin typeface="微软雅黑" panose="020B0503020204020204" pitchFamily="34" charset="-122"/>
              <a:ea typeface="微软雅黑" panose="020B0503020204020204" pitchFamily="34" charset="-122"/>
            </a:endParaRPr>
          </a:p>
          <a:p>
            <a:pPr algn="ctr">
              <a:lnSpc>
                <a:spcPct val="120000"/>
              </a:lnSpc>
            </a:pPr>
            <a:r>
              <a:rPr lang="zh-CN" altLang="en-US" sz="3200" b="1" dirty="0">
                <a:latin typeface="微软雅黑" panose="020B0503020204020204" pitchFamily="34" charset="-122"/>
                <a:ea typeface="微软雅黑" panose="020B0503020204020204" pitchFamily="34" charset="-122"/>
              </a:rPr>
              <a:t>供求 价格 竞争</a:t>
            </a:r>
          </a:p>
        </p:txBody>
      </p:sp>
      <p:sp>
        <p:nvSpPr>
          <p:cNvPr id="8" name="矩形 7">
            <a:extLst>
              <a:ext uri="{FF2B5EF4-FFF2-40B4-BE49-F238E27FC236}">
                <a16:creationId xmlns:a16="http://schemas.microsoft.com/office/drawing/2014/main" id="{BFA339F1-330D-4F59-8968-0EEBC5D46A77}"/>
              </a:ext>
            </a:extLst>
          </p:cNvPr>
          <p:cNvSpPr/>
          <p:nvPr/>
        </p:nvSpPr>
        <p:spPr>
          <a:xfrm>
            <a:off x="4906808" y="4071348"/>
            <a:ext cx="3514662" cy="1224118"/>
          </a:xfrm>
          <a:prstGeom prst="rect">
            <a:avLst/>
          </a:prstGeom>
          <a:ln>
            <a:noFill/>
          </a:ln>
          <a:effectLst>
            <a:outerShdw blurRad="63500" sx="102000" sy="102000" algn="ctr" rotWithShape="0">
              <a:prstClr val="black">
                <a:alpha val="40000"/>
              </a:prstClr>
            </a:outerShdw>
          </a:effectLst>
        </p:spPr>
        <p:txBody>
          <a:bodyPr wrap="square">
            <a:spAutoFit/>
          </a:bodyPr>
          <a:lstStyle/>
          <a:p>
            <a:pPr algn="ctr">
              <a:lnSpc>
                <a:spcPct val="120000"/>
              </a:lnSpc>
            </a:pPr>
            <a:r>
              <a:rPr lang="zh-CN" altLang="en-US" sz="3200" b="1" dirty="0">
                <a:latin typeface="微软雅黑" panose="020B0503020204020204" pitchFamily="34" charset="-122"/>
                <a:ea typeface="微软雅黑" panose="020B0503020204020204" pitchFamily="34" charset="-122"/>
              </a:rPr>
              <a:t>更好发挥政府作用</a:t>
            </a:r>
            <a:endParaRPr lang="en-US" altLang="zh-CN" sz="3200" b="1" dirty="0">
              <a:latin typeface="微软雅黑" panose="020B0503020204020204" pitchFamily="34" charset="-122"/>
              <a:ea typeface="微软雅黑" panose="020B0503020204020204" pitchFamily="34" charset="-122"/>
            </a:endParaRPr>
          </a:p>
          <a:p>
            <a:pPr algn="ctr">
              <a:lnSpc>
                <a:spcPct val="120000"/>
              </a:lnSpc>
            </a:pPr>
            <a:r>
              <a:rPr lang="zh-CN" altLang="en-US" sz="3200" b="1" dirty="0">
                <a:latin typeface="微软雅黑" panose="020B0503020204020204" pitchFamily="34" charset="-122"/>
                <a:ea typeface="微软雅黑" panose="020B0503020204020204" pitchFamily="34" charset="-122"/>
              </a:rPr>
              <a:t>政府的经济职能</a:t>
            </a:r>
          </a:p>
        </p:txBody>
      </p:sp>
      <p:sp>
        <p:nvSpPr>
          <p:cNvPr id="13" name="矩形 12">
            <a:extLst>
              <a:ext uri="{FF2B5EF4-FFF2-40B4-BE49-F238E27FC236}">
                <a16:creationId xmlns:a16="http://schemas.microsoft.com/office/drawing/2014/main" id="{BFA339F1-330D-4F59-8968-0EEBC5D46A77}"/>
              </a:ext>
            </a:extLst>
          </p:cNvPr>
          <p:cNvSpPr/>
          <p:nvPr/>
        </p:nvSpPr>
        <p:spPr>
          <a:xfrm>
            <a:off x="4886005" y="5313392"/>
            <a:ext cx="5390835" cy="830997"/>
          </a:xfrm>
          <a:prstGeom prst="rect">
            <a:avLst/>
          </a:prstGeom>
          <a:ln>
            <a:noFill/>
          </a:ln>
          <a:effectLst>
            <a:outerShdw blurRad="63500" sx="102000" sy="102000" algn="ctr" rotWithShape="0">
              <a:prstClr val="black">
                <a:alpha val="40000"/>
              </a:prstClr>
            </a:outerShdw>
          </a:effectLst>
        </p:spPr>
        <p:txBody>
          <a:bodyPr wrap="square">
            <a:spAutoFit/>
          </a:bodyPr>
          <a:lstStyle/>
          <a:p>
            <a:pPr algn="just"/>
            <a:r>
              <a:rPr lang="zh-CN" altLang="en-US" sz="2400" b="1" dirty="0">
                <a:latin typeface="楷体" panose="02010609060101010101" pitchFamily="49" charset="-122"/>
                <a:ea typeface="楷体" panose="02010609060101010101" pitchFamily="49" charset="-122"/>
              </a:rPr>
              <a:t>战略、规划，宏观政策，产业、区域、环境政策，市场监管，公共服务</a:t>
            </a:r>
          </a:p>
        </p:txBody>
      </p:sp>
      <p:sp>
        <p:nvSpPr>
          <p:cNvPr id="20" name="矩形 19">
            <a:extLst>
              <a:ext uri="{FF2B5EF4-FFF2-40B4-BE49-F238E27FC236}">
                <a16:creationId xmlns:a16="http://schemas.microsoft.com/office/drawing/2014/main" id="{BFA339F1-330D-4F59-8968-0EEBC5D46A77}"/>
              </a:ext>
            </a:extLst>
          </p:cNvPr>
          <p:cNvSpPr/>
          <p:nvPr/>
        </p:nvSpPr>
        <p:spPr>
          <a:xfrm>
            <a:off x="331434" y="4513333"/>
            <a:ext cx="3548025" cy="1599733"/>
          </a:xfrm>
          <a:prstGeom prst="rect">
            <a:avLst/>
          </a:prstGeom>
          <a:ln>
            <a:solidFill>
              <a:schemeClr val="tx1"/>
            </a:solidFill>
          </a:ln>
          <a:effectLst>
            <a:outerShdw blurRad="63500" sx="102000" sy="102000" algn="ctr" rotWithShape="0">
              <a:prstClr val="black">
                <a:alpha val="40000"/>
              </a:prstClr>
            </a:outerShdw>
          </a:effectLst>
        </p:spPr>
        <p:txBody>
          <a:bodyPr wrap="square">
            <a:spAutoFit/>
          </a:bodyPr>
          <a:lstStyle/>
          <a:p>
            <a:pPr algn="ctr">
              <a:lnSpc>
                <a:spcPct val="120000"/>
              </a:lnSpc>
            </a:pPr>
            <a:r>
              <a:rPr lang="zh-CN" altLang="en-US" sz="2800" b="1" dirty="0">
                <a:latin typeface="微软雅黑" panose="020B0503020204020204" pitchFamily="34" charset="-122"/>
                <a:ea typeface="微软雅黑" panose="020B0503020204020204" pitchFamily="34" charset="-122"/>
              </a:rPr>
              <a:t>坚持党的领导</a:t>
            </a:r>
            <a:endParaRPr lang="en-US" altLang="zh-CN" sz="2800" b="1" dirty="0">
              <a:latin typeface="微软雅黑" panose="020B0503020204020204" pitchFamily="34" charset="-122"/>
              <a:ea typeface="微软雅黑" panose="020B0503020204020204" pitchFamily="34" charset="-122"/>
            </a:endParaRPr>
          </a:p>
          <a:p>
            <a:pPr algn="ctr">
              <a:lnSpc>
                <a:spcPct val="120000"/>
              </a:lnSpc>
            </a:pPr>
            <a:r>
              <a:rPr lang="zh-CN" altLang="en-US" sz="2800" b="1" dirty="0">
                <a:latin typeface="微软雅黑" panose="020B0503020204020204" pitchFamily="34" charset="-122"/>
                <a:ea typeface="微软雅黑" panose="020B0503020204020204" pitchFamily="34" charset="-122"/>
              </a:rPr>
              <a:t>全体人民共同富裕</a:t>
            </a:r>
            <a:endParaRPr lang="en-US" altLang="zh-CN" sz="2800" b="1" dirty="0">
              <a:latin typeface="微软雅黑" panose="020B0503020204020204" pitchFamily="34" charset="-122"/>
              <a:ea typeface="微软雅黑" panose="020B0503020204020204" pitchFamily="34" charset="-122"/>
            </a:endParaRPr>
          </a:p>
          <a:p>
            <a:pPr algn="ctr">
              <a:lnSpc>
                <a:spcPct val="120000"/>
              </a:lnSpc>
            </a:pPr>
            <a:r>
              <a:rPr lang="zh-CN" altLang="en-US" sz="2800" b="1" dirty="0">
                <a:latin typeface="微软雅黑" panose="020B0503020204020204" pitchFamily="34" charset="-122"/>
                <a:ea typeface="微软雅黑" panose="020B0503020204020204" pitchFamily="34" charset="-122"/>
              </a:rPr>
              <a:t>宏观调控、政府治理</a:t>
            </a:r>
          </a:p>
        </p:txBody>
      </p:sp>
      <p:sp>
        <p:nvSpPr>
          <p:cNvPr id="21" name="矩形 20"/>
          <p:cNvSpPr/>
          <p:nvPr/>
        </p:nvSpPr>
        <p:spPr>
          <a:xfrm>
            <a:off x="373010" y="2298244"/>
            <a:ext cx="3357322" cy="124139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7098258" y="961444"/>
            <a:ext cx="3426532" cy="138499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a:cxnSpLocks/>
          </p:cNvCxnSpPr>
          <p:nvPr/>
        </p:nvCxnSpPr>
        <p:spPr>
          <a:xfrm>
            <a:off x="3744357" y="3139094"/>
            <a:ext cx="1015351" cy="15918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cxnSpLocks/>
          </p:cNvCxnSpPr>
          <p:nvPr/>
        </p:nvCxnSpPr>
        <p:spPr>
          <a:xfrm flipV="1">
            <a:off x="3720363" y="1381323"/>
            <a:ext cx="972913" cy="13148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上下箭头 29"/>
          <p:cNvSpPr/>
          <p:nvPr/>
        </p:nvSpPr>
        <p:spPr>
          <a:xfrm>
            <a:off x="6947875" y="2791580"/>
            <a:ext cx="511392" cy="725194"/>
          </a:xfrm>
          <a:prstGeom prst="up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5406940" y="2349418"/>
            <a:ext cx="4615287" cy="523220"/>
          </a:xfrm>
          <a:prstGeom prst="rect">
            <a:avLst/>
          </a:prstGeom>
          <a:noFill/>
        </p:spPr>
        <p:txBody>
          <a:bodyPr wrap="square" rtlCol="0">
            <a:spAutoFit/>
          </a:bodyPr>
          <a:lstStyle/>
          <a:p>
            <a:r>
              <a:rPr lang="zh-CN" altLang="en-US" sz="2800" b="1" dirty="0">
                <a:solidFill>
                  <a:srgbClr val="0000FF"/>
                </a:solidFill>
                <a:latin typeface="微软雅黑" panose="020B0503020204020204" pitchFamily="34" charset="-122"/>
                <a:ea typeface="微软雅黑" panose="020B0503020204020204" pitchFamily="34" charset="-122"/>
              </a:rPr>
              <a:t>“看不见的手”有效市场</a:t>
            </a:r>
          </a:p>
        </p:txBody>
      </p:sp>
      <p:sp>
        <p:nvSpPr>
          <p:cNvPr id="32" name="文本框 31"/>
          <p:cNvSpPr txBox="1"/>
          <p:nvPr/>
        </p:nvSpPr>
        <p:spPr>
          <a:xfrm>
            <a:off x="5296327" y="3558775"/>
            <a:ext cx="4462388" cy="523220"/>
          </a:xfrm>
          <a:prstGeom prst="rect">
            <a:avLst/>
          </a:prstGeom>
          <a:noFill/>
        </p:spPr>
        <p:txBody>
          <a:bodyPr wrap="square" rtlCol="0">
            <a:spAutoFit/>
          </a:bodyPr>
          <a:lstStyle/>
          <a:p>
            <a:r>
              <a:rPr lang="zh-CN" altLang="en-US" sz="2800" b="1" dirty="0">
                <a:solidFill>
                  <a:srgbClr val="0000FF"/>
                </a:solidFill>
                <a:latin typeface="微软雅黑" panose="020B0503020204020204" pitchFamily="34" charset="-122"/>
                <a:ea typeface="微软雅黑" panose="020B0503020204020204" pitchFamily="34" charset="-122"/>
              </a:rPr>
              <a:t>“看的见的手”有为政府</a:t>
            </a:r>
          </a:p>
        </p:txBody>
      </p:sp>
      <p:cxnSp>
        <p:nvCxnSpPr>
          <p:cNvPr id="39" name="直接连接符 38"/>
          <p:cNvCxnSpPr/>
          <p:nvPr/>
        </p:nvCxnSpPr>
        <p:spPr>
          <a:xfrm flipH="1">
            <a:off x="2146326" y="3564198"/>
            <a:ext cx="793" cy="9054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955762" y="4094365"/>
            <a:ext cx="2209237" cy="523220"/>
          </a:xfrm>
          <a:prstGeom prst="rect">
            <a:avLst/>
          </a:prstGeom>
          <a:noFill/>
        </p:spPr>
        <p:txBody>
          <a:bodyPr wrap="square" rtlCol="0">
            <a:spAutoFit/>
          </a:bodyPr>
          <a:lstStyle/>
          <a:p>
            <a:r>
              <a:rPr lang="zh-CN" altLang="en-US" sz="2800" b="1" dirty="0">
                <a:solidFill>
                  <a:srgbClr val="0000FF"/>
                </a:solidFill>
                <a:latin typeface="微软雅黑" panose="020B0503020204020204" pitchFamily="34" charset="-122"/>
                <a:ea typeface="微软雅黑" panose="020B0503020204020204" pitchFamily="34" charset="-122"/>
              </a:rPr>
              <a:t>（基本特征）</a:t>
            </a:r>
          </a:p>
        </p:txBody>
      </p:sp>
      <p:sp>
        <p:nvSpPr>
          <p:cNvPr id="42" name="矩形 41"/>
          <p:cNvSpPr/>
          <p:nvPr/>
        </p:nvSpPr>
        <p:spPr>
          <a:xfrm>
            <a:off x="223219" y="879109"/>
            <a:ext cx="3416320" cy="565604"/>
          </a:xfrm>
          <a:prstGeom prst="rect">
            <a:avLst/>
          </a:prstGeom>
        </p:spPr>
        <p:txBody>
          <a:bodyPr wrap="none">
            <a:spAutoFit/>
          </a:bodyPr>
          <a:lstStyle/>
          <a:p>
            <a:pPr algn="ctr">
              <a:lnSpc>
                <a:spcPct val="120000"/>
              </a:lnSpc>
            </a:pPr>
            <a:r>
              <a:rPr lang="zh-CN" altLang="en-US" sz="2800" b="1" i="1" dirty="0">
                <a:solidFill>
                  <a:srgbClr val="FF0000"/>
                </a:solidFill>
                <a:latin typeface="微软雅黑" panose="020B0503020204020204" pitchFamily="34" charset="-122"/>
                <a:ea typeface="微软雅黑" panose="020B0503020204020204" pitchFamily="34" charset="-122"/>
              </a:rPr>
              <a:t>我国的基本经济制度</a:t>
            </a:r>
            <a:endParaRPr lang="en-US" altLang="zh-CN" sz="2800" b="1" i="1" dirty="0">
              <a:solidFill>
                <a:srgbClr val="FF0000"/>
              </a:solidFill>
              <a:latin typeface="微软雅黑" panose="020B0503020204020204" pitchFamily="34" charset="-122"/>
              <a:ea typeface="微软雅黑" panose="020B0503020204020204" pitchFamily="34" charset="-122"/>
            </a:endParaRPr>
          </a:p>
        </p:txBody>
      </p:sp>
      <p:cxnSp>
        <p:nvCxnSpPr>
          <p:cNvPr id="46" name="直接箭头连接符 45"/>
          <p:cNvCxnSpPr>
            <a:cxnSpLocks/>
          </p:cNvCxnSpPr>
          <p:nvPr/>
        </p:nvCxnSpPr>
        <p:spPr>
          <a:xfrm>
            <a:off x="1667210" y="1435433"/>
            <a:ext cx="479116" cy="7840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9C9CAFD7-AE02-DFEE-D935-7C13F1AEFDD5}"/>
              </a:ext>
            </a:extLst>
          </p:cNvPr>
          <p:cNvSpPr/>
          <p:nvPr/>
        </p:nvSpPr>
        <p:spPr>
          <a:xfrm>
            <a:off x="4481203" y="2696143"/>
            <a:ext cx="2099792" cy="621773"/>
          </a:xfrm>
          <a:prstGeom prst="rect">
            <a:avLst/>
          </a:prstGeom>
          <a:ln>
            <a:noFill/>
          </a:ln>
          <a:effectLst>
            <a:outerShdw blurRad="63500" sx="102000" sy="102000" algn="ctr" rotWithShape="0">
              <a:prstClr val="black">
                <a:alpha val="40000"/>
              </a:prstClr>
            </a:outerShdw>
          </a:effectLst>
        </p:spPr>
        <p:txBody>
          <a:bodyPr wrap="square">
            <a:spAutoFit/>
          </a:bodyPr>
          <a:lstStyle/>
          <a:p>
            <a:pPr algn="dist">
              <a:lnSpc>
                <a:spcPct val="150000"/>
              </a:lnSpc>
            </a:pPr>
            <a:r>
              <a:rPr lang="zh-CN" altLang="en-US" sz="2600" b="1" dirty="0">
                <a:latin typeface="微软雅黑" panose="020B0503020204020204" pitchFamily="34" charset="-122"/>
                <a:ea typeface="微软雅黑" panose="020B0503020204020204" pitchFamily="34" charset="-122"/>
              </a:rPr>
              <a:t>（市场缺陷）</a:t>
            </a:r>
          </a:p>
        </p:txBody>
      </p:sp>
      <p:sp>
        <p:nvSpPr>
          <p:cNvPr id="17" name="矩形 16">
            <a:extLst>
              <a:ext uri="{FF2B5EF4-FFF2-40B4-BE49-F238E27FC236}">
                <a16:creationId xmlns:a16="http://schemas.microsoft.com/office/drawing/2014/main" id="{A587BDFC-AABB-E3E1-9A6C-F2E713081BD3}"/>
              </a:ext>
            </a:extLst>
          </p:cNvPr>
          <p:cNvSpPr/>
          <p:nvPr/>
        </p:nvSpPr>
        <p:spPr>
          <a:xfrm>
            <a:off x="4707302" y="953517"/>
            <a:ext cx="2378627" cy="1384995"/>
          </a:xfrm>
          <a:prstGeom prst="rect">
            <a:avLst/>
          </a:prstGeom>
          <a:ln w="57150">
            <a:solidFill>
              <a:schemeClr val="tx1"/>
            </a:solidFill>
          </a:ln>
          <a:effectLst/>
        </p:spPr>
        <p:txBody>
          <a:bodyPr wrap="square">
            <a:spAutoFit/>
          </a:bodyPr>
          <a:lstStyle/>
          <a:p>
            <a:pPr algn="ctr"/>
            <a:r>
              <a:rPr lang="zh-CN" altLang="en-US" sz="2800" b="1" dirty="0">
                <a:latin typeface="微软雅黑" panose="020B0503020204020204" pitchFamily="34" charset="-122"/>
                <a:ea typeface="微软雅黑" panose="020B0503020204020204" pitchFamily="34" charset="-122"/>
              </a:rPr>
              <a:t>充分发挥市场在资源配置中的决定性作用</a:t>
            </a:r>
          </a:p>
        </p:txBody>
      </p:sp>
      <p:cxnSp>
        <p:nvCxnSpPr>
          <p:cNvPr id="28" name="直接连接符 27">
            <a:extLst>
              <a:ext uri="{FF2B5EF4-FFF2-40B4-BE49-F238E27FC236}">
                <a16:creationId xmlns:a16="http://schemas.microsoft.com/office/drawing/2014/main" id="{F3930C3F-CF25-475B-C8F9-5F6C62ADB6C3}"/>
              </a:ext>
            </a:extLst>
          </p:cNvPr>
          <p:cNvCxnSpPr>
            <a:cxnSpLocks/>
          </p:cNvCxnSpPr>
          <p:nvPr/>
        </p:nvCxnSpPr>
        <p:spPr>
          <a:xfrm>
            <a:off x="7144751" y="1659985"/>
            <a:ext cx="3322140" cy="53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ACCB77F9-74F6-548E-266F-E9FEFFFDF985}"/>
              </a:ext>
            </a:extLst>
          </p:cNvPr>
          <p:cNvSpPr/>
          <p:nvPr/>
        </p:nvSpPr>
        <p:spPr>
          <a:xfrm>
            <a:off x="4759708" y="4061672"/>
            <a:ext cx="5636748" cy="229848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a:extLst>
              <a:ext uri="{FF2B5EF4-FFF2-40B4-BE49-F238E27FC236}">
                <a16:creationId xmlns:a16="http://schemas.microsoft.com/office/drawing/2014/main" id="{50DFB2B6-4CA8-7B00-EF83-A7AD033846FA}"/>
              </a:ext>
            </a:extLst>
          </p:cNvPr>
          <p:cNvCxnSpPr>
            <a:cxnSpLocks/>
          </p:cNvCxnSpPr>
          <p:nvPr/>
        </p:nvCxnSpPr>
        <p:spPr>
          <a:xfrm>
            <a:off x="4795650" y="4715483"/>
            <a:ext cx="5481190" cy="154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EA5057D2-727A-ABDF-49DC-7A2223479D87}"/>
              </a:ext>
            </a:extLst>
          </p:cNvPr>
          <p:cNvSpPr txBox="1"/>
          <p:nvPr/>
        </p:nvSpPr>
        <p:spPr>
          <a:xfrm>
            <a:off x="-87046" y="3739588"/>
            <a:ext cx="3886203"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rPr>
              <a:t>（社会主义制度＋市场经济）</a:t>
            </a:r>
            <a:endParaRPr lang="zh-CN" altLang="en-US" sz="2400" dirty="0"/>
          </a:p>
        </p:txBody>
      </p:sp>
      <p:sp>
        <p:nvSpPr>
          <p:cNvPr id="50" name="右大括号 49">
            <a:extLst>
              <a:ext uri="{FF2B5EF4-FFF2-40B4-BE49-F238E27FC236}">
                <a16:creationId xmlns:a16="http://schemas.microsoft.com/office/drawing/2014/main" id="{F5FCCFB8-0633-A175-CEF3-6CD27327CA03}"/>
              </a:ext>
            </a:extLst>
          </p:cNvPr>
          <p:cNvSpPr/>
          <p:nvPr/>
        </p:nvSpPr>
        <p:spPr>
          <a:xfrm>
            <a:off x="10597463" y="782320"/>
            <a:ext cx="555832" cy="5625917"/>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03C9A70C-7C92-EC3A-1028-E9A2B1300DCB}"/>
              </a:ext>
            </a:extLst>
          </p:cNvPr>
          <p:cNvSpPr txBox="1"/>
          <p:nvPr/>
        </p:nvSpPr>
        <p:spPr>
          <a:xfrm>
            <a:off x="11516470" y="1887498"/>
            <a:ext cx="615553" cy="4082624"/>
          </a:xfrm>
          <a:prstGeom prst="rect">
            <a:avLst/>
          </a:prstGeom>
          <a:noFill/>
        </p:spPr>
        <p:txBody>
          <a:bodyPr vert="eaVert" wrap="square" rtlCol="0">
            <a:spAutoFit/>
          </a:bodyPr>
          <a:lstStyle/>
          <a:p>
            <a:r>
              <a:rPr lang="zh-CN" altLang="en-US" sz="2800" b="1" dirty="0">
                <a:latin typeface="微软雅黑" panose="020B0503020204020204" pitchFamily="34" charset="-122"/>
                <a:ea typeface="微软雅黑" panose="020B0503020204020204" pitchFamily="34" charset="-122"/>
              </a:rPr>
              <a:t>推动经济高质量发展</a:t>
            </a:r>
          </a:p>
        </p:txBody>
      </p:sp>
      <p:sp>
        <p:nvSpPr>
          <p:cNvPr id="29" name="文本框 28">
            <a:extLst>
              <a:ext uri="{FF2B5EF4-FFF2-40B4-BE49-F238E27FC236}">
                <a16:creationId xmlns:a16="http://schemas.microsoft.com/office/drawing/2014/main" id="{05EA9E57-83CA-155F-3AFC-01657D92BCE5}"/>
              </a:ext>
            </a:extLst>
          </p:cNvPr>
          <p:cNvSpPr txBox="1"/>
          <p:nvPr/>
        </p:nvSpPr>
        <p:spPr>
          <a:xfrm>
            <a:off x="10956463" y="702312"/>
            <a:ext cx="615553" cy="5705925"/>
          </a:xfrm>
          <a:prstGeom prst="rect">
            <a:avLst/>
          </a:prstGeom>
          <a:noFill/>
        </p:spPr>
        <p:txBody>
          <a:bodyPr vert="eaVert" wrap="square" rtlCol="0">
            <a:spAutoFit/>
          </a:bodyPr>
          <a:lstStyle/>
          <a:p>
            <a:r>
              <a:rPr lang="zh-CN" altLang="en-US" sz="2800" b="1" dirty="0">
                <a:latin typeface="微软雅黑" panose="020B0503020204020204" pitchFamily="34" charset="-122"/>
                <a:ea typeface="微软雅黑" panose="020B0503020204020204" pitchFamily="34" charset="-122"/>
              </a:rPr>
              <a:t>构建高水平社会主义市场经济体制</a:t>
            </a:r>
          </a:p>
        </p:txBody>
      </p:sp>
      <p:sp>
        <p:nvSpPr>
          <p:cNvPr id="44" name="文本框 43">
            <a:extLst>
              <a:ext uri="{FF2B5EF4-FFF2-40B4-BE49-F238E27FC236}">
                <a16:creationId xmlns:a16="http://schemas.microsoft.com/office/drawing/2014/main" id="{DC4C0BCD-5CC0-53E5-0A96-31E940A80549}"/>
              </a:ext>
            </a:extLst>
          </p:cNvPr>
          <p:cNvSpPr txBox="1"/>
          <p:nvPr/>
        </p:nvSpPr>
        <p:spPr>
          <a:xfrm>
            <a:off x="593737" y="1653941"/>
            <a:ext cx="2646878" cy="461665"/>
          </a:xfrm>
          <a:prstGeom prst="rect">
            <a:avLst/>
          </a:prstGeom>
          <a:noFill/>
        </p:spPr>
        <p:txBody>
          <a:bodyPr wrap="none" rtlCol="0">
            <a:spAutoFit/>
          </a:bodyPr>
          <a:lstStyle/>
          <a:p>
            <a:r>
              <a:rPr lang="zh-CN" altLang="en-US" sz="2400" dirty="0">
                <a:solidFill>
                  <a:srgbClr val="FF0000"/>
                </a:solidFill>
              </a:rPr>
              <a:t>（重要组成部分）</a:t>
            </a:r>
          </a:p>
        </p:txBody>
      </p:sp>
    </p:spTree>
    <p:extLst>
      <p:ext uri="{BB962C8B-B14F-4D97-AF65-F5344CB8AC3E}">
        <p14:creationId xmlns:p14="http://schemas.microsoft.com/office/powerpoint/2010/main" val="110998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barn(inVertical)">
                                      <p:cBhvr>
                                        <p:cTn id="41" dur="500"/>
                                        <p:tgtEl>
                                          <p:spTgt spid="40"/>
                                        </p:tgtEl>
                                      </p:cBhvr>
                                    </p:animEffect>
                                  </p:childTnLst>
                                </p:cTn>
                              </p:par>
                              <p:par>
                                <p:cTn id="42" presetID="16" presetClass="entr" presetSubtype="21"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barn(inVertical)">
                                      <p:cBhvr>
                                        <p:cTn id="55" dur="500"/>
                                        <p:tgtEl>
                                          <p:spTgt spid="5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inVertical)">
                                      <p:cBhvr>
                                        <p:cTn id="58" dur="500"/>
                                        <p:tgtEl>
                                          <p:spTgt spid="2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22" grpId="0" animBg="1"/>
      <p:bldP spid="30" grpId="0" animBg="1"/>
      <p:bldP spid="31" grpId="0"/>
      <p:bldP spid="32" grpId="0"/>
      <p:bldP spid="2" grpId="0"/>
      <p:bldP spid="17" grpId="0" animBg="1"/>
      <p:bldP spid="37" grpId="0" animBg="1"/>
      <p:bldP spid="50" grpId="0" animBg="1"/>
      <p:bldP spid="26"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0608068-DC12-7FB7-C60C-ADAC88942F7E}"/>
              </a:ext>
            </a:extLst>
          </p:cNvPr>
          <p:cNvPicPr>
            <a:picLocks noChangeAspect="1"/>
          </p:cNvPicPr>
          <p:nvPr/>
        </p:nvPicPr>
        <p:blipFill>
          <a:blip r:embed="rId2"/>
          <a:stretch>
            <a:fillRect/>
          </a:stretch>
        </p:blipFill>
        <p:spPr>
          <a:xfrm>
            <a:off x="9727317" y="4917866"/>
            <a:ext cx="2464683" cy="1924708"/>
          </a:xfrm>
          <a:prstGeom prst="rect">
            <a:avLst/>
          </a:prstGeom>
        </p:spPr>
      </p:pic>
      <p:grpSp>
        <p:nvGrpSpPr>
          <p:cNvPr id="6" name="组合 5">
            <a:extLst>
              <a:ext uri="{FF2B5EF4-FFF2-40B4-BE49-F238E27FC236}">
                <a16:creationId xmlns:a16="http://schemas.microsoft.com/office/drawing/2014/main" id="{7D3B47B5-F856-9B7B-B5D0-8E9D38CF479B}"/>
              </a:ext>
            </a:extLst>
          </p:cNvPr>
          <p:cNvGrpSpPr/>
          <p:nvPr/>
        </p:nvGrpSpPr>
        <p:grpSpPr>
          <a:xfrm>
            <a:off x="527583" y="223688"/>
            <a:ext cx="2982698" cy="543392"/>
            <a:chOff x="-4364737" y="-81320"/>
            <a:chExt cx="4546838" cy="891982"/>
          </a:xfrm>
        </p:grpSpPr>
        <p:sp>
          <p:nvSpPr>
            <p:cNvPr id="7" name="流程图: 多文档 6">
              <a:extLst>
                <a:ext uri="{FF2B5EF4-FFF2-40B4-BE49-F238E27FC236}">
                  <a16:creationId xmlns:a16="http://schemas.microsoft.com/office/drawing/2014/main" id="{843E8CB7-56D6-D7FA-C522-45A593BD78E6}"/>
                </a:ext>
              </a:extLst>
            </p:cNvPr>
            <p:cNvSpPr/>
            <p:nvPr/>
          </p:nvSpPr>
          <p:spPr>
            <a:xfrm>
              <a:off x="-4364737" y="-81320"/>
              <a:ext cx="4546838" cy="891982"/>
            </a:xfrm>
            <a:prstGeom prst="flowChartMultidocument">
              <a:avLst/>
            </a:prstGeom>
            <a:solidFill>
              <a:schemeClr val="tx1">
                <a:lumMod val="75000"/>
                <a:lumOff val="25000"/>
              </a:schemeClr>
            </a:solidFill>
            <a:ln>
              <a:noFill/>
            </a:ln>
            <a:effectLst>
              <a:outerShdw blurRad="50800" dist="38100" algn="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文本框 7">
              <a:extLst>
                <a:ext uri="{FF2B5EF4-FFF2-40B4-BE49-F238E27FC236}">
                  <a16:creationId xmlns:a16="http://schemas.microsoft.com/office/drawing/2014/main" id="{3A61BAED-5C4E-82CB-6B30-49175E3E6F63}"/>
                </a:ext>
              </a:extLst>
            </p:cNvPr>
            <p:cNvSpPr txBox="1"/>
            <p:nvPr/>
          </p:nvSpPr>
          <p:spPr>
            <a:xfrm>
              <a:off x="-4244390" y="-81320"/>
              <a:ext cx="3812545" cy="7578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B685"/>
                  </a:solidFill>
                  <a:effectLst/>
                  <a:uLnTx/>
                  <a:uFillTx/>
                  <a:latin typeface="字魂35号-经典雅黑" panose="00000500000000000000" pitchFamily="2" charset="-122"/>
                  <a:ea typeface="字魂35号-经典雅黑" panose="00000500000000000000" pitchFamily="2" charset="-122"/>
                  <a:cs typeface="+mn-cs"/>
                </a:rPr>
                <a:t>04 </a:t>
              </a:r>
              <a:r>
                <a:rPr kumimoji="0" lang="zh-CN" altLang="en-US" sz="2400" b="1" i="0" u="none" strike="noStrike" kern="1200" cap="none" spc="0" normalizeH="0" baseline="0" noProof="0" dirty="0">
                  <a:ln>
                    <a:noFill/>
                  </a:ln>
                  <a:solidFill>
                    <a:srgbClr val="FFB685"/>
                  </a:solidFill>
                  <a:effectLst/>
                  <a:uLnTx/>
                  <a:uFillTx/>
                  <a:latin typeface="字魂35号-经典雅黑" panose="00000500000000000000" pitchFamily="2" charset="-122"/>
                  <a:ea typeface="字魂35号-经典雅黑" panose="00000500000000000000" pitchFamily="2" charset="-122"/>
                  <a:cs typeface="+mn-cs"/>
                </a:rPr>
                <a:t>头脑风暴来袭</a:t>
              </a:r>
              <a:endParaRPr kumimoji="0" lang="zh-CN" altLang="en-US" sz="3600" b="1" i="0" u="none" strike="noStrike" kern="1200" cap="none" spc="0" normalizeH="0" baseline="0" noProof="0" dirty="0">
                <a:ln>
                  <a:noFill/>
                </a:ln>
                <a:solidFill>
                  <a:srgbClr val="FFB685"/>
                </a:solidFill>
                <a:effectLst/>
                <a:uLnTx/>
                <a:uFillTx/>
                <a:latin typeface="字魂35号-经典雅黑" panose="00000500000000000000" pitchFamily="2" charset="-122"/>
                <a:ea typeface="字魂35号-经典雅黑" panose="00000500000000000000" pitchFamily="2" charset="-122"/>
                <a:cs typeface="+mn-cs"/>
              </a:endParaRPr>
            </a:p>
          </p:txBody>
        </p:sp>
      </p:grpSp>
      <p:sp>
        <p:nvSpPr>
          <p:cNvPr id="9" name="文本框 8">
            <a:extLst>
              <a:ext uri="{FF2B5EF4-FFF2-40B4-BE49-F238E27FC236}">
                <a16:creationId xmlns:a16="http://schemas.microsoft.com/office/drawing/2014/main" id="{5CC01ECD-DCB0-95CD-24E1-61E109EF6FD4}"/>
              </a:ext>
            </a:extLst>
          </p:cNvPr>
          <p:cNvSpPr txBox="1"/>
          <p:nvPr/>
        </p:nvSpPr>
        <p:spPr>
          <a:xfrm>
            <a:off x="727968" y="872341"/>
            <a:ext cx="8043169" cy="3970318"/>
          </a:xfrm>
          <a:prstGeom prst="rect">
            <a:avLst/>
          </a:prstGeom>
          <a:noFill/>
        </p:spPr>
        <p:txBody>
          <a:bodyPr wrap="square" rtlCol="0">
            <a:spAutoFit/>
          </a:bodyPr>
          <a:lstStyle/>
          <a:p>
            <a:r>
              <a:rPr lang="zh-CN" altLang="en-US" sz="2800" b="1" dirty="0">
                <a:solidFill>
                  <a:prstClr val="black"/>
                </a:solidFill>
                <a:latin typeface="黑体" panose="02010609060101010101" pitchFamily="49" charset="-122"/>
                <a:ea typeface="黑体" panose="02010609060101010101" pitchFamily="49" charset="-122"/>
                <a:cs typeface="Arial"/>
              </a:rPr>
              <a:t>    淄博烧烤目前已从巅峰状态回归常态，但一套漂亮的组合拳，使原本看似寂寞的北方工业小城，再次焕发了青春活力。</a:t>
            </a:r>
            <a:endParaRPr lang="en-US" altLang="zh-CN" sz="2800" b="1" dirty="0">
              <a:solidFill>
                <a:prstClr val="black"/>
              </a:solidFill>
              <a:latin typeface="黑体" panose="02010609060101010101" pitchFamily="49" charset="-122"/>
              <a:ea typeface="黑体" panose="02010609060101010101" pitchFamily="49" charset="-122"/>
              <a:cs typeface="Arial"/>
            </a:endParaRPr>
          </a:p>
          <a:p>
            <a:r>
              <a:rPr lang="en-US" altLang="zh-CN" sz="2800" b="1" dirty="0">
                <a:solidFill>
                  <a:prstClr val="black"/>
                </a:solidFill>
                <a:latin typeface="黑体" panose="02010609060101010101" pitchFamily="49" charset="-122"/>
                <a:ea typeface="黑体" panose="02010609060101010101" pitchFamily="49" charset="-122"/>
                <a:cs typeface="Arial"/>
              </a:rPr>
              <a:t>    </a:t>
            </a:r>
            <a:r>
              <a:rPr lang="zh-CN" altLang="en-US" sz="2800" b="1" dirty="0">
                <a:solidFill>
                  <a:prstClr val="black"/>
                </a:solidFill>
                <a:latin typeface="黑体" panose="02010609060101010101" pitchFamily="49" charset="-122"/>
                <a:ea typeface="黑体" panose="02010609060101010101" pitchFamily="49" charset="-122"/>
                <a:cs typeface="Arial"/>
              </a:rPr>
              <a:t>每一个出圈背后都有很多人在努力，每一个一夜成名都是厚积薄发。</a:t>
            </a:r>
            <a:endParaRPr lang="en-US" altLang="zh-CN" sz="2800" b="1" dirty="0">
              <a:solidFill>
                <a:prstClr val="black"/>
              </a:solidFill>
              <a:latin typeface="黑体" panose="02010609060101010101" pitchFamily="49" charset="-122"/>
              <a:ea typeface="黑体" panose="02010609060101010101" pitchFamily="49" charset="-122"/>
              <a:cs typeface="Arial"/>
            </a:endParaRPr>
          </a:p>
          <a:p>
            <a:r>
              <a:rPr lang="en-US" altLang="zh-CN" sz="2800" b="1" dirty="0">
                <a:solidFill>
                  <a:prstClr val="black"/>
                </a:solidFill>
                <a:latin typeface="黑体" panose="02010609060101010101" pitchFamily="49" charset="-122"/>
                <a:ea typeface="黑体" panose="02010609060101010101" pitchFamily="49" charset="-122"/>
                <a:cs typeface="Arial"/>
              </a:rPr>
              <a:t>   </a:t>
            </a:r>
            <a:r>
              <a:rPr lang="zh-CN" altLang="en-US" sz="2800" b="1" dirty="0">
                <a:solidFill>
                  <a:prstClr val="black"/>
                </a:solidFill>
                <a:latin typeface="黑体" panose="02010609060101010101" pitchFamily="49" charset="-122"/>
                <a:ea typeface="黑体" panose="02010609060101010101" pitchFamily="49" charset="-122"/>
                <a:cs typeface="Arial"/>
              </a:rPr>
              <a:t>请结合淄博烧烤的火爆，运用</a:t>
            </a:r>
            <a:r>
              <a:rPr lang="zh-CN" altLang="en-US" sz="2800" b="1" dirty="0">
                <a:solidFill>
                  <a:srgbClr val="FF0000"/>
                </a:solidFill>
                <a:latin typeface="黑体" panose="02010609060101010101" pitchFamily="49" charset="-122"/>
                <a:ea typeface="黑体" panose="02010609060101010101" pitchFamily="49" charset="-122"/>
                <a:cs typeface="Arial"/>
              </a:rPr>
              <a:t>经济与社会知识</a:t>
            </a:r>
            <a:r>
              <a:rPr lang="zh-CN" altLang="en-US" sz="2800" b="1" dirty="0">
                <a:solidFill>
                  <a:prstClr val="black"/>
                </a:solidFill>
                <a:latin typeface="黑体" panose="02010609060101010101" pitchFamily="49" charset="-122"/>
                <a:ea typeface="黑体" panose="02010609060101010101" pitchFamily="49" charset="-122"/>
                <a:cs typeface="Arial"/>
              </a:rPr>
              <a:t>为促进常州地区消费出建议（至少三条）。</a:t>
            </a:r>
            <a:endParaRPr lang="en-US" altLang="zh-CN" sz="2800" b="1" dirty="0">
              <a:solidFill>
                <a:prstClr val="black"/>
              </a:solidFill>
              <a:latin typeface="黑体" panose="02010609060101010101" pitchFamily="49" charset="-122"/>
              <a:ea typeface="黑体" panose="02010609060101010101" pitchFamily="49" charset="-122"/>
              <a:cs typeface="Arial"/>
            </a:endParaRPr>
          </a:p>
          <a:p>
            <a:r>
              <a:rPr lang="en-US" altLang="zh-CN" sz="2800" b="1" dirty="0">
                <a:solidFill>
                  <a:prstClr val="black"/>
                </a:solidFill>
                <a:latin typeface="黑体" panose="02010609060101010101" pitchFamily="49" charset="-122"/>
                <a:ea typeface="黑体" panose="02010609060101010101" pitchFamily="49" charset="-122"/>
                <a:cs typeface="Arial"/>
              </a:rPr>
              <a:t>    </a:t>
            </a:r>
          </a:p>
          <a:p>
            <a:r>
              <a:rPr lang="en-US" altLang="zh-CN" sz="2800" b="1" dirty="0">
                <a:solidFill>
                  <a:prstClr val="black"/>
                </a:solidFill>
                <a:latin typeface="黑体" panose="02010609060101010101" pitchFamily="49" charset="-122"/>
                <a:ea typeface="黑体" panose="02010609060101010101" pitchFamily="49" charset="-122"/>
                <a:cs typeface="Arial"/>
              </a:rPr>
              <a:t>    </a:t>
            </a:r>
            <a:endParaRPr lang="zh-CN" altLang="en-US" sz="2800" b="1" dirty="0">
              <a:solidFill>
                <a:prstClr val="black"/>
              </a:solidFill>
              <a:latin typeface="黑体" panose="02010609060101010101" pitchFamily="49" charset="-122"/>
              <a:ea typeface="黑体" panose="02010609060101010101" pitchFamily="49" charset="-122"/>
              <a:cs typeface="Arial"/>
            </a:endParaRPr>
          </a:p>
        </p:txBody>
      </p:sp>
      <p:sp>
        <p:nvSpPr>
          <p:cNvPr id="10" name="文本框 9">
            <a:extLst>
              <a:ext uri="{FF2B5EF4-FFF2-40B4-BE49-F238E27FC236}">
                <a16:creationId xmlns:a16="http://schemas.microsoft.com/office/drawing/2014/main" id="{7B8C612C-57AD-FDFD-522C-995D1D6998C9}"/>
              </a:ext>
            </a:extLst>
          </p:cNvPr>
          <p:cNvSpPr txBox="1"/>
          <p:nvPr/>
        </p:nvSpPr>
        <p:spPr>
          <a:xfrm>
            <a:off x="727969" y="4117548"/>
            <a:ext cx="9277165" cy="2677656"/>
          </a:xfrm>
          <a:prstGeom prst="rect">
            <a:avLst/>
          </a:prstGeom>
          <a:noFill/>
        </p:spPr>
        <p:txBody>
          <a:bodyPr wrap="square" rtlCol="0">
            <a:spAutoFit/>
          </a:bodyPr>
          <a:lstStyle/>
          <a:p>
            <a:r>
              <a:rPr lang="zh-CN" altLang="en-US" sz="2800" b="1" dirty="0">
                <a:solidFill>
                  <a:srgbClr val="FF0000"/>
                </a:solidFill>
              </a:rPr>
              <a:t>参考：立足地方特色，将资源优势转化为经济优势；</a:t>
            </a:r>
            <a:endParaRPr lang="en-US" altLang="zh-CN" sz="2800" b="1" dirty="0">
              <a:solidFill>
                <a:srgbClr val="FF0000"/>
              </a:solidFill>
            </a:endParaRPr>
          </a:p>
          <a:p>
            <a:r>
              <a:rPr lang="en-US" altLang="zh-CN" sz="2800" b="1" dirty="0">
                <a:solidFill>
                  <a:srgbClr val="FF0000"/>
                </a:solidFill>
              </a:rPr>
              <a:t>          </a:t>
            </a:r>
            <a:r>
              <a:rPr lang="zh-CN" altLang="en-US" sz="2800" b="1" dirty="0">
                <a:solidFill>
                  <a:srgbClr val="FF0000"/>
                </a:solidFill>
              </a:rPr>
              <a:t>发挥市场机制作用，优化产品质量与服务，撬动经济发展新动能；</a:t>
            </a:r>
            <a:endParaRPr lang="en-US" altLang="zh-CN" sz="2800" b="1" dirty="0">
              <a:solidFill>
                <a:srgbClr val="FF0000"/>
              </a:solidFill>
            </a:endParaRPr>
          </a:p>
          <a:p>
            <a:r>
              <a:rPr lang="en-US" altLang="zh-CN" sz="2800" b="1" dirty="0">
                <a:solidFill>
                  <a:srgbClr val="FF0000"/>
                </a:solidFill>
              </a:rPr>
              <a:t>          </a:t>
            </a:r>
            <a:r>
              <a:rPr lang="zh-CN" altLang="en-US" sz="2800" b="1" dirty="0">
                <a:solidFill>
                  <a:srgbClr val="FF0000"/>
                </a:solidFill>
              </a:rPr>
              <a:t>政府履行经济职能，加强宏观调控，优化服务，加强监管，规范市场秩序，打造良好营商环境；</a:t>
            </a:r>
            <a:endParaRPr lang="en-US" altLang="zh-CN" sz="2800" b="1" dirty="0">
              <a:solidFill>
                <a:srgbClr val="FF0000"/>
              </a:solidFill>
            </a:endParaRPr>
          </a:p>
          <a:p>
            <a:r>
              <a:rPr lang="en-US" altLang="zh-CN" sz="2800" b="1" dirty="0">
                <a:solidFill>
                  <a:srgbClr val="FF0000"/>
                </a:solidFill>
              </a:rPr>
              <a:t>          </a:t>
            </a:r>
            <a:r>
              <a:rPr lang="zh-CN" altLang="en-US" sz="2800" b="1" dirty="0">
                <a:solidFill>
                  <a:srgbClr val="FF0000"/>
                </a:solidFill>
              </a:rPr>
              <a:t>依靠网络信息技术加强宣传语推广。</a:t>
            </a:r>
          </a:p>
        </p:txBody>
      </p:sp>
      <p:pic>
        <p:nvPicPr>
          <p:cNvPr id="12" name="图片 11">
            <a:extLst>
              <a:ext uri="{FF2B5EF4-FFF2-40B4-BE49-F238E27FC236}">
                <a16:creationId xmlns:a16="http://schemas.microsoft.com/office/drawing/2014/main" id="{6A6160DB-FC2C-48C6-AB91-EFA348286EEA}"/>
              </a:ext>
            </a:extLst>
          </p:cNvPr>
          <p:cNvPicPr>
            <a:picLocks noChangeAspect="1"/>
          </p:cNvPicPr>
          <p:nvPr/>
        </p:nvPicPr>
        <p:blipFill>
          <a:blip r:embed="rId3"/>
          <a:stretch>
            <a:fillRect/>
          </a:stretch>
        </p:blipFill>
        <p:spPr>
          <a:xfrm>
            <a:off x="8975382" y="299559"/>
            <a:ext cx="2982698" cy="3287019"/>
          </a:xfrm>
          <a:prstGeom prst="rect">
            <a:avLst/>
          </a:prstGeom>
          <a:ln>
            <a:noFill/>
          </a:ln>
          <a:effectLst>
            <a:softEdge rad="112500"/>
          </a:effectLst>
        </p:spPr>
      </p:pic>
    </p:spTree>
    <p:extLst>
      <p:ext uri="{BB962C8B-B14F-4D97-AF65-F5344CB8AC3E}">
        <p14:creationId xmlns:p14="http://schemas.microsoft.com/office/powerpoint/2010/main" val="155606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DC717F1F-D023-ADA9-C202-DACB5F2156DF}"/>
              </a:ext>
            </a:extLst>
          </p:cNvPr>
          <p:cNvSpPr txBox="1"/>
          <p:nvPr/>
        </p:nvSpPr>
        <p:spPr>
          <a:xfrm>
            <a:off x="763480" y="147057"/>
            <a:ext cx="4989250" cy="584775"/>
          </a:xfrm>
          <a:prstGeom prst="rect">
            <a:avLst/>
          </a:prstGeom>
          <a:noFill/>
        </p:spPr>
        <p:txBody>
          <a:bodyPr wrap="square" rtlCol="0">
            <a:spAutoFit/>
          </a:bodyPr>
          <a:lstStyle/>
          <a:p>
            <a:r>
              <a:rPr lang="zh-CN" altLang="en-US" sz="3200" dirty="0">
                <a:solidFill>
                  <a:srgbClr val="FF0000"/>
                </a:solidFill>
                <a:latin typeface="华文琥珀" panose="02010800040101010101" pitchFamily="2" charset="-122"/>
                <a:ea typeface="华文琥珀" panose="02010800040101010101" pitchFamily="2" charset="-122"/>
              </a:rPr>
              <a:t>常州 教我如何不想她</a:t>
            </a:r>
          </a:p>
        </p:txBody>
      </p:sp>
      <p:pic>
        <p:nvPicPr>
          <p:cNvPr id="4" name="教我如何不想她">
            <a:hlinkClick r:id="" action="ppaction://media"/>
            <a:extLst>
              <a:ext uri="{FF2B5EF4-FFF2-40B4-BE49-F238E27FC236}">
                <a16:creationId xmlns:a16="http://schemas.microsoft.com/office/drawing/2014/main" id="{84150E86-F141-50F4-36C4-ED41500BBE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9192" y="923278"/>
            <a:ext cx="10715347" cy="5495277"/>
          </a:xfrm>
          <a:prstGeom prst="rect">
            <a:avLst/>
          </a:prstGeom>
        </p:spPr>
      </p:pic>
    </p:spTree>
    <p:extLst>
      <p:ext uri="{BB962C8B-B14F-4D97-AF65-F5344CB8AC3E}">
        <p14:creationId xmlns:p14="http://schemas.microsoft.com/office/powerpoint/2010/main" val="178779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F748F3B-35B7-4E6B-27B0-CDDB8B469668}"/>
              </a:ext>
            </a:extLst>
          </p:cNvPr>
          <p:cNvSpPr/>
          <p:nvPr/>
        </p:nvSpPr>
        <p:spPr>
          <a:xfrm>
            <a:off x="-255640" y="78658"/>
            <a:ext cx="3903407" cy="774956"/>
          </a:xfrm>
          <a:prstGeom prst="rect">
            <a:avLst/>
          </a:prstGeom>
        </p:spPr>
        <p:txBody>
          <a:bodyPr wrap="square" lIns="0" tIns="0" rIns="0" bIns="0">
            <a:spAutoFit/>
          </a:bodyPr>
          <a:lstStyle/>
          <a:p>
            <a:pPr algn="ctr">
              <a:lnSpc>
                <a:spcPct val="120000"/>
              </a:lnSpc>
            </a:pPr>
            <a:r>
              <a:rPr lang="zh-CN" altLang="en-US" sz="2000" b="1" dirty="0">
                <a:solidFill>
                  <a:srgbClr val="FF0000"/>
                </a:solidFill>
                <a:effectLst>
                  <a:outerShdw blurRad="38100" dist="38100" dir="2700000" algn="tl">
                    <a:srgbClr val="000000">
                      <a:alpha val="43137"/>
                    </a:srgbClr>
                  </a:outerShdw>
                </a:effectLst>
                <a:highlight>
                  <a:srgbClr val="FFFF00"/>
                </a:highlight>
                <a:latin typeface="字魂35号-经典雅黑" panose="00000500000000000000" pitchFamily="2" charset="-122"/>
                <a:ea typeface="字魂35号-经典雅黑" panose="00000500000000000000" pitchFamily="2" charset="-122"/>
                <a:cs typeface="全字库正楷体" panose="02010604000101010101" pitchFamily="2" charset="-122"/>
                <a:sym typeface="Arial" panose="020B0604020202020204" pitchFamily="34" charset="0"/>
              </a:rPr>
              <a:t>第二课   </a:t>
            </a:r>
            <a:r>
              <a:rPr lang="zh-CN" altLang="en-US" sz="2000" b="1" dirty="0">
                <a:solidFill>
                  <a:srgbClr val="FF0000"/>
                </a:solidFill>
                <a:effectLst>
                  <a:outerShdw blurRad="38100" dist="38100" dir="2700000" algn="tl">
                    <a:srgbClr val="000000">
                      <a:alpha val="43137"/>
                    </a:srgbClr>
                  </a:outerShdw>
                </a:effectLst>
                <a:highlight>
                  <a:srgbClr val="FFFF00"/>
                </a:highlight>
                <a:latin typeface="楷体" panose="02010609060101010101" pitchFamily="49" charset="-122"/>
                <a:ea typeface="楷体" panose="02010609060101010101" pitchFamily="49" charset="-122"/>
                <a:cs typeface="全字库正楷体" panose="02010604000101010101" pitchFamily="2" charset="-122"/>
                <a:sym typeface="Arial" panose="020B0604020202020204" pitchFamily="34" charset="0"/>
              </a:rPr>
              <a:t>我国的</a:t>
            </a:r>
            <a:endParaRPr lang="en-US" altLang="zh-CN" sz="5400" b="1" dirty="0">
              <a:solidFill>
                <a:srgbClr val="FF0000"/>
              </a:solidFill>
              <a:effectLst>
                <a:outerShdw blurRad="38100" dist="38100" dir="2700000" algn="tl">
                  <a:srgbClr val="000000">
                    <a:alpha val="43137"/>
                  </a:srgbClr>
                </a:outerShdw>
              </a:effectLst>
              <a:highlight>
                <a:srgbClr val="FFFF00"/>
              </a:highlight>
              <a:latin typeface="楷体" panose="02010609060101010101" pitchFamily="49" charset="-122"/>
              <a:ea typeface="楷体" panose="02010609060101010101" pitchFamily="49" charset="-122"/>
              <a:cs typeface="全字库正楷体" panose="02010604000101010101" pitchFamily="2" charset="-122"/>
              <a:sym typeface="Arial" panose="020B0604020202020204" pitchFamily="34" charset="0"/>
            </a:endParaRPr>
          </a:p>
          <a:p>
            <a:pPr algn="ctr">
              <a:lnSpc>
                <a:spcPct val="120000"/>
              </a:lnSpc>
            </a:pPr>
            <a:r>
              <a:rPr lang="zh-CN" altLang="en-US" sz="2400" b="1" dirty="0">
                <a:solidFill>
                  <a:srgbClr val="FF0000"/>
                </a:solidFill>
                <a:effectLst>
                  <a:outerShdw blurRad="38100" dist="38100" dir="2700000" algn="tl">
                    <a:srgbClr val="000000">
                      <a:alpha val="43137"/>
                    </a:srgbClr>
                  </a:outerShdw>
                </a:effectLst>
                <a:highlight>
                  <a:srgbClr val="FFFF00"/>
                </a:highlight>
                <a:latin typeface="字魂35号-经典雅黑" panose="00000500000000000000" pitchFamily="2" charset="-122"/>
                <a:ea typeface="字魂35号-经典雅黑" panose="00000500000000000000" pitchFamily="2" charset="-122"/>
                <a:cs typeface="全字库正楷体" panose="02010604000101010101" pitchFamily="2" charset="-122"/>
                <a:sym typeface="Arial" panose="020B0604020202020204" pitchFamily="34" charset="0"/>
              </a:rPr>
              <a:t>社会主义市场经济体制</a:t>
            </a:r>
          </a:p>
        </p:txBody>
      </p:sp>
      <p:pic>
        <p:nvPicPr>
          <p:cNvPr id="3" name="淄博烧烤">
            <a:hlinkClick r:id="" action="ppaction://media"/>
            <a:extLst>
              <a:ext uri="{FF2B5EF4-FFF2-40B4-BE49-F238E27FC236}">
                <a16:creationId xmlns:a16="http://schemas.microsoft.com/office/drawing/2014/main" id="{7E024603-9BE9-6800-2FA1-D317318CBC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9431" y="1880107"/>
            <a:ext cx="10304207" cy="4795996"/>
          </a:xfrm>
          <a:prstGeom prst="rect">
            <a:avLst/>
          </a:prstGeom>
        </p:spPr>
      </p:pic>
      <p:sp>
        <p:nvSpPr>
          <p:cNvPr id="2" name="文本框 1">
            <a:extLst>
              <a:ext uri="{FF2B5EF4-FFF2-40B4-BE49-F238E27FC236}">
                <a16:creationId xmlns:a16="http://schemas.microsoft.com/office/drawing/2014/main" id="{394F5CD5-CD81-04EC-B749-262BE5F10198}"/>
              </a:ext>
            </a:extLst>
          </p:cNvPr>
          <p:cNvSpPr txBox="1"/>
          <p:nvPr/>
        </p:nvSpPr>
        <p:spPr>
          <a:xfrm>
            <a:off x="3482523" y="127819"/>
            <a:ext cx="9406448" cy="1631216"/>
          </a:xfrm>
          <a:prstGeom prst="rect">
            <a:avLst/>
          </a:prstGeom>
          <a:noFill/>
        </p:spPr>
        <p:txBody>
          <a:bodyPr wrap="square" rtlCol="0">
            <a:spAutoFit/>
          </a:bodyPr>
          <a:lstStyle/>
          <a:p>
            <a:r>
              <a:rPr lang="zh-CN" altLang="en-US" sz="3600" b="1" dirty="0"/>
              <a:t>淄博烧烤启示录之</a:t>
            </a:r>
            <a:endParaRPr lang="en-US" altLang="zh-CN" sz="3600" b="1" dirty="0"/>
          </a:p>
          <a:p>
            <a:endParaRPr lang="en-US" altLang="zh-CN" sz="1600" b="1" dirty="0"/>
          </a:p>
          <a:p>
            <a:r>
              <a:rPr lang="zh-CN" altLang="en-US" sz="4400" b="1" dirty="0">
                <a:solidFill>
                  <a:srgbClr val="FF0000"/>
                </a:solidFill>
              </a:rPr>
              <a:t>       有效市场和有为政府</a:t>
            </a:r>
          </a:p>
        </p:txBody>
      </p:sp>
    </p:spTree>
    <p:extLst>
      <p:ext uri="{BB962C8B-B14F-4D97-AF65-F5344CB8AC3E}">
        <p14:creationId xmlns:p14="http://schemas.microsoft.com/office/powerpoint/2010/main" val="878280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8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城市的风景&#10;&#10;描述已自动生成">
            <a:extLst>
              <a:ext uri="{FF2B5EF4-FFF2-40B4-BE49-F238E27FC236}">
                <a16:creationId xmlns:a16="http://schemas.microsoft.com/office/drawing/2014/main" id="{D8FDB31C-3134-BA2A-1692-F8C89AB91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2321" y="3429000"/>
            <a:ext cx="5732426" cy="3229267"/>
          </a:xfrm>
          <a:prstGeom prst="rect">
            <a:avLst/>
          </a:prstGeom>
          <a:effectLst>
            <a:softEdge rad="1231900"/>
          </a:effectLst>
        </p:spPr>
      </p:pic>
      <p:sp>
        <p:nvSpPr>
          <p:cNvPr id="10" name="流程图: 多文档 9"/>
          <p:cNvSpPr/>
          <p:nvPr/>
        </p:nvSpPr>
        <p:spPr>
          <a:xfrm>
            <a:off x="358595" y="508419"/>
            <a:ext cx="2360813" cy="891982"/>
          </a:xfrm>
          <a:prstGeom prst="flowChartMultidocument">
            <a:avLst/>
          </a:prstGeom>
          <a:solidFill>
            <a:schemeClr val="tx1">
              <a:lumMod val="75000"/>
              <a:lumOff val="25000"/>
            </a:schemeClr>
          </a:solidFill>
          <a:ln>
            <a:noFill/>
          </a:ln>
          <a:effectLst>
            <a:outerShdw blurRad="50800" dist="38100" algn="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46745" y="547193"/>
            <a:ext cx="2031325" cy="646331"/>
          </a:xfrm>
          <a:prstGeom prst="rect">
            <a:avLst/>
          </a:prstGeom>
          <a:noFill/>
        </p:spPr>
        <p:txBody>
          <a:bodyPr wrap="none" rtlCol="0">
            <a:spAutoFit/>
          </a:bodyPr>
          <a:lstStyle/>
          <a:p>
            <a:r>
              <a:rPr lang="zh-CN" altLang="en-US" sz="3600" b="1" dirty="0">
                <a:solidFill>
                  <a:srgbClr val="FFB685"/>
                </a:solidFill>
                <a:latin typeface="字魂35号-经典雅黑" panose="00000500000000000000" pitchFamily="2" charset="-122"/>
                <a:ea typeface="字魂35号-经典雅黑" panose="00000500000000000000" pitchFamily="2" charset="-122"/>
              </a:rPr>
              <a:t>复习目录</a:t>
            </a:r>
          </a:p>
        </p:txBody>
      </p:sp>
      <p:sp>
        <p:nvSpPr>
          <p:cNvPr id="13" name="矩形 12"/>
          <p:cNvSpPr/>
          <p:nvPr/>
        </p:nvSpPr>
        <p:spPr>
          <a:xfrm>
            <a:off x="2023552" y="2240722"/>
            <a:ext cx="9307251" cy="3194144"/>
          </a:xfrm>
          <a:prstGeom prst="rect">
            <a:avLst/>
          </a:prstGeom>
        </p:spPr>
        <p:txBody>
          <a:bodyPr wrap="square" lIns="0" tIns="0" rIns="0" bIns="0">
            <a:spAutoFit/>
          </a:bodyPr>
          <a:lstStyle/>
          <a:p>
            <a:pPr algn="just">
              <a:lnSpc>
                <a:spcPct val="150000"/>
              </a:lnSpc>
            </a:pPr>
            <a:r>
              <a:rPr lang="en-US" altLang="zh-CN" sz="3600" b="1" dirty="0">
                <a:latin typeface="黑体" panose="02010609060101010101" pitchFamily="49" charset="-122"/>
                <a:ea typeface="黑体" panose="02010609060101010101" pitchFamily="49" charset="-122"/>
                <a:cs typeface="全字库正楷体" panose="02010604000101010101" pitchFamily="2" charset="-122"/>
                <a:sym typeface="Arial" panose="020B0604020202020204" pitchFamily="34" charset="0"/>
              </a:rPr>
              <a:t>01 </a:t>
            </a:r>
            <a:r>
              <a:rPr lang="zh-CN" altLang="en-US" sz="3600" b="1" dirty="0">
                <a:latin typeface="黑体" panose="02010609060101010101" pitchFamily="49" charset="-122"/>
                <a:ea typeface="黑体" panose="02010609060101010101" pitchFamily="49" charset="-122"/>
                <a:cs typeface="全字库正楷体" panose="02010604000101010101" pitchFamily="2" charset="-122"/>
                <a:sym typeface="Arial" panose="020B0604020202020204" pitchFamily="34" charset="0"/>
              </a:rPr>
              <a:t>课标素养预测</a:t>
            </a:r>
            <a:endParaRPr lang="en-US" altLang="zh-CN" sz="3600" b="1" dirty="0">
              <a:latin typeface="黑体" panose="02010609060101010101" pitchFamily="49" charset="-122"/>
              <a:ea typeface="黑体" panose="02010609060101010101" pitchFamily="49" charset="-122"/>
              <a:cs typeface="全字库正楷体" panose="02010604000101010101" pitchFamily="2" charset="-122"/>
              <a:sym typeface="Arial" panose="020B0604020202020204" pitchFamily="34" charset="0"/>
            </a:endParaRPr>
          </a:p>
          <a:p>
            <a:pPr algn="just">
              <a:lnSpc>
                <a:spcPct val="150000"/>
              </a:lnSpc>
            </a:pPr>
            <a:r>
              <a:rPr lang="en-US" altLang="zh-CN" sz="3600" b="1" dirty="0">
                <a:latin typeface="黑体" panose="02010609060101010101" pitchFamily="49" charset="-122"/>
                <a:ea typeface="黑体" panose="02010609060101010101" pitchFamily="49" charset="-122"/>
                <a:cs typeface="全字库正楷体" panose="02010604000101010101" pitchFamily="2" charset="-122"/>
                <a:sym typeface="Arial" panose="020B0604020202020204" pitchFamily="34" charset="0"/>
              </a:rPr>
              <a:t>02 </a:t>
            </a:r>
            <a:r>
              <a:rPr lang="zh-CN" altLang="en-US" sz="3600" b="1" dirty="0">
                <a:latin typeface="黑体" panose="02010609060101010101" pitchFamily="49" charset="-122"/>
                <a:ea typeface="黑体" panose="02010609060101010101" pitchFamily="49" charset="-122"/>
                <a:cs typeface="全字库正楷体" panose="02010604000101010101" pitchFamily="2" charset="-122"/>
                <a:sym typeface="Arial" panose="020B0604020202020204" pitchFamily="34" charset="0"/>
              </a:rPr>
              <a:t>思维导图构建</a:t>
            </a:r>
            <a:endParaRPr lang="en-US" altLang="zh-CN" sz="3600" b="1" dirty="0">
              <a:latin typeface="黑体" panose="02010609060101010101" pitchFamily="49" charset="-122"/>
              <a:ea typeface="黑体" panose="02010609060101010101" pitchFamily="49" charset="-122"/>
              <a:cs typeface="全字库正楷体" panose="02010604000101010101" pitchFamily="2" charset="-122"/>
              <a:sym typeface="Arial" panose="020B0604020202020204" pitchFamily="34" charset="0"/>
            </a:endParaRPr>
          </a:p>
          <a:p>
            <a:pPr algn="just">
              <a:lnSpc>
                <a:spcPct val="150000"/>
              </a:lnSpc>
            </a:pPr>
            <a:r>
              <a:rPr lang="en-US" altLang="zh-CN" sz="3600" b="1" dirty="0">
                <a:latin typeface="黑体" panose="02010609060101010101" pitchFamily="49" charset="-122"/>
                <a:ea typeface="黑体" panose="02010609060101010101" pitchFamily="49" charset="-122"/>
                <a:cs typeface="全字库正楷体" panose="02010604000101010101" pitchFamily="2" charset="-122"/>
                <a:sym typeface="Arial" panose="020B0604020202020204" pitchFamily="34" charset="0"/>
              </a:rPr>
              <a:t>03 </a:t>
            </a:r>
            <a:r>
              <a:rPr lang="zh-CN" altLang="en-US" sz="3600" b="1" dirty="0">
                <a:latin typeface="黑体" panose="02010609060101010101" pitchFamily="49" charset="-122"/>
                <a:ea typeface="黑体" panose="02010609060101010101" pitchFamily="49" charset="-122"/>
                <a:cs typeface="全字库正楷体" panose="02010604000101010101" pitchFamily="2" charset="-122"/>
                <a:sym typeface="Arial" panose="020B0604020202020204" pitchFamily="34" charset="0"/>
              </a:rPr>
              <a:t>核心知识探究</a:t>
            </a:r>
            <a:endParaRPr lang="en-US" altLang="zh-CN" sz="3600" b="1" dirty="0">
              <a:latin typeface="黑体" panose="02010609060101010101" pitchFamily="49" charset="-122"/>
              <a:ea typeface="黑体" panose="02010609060101010101" pitchFamily="49" charset="-122"/>
              <a:cs typeface="全字库正楷体" panose="02010604000101010101" pitchFamily="2" charset="-122"/>
              <a:sym typeface="Arial" panose="020B0604020202020204" pitchFamily="34" charset="0"/>
            </a:endParaRPr>
          </a:p>
          <a:p>
            <a:pPr algn="just">
              <a:lnSpc>
                <a:spcPct val="150000"/>
              </a:lnSpc>
            </a:pPr>
            <a:r>
              <a:rPr lang="en-US" altLang="zh-CN" sz="3600" b="1" dirty="0">
                <a:latin typeface="黑体" panose="02010609060101010101" pitchFamily="49" charset="-122"/>
                <a:ea typeface="黑体" panose="02010609060101010101" pitchFamily="49" charset="-122"/>
                <a:cs typeface="全字库正楷体" panose="02010604000101010101" pitchFamily="2" charset="-122"/>
                <a:sym typeface="Arial" panose="020B0604020202020204" pitchFamily="34" charset="0"/>
              </a:rPr>
              <a:t>04 </a:t>
            </a:r>
            <a:r>
              <a:rPr lang="zh-CN" altLang="en-US" sz="3600" b="1" dirty="0">
                <a:latin typeface="黑体" panose="02010609060101010101" pitchFamily="49" charset="-122"/>
                <a:ea typeface="黑体" panose="02010609060101010101" pitchFamily="49" charset="-122"/>
                <a:cs typeface="全字库正楷体" panose="02010604000101010101" pitchFamily="2" charset="-122"/>
                <a:sym typeface="Arial" panose="020B0604020202020204" pitchFamily="34" charset="0"/>
              </a:rPr>
              <a:t>头脑风暴来袭</a:t>
            </a:r>
            <a:endParaRPr lang="en-US" altLang="zh-CN" sz="3600" b="1" dirty="0">
              <a:latin typeface="黑体" panose="02010609060101010101" pitchFamily="49" charset="-122"/>
              <a:ea typeface="黑体" panose="02010609060101010101" pitchFamily="49" charset="-122"/>
              <a:cs typeface="全字库正楷体" panose="02010604000101010101" pitchFamily="2" charset="-122"/>
              <a:sym typeface="Arial" panose="020B0604020202020204" pitchFamily="34" charset="0"/>
            </a:endParaRPr>
          </a:p>
        </p:txBody>
      </p:sp>
      <p:cxnSp>
        <p:nvCxnSpPr>
          <p:cNvPr id="16" name="直接连接符 15"/>
          <p:cNvCxnSpPr/>
          <p:nvPr/>
        </p:nvCxnSpPr>
        <p:spPr>
          <a:xfrm>
            <a:off x="2187394" y="1855745"/>
            <a:ext cx="62467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187394" y="5998701"/>
            <a:ext cx="62467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175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a:graphicFrameLocks noGrp="1"/>
          </p:cNvGraphicFramePr>
          <p:nvPr>
            <p:custDataLst>
              <p:tags r:id="rId1"/>
            </p:custDataLst>
            <p:extLst>
              <p:ext uri="{D42A27DB-BD31-4B8C-83A1-F6EECF244321}">
                <p14:modId xmlns:p14="http://schemas.microsoft.com/office/powerpoint/2010/main" val="243666098"/>
              </p:ext>
            </p:extLst>
          </p:nvPr>
        </p:nvGraphicFramePr>
        <p:xfrm>
          <a:off x="91202" y="995680"/>
          <a:ext cx="12024565" cy="5705263"/>
        </p:xfrm>
        <a:graphic>
          <a:graphicData uri="http://schemas.openxmlformats.org/drawingml/2006/table">
            <a:tbl>
              <a:tblPr firstRow="1" bandRow="1">
                <a:tableStyleId>{5C22544A-7EE6-4342-B048-85BDC9FD1C3A}</a:tableStyleId>
              </a:tblPr>
              <a:tblGrid>
                <a:gridCol w="2738358">
                  <a:extLst>
                    <a:ext uri="{9D8B030D-6E8A-4147-A177-3AD203B41FA5}">
                      <a16:colId xmlns:a16="http://schemas.microsoft.com/office/drawing/2014/main" val="20000"/>
                    </a:ext>
                  </a:extLst>
                </a:gridCol>
                <a:gridCol w="5293360">
                  <a:extLst>
                    <a:ext uri="{9D8B030D-6E8A-4147-A177-3AD203B41FA5}">
                      <a16:colId xmlns:a16="http://schemas.microsoft.com/office/drawing/2014/main" val="20001"/>
                    </a:ext>
                  </a:extLst>
                </a:gridCol>
                <a:gridCol w="3992847">
                  <a:extLst>
                    <a:ext uri="{9D8B030D-6E8A-4147-A177-3AD203B41FA5}">
                      <a16:colId xmlns:a16="http://schemas.microsoft.com/office/drawing/2014/main" val="20002"/>
                    </a:ext>
                  </a:extLst>
                </a:gridCol>
              </a:tblGrid>
              <a:tr h="486195">
                <a:tc>
                  <a:txBody>
                    <a:bodyPr/>
                    <a:lstStyle/>
                    <a:p>
                      <a:pPr algn="ctr" fontAlgn="base">
                        <a:lnSpc>
                          <a:spcPct val="100000"/>
                        </a:lnSpc>
                        <a:spcAft>
                          <a:spcPct val="0"/>
                        </a:spcAft>
                      </a:pPr>
                      <a:r>
                        <a:rPr kumimoji="0" lang="zh-CN" altLang="en-US" sz="2600" b="1" i="0" u="none" strike="noStrike" kern="1200" cap="none" spc="0" normalizeH="0" baseline="0" dirty="0">
                          <a:ln>
                            <a:noFill/>
                          </a:ln>
                          <a:solidFill>
                            <a:prstClr val="black"/>
                          </a:solidFill>
                          <a:effectLst/>
                          <a:uLnTx/>
                          <a:uFillTx/>
                          <a:latin typeface="Arial"/>
                          <a:ea typeface="微软雅黑"/>
                          <a:cs typeface="Arial"/>
                        </a:rPr>
                        <a:t>课程标准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auto">
                        <a:lnSpc>
                          <a:spcPct val="100000"/>
                        </a:lnSpc>
                        <a:spcBef>
                          <a:spcPct val="0"/>
                        </a:spcBef>
                        <a:spcAft>
                          <a:spcPct val="0"/>
                        </a:spcAft>
                      </a:pPr>
                      <a:r>
                        <a:rPr kumimoji="0" lang="zh-CN" altLang="en-US" sz="2600" b="1" i="0" u="none" strike="noStrike" kern="1200" cap="none" spc="0" normalizeH="0" baseline="0" dirty="0">
                          <a:ln>
                            <a:noFill/>
                          </a:ln>
                          <a:solidFill>
                            <a:prstClr val="black"/>
                          </a:solidFill>
                          <a:effectLst/>
                          <a:uLnTx/>
                          <a:uFillTx/>
                          <a:latin typeface="Arial"/>
                          <a:ea typeface="微软雅黑"/>
                          <a:cs typeface="Arial"/>
                        </a:rPr>
                        <a:t>核心素养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ase">
                        <a:lnSpc>
                          <a:spcPct val="100000"/>
                        </a:lnSpc>
                        <a:spcAft>
                          <a:spcPct val="0"/>
                        </a:spcAft>
                      </a:pPr>
                      <a:r>
                        <a:rPr kumimoji="0" lang="zh-CN" altLang="en-US" sz="2600" b="1" i="0" u="none" strike="noStrike" kern="1200" cap="none" spc="0" normalizeH="0" baseline="0" dirty="0">
                          <a:ln>
                            <a:noFill/>
                          </a:ln>
                          <a:solidFill>
                            <a:prstClr val="black"/>
                          </a:solidFill>
                          <a:effectLst/>
                          <a:uLnTx/>
                          <a:uFillTx/>
                          <a:latin typeface="Arial"/>
                          <a:ea typeface="微软雅黑"/>
                          <a:cs typeface="Arial"/>
                        </a:rPr>
                        <a:t>考情预测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5217583">
                <a:tc>
                  <a:txBody>
                    <a:bodyPr/>
                    <a:lstStyle/>
                    <a:p>
                      <a:pPr indent="0">
                        <a:lnSpc>
                          <a:spcPct val="100000"/>
                        </a:lnSpc>
                        <a:buNone/>
                      </a:pPr>
                      <a:endParaRPr kumimoji="0" lang="en-US" altLang="zh-CN" sz="2600" b="1" i="0" u="none" strike="noStrike" kern="1200" cap="none" spc="0" normalizeH="0" baseline="0" dirty="0">
                        <a:ln>
                          <a:noFill/>
                        </a:ln>
                        <a:solidFill>
                          <a:prstClr val="black"/>
                        </a:solidFill>
                        <a:effectLst/>
                        <a:uLnTx/>
                        <a:uFillTx/>
                        <a:latin typeface="Arial"/>
                        <a:ea typeface="微软雅黑"/>
                        <a:cs typeface="Arial"/>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kumimoji="0" lang="en-US" altLang="zh-CN" sz="2600" b="1" i="0" u="none" strike="noStrike" kern="1200" cap="none" spc="0" normalizeH="0" baseline="0" dirty="0">
                          <a:ln>
                            <a:noFill/>
                          </a:ln>
                          <a:solidFill>
                            <a:prstClr val="black"/>
                          </a:solidFill>
                          <a:effectLst/>
                          <a:uLnTx/>
                          <a:uFillTx/>
                          <a:latin typeface="Arial"/>
                          <a:ea typeface="微软雅黑"/>
                          <a:cs typeface="Arial"/>
                        </a:rPr>
                        <a:t>1.</a:t>
                      </a:r>
                      <a:r>
                        <a:rPr kumimoji="0" lang="zh-CN" altLang="en-US" sz="2600" b="1" i="0" u="none" strike="noStrike" kern="1200" cap="none" spc="0" normalizeH="0" baseline="0" dirty="0">
                          <a:ln>
                            <a:noFill/>
                          </a:ln>
                          <a:solidFill>
                            <a:srgbClr val="FF0000"/>
                          </a:solidFill>
                          <a:effectLst/>
                          <a:uLnTx/>
                          <a:uFillTx/>
                          <a:latin typeface="Arial"/>
                          <a:ea typeface="微软雅黑"/>
                          <a:cs typeface="Arial"/>
                        </a:rPr>
                        <a:t>政治认同：</a:t>
                      </a:r>
                      <a:r>
                        <a:rPr kumimoji="0" lang="zh-CN" altLang="en-US" sz="2600" b="1" i="0" u="none" strike="noStrike" kern="1200" cap="none" spc="0" normalizeH="0" baseline="0" dirty="0">
                          <a:ln>
                            <a:noFill/>
                          </a:ln>
                          <a:solidFill>
                            <a:prstClr val="black"/>
                          </a:solidFill>
                          <a:effectLst/>
                          <a:uLnTx/>
                          <a:uFillTx/>
                          <a:latin typeface="Arial"/>
                          <a:ea typeface="微软雅黑"/>
                          <a:cs typeface="Arial"/>
                        </a:rPr>
                        <a:t>认同我国的社会主义市场经济体制</a:t>
                      </a:r>
                      <a:endParaRPr kumimoji="0" lang="en-US" altLang="zh-CN" sz="2600" b="1" i="0" u="none" strike="noStrike" kern="1200" cap="none" spc="0" normalizeH="0" baseline="0" dirty="0">
                        <a:ln>
                          <a:noFill/>
                        </a:ln>
                        <a:solidFill>
                          <a:prstClr val="black"/>
                        </a:solidFill>
                        <a:effectLst/>
                        <a:uLnTx/>
                        <a:uFillTx/>
                        <a:latin typeface="Arial"/>
                        <a:ea typeface="微软雅黑"/>
                        <a:cs typeface="Arial"/>
                      </a:endParaRPr>
                    </a:p>
                    <a:p>
                      <a:r>
                        <a:rPr kumimoji="0" lang="en-US" altLang="zh-CN" sz="2600" b="1" i="0" u="none" strike="noStrike" kern="1200" cap="none" spc="0" normalizeH="0" baseline="0" dirty="0">
                          <a:ln>
                            <a:noFill/>
                          </a:ln>
                          <a:solidFill>
                            <a:prstClr val="black"/>
                          </a:solidFill>
                          <a:effectLst/>
                          <a:uLnTx/>
                          <a:uFillTx/>
                          <a:latin typeface="Arial"/>
                          <a:ea typeface="微软雅黑"/>
                          <a:cs typeface="Arial"/>
                        </a:rPr>
                        <a:t>2.</a:t>
                      </a:r>
                      <a:r>
                        <a:rPr kumimoji="0" lang="zh-CN" altLang="en-US" sz="2600" b="1" i="0" u="none" strike="noStrike" kern="1200" cap="none" spc="0" normalizeH="0" baseline="0" dirty="0">
                          <a:ln>
                            <a:noFill/>
                          </a:ln>
                          <a:solidFill>
                            <a:srgbClr val="FF0000"/>
                          </a:solidFill>
                          <a:effectLst/>
                          <a:uLnTx/>
                          <a:uFillTx/>
                          <a:latin typeface="Arial"/>
                          <a:ea typeface="微软雅黑"/>
                          <a:cs typeface="Arial"/>
                        </a:rPr>
                        <a:t>科学精神：</a:t>
                      </a:r>
                      <a:r>
                        <a:rPr kumimoji="0" lang="zh-CN" altLang="en-US" sz="2600" b="1" i="0" u="none" strike="noStrike" kern="1200" cap="none" spc="0" normalizeH="0" baseline="0" dirty="0">
                          <a:ln>
                            <a:noFill/>
                          </a:ln>
                          <a:solidFill>
                            <a:prstClr val="black"/>
                          </a:solidFill>
                          <a:effectLst/>
                          <a:uLnTx/>
                          <a:uFillTx/>
                          <a:latin typeface="Arial"/>
                          <a:ea typeface="微软雅黑"/>
                          <a:cs typeface="Arial"/>
                        </a:rPr>
                        <a:t>辩证看待市场调节资源的优缺点；辩证看待市场与政府关系</a:t>
                      </a:r>
                      <a:endParaRPr kumimoji="0" lang="en-US" altLang="zh-CN" sz="2600" b="1" i="0" u="none" strike="noStrike" kern="1200" cap="none" spc="0" normalizeH="0" baseline="0" dirty="0">
                        <a:ln>
                          <a:noFill/>
                        </a:ln>
                        <a:solidFill>
                          <a:prstClr val="black"/>
                        </a:solidFill>
                        <a:effectLst/>
                        <a:uLnTx/>
                        <a:uFillTx/>
                        <a:latin typeface="Arial"/>
                        <a:ea typeface="微软雅黑"/>
                        <a:cs typeface="Arial"/>
                      </a:endParaRPr>
                    </a:p>
                    <a:p>
                      <a:r>
                        <a:rPr kumimoji="0" lang="en-US" altLang="zh-CN" sz="2600" b="1" i="0" u="none" strike="noStrike" kern="1200" cap="none" spc="0" normalizeH="0" baseline="0" dirty="0">
                          <a:ln>
                            <a:noFill/>
                          </a:ln>
                          <a:solidFill>
                            <a:prstClr val="black"/>
                          </a:solidFill>
                          <a:effectLst/>
                          <a:uLnTx/>
                          <a:uFillTx/>
                          <a:latin typeface="Arial"/>
                          <a:ea typeface="微软雅黑"/>
                          <a:cs typeface="Arial"/>
                        </a:rPr>
                        <a:t>3.</a:t>
                      </a:r>
                      <a:r>
                        <a:rPr kumimoji="0" lang="zh-CN" altLang="en-US" sz="2600" b="1" i="0" u="none" strike="noStrike" kern="1200" cap="none" spc="0" normalizeH="0" baseline="0" dirty="0">
                          <a:ln>
                            <a:noFill/>
                          </a:ln>
                          <a:solidFill>
                            <a:srgbClr val="FF0000"/>
                          </a:solidFill>
                          <a:effectLst/>
                          <a:uLnTx/>
                          <a:uFillTx/>
                          <a:latin typeface="Arial"/>
                          <a:ea typeface="微软雅黑"/>
                          <a:cs typeface="Arial"/>
                        </a:rPr>
                        <a:t>法治意识：</a:t>
                      </a:r>
                      <a:r>
                        <a:rPr kumimoji="0" lang="zh-CN" altLang="en-US" sz="2600" b="1" i="0" u="none" strike="noStrike" kern="1200" cap="none" spc="0" normalizeH="0" baseline="0" dirty="0">
                          <a:ln>
                            <a:noFill/>
                          </a:ln>
                          <a:solidFill>
                            <a:prstClr val="black"/>
                          </a:solidFill>
                          <a:effectLst/>
                          <a:uLnTx/>
                          <a:uFillTx/>
                          <a:latin typeface="Arial"/>
                          <a:ea typeface="微软雅黑"/>
                          <a:cs typeface="Arial"/>
                        </a:rPr>
                        <a:t>树立公平竞争和法治意识，培养诚实守信的意识</a:t>
                      </a:r>
                      <a:endParaRPr kumimoji="0" lang="en-US" altLang="zh-CN" sz="2600" b="1" i="0" u="none" strike="noStrike" kern="1200" cap="none" spc="0" normalizeH="0" baseline="0" dirty="0">
                        <a:ln>
                          <a:noFill/>
                        </a:ln>
                        <a:solidFill>
                          <a:prstClr val="black"/>
                        </a:solidFill>
                        <a:effectLst/>
                        <a:uLnTx/>
                        <a:uFillTx/>
                        <a:latin typeface="Arial"/>
                        <a:ea typeface="微软雅黑"/>
                        <a:cs typeface="Arial"/>
                      </a:endParaRPr>
                    </a:p>
                    <a:p>
                      <a:r>
                        <a:rPr kumimoji="0" lang="en-US" altLang="zh-CN" sz="2600" b="1" i="0" u="none" strike="noStrike" kern="1200" cap="none" spc="0" normalizeH="0" baseline="0" dirty="0">
                          <a:ln>
                            <a:noFill/>
                          </a:ln>
                          <a:solidFill>
                            <a:prstClr val="black"/>
                          </a:solidFill>
                          <a:effectLst/>
                          <a:uLnTx/>
                          <a:uFillTx/>
                          <a:latin typeface="Arial"/>
                          <a:ea typeface="微软雅黑"/>
                          <a:cs typeface="Arial"/>
                        </a:rPr>
                        <a:t>4.</a:t>
                      </a:r>
                      <a:r>
                        <a:rPr kumimoji="0" lang="zh-CN" altLang="en-US" sz="2600" b="1" i="0" u="none" strike="noStrike" kern="1200" cap="none" spc="0" normalizeH="0" baseline="0" dirty="0">
                          <a:ln>
                            <a:noFill/>
                          </a:ln>
                          <a:solidFill>
                            <a:srgbClr val="FF0000"/>
                          </a:solidFill>
                          <a:effectLst/>
                          <a:uLnTx/>
                          <a:uFillTx/>
                          <a:latin typeface="Arial"/>
                          <a:ea typeface="微软雅黑"/>
                          <a:cs typeface="Arial"/>
                        </a:rPr>
                        <a:t>公共参与：</a:t>
                      </a:r>
                      <a:r>
                        <a:rPr kumimoji="0" lang="zh-CN" altLang="en-US" sz="2600" b="1" i="0" u="none" strike="noStrike" kern="1200" cap="none" spc="0" normalizeH="0" baseline="0" dirty="0">
                          <a:ln>
                            <a:noFill/>
                          </a:ln>
                          <a:solidFill>
                            <a:prstClr val="black"/>
                          </a:solidFill>
                          <a:effectLst/>
                          <a:uLnTx/>
                          <a:uFillTx/>
                          <a:latin typeface="Arial"/>
                          <a:ea typeface="微软雅黑"/>
                          <a:cs typeface="Arial"/>
                        </a:rPr>
                        <a:t>深刻认识到市场经济是法治经济，理性参与市场经济活动，学法、尊法、守法、用法，积极维护市场秩序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0" lang="zh-CN" altLang="en-US" sz="2600" b="1" i="0" u="none" strike="noStrike" kern="1200" cap="none" spc="0" normalizeH="0" baseline="0" dirty="0">
                        <a:ln>
                          <a:noFill/>
                        </a:ln>
                        <a:solidFill>
                          <a:prstClr val="black"/>
                        </a:solidFill>
                        <a:effectLst/>
                        <a:uLnTx/>
                        <a:uFillTx/>
                        <a:latin typeface="Arial"/>
                        <a:ea typeface="微软雅黑"/>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bl>
          </a:graphicData>
        </a:graphic>
      </p:graphicFrame>
      <p:sp>
        <p:nvSpPr>
          <p:cNvPr id="11" name="文本框 7"/>
          <p:cNvSpPr txBox="1"/>
          <p:nvPr>
            <p:custDataLst>
              <p:tags r:id="rId2"/>
            </p:custDataLst>
          </p:nvPr>
        </p:nvSpPr>
        <p:spPr>
          <a:xfrm>
            <a:off x="8173358" y="1494790"/>
            <a:ext cx="3843736" cy="4773614"/>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9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微软雅黑" panose="020B0503020204020204" charset="-122"/>
                <a:ea typeface="微软雅黑"/>
                <a:cs typeface="Arial"/>
                <a:sym typeface="+mn-ea"/>
              </a:rPr>
              <a:t>1.</a:t>
            </a:r>
            <a:r>
              <a:rPr kumimoji="0" lang="zh-CN" altLang="en-US" sz="2600" b="1" i="0" u="none" strike="noStrike" kern="1200" cap="none" spc="0" normalizeH="0" baseline="0" noProof="0" dirty="0">
                <a:ln>
                  <a:noFill/>
                </a:ln>
                <a:solidFill>
                  <a:prstClr val="black"/>
                </a:solidFill>
                <a:effectLst/>
                <a:uLnTx/>
                <a:uFillTx/>
                <a:latin typeface="微软雅黑" panose="020B0503020204020204" charset="-122"/>
                <a:ea typeface="微软雅黑"/>
                <a:cs typeface="Arial"/>
                <a:sym typeface="+mn-ea"/>
              </a:rPr>
              <a:t>本课是高考考查的重点章节，考查</a:t>
            </a:r>
            <a:r>
              <a:rPr kumimoji="0" lang="zh-CN" altLang="en-US" sz="2600" b="1" i="0" u="none" strike="noStrike" kern="1200" cap="none" spc="0" normalizeH="0" baseline="0" noProof="0" dirty="0">
                <a:ln>
                  <a:noFill/>
                </a:ln>
                <a:solidFill>
                  <a:srgbClr val="7030A0"/>
                </a:solidFill>
                <a:effectLst/>
                <a:uLnTx/>
                <a:uFillTx/>
                <a:latin typeface="微软雅黑" panose="020B0503020204020204" charset="-122"/>
                <a:ea typeface="微软雅黑"/>
                <a:cs typeface="Arial"/>
                <a:sym typeface="+mn-ea"/>
              </a:rPr>
              <a:t>重点</a:t>
            </a:r>
            <a:r>
              <a:rPr kumimoji="0" lang="zh-CN" altLang="en-US" sz="2600" b="1" i="0" u="none" strike="noStrike" kern="1200" cap="none" spc="0" normalizeH="0" baseline="0" noProof="0" dirty="0">
                <a:ln>
                  <a:noFill/>
                </a:ln>
                <a:solidFill>
                  <a:prstClr val="black"/>
                </a:solidFill>
                <a:effectLst/>
                <a:uLnTx/>
                <a:uFillTx/>
                <a:latin typeface="微软雅黑" panose="020B0503020204020204" charset="-122"/>
                <a:ea typeface="微软雅黑"/>
                <a:cs typeface="Arial"/>
                <a:sym typeface="+mn-ea"/>
              </a:rPr>
              <a:t>是</a:t>
            </a:r>
            <a:r>
              <a:rPr kumimoji="0" lang="zh-CN" altLang="en-US" sz="2600" b="1" i="0" u="none" strike="noStrike" kern="1200" cap="none" spc="0" normalizeH="0" baseline="0" noProof="0" dirty="0">
                <a:ln>
                  <a:noFill/>
                </a:ln>
                <a:solidFill>
                  <a:srgbClr val="C00000"/>
                </a:solidFill>
                <a:effectLst/>
                <a:uLnTx/>
                <a:uFillTx/>
                <a:latin typeface="微软雅黑" panose="020B0503020204020204" charset="-122"/>
                <a:ea typeface="微软雅黑"/>
                <a:cs typeface="Arial"/>
                <a:sym typeface="+mn-ea"/>
              </a:rPr>
              <a:t>市场调节的优点与缺陷、社会主义市场经济的基本特征、我国政府的经济职能</a:t>
            </a:r>
            <a:r>
              <a:rPr lang="zh-CN" altLang="en-US" sz="2600" b="1" dirty="0">
                <a:solidFill>
                  <a:srgbClr val="C00000"/>
                </a:solidFill>
                <a:latin typeface="微软雅黑" panose="020B0503020204020204" charset="-122"/>
                <a:ea typeface="微软雅黑"/>
                <a:cs typeface="Arial"/>
                <a:sym typeface="+mn-ea"/>
              </a:rPr>
              <a:t>，</a:t>
            </a:r>
            <a:r>
              <a:rPr kumimoji="0" lang="zh-CN" altLang="en-US" sz="2600" b="1" i="0" u="none" strike="noStrike" kern="1200" cap="none" spc="0" normalizeH="0" baseline="0" noProof="0" dirty="0">
                <a:ln>
                  <a:noFill/>
                </a:ln>
                <a:solidFill>
                  <a:prstClr val="black"/>
                </a:solidFill>
                <a:effectLst/>
                <a:uLnTx/>
                <a:uFillTx/>
                <a:latin typeface="微软雅黑" panose="020B0503020204020204" charset="-122"/>
                <a:ea typeface="微软雅黑"/>
                <a:cs typeface="Arial"/>
                <a:sym typeface="+mn-ea"/>
              </a:rPr>
              <a:t>选择题与非选择题都可能涉及。</a:t>
            </a:r>
            <a:endParaRPr kumimoji="0" lang="en-US" altLang="zh-CN" sz="2600" b="1" i="0" u="none" strike="noStrike" kern="1200" cap="none" spc="0" normalizeH="0" baseline="0" noProof="0" dirty="0">
              <a:ln>
                <a:noFill/>
              </a:ln>
              <a:solidFill>
                <a:prstClr val="black"/>
              </a:solidFill>
              <a:effectLst/>
              <a:uLnTx/>
              <a:uFillTx/>
              <a:latin typeface="微软雅黑" panose="020B0503020204020204" charset="-122"/>
              <a:ea typeface="微软雅黑"/>
              <a:cs typeface="Arial"/>
              <a:sym typeface="+mn-ea"/>
            </a:endParaRPr>
          </a:p>
          <a:p>
            <a:pPr marL="0" marR="0" lvl="0" indent="0" algn="l" defTabSz="914400" rtl="0" eaLnBrk="1" fontAlgn="auto" latinLnBrk="0" hangingPunct="1">
              <a:lnSpc>
                <a:spcPct val="9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微软雅黑" panose="020B0503020204020204" charset="-122"/>
                <a:ea typeface="微软雅黑"/>
                <a:cs typeface="Arial"/>
                <a:sym typeface="+mn-ea"/>
              </a:rPr>
              <a:t>2.</a:t>
            </a:r>
            <a:r>
              <a:rPr kumimoji="0" lang="zh-CN" altLang="en-US" sz="2600" b="1" i="0" u="none" strike="noStrike" kern="1200" cap="none" spc="0" normalizeH="0" baseline="0" noProof="0" dirty="0">
                <a:ln>
                  <a:noFill/>
                </a:ln>
                <a:solidFill>
                  <a:prstClr val="black"/>
                </a:solidFill>
                <a:effectLst/>
                <a:uLnTx/>
                <a:uFillTx/>
                <a:latin typeface="微软雅黑" panose="020B0503020204020204" charset="-122"/>
                <a:ea typeface="微软雅黑"/>
                <a:cs typeface="Arial"/>
                <a:sym typeface="+mn-ea"/>
              </a:rPr>
              <a:t>非选择题往往以</a:t>
            </a:r>
            <a:r>
              <a:rPr kumimoji="0" lang="zh-CN" altLang="en-US" sz="2600" b="1" i="0" u="none" strike="noStrike" kern="1200" cap="none" spc="0" normalizeH="0" baseline="0" noProof="0" dirty="0">
                <a:ln>
                  <a:noFill/>
                </a:ln>
                <a:solidFill>
                  <a:srgbClr val="0070C0"/>
                </a:solidFill>
                <a:effectLst/>
                <a:uLnTx/>
                <a:uFillTx/>
                <a:latin typeface="微软雅黑" panose="020B0503020204020204" charset="-122"/>
                <a:ea typeface="微软雅黑"/>
                <a:cs typeface="Arial"/>
                <a:sym typeface="+mn-ea"/>
              </a:rPr>
              <a:t>我国热点为例，如平台经济反垄断、电力市场化改革、建设全国统一大市场、“双减政策”等，考查市场调节与宏观调控知识。</a:t>
            </a:r>
            <a:endParaRPr kumimoji="0" lang="en-US" altLang="zh-CN" sz="2600" b="1" i="0" u="none" strike="noStrike" kern="1200" cap="none" spc="0" normalizeH="0" baseline="0" noProof="0" dirty="0">
              <a:ln>
                <a:noFill/>
              </a:ln>
              <a:solidFill>
                <a:srgbClr val="0070C0"/>
              </a:solidFill>
              <a:effectLst/>
              <a:uLnTx/>
              <a:uFillTx/>
              <a:latin typeface="微软雅黑" panose="020B0503020204020204" charset="-122"/>
              <a:ea typeface="微软雅黑"/>
              <a:cs typeface="Arial"/>
              <a:sym typeface="+mn-ea"/>
            </a:endParaRPr>
          </a:p>
        </p:txBody>
      </p:sp>
      <p:sp>
        <p:nvSpPr>
          <p:cNvPr id="3" name="矩形 2"/>
          <p:cNvSpPr/>
          <p:nvPr>
            <p:custDataLst>
              <p:tags r:id="rId3"/>
            </p:custDataLst>
          </p:nvPr>
        </p:nvSpPr>
        <p:spPr>
          <a:xfrm>
            <a:off x="174907" y="2367280"/>
            <a:ext cx="2535555" cy="144655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600" b="1" i="0" u="none" strike="noStrike" kern="100" cap="none" spc="0" normalizeH="0" baseline="0" noProof="0" dirty="0">
                <a:ln>
                  <a:noFill/>
                </a:ln>
                <a:solidFill>
                  <a:srgbClr val="0070C0"/>
                </a:solidFill>
                <a:effectLst/>
                <a:uLnTx/>
                <a:uFillTx/>
                <a:latin typeface="微软雅黑" panose="020B0503020204020204" charset="-122"/>
                <a:ea typeface="微软雅黑"/>
                <a:cs typeface="Times New Roman" panose="02020603050405020304"/>
                <a:sym typeface="+mn-ea"/>
              </a:rPr>
              <a:t>辩析经济运行中</a:t>
            </a:r>
            <a:r>
              <a:rPr kumimoji="0" lang="zh-CN" altLang="en-US" sz="2600" b="1" i="0" u="none" strike="noStrike" kern="100" cap="none" spc="0" normalizeH="0" baseline="0" noProof="0" dirty="0">
                <a:ln>
                  <a:noFill/>
                </a:ln>
                <a:solidFill>
                  <a:srgbClr val="C00000"/>
                </a:solidFill>
                <a:effectLst/>
                <a:uLnTx/>
                <a:uFillTx/>
                <a:latin typeface="微软雅黑" panose="020B0503020204020204" charset="-122"/>
                <a:ea typeface="微软雅黑"/>
                <a:cs typeface="Times New Roman" panose="02020603050405020304"/>
                <a:sym typeface="+mn-ea"/>
              </a:rPr>
              <a:t>政府与市场的关系</a:t>
            </a:r>
            <a:endParaRPr kumimoji="0" lang="en-US" altLang="zh-CN" sz="2600" b="1" i="0" u="none" strike="noStrike" kern="100" cap="none" spc="0" normalizeH="0" baseline="0" noProof="0" dirty="0">
              <a:ln>
                <a:noFill/>
              </a:ln>
              <a:solidFill>
                <a:srgbClr val="0070C0"/>
              </a:solidFill>
              <a:effectLst/>
              <a:uLnTx/>
              <a:uFillTx/>
              <a:latin typeface="微软雅黑" panose="020B0503020204020204" charset="-122"/>
              <a:ea typeface="微软雅黑"/>
              <a:cs typeface="Times New Roman" panose="02020603050405020304"/>
              <a:sym typeface="+mn-ea"/>
            </a:endParaRP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altLang="zh-CN" sz="1000" b="1" i="0" u="none" strike="noStrike" kern="100" cap="none" spc="0" normalizeH="0" baseline="0" noProof="0" dirty="0">
              <a:ln>
                <a:noFill/>
              </a:ln>
              <a:solidFill>
                <a:srgbClr val="0070C0"/>
              </a:solidFill>
              <a:effectLst/>
              <a:uLnTx/>
              <a:uFillTx/>
              <a:latin typeface="微软雅黑" panose="020B0503020204020204" charset="-122"/>
              <a:ea typeface="微软雅黑"/>
              <a:cs typeface="Times New Roman" panose="02020603050405020304"/>
              <a:sym typeface="+mn-ea"/>
            </a:endParaRPr>
          </a:p>
        </p:txBody>
      </p:sp>
      <p:grpSp>
        <p:nvGrpSpPr>
          <p:cNvPr id="6" name="组合 5">
            <a:extLst>
              <a:ext uri="{FF2B5EF4-FFF2-40B4-BE49-F238E27FC236}">
                <a16:creationId xmlns:a16="http://schemas.microsoft.com/office/drawing/2014/main" id="{B74DC0FC-9E07-D9D4-E121-0CEE76DD8CAE}"/>
              </a:ext>
            </a:extLst>
          </p:cNvPr>
          <p:cNvGrpSpPr/>
          <p:nvPr/>
        </p:nvGrpSpPr>
        <p:grpSpPr>
          <a:xfrm>
            <a:off x="174907" y="132080"/>
            <a:ext cx="2397997" cy="564088"/>
            <a:chOff x="91203" y="-51008"/>
            <a:chExt cx="4546838" cy="891982"/>
          </a:xfrm>
        </p:grpSpPr>
        <p:sp>
          <p:nvSpPr>
            <p:cNvPr id="5" name="流程图: 多文档 4">
              <a:extLst>
                <a:ext uri="{FF2B5EF4-FFF2-40B4-BE49-F238E27FC236}">
                  <a16:creationId xmlns:a16="http://schemas.microsoft.com/office/drawing/2014/main" id="{8BC09FE8-FD7C-9E7B-D5F5-7C9070D5B943}"/>
                </a:ext>
              </a:extLst>
            </p:cNvPr>
            <p:cNvSpPr/>
            <p:nvPr/>
          </p:nvSpPr>
          <p:spPr>
            <a:xfrm>
              <a:off x="91203" y="-51008"/>
              <a:ext cx="4546838" cy="891982"/>
            </a:xfrm>
            <a:prstGeom prst="flowChartMultidocument">
              <a:avLst/>
            </a:prstGeom>
            <a:solidFill>
              <a:schemeClr val="tx1">
                <a:lumMod val="75000"/>
                <a:lumOff val="25000"/>
              </a:schemeClr>
            </a:solidFill>
            <a:ln>
              <a:noFill/>
            </a:ln>
            <a:effectLst>
              <a:outerShdw blurRad="50800" dist="38100" algn="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文本框 3">
              <a:extLst>
                <a:ext uri="{FF2B5EF4-FFF2-40B4-BE49-F238E27FC236}">
                  <a16:creationId xmlns:a16="http://schemas.microsoft.com/office/drawing/2014/main" id="{8B06697D-684E-2430-3988-5119A5BC03AB}"/>
                </a:ext>
              </a:extLst>
            </p:cNvPr>
            <p:cNvSpPr txBox="1"/>
            <p:nvPr/>
          </p:nvSpPr>
          <p:spPr>
            <a:xfrm>
              <a:off x="177115" y="0"/>
              <a:ext cx="21737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B685"/>
                  </a:solidFill>
                  <a:effectLst/>
                  <a:uLnTx/>
                  <a:uFillTx/>
                  <a:latin typeface="字魂35号-经典雅黑" panose="00000500000000000000" pitchFamily="2" charset="-122"/>
                  <a:ea typeface="字魂35号-经典雅黑" panose="00000500000000000000" pitchFamily="2" charset="-122"/>
                  <a:cs typeface="+mn-cs"/>
                </a:rPr>
                <a:t>01</a:t>
              </a:r>
              <a:r>
                <a:rPr lang="zh-CN" altLang="en-US" sz="2000" b="1" dirty="0">
                  <a:solidFill>
                    <a:srgbClr val="FFB685"/>
                  </a:solidFill>
                  <a:latin typeface="字魂35号-经典雅黑" panose="00000500000000000000" pitchFamily="2" charset="-122"/>
                  <a:ea typeface="字魂35号-经典雅黑" panose="00000500000000000000" pitchFamily="2" charset="-122"/>
                </a:rPr>
                <a:t> </a:t>
              </a:r>
              <a:r>
                <a:rPr kumimoji="0" lang="zh-CN" altLang="en-US" sz="2000" b="1" i="0" u="none" strike="noStrike" kern="1200" cap="none" spc="0" normalizeH="0" baseline="0" noProof="0" dirty="0">
                  <a:ln>
                    <a:noFill/>
                  </a:ln>
                  <a:solidFill>
                    <a:srgbClr val="FFB685"/>
                  </a:solidFill>
                  <a:effectLst/>
                  <a:uLnTx/>
                  <a:uFillTx/>
                  <a:latin typeface="字魂35号-经典雅黑" panose="00000500000000000000" pitchFamily="2" charset="-122"/>
                  <a:ea typeface="字魂35号-经典雅黑" panose="00000500000000000000" pitchFamily="2" charset="-122"/>
                  <a:cs typeface="+mn-cs"/>
                </a:rPr>
                <a:t>课标素养预测</a:t>
              </a:r>
            </a:p>
          </p:txBody>
        </p:sp>
      </p:gr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7C88168-1F05-D048-9A29-F5D987188E2A}"/>
              </a:ext>
            </a:extLst>
          </p:cNvPr>
          <p:cNvSpPr txBox="1"/>
          <p:nvPr/>
        </p:nvSpPr>
        <p:spPr>
          <a:xfrm>
            <a:off x="442349" y="513080"/>
            <a:ext cx="7825740" cy="5693866"/>
          </a:xfrm>
          <a:prstGeom prst="rect">
            <a:avLst/>
          </a:prstGeom>
          <a:noFill/>
        </p:spPr>
        <p:txBody>
          <a:bodyPr wrap="square">
            <a:spAutoFit/>
          </a:bodyPr>
          <a:lstStyle/>
          <a:p>
            <a:r>
              <a:rPr lang="en-US" altLang="zh-CN" sz="2800" b="1" dirty="0">
                <a:solidFill>
                  <a:prstClr val="black"/>
                </a:solidFill>
                <a:latin typeface="黑体" panose="02010609060101010101" pitchFamily="49" charset="-122"/>
                <a:ea typeface="黑体" panose="02010609060101010101" pitchFamily="49" charset="-122"/>
                <a:cs typeface="Arial"/>
              </a:rPr>
              <a:t>【</a:t>
            </a:r>
            <a:r>
              <a:rPr lang="zh-CN" altLang="en-US" sz="2800" b="1" dirty="0">
                <a:solidFill>
                  <a:prstClr val="black"/>
                </a:solidFill>
                <a:latin typeface="黑体" panose="02010609060101010101" pitchFamily="49" charset="-122"/>
                <a:ea typeface="黑体" panose="02010609060101010101" pitchFamily="49" charset="-122"/>
                <a:cs typeface="Arial"/>
              </a:rPr>
              <a:t>镜头一</a:t>
            </a:r>
            <a:r>
              <a:rPr lang="en-US" altLang="zh-CN" sz="2800" b="1" dirty="0">
                <a:solidFill>
                  <a:prstClr val="black"/>
                </a:solidFill>
                <a:latin typeface="黑体" panose="02010609060101010101" pitchFamily="49" charset="-122"/>
                <a:ea typeface="黑体" panose="02010609060101010101" pitchFamily="49" charset="-122"/>
                <a:cs typeface="Arial"/>
              </a:rPr>
              <a:t>】</a:t>
            </a:r>
            <a:r>
              <a:rPr lang="zh-CN" altLang="en-US" sz="2800" b="1" dirty="0">
                <a:solidFill>
                  <a:prstClr val="black"/>
                </a:solidFill>
                <a:latin typeface="黑体" panose="02010609060101010101" pitchFamily="49" charset="-122"/>
                <a:ea typeface="黑体" panose="02010609060101010101" pitchFamily="49" charset="-122"/>
                <a:cs typeface="Arial"/>
              </a:rPr>
              <a:t>：大学生组团坐高铁到淄博撸串。“一桌一炉一卷饼，小串小葱小蘸料”，食客自己动手，火候口感自己掌握，</a:t>
            </a:r>
            <a:r>
              <a:rPr lang="en-US" altLang="zh-CN" sz="2800" b="1" dirty="0">
                <a:solidFill>
                  <a:prstClr val="black"/>
                </a:solidFill>
                <a:latin typeface="黑体" panose="02010609060101010101" pitchFamily="49" charset="-122"/>
                <a:ea typeface="黑体" panose="02010609060101010101" pitchFamily="49" charset="-122"/>
                <a:cs typeface="Arial"/>
              </a:rPr>
              <a:t>“</a:t>
            </a:r>
            <a:r>
              <a:rPr lang="zh-CN" altLang="en-US" sz="2800" b="1" dirty="0">
                <a:solidFill>
                  <a:prstClr val="black"/>
                </a:solidFill>
                <a:latin typeface="黑体" panose="02010609060101010101" pitchFamily="49" charset="-122"/>
                <a:ea typeface="黑体" panose="02010609060101010101" pitchFamily="49" charset="-122"/>
                <a:cs typeface="Arial"/>
              </a:rPr>
              <a:t>煎饼卷一切，卷尽世间烦恼事</a:t>
            </a:r>
            <a:r>
              <a:rPr lang="en-US" altLang="zh-CN" sz="2800" b="1" dirty="0">
                <a:solidFill>
                  <a:prstClr val="black"/>
                </a:solidFill>
                <a:latin typeface="黑体" panose="02010609060101010101" pitchFamily="49" charset="-122"/>
                <a:ea typeface="黑体" panose="02010609060101010101" pitchFamily="49" charset="-122"/>
                <a:cs typeface="Arial"/>
              </a:rPr>
              <a:t>”</a:t>
            </a:r>
            <a:r>
              <a:rPr lang="zh-CN" altLang="en-US" sz="2800" b="1" dirty="0">
                <a:solidFill>
                  <a:prstClr val="black"/>
                </a:solidFill>
                <a:latin typeface="黑体" panose="02010609060101010101" pitchFamily="49" charset="-122"/>
                <a:ea typeface="黑体" panose="02010609060101010101" pitchFamily="49" charset="-122"/>
                <a:cs typeface="Arial"/>
              </a:rPr>
              <a:t>的仪式感满满，</a:t>
            </a:r>
            <a:r>
              <a:rPr lang="en-US" altLang="zh-CN" sz="2800" b="1" dirty="0">
                <a:solidFill>
                  <a:prstClr val="black"/>
                </a:solidFill>
                <a:latin typeface="黑体" panose="02010609060101010101" pitchFamily="49" charset="-122"/>
                <a:ea typeface="黑体" panose="02010609060101010101" pitchFamily="49" charset="-122"/>
                <a:cs typeface="Arial"/>
              </a:rPr>
              <a:t>5</a:t>
            </a:r>
            <a:r>
              <a:rPr lang="zh-CN" altLang="en-US" sz="2800" b="1" dirty="0">
                <a:solidFill>
                  <a:prstClr val="black"/>
                </a:solidFill>
                <a:latin typeface="黑体" panose="02010609060101010101" pitchFamily="49" charset="-122"/>
                <a:ea typeface="黑体" panose="02010609060101010101" pitchFamily="49" charset="-122"/>
                <a:cs typeface="Arial"/>
              </a:rPr>
              <a:t>、</a:t>
            </a:r>
            <a:r>
              <a:rPr lang="en-US" altLang="zh-CN" sz="2800" b="1" dirty="0">
                <a:solidFill>
                  <a:prstClr val="black"/>
                </a:solidFill>
                <a:latin typeface="黑体" panose="02010609060101010101" pitchFamily="49" charset="-122"/>
                <a:ea typeface="黑体" panose="02010609060101010101" pitchFamily="49" charset="-122"/>
                <a:cs typeface="Arial"/>
              </a:rPr>
              <a:t>6</a:t>
            </a:r>
            <a:r>
              <a:rPr lang="zh-CN" altLang="en-US" sz="2800" b="1" dirty="0">
                <a:solidFill>
                  <a:prstClr val="black"/>
                </a:solidFill>
                <a:latin typeface="黑体" panose="02010609060101010101" pitchFamily="49" charset="-122"/>
                <a:ea typeface="黑体" panose="02010609060101010101" pitchFamily="49" charset="-122"/>
                <a:cs typeface="Arial"/>
              </a:rPr>
              <a:t>个人海吃一顿，惊喜价：</a:t>
            </a:r>
            <a:r>
              <a:rPr lang="en-US" altLang="zh-CN" sz="2800" b="1" dirty="0">
                <a:solidFill>
                  <a:prstClr val="black"/>
                </a:solidFill>
                <a:latin typeface="黑体" panose="02010609060101010101" pitchFamily="49" charset="-122"/>
                <a:ea typeface="黑体" panose="02010609060101010101" pitchFamily="49" charset="-122"/>
                <a:cs typeface="Arial"/>
              </a:rPr>
              <a:t>298</a:t>
            </a:r>
            <a:r>
              <a:rPr lang="zh-CN" altLang="en-US" sz="2800" b="1" dirty="0">
                <a:solidFill>
                  <a:prstClr val="black"/>
                </a:solidFill>
                <a:latin typeface="黑体" panose="02010609060101010101" pitchFamily="49" charset="-122"/>
                <a:ea typeface="黑体" panose="02010609060101010101" pitchFamily="49" charset="-122"/>
                <a:cs typeface="Arial"/>
              </a:rPr>
              <a:t>元。</a:t>
            </a:r>
            <a:br>
              <a:rPr lang="zh-CN" altLang="en-US" sz="2800" b="1" dirty="0">
                <a:solidFill>
                  <a:prstClr val="black"/>
                </a:solidFill>
                <a:latin typeface="黑体" panose="02010609060101010101" pitchFamily="49" charset="-122"/>
                <a:ea typeface="黑体" panose="02010609060101010101" pitchFamily="49" charset="-122"/>
                <a:cs typeface="Arial"/>
              </a:rPr>
            </a:br>
            <a:r>
              <a:rPr lang="en-US" altLang="zh-CN" sz="2800" b="1" dirty="0">
                <a:solidFill>
                  <a:prstClr val="black"/>
                </a:solidFill>
                <a:latin typeface="黑体" panose="02010609060101010101" pitchFamily="49" charset="-122"/>
                <a:ea typeface="黑体" panose="02010609060101010101" pitchFamily="49" charset="-122"/>
              </a:rPr>
              <a:t>【</a:t>
            </a:r>
            <a:r>
              <a:rPr lang="zh-CN" altLang="en-US" sz="2800" b="1" dirty="0">
                <a:solidFill>
                  <a:prstClr val="black"/>
                </a:solidFill>
                <a:latin typeface="黑体" panose="02010609060101010101" pitchFamily="49" charset="-122"/>
                <a:ea typeface="黑体" panose="02010609060101010101" pitchFamily="49" charset="-122"/>
              </a:rPr>
              <a:t>镜头二</a:t>
            </a:r>
            <a:r>
              <a:rPr lang="en-US" altLang="zh-CN" sz="2800" b="1" dirty="0">
                <a:solidFill>
                  <a:prstClr val="black"/>
                </a:solidFill>
                <a:latin typeface="黑体" panose="02010609060101010101" pitchFamily="49" charset="-122"/>
                <a:ea typeface="黑体" panose="02010609060101010101" pitchFamily="49" charset="-122"/>
              </a:rPr>
              <a:t>】</a:t>
            </a:r>
            <a:r>
              <a:rPr lang="zh-CN" altLang="en-US" sz="2800" b="1" dirty="0">
                <a:solidFill>
                  <a:prstClr val="black"/>
                </a:solidFill>
                <a:latin typeface="黑体" panose="02010609060101010101" pitchFamily="49" charset="-122"/>
                <a:ea typeface="黑体" panose="02010609060101010101" pitchFamily="49" charset="-122"/>
              </a:rPr>
              <a:t>：</a:t>
            </a:r>
            <a:r>
              <a:rPr lang="zh-CN" altLang="en-US" sz="2800" b="1" dirty="0">
                <a:solidFill>
                  <a:prstClr val="black"/>
                </a:solidFill>
                <a:latin typeface="黑体" panose="02010609060101010101" pitchFamily="49" charset="-122"/>
                <a:ea typeface="黑体" panose="02010609060101010101" pitchFamily="49" charset="-122"/>
                <a:cs typeface="Arial"/>
              </a:rPr>
              <a:t>微博抖音各大网红和大</a:t>
            </a:r>
            <a:r>
              <a:rPr lang="en-US" altLang="zh-CN" sz="2800" b="1" dirty="0">
                <a:solidFill>
                  <a:prstClr val="black"/>
                </a:solidFill>
                <a:latin typeface="黑体" panose="02010609060101010101" pitchFamily="49" charset="-122"/>
                <a:ea typeface="黑体" panose="02010609060101010101" pitchFamily="49" charset="-122"/>
                <a:cs typeface="Arial"/>
              </a:rPr>
              <a:t>V</a:t>
            </a:r>
            <a:r>
              <a:rPr lang="zh-CN" altLang="en-US" sz="2800" b="1" dirty="0">
                <a:solidFill>
                  <a:prstClr val="black"/>
                </a:solidFill>
                <a:latin typeface="黑体" panose="02010609060101010101" pitchFamily="49" charset="-122"/>
                <a:ea typeface="黑体" panose="02010609060101010101" pitchFamily="49" charset="-122"/>
                <a:cs typeface="Arial"/>
              </a:rPr>
              <a:t>争相宣传代言；</a:t>
            </a:r>
            <a:r>
              <a:rPr lang="zh-CN" altLang="en-US" sz="2800" b="1" dirty="0">
                <a:solidFill>
                  <a:prstClr val="black"/>
                </a:solidFill>
                <a:latin typeface="黑体" panose="02010609060101010101" pitchFamily="49" charset="-122"/>
                <a:ea typeface="黑体" panose="02010609060101010101" pitchFamily="49" charset="-122"/>
              </a:rPr>
              <a:t>网红店前，慕名而来的各地顾客全天候排成长龙，场面胜似明星演唱会。</a:t>
            </a:r>
            <a:br>
              <a:rPr lang="zh-CN" altLang="en-US" sz="2800" b="1" dirty="0">
                <a:solidFill>
                  <a:prstClr val="black"/>
                </a:solidFill>
                <a:latin typeface="黑体" panose="02010609060101010101" pitchFamily="49" charset="-122"/>
                <a:ea typeface="黑体" panose="02010609060101010101" pitchFamily="49" charset="-122"/>
                <a:cs typeface="Arial"/>
              </a:rPr>
            </a:br>
            <a:r>
              <a:rPr lang="en-US" altLang="zh-CN" sz="2800" b="1" dirty="0">
                <a:solidFill>
                  <a:prstClr val="black"/>
                </a:solidFill>
                <a:latin typeface="黑体" panose="02010609060101010101" pitchFamily="49" charset="-122"/>
                <a:ea typeface="黑体" panose="02010609060101010101" pitchFamily="49" charset="-122"/>
              </a:rPr>
              <a:t>【</a:t>
            </a:r>
            <a:r>
              <a:rPr lang="zh-CN" altLang="en-US" sz="2800" b="1" dirty="0">
                <a:solidFill>
                  <a:prstClr val="black"/>
                </a:solidFill>
                <a:latin typeface="黑体" panose="02010609060101010101" pitchFamily="49" charset="-122"/>
                <a:ea typeface="黑体" panose="02010609060101010101" pitchFamily="49" charset="-122"/>
              </a:rPr>
              <a:t>镜头三</a:t>
            </a:r>
            <a:r>
              <a:rPr lang="en-US" altLang="zh-CN" sz="2800" b="1" dirty="0">
                <a:solidFill>
                  <a:prstClr val="black"/>
                </a:solidFill>
                <a:latin typeface="黑体" panose="02010609060101010101" pitchFamily="49" charset="-122"/>
                <a:ea typeface="黑体" panose="02010609060101010101" pitchFamily="49" charset="-122"/>
              </a:rPr>
              <a:t>】</a:t>
            </a:r>
            <a:r>
              <a:rPr lang="zh-CN" altLang="en-US" sz="2800" b="1" dirty="0">
                <a:solidFill>
                  <a:prstClr val="black"/>
                </a:solidFill>
                <a:latin typeface="黑体" panose="02010609060101010101" pitchFamily="49" charset="-122"/>
                <a:ea typeface="黑体" panose="02010609060101010101" pitchFamily="49" charset="-122"/>
              </a:rPr>
              <a:t>：打假美食博主测评淄博</a:t>
            </a:r>
            <a:r>
              <a:rPr lang="en-US" altLang="zh-CN" sz="2800" b="1" dirty="0">
                <a:solidFill>
                  <a:prstClr val="black"/>
                </a:solidFill>
                <a:latin typeface="黑体" panose="02010609060101010101" pitchFamily="49" charset="-122"/>
                <a:ea typeface="黑体" panose="02010609060101010101" pitchFamily="49" charset="-122"/>
              </a:rPr>
              <a:t>10</a:t>
            </a:r>
            <a:r>
              <a:rPr lang="zh-CN" altLang="en-US" sz="2800" b="1" dirty="0">
                <a:solidFill>
                  <a:prstClr val="black"/>
                </a:solidFill>
                <a:latin typeface="黑体" panose="02010609060101010101" pitchFamily="49" charset="-122"/>
                <a:ea typeface="黑体" panose="02010609060101010101" pitchFamily="49" charset="-122"/>
              </a:rPr>
              <a:t>家摊位，淄博人实诚好客备受好评，淄博烧烤冲上热搜；央视新闻、人民日报、新闻网陆续报道点赞。</a:t>
            </a:r>
            <a:endParaRPr lang="en-US" altLang="zh-CN" sz="2800" b="1" dirty="0">
              <a:solidFill>
                <a:prstClr val="black"/>
              </a:solidFill>
              <a:latin typeface="黑体" panose="02010609060101010101" pitchFamily="49" charset="-122"/>
              <a:ea typeface="黑体" panose="02010609060101010101" pitchFamily="49" charset="-122"/>
            </a:endParaRPr>
          </a:p>
          <a:p>
            <a:r>
              <a:rPr lang="zh-CN" altLang="en-US" sz="2800" b="1" dirty="0">
                <a:solidFill>
                  <a:prstClr val="black"/>
                </a:solidFill>
                <a:latin typeface="黑体" panose="02010609060101010101" pitchFamily="49" charset="-122"/>
                <a:ea typeface="黑体" panose="02010609060101010101" pitchFamily="49" charset="-122"/>
                <a:cs typeface="Arial"/>
              </a:rPr>
              <a:t>   </a:t>
            </a:r>
            <a:r>
              <a:rPr lang="zh-CN" altLang="en-US" sz="2800" b="1" dirty="0">
                <a:solidFill>
                  <a:srgbClr val="FF0000"/>
                </a:solidFill>
                <a:latin typeface="微软雅黑" panose="020B0503020204020204" pitchFamily="34" charset="-122"/>
                <a:ea typeface="微软雅黑" panose="020B0503020204020204" pitchFamily="34" charset="-122"/>
              </a:rPr>
              <a:t>请运用</a:t>
            </a:r>
            <a:r>
              <a:rPr lang="en-US" altLang="zh-CN" sz="2800" b="1" dirty="0">
                <a:solidFill>
                  <a:srgbClr val="FF0000"/>
                </a:solidFill>
                <a:latin typeface="微软雅黑" panose="020B0503020204020204" pitchFamily="34" charset="-122"/>
                <a:ea typeface="微软雅黑" panose="020B0503020204020204" pitchFamily="34" charset="-122"/>
              </a:rPr>
              <a:t>《</a:t>
            </a:r>
            <a:r>
              <a:rPr lang="zh-CN" altLang="en-US" sz="2800" b="1" dirty="0">
                <a:solidFill>
                  <a:srgbClr val="FF0000"/>
                </a:solidFill>
                <a:latin typeface="微软雅黑" panose="020B0503020204020204" pitchFamily="34" charset="-122"/>
                <a:ea typeface="微软雅黑" panose="020B0503020204020204" pitchFamily="34" charset="-122"/>
              </a:rPr>
              <a:t>经济与社会</a:t>
            </a:r>
            <a:r>
              <a:rPr lang="en-US" altLang="zh-CN" sz="2800" b="1" dirty="0">
                <a:solidFill>
                  <a:srgbClr val="FF0000"/>
                </a:solidFill>
                <a:latin typeface="微软雅黑" panose="020B0503020204020204" pitchFamily="34" charset="-122"/>
                <a:ea typeface="微软雅黑" panose="020B0503020204020204" pitchFamily="34" charset="-122"/>
              </a:rPr>
              <a:t>》</a:t>
            </a:r>
            <a:r>
              <a:rPr lang="zh-CN" altLang="en-US" sz="2800" b="1" dirty="0">
                <a:solidFill>
                  <a:srgbClr val="FF0000"/>
                </a:solidFill>
                <a:latin typeface="微软雅黑" panose="020B0503020204020204" pitchFamily="34" charset="-122"/>
                <a:ea typeface="微软雅黑" panose="020B0503020204020204" pitchFamily="34" charset="-122"/>
              </a:rPr>
              <a:t>的相关知识，</a:t>
            </a:r>
            <a:endParaRPr lang="en-US" altLang="zh-CN" sz="2800" b="1" dirty="0">
              <a:solidFill>
                <a:srgbClr val="FF0000"/>
              </a:solidFill>
              <a:latin typeface="微软雅黑" panose="020B0503020204020204" pitchFamily="34" charset="-122"/>
              <a:ea typeface="微软雅黑" panose="020B0503020204020204" pitchFamily="34" charset="-122"/>
            </a:endParaRPr>
          </a:p>
          <a:p>
            <a:r>
              <a:rPr lang="zh-CN" altLang="en-US" sz="2800" b="1" dirty="0">
                <a:solidFill>
                  <a:srgbClr val="FF0000"/>
                </a:solidFill>
                <a:latin typeface="微软雅黑" panose="020B0503020204020204" pitchFamily="34" charset="-122"/>
                <a:ea typeface="微软雅黑" panose="020B0503020204020204" pitchFamily="34" charset="-122"/>
              </a:rPr>
              <a:t>概括上述镜头浓缩的淄博烧烤的成功密码。</a:t>
            </a:r>
          </a:p>
        </p:txBody>
      </p:sp>
      <p:grpSp>
        <p:nvGrpSpPr>
          <p:cNvPr id="8" name="组合 7">
            <a:extLst>
              <a:ext uri="{FF2B5EF4-FFF2-40B4-BE49-F238E27FC236}">
                <a16:creationId xmlns:a16="http://schemas.microsoft.com/office/drawing/2014/main" id="{FE85F703-C4A6-8FA3-7EAE-43C5B1EB86A0}"/>
              </a:ext>
            </a:extLst>
          </p:cNvPr>
          <p:cNvGrpSpPr/>
          <p:nvPr/>
        </p:nvGrpSpPr>
        <p:grpSpPr>
          <a:xfrm>
            <a:off x="268503" y="-30312"/>
            <a:ext cx="2982698" cy="543392"/>
            <a:chOff x="-4364737" y="-81320"/>
            <a:chExt cx="4546838" cy="891982"/>
          </a:xfrm>
        </p:grpSpPr>
        <p:sp>
          <p:nvSpPr>
            <p:cNvPr id="9" name="流程图: 多文档 8">
              <a:extLst>
                <a:ext uri="{FF2B5EF4-FFF2-40B4-BE49-F238E27FC236}">
                  <a16:creationId xmlns:a16="http://schemas.microsoft.com/office/drawing/2014/main" id="{D9E5AF1D-D07E-5960-FF51-3005CDBCB440}"/>
                </a:ext>
              </a:extLst>
            </p:cNvPr>
            <p:cNvSpPr/>
            <p:nvPr/>
          </p:nvSpPr>
          <p:spPr>
            <a:xfrm>
              <a:off x="-4364737" y="-81320"/>
              <a:ext cx="4546838" cy="891982"/>
            </a:xfrm>
            <a:prstGeom prst="flowChartMultidocument">
              <a:avLst/>
            </a:prstGeom>
            <a:solidFill>
              <a:schemeClr val="tx1">
                <a:lumMod val="75000"/>
                <a:lumOff val="25000"/>
              </a:schemeClr>
            </a:solidFill>
            <a:ln>
              <a:noFill/>
            </a:ln>
            <a:effectLst>
              <a:outerShdw blurRad="50800" dist="38100" algn="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BDA2E407-24DC-8D57-ACD5-B115597C4D93}"/>
                </a:ext>
              </a:extLst>
            </p:cNvPr>
            <p:cNvSpPr txBox="1"/>
            <p:nvPr/>
          </p:nvSpPr>
          <p:spPr>
            <a:xfrm>
              <a:off x="-4244390" y="-81320"/>
              <a:ext cx="4281720" cy="5164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B685"/>
                  </a:solidFill>
                  <a:effectLst/>
                  <a:uLnTx/>
                  <a:uFillTx/>
                  <a:latin typeface="字魂35号-经典雅黑" panose="00000500000000000000" pitchFamily="2" charset="-122"/>
                  <a:ea typeface="字魂35号-经典雅黑" panose="00000500000000000000" pitchFamily="2" charset="-122"/>
                  <a:cs typeface="+mn-cs"/>
                </a:rPr>
                <a:t>03</a:t>
              </a:r>
              <a:r>
                <a:rPr lang="zh-CN" altLang="en-US" sz="2400" b="1" dirty="0">
                  <a:solidFill>
                    <a:srgbClr val="FFB685"/>
                  </a:solidFill>
                  <a:latin typeface="字魂35号-经典雅黑" panose="00000500000000000000" pitchFamily="2" charset="-122"/>
                  <a:ea typeface="字魂35号-经典雅黑" panose="00000500000000000000" pitchFamily="2" charset="-122"/>
                </a:rPr>
                <a:t> </a:t>
              </a:r>
              <a:r>
                <a:rPr kumimoji="0" lang="zh-CN" altLang="en-US" sz="2400" b="1" i="0" u="none" strike="noStrike" kern="1200" cap="none" spc="0" normalizeH="0" baseline="0" noProof="0" dirty="0">
                  <a:ln>
                    <a:noFill/>
                  </a:ln>
                  <a:solidFill>
                    <a:srgbClr val="FFB685"/>
                  </a:solidFill>
                  <a:effectLst/>
                  <a:uLnTx/>
                  <a:uFillTx/>
                  <a:latin typeface="字魂35号-经典雅黑" panose="00000500000000000000" pitchFamily="2" charset="-122"/>
                  <a:ea typeface="字魂35号-经典雅黑" panose="00000500000000000000" pitchFamily="2" charset="-122"/>
                  <a:cs typeface="+mn-cs"/>
                </a:rPr>
                <a:t>核心知识探究</a:t>
              </a:r>
              <a:r>
                <a:rPr lang="zh-CN" altLang="en-US" sz="2400" b="1" dirty="0">
                  <a:solidFill>
                    <a:srgbClr val="FFB685"/>
                  </a:solidFill>
                  <a:latin typeface="字魂35号-经典雅黑" panose="00000500000000000000" pitchFamily="2" charset="-122"/>
                  <a:ea typeface="字魂35号-经典雅黑" panose="00000500000000000000" pitchFamily="2" charset="-122"/>
                </a:rPr>
                <a:t>一</a:t>
              </a:r>
              <a:endParaRPr kumimoji="0" lang="zh-CN" altLang="en-US" sz="3600" b="1" i="0" u="none" strike="noStrike" kern="1200" cap="none" spc="0" normalizeH="0" baseline="0" noProof="0" dirty="0">
                <a:ln>
                  <a:noFill/>
                </a:ln>
                <a:solidFill>
                  <a:srgbClr val="FFB685"/>
                </a:solidFill>
                <a:effectLst/>
                <a:uLnTx/>
                <a:uFillTx/>
                <a:latin typeface="字魂35号-经典雅黑" panose="00000500000000000000" pitchFamily="2" charset="-122"/>
                <a:ea typeface="字魂35号-经典雅黑" panose="00000500000000000000" pitchFamily="2" charset="-122"/>
                <a:cs typeface="+mn-cs"/>
              </a:endParaRPr>
            </a:p>
          </p:txBody>
        </p:sp>
      </p:grpSp>
      <p:pic>
        <p:nvPicPr>
          <p:cNvPr id="12" name="图片 11">
            <a:extLst>
              <a:ext uri="{FF2B5EF4-FFF2-40B4-BE49-F238E27FC236}">
                <a16:creationId xmlns:a16="http://schemas.microsoft.com/office/drawing/2014/main" id="{A4C7494C-1A9B-59FB-F9DE-A6E870F31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1652" y="1955902"/>
            <a:ext cx="2771713" cy="1783080"/>
          </a:xfrm>
          <a:prstGeom prst="rect">
            <a:avLst/>
          </a:prstGeom>
          <a:ln>
            <a:noFill/>
          </a:ln>
          <a:effectLst>
            <a:softEdge rad="112500"/>
          </a:effectLst>
        </p:spPr>
      </p:pic>
      <p:pic>
        <p:nvPicPr>
          <p:cNvPr id="16" name="图片 15">
            <a:extLst>
              <a:ext uri="{FF2B5EF4-FFF2-40B4-BE49-F238E27FC236}">
                <a16:creationId xmlns:a16="http://schemas.microsoft.com/office/drawing/2014/main" id="{D0B4C39F-E315-30D3-32A4-ACA714FD1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1652" y="350847"/>
            <a:ext cx="2771713" cy="1559929"/>
          </a:xfrm>
          <a:prstGeom prst="rect">
            <a:avLst/>
          </a:prstGeom>
          <a:ln>
            <a:noFill/>
          </a:ln>
          <a:effectLst>
            <a:softEdge rad="112500"/>
          </a:effectLst>
        </p:spPr>
      </p:pic>
      <p:pic>
        <p:nvPicPr>
          <p:cNvPr id="6" name="图片 5">
            <a:extLst>
              <a:ext uri="{FF2B5EF4-FFF2-40B4-BE49-F238E27FC236}">
                <a16:creationId xmlns:a16="http://schemas.microsoft.com/office/drawing/2014/main" id="{BA68C559-8627-A625-2686-CA6A9DF08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2160" y="3858158"/>
            <a:ext cx="2650696" cy="2139519"/>
          </a:xfrm>
          <a:prstGeom prst="rect">
            <a:avLst/>
          </a:prstGeom>
          <a:ln>
            <a:noFill/>
          </a:ln>
          <a:effectLst>
            <a:softEdge rad="112500"/>
          </a:effectLst>
        </p:spPr>
      </p:pic>
    </p:spTree>
    <p:extLst>
      <p:ext uri="{BB962C8B-B14F-4D97-AF65-F5344CB8AC3E}">
        <p14:creationId xmlns:p14="http://schemas.microsoft.com/office/powerpoint/2010/main" val="1571910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9671370A-D58C-FE64-C404-2B87524B045E}"/>
              </a:ext>
            </a:extLst>
          </p:cNvPr>
          <p:cNvSpPr txBox="1"/>
          <p:nvPr/>
        </p:nvSpPr>
        <p:spPr>
          <a:xfrm>
            <a:off x="640080" y="1026901"/>
            <a:ext cx="10678160" cy="3970318"/>
          </a:xfrm>
          <a:prstGeom prst="rect">
            <a:avLst/>
          </a:prstGeom>
          <a:noFill/>
        </p:spPr>
        <p:txBody>
          <a:bodyPr wrap="square">
            <a:spAutoFit/>
          </a:bodyPr>
          <a:lstStyle/>
          <a:p>
            <a:r>
              <a:rPr lang="zh-CN" altLang="en-US" sz="3600" b="1" dirty="0">
                <a:latin typeface="黑体" panose="02010609060101010101" pitchFamily="49" charset="-122"/>
                <a:ea typeface="黑体" panose="02010609060101010101" pitchFamily="49" charset="-122"/>
                <a:cs typeface="Arial"/>
              </a:rPr>
              <a:t>①淄博烧烤制定正确的</a:t>
            </a:r>
            <a:r>
              <a:rPr lang="zh-CN" altLang="en-US" sz="3600" b="1" dirty="0">
                <a:solidFill>
                  <a:srgbClr val="FF0000"/>
                </a:solidFill>
                <a:latin typeface="黑体" panose="02010609060101010101" pitchFamily="49" charset="-122"/>
                <a:ea typeface="黑体" panose="02010609060101010101" pitchFamily="49" charset="-122"/>
                <a:cs typeface="Arial"/>
              </a:rPr>
              <a:t>经营战略</a:t>
            </a:r>
            <a:r>
              <a:rPr lang="zh-CN" altLang="en-US" sz="3600" b="1" dirty="0">
                <a:latin typeface="黑体" panose="02010609060101010101" pitchFamily="49" charset="-122"/>
                <a:ea typeface="黑体" panose="02010609060101010101" pitchFamily="49" charset="-122"/>
                <a:cs typeface="Arial"/>
              </a:rPr>
              <a:t>。面向市场，了解消费者需求，满足顾客的体验式消费，</a:t>
            </a:r>
            <a:r>
              <a:rPr lang="zh-CN" altLang="en-US" sz="3600" b="1" dirty="0">
                <a:latin typeface="黑体" panose="02010609060101010101" pitchFamily="49" charset="-122"/>
                <a:ea typeface="黑体" panose="02010609060101010101" pitchFamily="49" charset="-122"/>
              </a:rPr>
              <a:t>采取合理的定价策略，提高市场占有率；</a:t>
            </a:r>
            <a:endParaRPr lang="en-US" altLang="zh-CN" sz="3600" b="1" dirty="0">
              <a:latin typeface="黑体" panose="02010609060101010101" pitchFamily="49" charset="-122"/>
              <a:ea typeface="黑体" panose="02010609060101010101" pitchFamily="49" charset="-122"/>
              <a:cs typeface="Arial"/>
            </a:endParaRPr>
          </a:p>
          <a:p>
            <a:r>
              <a:rPr lang="zh-CN" altLang="en-US" sz="3600" b="1" dirty="0">
                <a:latin typeface="黑体" panose="02010609060101010101" pitchFamily="49" charset="-122"/>
                <a:ea typeface="黑体" panose="02010609060101010101" pitchFamily="49" charset="-122"/>
              </a:rPr>
              <a:t>②</a:t>
            </a:r>
            <a:r>
              <a:rPr lang="zh-CN" altLang="en-US" sz="3600" b="1" dirty="0">
                <a:latin typeface="黑体" panose="02010609060101010101" pitchFamily="49" charset="-122"/>
                <a:ea typeface="黑体" panose="02010609060101010101" pitchFamily="49" charset="-122"/>
                <a:cs typeface="Arial"/>
              </a:rPr>
              <a:t>淄博烧烤增强</a:t>
            </a:r>
            <a:r>
              <a:rPr lang="zh-CN" altLang="en-US" sz="3600" b="1" dirty="0">
                <a:solidFill>
                  <a:srgbClr val="FF0000"/>
                </a:solidFill>
                <a:latin typeface="黑体" panose="02010609060101010101" pitchFamily="49" charset="-122"/>
                <a:ea typeface="黑体" panose="02010609060101010101" pitchFamily="49" charset="-122"/>
                <a:cs typeface="Arial"/>
              </a:rPr>
              <a:t>创新</a:t>
            </a:r>
            <a:r>
              <a:rPr lang="zh-CN" altLang="en-US" sz="3600" b="1" dirty="0">
                <a:latin typeface="黑体" panose="02010609060101010101" pitchFamily="49" charset="-122"/>
                <a:ea typeface="黑体" panose="02010609060101010101" pitchFamily="49" charset="-122"/>
                <a:cs typeface="Arial"/>
              </a:rPr>
              <a:t>思维，顺应新业态新模式，打造品牌，增强市场竞争力</a:t>
            </a:r>
            <a:endParaRPr lang="en-US" altLang="zh-CN" sz="3600" b="1" dirty="0">
              <a:latin typeface="黑体" panose="02010609060101010101" pitchFamily="49" charset="-122"/>
              <a:ea typeface="黑体" panose="02010609060101010101" pitchFamily="49" charset="-122"/>
              <a:cs typeface="Arial"/>
            </a:endParaRPr>
          </a:p>
          <a:p>
            <a:r>
              <a:rPr lang="zh-CN" altLang="en-US" sz="3600" b="1" dirty="0">
                <a:latin typeface="黑体" panose="02010609060101010101" pitchFamily="49" charset="-122"/>
                <a:ea typeface="黑体" panose="02010609060101010101" pitchFamily="49" charset="-122"/>
              </a:rPr>
              <a:t>③</a:t>
            </a:r>
            <a:r>
              <a:rPr lang="zh-CN" altLang="en-US" sz="3600" b="1" dirty="0">
                <a:latin typeface="黑体" panose="02010609060101010101" pitchFamily="49" charset="-122"/>
                <a:ea typeface="黑体" panose="02010609060101010101" pitchFamily="49" charset="-122"/>
                <a:cs typeface="Arial"/>
              </a:rPr>
              <a:t>淄博烧烤</a:t>
            </a:r>
            <a:r>
              <a:rPr lang="zh-CN" altLang="en-US" sz="3600" b="1" dirty="0">
                <a:latin typeface="黑体" panose="02010609060101010101" pitchFamily="49" charset="-122"/>
                <a:ea typeface="黑体" panose="02010609060101010101" pitchFamily="49" charset="-122"/>
              </a:rPr>
              <a:t>守法诚信经营，树立良好的</a:t>
            </a:r>
            <a:r>
              <a:rPr lang="zh-CN" altLang="en-US" sz="3600" b="1" dirty="0">
                <a:solidFill>
                  <a:srgbClr val="FF0000"/>
                </a:solidFill>
                <a:latin typeface="黑体" panose="02010609060101010101" pitchFamily="49" charset="-122"/>
                <a:ea typeface="黑体" panose="02010609060101010101" pitchFamily="49" charset="-122"/>
              </a:rPr>
              <a:t>信誉和形象</a:t>
            </a:r>
            <a:r>
              <a:rPr lang="zh-CN" altLang="en-US" sz="3600" b="1" dirty="0">
                <a:latin typeface="黑体" panose="02010609060101010101" pitchFamily="49" charset="-122"/>
                <a:ea typeface="黑体" panose="02010609060101010101" pitchFamily="49" charset="-122"/>
              </a:rPr>
              <a:t>。</a:t>
            </a:r>
            <a:endParaRPr lang="en-US" altLang="zh-CN" sz="3600" b="1" dirty="0">
              <a:latin typeface="黑体" panose="02010609060101010101" pitchFamily="49" charset="-122"/>
              <a:ea typeface="黑体" panose="02010609060101010101" pitchFamily="49" charset="-122"/>
            </a:endParaRPr>
          </a:p>
          <a:p>
            <a:r>
              <a:rPr lang="zh-CN" altLang="zh-CN" sz="3600" b="1" dirty="0">
                <a:latin typeface="黑体" panose="02010609060101010101" pitchFamily="49" charset="-122"/>
                <a:ea typeface="黑体" panose="02010609060101010101" pitchFamily="49" charset="-122"/>
                <a:cs typeface="Arial"/>
              </a:rPr>
              <a:t>④</a:t>
            </a:r>
            <a:r>
              <a:rPr lang="zh-CN" altLang="en-US" sz="3600" b="1" dirty="0">
                <a:latin typeface="黑体" panose="02010609060101010101" pitchFamily="49" charset="-122"/>
                <a:ea typeface="黑体" panose="02010609060101010101" pitchFamily="49" charset="-122"/>
                <a:cs typeface="Arial"/>
              </a:rPr>
              <a:t>充分发挥</a:t>
            </a:r>
            <a:r>
              <a:rPr lang="zh-CN" altLang="en-US" sz="3600" b="1" dirty="0">
                <a:solidFill>
                  <a:srgbClr val="FF0000"/>
                </a:solidFill>
                <a:latin typeface="黑体" panose="02010609060101010101" pitchFamily="49" charset="-122"/>
                <a:ea typeface="黑体" panose="02010609060101010101" pitchFamily="49" charset="-122"/>
                <a:cs typeface="Arial"/>
              </a:rPr>
              <a:t>市场</a:t>
            </a:r>
            <a:r>
              <a:rPr lang="zh-CN" altLang="en-US" sz="3600" b="1" dirty="0">
                <a:latin typeface="黑体" panose="02010609060101010101" pitchFamily="49" charset="-122"/>
                <a:ea typeface="黑体" panose="02010609060101010101" pitchFamily="49" charset="-122"/>
                <a:cs typeface="Arial"/>
              </a:rPr>
              <a:t>在资源配置中的</a:t>
            </a:r>
            <a:r>
              <a:rPr lang="zh-CN" altLang="en-US" sz="3600" b="1" dirty="0">
                <a:solidFill>
                  <a:srgbClr val="FF0000"/>
                </a:solidFill>
                <a:latin typeface="黑体" panose="02010609060101010101" pitchFamily="49" charset="-122"/>
                <a:ea typeface="黑体" panose="02010609060101010101" pitchFamily="49" charset="-122"/>
                <a:cs typeface="Arial"/>
              </a:rPr>
              <a:t>决定性</a:t>
            </a:r>
            <a:r>
              <a:rPr lang="zh-CN" altLang="en-US" sz="3600" b="1" dirty="0">
                <a:latin typeface="黑体" panose="02010609060101010101" pitchFamily="49" charset="-122"/>
                <a:ea typeface="黑体" panose="02010609060101010101" pitchFamily="49" charset="-122"/>
                <a:cs typeface="Arial"/>
              </a:rPr>
              <a:t>作用。</a:t>
            </a:r>
            <a:endParaRPr lang="en-US" altLang="zh-CN" sz="3600" b="1" dirty="0">
              <a:latin typeface="黑体" panose="02010609060101010101" pitchFamily="49" charset="-122"/>
              <a:ea typeface="黑体" panose="02010609060101010101" pitchFamily="49" charset="-122"/>
              <a:cs typeface="Arial"/>
            </a:endParaRPr>
          </a:p>
        </p:txBody>
      </p:sp>
      <p:sp>
        <p:nvSpPr>
          <p:cNvPr id="4" name="文本框 3">
            <a:extLst>
              <a:ext uri="{FF2B5EF4-FFF2-40B4-BE49-F238E27FC236}">
                <a16:creationId xmlns:a16="http://schemas.microsoft.com/office/drawing/2014/main" id="{A5405410-8A1C-1E58-02FB-39DC50658A16}"/>
              </a:ext>
            </a:extLst>
          </p:cNvPr>
          <p:cNvSpPr txBox="1"/>
          <p:nvPr/>
        </p:nvSpPr>
        <p:spPr>
          <a:xfrm>
            <a:off x="162560" y="375920"/>
            <a:ext cx="2453640" cy="523220"/>
          </a:xfrm>
          <a:prstGeom prst="rect">
            <a:avLst/>
          </a:prstGeom>
          <a:noFill/>
        </p:spPr>
        <p:txBody>
          <a:bodyPr wrap="square" rtlCol="0">
            <a:spAutoFit/>
          </a:bodyPr>
          <a:lstStyle/>
          <a:p>
            <a:r>
              <a:rPr lang="zh-CN" altLang="en-US" sz="2800" b="1" dirty="0">
                <a:solidFill>
                  <a:srgbClr val="FF0000"/>
                </a:solidFill>
                <a:highlight>
                  <a:srgbClr val="FFFF00"/>
                </a:highlight>
              </a:rPr>
              <a:t>议学提示：</a:t>
            </a:r>
          </a:p>
        </p:txBody>
      </p:sp>
    </p:spTree>
    <p:extLst>
      <p:ext uri="{BB962C8B-B14F-4D97-AF65-F5344CB8AC3E}">
        <p14:creationId xmlns:p14="http://schemas.microsoft.com/office/powerpoint/2010/main" val="190623905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742CF16-1D09-C49C-EF4D-7326D9134B39}"/>
              </a:ext>
            </a:extLst>
          </p:cNvPr>
          <p:cNvSpPr txBox="1"/>
          <p:nvPr/>
        </p:nvSpPr>
        <p:spPr>
          <a:xfrm>
            <a:off x="6650" y="1362993"/>
            <a:ext cx="4333238" cy="523220"/>
          </a:xfrm>
          <a:prstGeom prst="rect">
            <a:avLst/>
          </a:prstGeom>
          <a:noFill/>
        </p:spPr>
        <p:txBody>
          <a:bodyPr wrap="none" rtlCol="0">
            <a:spAutoFit/>
          </a:bodyPr>
          <a:lstStyle/>
          <a:p>
            <a:r>
              <a:rPr lang="zh-CN" altLang="en-US" sz="2800" b="1" dirty="0">
                <a:latin typeface="楷体" panose="02010609060101010101" pitchFamily="49" charset="-122"/>
                <a:ea typeface="楷体" panose="02010609060101010101" pitchFamily="49" charset="-122"/>
              </a:rPr>
              <a:t>（</a:t>
            </a:r>
            <a:r>
              <a:rPr lang="en-US" altLang="zh-CN" sz="2800" b="1" dirty="0">
                <a:latin typeface="楷体" panose="02010609060101010101" pitchFamily="49" charset="-122"/>
                <a:ea typeface="楷体" panose="02010609060101010101" pitchFamily="49" charset="-122"/>
              </a:rPr>
              <a:t>1</a:t>
            </a:r>
            <a:r>
              <a:rPr lang="zh-CN" altLang="en-US" sz="2800" b="1" dirty="0">
                <a:latin typeface="楷体" panose="02010609060101010101" pitchFamily="49" charset="-122"/>
                <a:ea typeface="楷体" panose="02010609060101010101" pitchFamily="49" charset="-122"/>
              </a:rPr>
              <a:t>）配置资源的必要性：</a:t>
            </a:r>
          </a:p>
        </p:txBody>
      </p:sp>
      <p:sp>
        <p:nvSpPr>
          <p:cNvPr id="3" name="文本框 2">
            <a:extLst>
              <a:ext uri="{FF2B5EF4-FFF2-40B4-BE49-F238E27FC236}">
                <a16:creationId xmlns:a16="http://schemas.microsoft.com/office/drawing/2014/main" id="{7C201F28-4662-4C6B-5E7D-EFA2899D707E}"/>
              </a:ext>
            </a:extLst>
          </p:cNvPr>
          <p:cNvSpPr txBox="1"/>
          <p:nvPr/>
        </p:nvSpPr>
        <p:spPr>
          <a:xfrm>
            <a:off x="8988982" y="1377361"/>
            <a:ext cx="2709396" cy="523220"/>
          </a:xfrm>
          <a:prstGeom prst="rect">
            <a:avLst/>
          </a:prstGeom>
          <a:noFill/>
        </p:spPr>
        <p:txBody>
          <a:bodyPr wrap="none" rtlCol="0">
            <a:spAutoFit/>
          </a:bodyPr>
          <a:lstStyle/>
          <a:p>
            <a:r>
              <a:rPr lang="zh-CN" altLang="en-US" sz="2800" b="1" dirty="0">
                <a:latin typeface="楷体" panose="02010609060101010101" pitchFamily="49" charset="-122"/>
                <a:ea typeface="楷体" panose="02010609060101010101" pitchFamily="49" charset="-122"/>
              </a:rPr>
              <a:t>人需要的无限性</a:t>
            </a:r>
          </a:p>
        </p:txBody>
      </p:sp>
      <p:sp>
        <p:nvSpPr>
          <p:cNvPr id="4" name="左右箭头 1">
            <a:extLst>
              <a:ext uri="{FF2B5EF4-FFF2-40B4-BE49-F238E27FC236}">
                <a16:creationId xmlns:a16="http://schemas.microsoft.com/office/drawing/2014/main" id="{D1E0DC24-2087-7BFF-E051-6582CFADD91F}"/>
              </a:ext>
            </a:extLst>
          </p:cNvPr>
          <p:cNvSpPr/>
          <p:nvPr/>
        </p:nvSpPr>
        <p:spPr>
          <a:xfrm>
            <a:off x="8056036" y="1373466"/>
            <a:ext cx="1030357" cy="57080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A416FB86-CC60-F97A-8834-C4B6BDEFFB61}"/>
              </a:ext>
            </a:extLst>
          </p:cNvPr>
          <p:cNvSpPr txBox="1"/>
          <p:nvPr/>
        </p:nvSpPr>
        <p:spPr>
          <a:xfrm>
            <a:off x="5913720" y="1927633"/>
            <a:ext cx="1107996" cy="646331"/>
          </a:xfrm>
          <a:prstGeom prst="rect">
            <a:avLst/>
          </a:prstGeom>
          <a:noFill/>
        </p:spPr>
        <p:txBody>
          <a:bodyPr wrap="none" rtlCol="0">
            <a:spAutoFit/>
          </a:bodyPr>
          <a:lstStyle/>
          <a:p>
            <a:r>
              <a:rPr lang="zh-CN" altLang="en-US" sz="3600" b="1" dirty="0">
                <a:latin typeface="微软雅黑" panose="020B0503020204020204" pitchFamily="34" charset="-122"/>
                <a:ea typeface="微软雅黑" panose="020B0503020204020204" pitchFamily="34" charset="-122"/>
              </a:rPr>
              <a:t>计划</a:t>
            </a:r>
          </a:p>
        </p:txBody>
      </p:sp>
      <p:cxnSp>
        <p:nvCxnSpPr>
          <p:cNvPr id="7" name="直接连接符 6">
            <a:extLst>
              <a:ext uri="{FF2B5EF4-FFF2-40B4-BE49-F238E27FC236}">
                <a16:creationId xmlns:a16="http://schemas.microsoft.com/office/drawing/2014/main" id="{5C357EA3-8BF4-76B4-BD28-B8B863EFFB72}"/>
              </a:ext>
            </a:extLst>
          </p:cNvPr>
          <p:cNvCxnSpPr/>
          <p:nvPr/>
        </p:nvCxnSpPr>
        <p:spPr>
          <a:xfrm flipV="1">
            <a:off x="5156633" y="2201919"/>
            <a:ext cx="457200" cy="341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97ACDF8F-0E67-7624-D09B-D2D4111DEC24}"/>
              </a:ext>
            </a:extLst>
          </p:cNvPr>
          <p:cNvCxnSpPr/>
          <p:nvPr/>
        </p:nvCxnSpPr>
        <p:spPr>
          <a:xfrm>
            <a:off x="5200400" y="2884604"/>
            <a:ext cx="457199" cy="3798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825BC8D2-C397-73B6-D9EE-4709B3E406A2}"/>
              </a:ext>
            </a:extLst>
          </p:cNvPr>
          <p:cNvSpPr txBox="1"/>
          <p:nvPr/>
        </p:nvSpPr>
        <p:spPr>
          <a:xfrm>
            <a:off x="6715462" y="1958412"/>
            <a:ext cx="3892412" cy="584775"/>
          </a:xfrm>
          <a:prstGeom prst="rect">
            <a:avLst/>
          </a:prstGeom>
          <a:noFill/>
        </p:spPr>
        <p:txBody>
          <a:bodyPr wrap="none" rtlCol="0">
            <a:spAutoFit/>
          </a:bodyPr>
          <a:lstStyle/>
          <a:p>
            <a:r>
              <a:rPr lang="zh-CN" altLang="en-US" sz="3200" b="1" dirty="0">
                <a:latin typeface="楷体" panose="02010609060101010101" pitchFamily="49" charset="-122"/>
                <a:ea typeface="楷体" panose="02010609060101010101" pitchFamily="49" charset="-122"/>
              </a:rPr>
              <a:t>（“看得见的手”）</a:t>
            </a:r>
          </a:p>
        </p:txBody>
      </p:sp>
      <p:sp>
        <p:nvSpPr>
          <p:cNvPr id="16" name="文本框 15">
            <a:extLst>
              <a:ext uri="{FF2B5EF4-FFF2-40B4-BE49-F238E27FC236}">
                <a16:creationId xmlns:a16="http://schemas.microsoft.com/office/drawing/2014/main" id="{9448949D-2622-A0AC-3DC0-41FC8F7C4D88}"/>
              </a:ext>
            </a:extLst>
          </p:cNvPr>
          <p:cNvSpPr txBox="1"/>
          <p:nvPr/>
        </p:nvSpPr>
        <p:spPr>
          <a:xfrm>
            <a:off x="5913720" y="2926398"/>
            <a:ext cx="1107996" cy="646331"/>
          </a:xfrm>
          <a:prstGeom prst="rect">
            <a:avLst/>
          </a:prstGeom>
          <a:noFill/>
        </p:spPr>
        <p:txBody>
          <a:bodyPr wrap="none" rtlCol="0">
            <a:spAutoFit/>
          </a:bodyPr>
          <a:lstStyle/>
          <a:p>
            <a:r>
              <a:rPr lang="zh-CN" altLang="en-US" sz="3600" b="1" dirty="0">
                <a:latin typeface="微软雅黑" panose="020B0503020204020204" pitchFamily="34" charset="-122"/>
                <a:ea typeface="微软雅黑" panose="020B0503020204020204" pitchFamily="34" charset="-122"/>
              </a:rPr>
              <a:t>市场</a:t>
            </a:r>
          </a:p>
        </p:txBody>
      </p:sp>
      <p:sp>
        <p:nvSpPr>
          <p:cNvPr id="17" name="文本框 16">
            <a:extLst>
              <a:ext uri="{FF2B5EF4-FFF2-40B4-BE49-F238E27FC236}">
                <a16:creationId xmlns:a16="http://schemas.microsoft.com/office/drawing/2014/main" id="{BB6EF9DC-C9DB-ED8D-489A-3BDAC9594E94}"/>
              </a:ext>
            </a:extLst>
          </p:cNvPr>
          <p:cNvSpPr txBox="1"/>
          <p:nvPr/>
        </p:nvSpPr>
        <p:spPr>
          <a:xfrm>
            <a:off x="6919070" y="2937951"/>
            <a:ext cx="3892412" cy="584775"/>
          </a:xfrm>
          <a:prstGeom prst="rect">
            <a:avLst/>
          </a:prstGeom>
          <a:noFill/>
        </p:spPr>
        <p:txBody>
          <a:bodyPr wrap="none" rtlCol="0">
            <a:spAutoFit/>
          </a:bodyPr>
          <a:lstStyle/>
          <a:p>
            <a:r>
              <a:rPr lang="zh-CN" altLang="en-US" sz="3200" b="1" dirty="0">
                <a:latin typeface="楷体" panose="02010609060101010101" pitchFamily="49" charset="-122"/>
                <a:ea typeface="楷体" panose="02010609060101010101" pitchFamily="49" charset="-122"/>
              </a:rPr>
              <a:t>（“看不见的手”）</a:t>
            </a:r>
          </a:p>
        </p:txBody>
      </p:sp>
      <p:sp>
        <p:nvSpPr>
          <p:cNvPr id="21" name="矩形 20">
            <a:extLst>
              <a:ext uri="{FF2B5EF4-FFF2-40B4-BE49-F238E27FC236}">
                <a16:creationId xmlns:a16="http://schemas.microsoft.com/office/drawing/2014/main" id="{B1010C04-4B73-2A46-77D0-F6246E37BE07}"/>
              </a:ext>
            </a:extLst>
          </p:cNvPr>
          <p:cNvSpPr/>
          <p:nvPr/>
        </p:nvSpPr>
        <p:spPr>
          <a:xfrm>
            <a:off x="5810818" y="2895621"/>
            <a:ext cx="4735262" cy="830739"/>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a:extLst>
              <a:ext uri="{FF2B5EF4-FFF2-40B4-BE49-F238E27FC236}">
                <a16:creationId xmlns:a16="http://schemas.microsoft.com/office/drawing/2014/main" id="{25AB2F8B-7726-1EA0-B5F1-10C298B84D43}"/>
              </a:ext>
            </a:extLst>
          </p:cNvPr>
          <p:cNvSpPr/>
          <p:nvPr/>
        </p:nvSpPr>
        <p:spPr>
          <a:xfrm>
            <a:off x="6604962" y="3905928"/>
            <a:ext cx="2260314" cy="667820"/>
          </a:xfrm>
          <a:prstGeom prst="roundRect">
            <a:avLst/>
          </a:prstGeom>
          <a:solidFill>
            <a:srgbClr val="FF0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决定性作用</a:t>
            </a:r>
          </a:p>
        </p:txBody>
      </p:sp>
      <p:sp>
        <p:nvSpPr>
          <p:cNvPr id="28" name="文本框 27">
            <a:extLst>
              <a:ext uri="{FF2B5EF4-FFF2-40B4-BE49-F238E27FC236}">
                <a16:creationId xmlns:a16="http://schemas.microsoft.com/office/drawing/2014/main" id="{B9717068-0A4F-9208-DF77-2D48F05833BE}"/>
              </a:ext>
            </a:extLst>
          </p:cNvPr>
          <p:cNvSpPr txBox="1"/>
          <p:nvPr/>
        </p:nvSpPr>
        <p:spPr>
          <a:xfrm>
            <a:off x="14499" y="4993750"/>
            <a:ext cx="12037270" cy="1198854"/>
          </a:xfrm>
          <a:prstGeom prst="rect">
            <a:avLst/>
          </a:prstGeom>
          <a:noFill/>
          <a:ln>
            <a:solidFill>
              <a:schemeClr val="tx1"/>
            </a:solidFill>
            <a:prstDash val="dashDot"/>
          </a:ln>
        </p:spPr>
        <p:txBody>
          <a:bodyPr wrap="none" rtlCol="0">
            <a:spAutoFit/>
          </a:bodyPr>
          <a:lstStyle/>
          <a:p>
            <a:pPr marL="457200" indent="-457200">
              <a:lnSpc>
                <a:spcPct val="150000"/>
              </a:lnSpc>
              <a:buFont typeface="Arial" panose="020B0604020202020204" pitchFamily="34" charset="0"/>
              <a:buChar char="•"/>
            </a:pPr>
            <a:r>
              <a:rPr lang="zh-CN" altLang="en-US" sz="2600" b="1" dirty="0">
                <a:latin typeface="楷体" panose="02010609060101010101" pitchFamily="49" charset="-122"/>
                <a:ea typeface="楷体" panose="02010609060101010101" pitchFamily="49" charset="-122"/>
              </a:rPr>
              <a:t>当今世界主要资本主义国家和我国社会主义国家都是实行市场经济</a:t>
            </a:r>
            <a:endParaRPr lang="en-US" altLang="zh-CN" sz="2600" b="1" dirty="0">
              <a:latin typeface="楷体" panose="02010609060101010101" pitchFamily="49" charset="-122"/>
              <a:ea typeface="楷体" panose="02010609060101010101" pitchFamily="49" charset="-122"/>
            </a:endParaRPr>
          </a:p>
          <a:p>
            <a:pPr marL="457200" indent="-457200">
              <a:lnSpc>
                <a:spcPct val="150000"/>
              </a:lnSpc>
              <a:buFont typeface="Arial" panose="020B0604020202020204" pitchFamily="34" charset="0"/>
              <a:buChar char="•"/>
            </a:pPr>
            <a:r>
              <a:rPr lang="zh-CN" altLang="en-US" sz="2600" b="1" dirty="0">
                <a:latin typeface="楷体" panose="02010609060101010101" pitchFamily="49" charset="-122"/>
                <a:ea typeface="楷体" panose="02010609060101010101" pitchFamily="49" charset="-122"/>
              </a:rPr>
              <a:t>资本主义市场经济和社会主义市场经济都有“两只手”：“市场”和“计划”</a:t>
            </a:r>
          </a:p>
        </p:txBody>
      </p:sp>
      <p:sp>
        <p:nvSpPr>
          <p:cNvPr id="29" name="矩形 28">
            <a:extLst>
              <a:ext uri="{FF2B5EF4-FFF2-40B4-BE49-F238E27FC236}">
                <a16:creationId xmlns:a16="http://schemas.microsoft.com/office/drawing/2014/main" id="{87774A01-B79C-8AB2-D65A-9EE7D688BBBE}"/>
              </a:ext>
            </a:extLst>
          </p:cNvPr>
          <p:cNvSpPr/>
          <p:nvPr/>
        </p:nvSpPr>
        <p:spPr>
          <a:xfrm>
            <a:off x="105985" y="80656"/>
            <a:ext cx="490363" cy="7462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a:extLst>
              <a:ext uri="{FF2B5EF4-FFF2-40B4-BE49-F238E27FC236}">
                <a16:creationId xmlns:a16="http://schemas.microsoft.com/office/drawing/2014/main" id="{6C34B57C-96DE-98BB-6158-8E24F152069F}"/>
              </a:ext>
            </a:extLst>
          </p:cNvPr>
          <p:cNvCxnSpPr>
            <a:cxnSpLocks/>
          </p:cNvCxnSpPr>
          <p:nvPr/>
        </p:nvCxnSpPr>
        <p:spPr>
          <a:xfrm>
            <a:off x="815009" y="785192"/>
            <a:ext cx="96851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11">
            <a:extLst>
              <a:ext uri="{FF2B5EF4-FFF2-40B4-BE49-F238E27FC236}">
                <a16:creationId xmlns:a16="http://schemas.microsoft.com/office/drawing/2014/main" id="{9F47EAF3-F0B9-0F3D-1D57-8BC81A0F4631}"/>
              </a:ext>
            </a:extLst>
          </p:cNvPr>
          <p:cNvSpPr txBox="1"/>
          <p:nvPr/>
        </p:nvSpPr>
        <p:spPr>
          <a:xfrm>
            <a:off x="772449" y="98672"/>
            <a:ext cx="10282543" cy="553998"/>
          </a:xfrm>
          <a:prstGeom prst="rect">
            <a:avLst/>
          </a:prstGeom>
          <a:noFill/>
        </p:spPr>
        <p:txBody>
          <a:bodyPr wrap="square" lIns="0" tIns="0" rIns="0" bIns="0" rtlCol="0">
            <a:spAutoFit/>
          </a:bodyPr>
          <a:lstStyle/>
          <a:p>
            <a:pPr marL="0" lvl="1"/>
            <a:r>
              <a:rPr lang="zh-CN" altLang="en-US" sz="3600" b="1" dirty="0">
                <a:solidFill>
                  <a:srgbClr val="FF0000"/>
                </a:solidFill>
                <a:effectLst>
                  <a:outerShdw blurRad="38100" dist="38100" dir="2700000" algn="tl">
                    <a:srgbClr val="000000">
                      <a:alpha val="43137"/>
                    </a:srgbClr>
                  </a:outerShdw>
                </a:effectLst>
                <a:latin typeface="字魂50号-白鸽天行体" panose="00000500000000000000" pitchFamily="2" charset="-122"/>
                <a:ea typeface="字魂50号-白鸽天行体" panose="00000500000000000000" pitchFamily="2" charset="-122"/>
                <a:sym typeface="Arial" panose="020B0604020202020204" pitchFamily="34" charset="0"/>
              </a:rPr>
              <a:t>充分发挥市场在资源配置中的决定性作用</a:t>
            </a:r>
            <a:endParaRPr lang="en-US" altLang="zh-CN" sz="3600" b="1" dirty="0">
              <a:solidFill>
                <a:srgbClr val="FF0000"/>
              </a:solidFill>
              <a:effectLst>
                <a:outerShdw blurRad="38100" dist="38100" dir="2700000" algn="tl">
                  <a:srgbClr val="000000">
                    <a:alpha val="43137"/>
                  </a:srgbClr>
                </a:outerShdw>
              </a:effectLst>
              <a:latin typeface="字魂50号-白鸽天行体" panose="00000500000000000000" pitchFamily="2" charset="-122"/>
              <a:ea typeface="字魂50号-白鸽天行体" panose="00000500000000000000" pitchFamily="2" charset="-122"/>
              <a:sym typeface="Arial" panose="020B0604020202020204" pitchFamily="34" charset="0"/>
            </a:endParaRPr>
          </a:p>
        </p:txBody>
      </p:sp>
      <p:sp>
        <p:nvSpPr>
          <p:cNvPr id="33" name="矩形: 圆角 32">
            <a:extLst>
              <a:ext uri="{FF2B5EF4-FFF2-40B4-BE49-F238E27FC236}">
                <a16:creationId xmlns:a16="http://schemas.microsoft.com/office/drawing/2014/main" id="{58E239A2-7262-93D1-8853-D8C4741175DC}"/>
              </a:ext>
            </a:extLst>
          </p:cNvPr>
          <p:cNvSpPr/>
          <p:nvPr/>
        </p:nvSpPr>
        <p:spPr>
          <a:xfrm>
            <a:off x="271228" y="4573748"/>
            <a:ext cx="1327885" cy="523221"/>
          </a:xfrm>
          <a:prstGeom prst="roundRect">
            <a:avLst/>
          </a:prstGeom>
          <a:solidFill>
            <a:srgbClr val="0070C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楷体" panose="02010609060101010101" pitchFamily="49" charset="-122"/>
                <a:ea typeface="楷体" panose="02010609060101010101" pitchFamily="49" charset="-122"/>
              </a:rPr>
              <a:t> 注意：</a:t>
            </a:r>
          </a:p>
        </p:txBody>
      </p:sp>
      <p:sp>
        <p:nvSpPr>
          <p:cNvPr id="9" name="文本框 8">
            <a:extLst>
              <a:ext uri="{FF2B5EF4-FFF2-40B4-BE49-F238E27FC236}">
                <a16:creationId xmlns:a16="http://schemas.microsoft.com/office/drawing/2014/main" id="{EB37660D-F124-DAB8-B97E-515A2700C23A}"/>
              </a:ext>
            </a:extLst>
          </p:cNvPr>
          <p:cNvSpPr txBox="1"/>
          <p:nvPr/>
        </p:nvSpPr>
        <p:spPr>
          <a:xfrm>
            <a:off x="523239" y="899381"/>
            <a:ext cx="4134465" cy="461665"/>
          </a:xfrm>
          <a:prstGeom prst="rect">
            <a:avLst/>
          </a:prstGeom>
          <a:noFill/>
        </p:spPr>
        <p:txBody>
          <a:bodyPr wrap="square" rtlCol="0">
            <a:spAutoFit/>
          </a:bodyPr>
          <a:lstStyle/>
          <a:p>
            <a:r>
              <a:rPr lang="en-US" altLang="zh-CN" sz="2400" b="1" dirty="0">
                <a:solidFill>
                  <a:srgbClr val="FF0000"/>
                </a:solidFill>
                <a:latin typeface="黑体" panose="02010609060101010101" pitchFamily="49" charset="-122"/>
                <a:ea typeface="黑体" panose="02010609060101010101" pitchFamily="49" charset="-122"/>
              </a:rPr>
              <a:t>1.</a:t>
            </a:r>
            <a:r>
              <a:rPr lang="zh-CN" altLang="en-US" sz="2400" b="1" dirty="0">
                <a:solidFill>
                  <a:srgbClr val="FF0000"/>
                </a:solidFill>
                <a:latin typeface="黑体" panose="02010609060101010101" pitchFamily="49" charset="-122"/>
                <a:ea typeface="黑体" panose="02010609060101010101" pitchFamily="49" charset="-122"/>
              </a:rPr>
              <a:t>资源配置</a:t>
            </a:r>
          </a:p>
        </p:txBody>
      </p:sp>
      <p:sp>
        <p:nvSpPr>
          <p:cNvPr id="10" name="文本框 9">
            <a:extLst>
              <a:ext uri="{FF2B5EF4-FFF2-40B4-BE49-F238E27FC236}">
                <a16:creationId xmlns:a16="http://schemas.microsoft.com/office/drawing/2014/main" id="{CA4A99AE-201C-516C-C275-6A4DAF879E4D}"/>
              </a:ext>
            </a:extLst>
          </p:cNvPr>
          <p:cNvSpPr txBox="1"/>
          <p:nvPr/>
        </p:nvSpPr>
        <p:spPr>
          <a:xfrm>
            <a:off x="0" y="2337847"/>
            <a:ext cx="5534990" cy="523220"/>
          </a:xfrm>
          <a:prstGeom prst="rect">
            <a:avLst/>
          </a:prstGeom>
          <a:noFill/>
        </p:spPr>
        <p:txBody>
          <a:bodyPr wrap="square" rtlCol="0">
            <a:spAutoFit/>
          </a:bodyPr>
          <a:lstStyle/>
          <a:p>
            <a:r>
              <a:rPr lang="zh-CN" altLang="en-US" sz="2800" b="1" dirty="0">
                <a:latin typeface="楷体" panose="02010609060101010101" pitchFamily="49" charset="-122"/>
                <a:ea typeface="楷体" panose="02010609060101010101" pitchFamily="49" charset="-122"/>
              </a:rPr>
              <a:t>（</a:t>
            </a:r>
            <a:r>
              <a:rPr lang="en-US" altLang="zh-CN" sz="2800" b="1" dirty="0">
                <a:latin typeface="楷体" panose="02010609060101010101" pitchFamily="49" charset="-122"/>
                <a:ea typeface="楷体" panose="02010609060101010101" pitchFamily="49" charset="-122"/>
              </a:rPr>
              <a:t>2</a:t>
            </a:r>
            <a:r>
              <a:rPr lang="zh-CN" altLang="en-US" sz="2800" b="1" dirty="0">
                <a:latin typeface="楷体" panose="02010609060101010101" pitchFamily="49" charset="-122"/>
                <a:ea typeface="楷体" panose="02010609060101010101" pitchFamily="49" charset="-122"/>
              </a:rPr>
              <a:t>）资源配置的两种基本手段</a:t>
            </a:r>
          </a:p>
        </p:txBody>
      </p:sp>
      <p:sp>
        <p:nvSpPr>
          <p:cNvPr id="12" name="文本框 11">
            <a:extLst>
              <a:ext uri="{FF2B5EF4-FFF2-40B4-BE49-F238E27FC236}">
                <a16:creationId xmlns:a16="http://schemas.microsoft.com/office/drawing/2014/main" id="{5F616F2B-9399-A6B0-E8D9-0946D4A5BDC9}"/>
              </a:ext>
            </a:extLst>
          </p:cNvPr>
          <p:cNvSpPr txBox="1"/>
          <p:nvPr/>
        </p:nvSpPr>
        <p:spPr>
          <a:xfrm>
            <a:off x="4135965" y="1362993"/>
            <a:ext cx="3920071" cy="523220"/>
          </a:xfrm>
          <a:prstGeom prst="rect">
            <a:avLst/>
          </a:prstGeom>
          <a:noFill/>
        </p:spPr>
        <p:txBody>
          <a:bodyPr wrap="square">
            <a:spAutoFit/>
          </a:bodyPr>
          <a:lstStyle/>
          <a:p>
            <a:r>
              <a:rPr lang="zh-CN" altLang="en-US" sz="2800" b="1" dirty="0">
                <a:latin typeface="楷体" panose="02010609060101010101" pitchFamily="49" charset="-122"/>
                <a:ea typeface="楷体" panose="02010609060101010101" pitchFamily="49" charset="-122"/>
              </a:rPr>
              <a:t>资源的有限性（稀缺性）</a:t>
            </a:r>
          </a:p>
        </p:txBody>
      </p:sp>
    </p:spTree>
    <p:extLst>
      <p:ext uri="{BB962C8B-B14F-4D97-AF65-F5344CB8AC3E}">
        <p14:creationId xmlns:p14="http://schemas.microsoft.com/office/powerpoint/2010/main" val="368052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11" grpId="0"/>
      <p:bldP spid="16" grpId="0"/>
      <p:bldP spid="17" grpId="0"/>
      <p:bldP spid="21" grpId="0" animBg="1"/>
      <p:bldP spid="26" grpId="0" animBg="1"/>
      <p:bldP spid="28" grpId="0" animBg="1"/>
      <p:bldP spid="31" grpId="0"/>
      <p:bldP spid="33"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4F83B97-DBE3-6CE8-6C82-A200FE3109A2}"/>
              </a:ext>
            </a:extLst>
          </p:cNvPr>
          <p:cNvSpPr/>
          <p:nvPr/>
        </p:nvSpPr>
        <p:spPr>
          <a:xfrm>
            <a:off x="105985" y="80656"/>
            <a:ext cx="490363" cy="7462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4B6333FE-5FF3-0DD6-73CD-C05F426D6319}"/>
              </a:ext>
            </a:extLst>
          </p:cNvPr>
          <p:cNvSpPr txBox="1"/>
          <p:nvPr/>
        </p:nvSpPr>
        <p:spPr>
          <a:xfrm>
            <a:off x="830039" y="164306"/>
            <a:ext cx="3432350" cy="523220"/>
          </a:xfrm>
          <a:prstGeom prst="rect">
            <a:avLst/>
          </a:prstGeom>
          <a:noFill/>
        </p:spPr>
        <p:txBody>
          <a:bodyPr wrap="none" rtlCol="0">
            <a:spAutoFit/>
          </a:bodyPr>
          <a:lstStyle/>
          <a:p>
            <a:r>
              <a:rPr lang="en-US" altLang="zh-CN" sz="2800" b="1" dirty="0">
                <a:solidFill>
                  <a:srgbClr val="FF0000"/>
                </a:solidFill>
                <a:latin typeface="楷体" panose="02010609060101010101" pitchFamily="49" charset="-122"/>
                <a:ea typeface="楷体" panose="02010609060101010101" pitchFamily="49" charset="-122"/>
              </a:rPr>
              <a:t>2.</a:t>
            </a:r>
            <a:r>
              <a:rPr lang="zh-CN" altLang="en-US" sz="2800" b="1" dirty="0">
                <a:solidFill>
                  <a:srgbClr val="FF0000"/>
                </a:solidFill>
                <a:latin typeface="楷体" panose="02010609060101010101" pitchFamily="49" charset="-122"/>
                <a:ea typeface="楷体" panose="02010609060101010101" pitchFamily="49" charset="-122"/>
              </a:rPr>
              <a:t>市场决定资源配置</a:t>
            </a:r>
            <a:endParaRPr lang="en-US" altLang="zh-CN" sz="2800" b="1" dirty="0">
              <a:solidFill>
                <a:srgbClr val="FF0000"/>
              </a:solidFill>
              <a:latin typeface="楷体" panose="02010609060101010101" pitchFamily="49" charset="-122"/>
              <a:ea typeface="楷体" panose="02010609060101010101" pitchFamily="49" charset="-122"/>
            </a:endParaRPr>
          </a:p>
        </p:txBody>
      </p:sp>
      <p:sp>
        <p:nvSpPr>
          <p:cNvPr id="56" name="矩形 55">
            <a:extLst>
              <a:ext uri="{FF2B5EF4-FFF2-40B4-BE49-F238E27FC236}">
                <a16:creationId xmlns:a16="http://schemas.microsoft.com/office/drawing/2014/main" id="{174DF5E9-2426-C8C2-2AD7-C717BB0DE068}"/>
              </a:ext>
            </a:extLst>
          </p:cNvPr>
          <p:cNvSpPr/>
          <p:nvPr/>
        </p:nvSpPr>
        <p:spPr>
          <a:xfrm>
            <a:off x="105984" y="4962286"/>
            <a:ext cx="11827845" cy="1815057"/>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F7448688-BD23-C64C-62B3-F17E3F4A116E}"/>
              </a:ext>
            </a:extLst>
          </p:cNvPr>
          <p:cNvSpPr txBox="1"/>
          <p:nvPr/>
        </p:nvSpPr>
        <p:spPr>
          <a:xfrm>
            <a:off x="3020587" y="2568895"/>
            <a:ext cx="8945880" cy="1384995"/>
          </a:xfrm>
          <a:prstGeom prst="rect">
            <a:avLst/>
          </a:prstGeom>
          <a:noFill/>
        </p:spPr>
        <p:txBody>
          <a:bodyPr wrap="square" rtlCol="0">
            <a:spAutoFit/>
          </a:bodyPr>
          <a:lstStyle/>
          <a:p>
            <a:endParaRPr lang="en-US" altLang="zh-CN" sz="2800" b="1" dirty="0">
              <a:latin typeface="黑体" panose="02010609060101010101" pitchFamily="49" charset="-122"/>
              <a:ea typeface="黑体" panose="02010609060101010101" pitchFamily="49" charset="-122"/>
            </a:endParaRPr>
          </a:p>
          <a:p>
            <a:endParaRPr lang="en-US" altLang="zh-CN" sz="2800" b="1" dirty="0">
              <a:latin typeface="黑体" panose="02010609060101010101" pitchFamily="49" charset="-122"/>
              <a:ea typeface="黑体" panose="02010609060101010101" pitchFamily="49" charset="-122"/>
            </a:endParaRPr>
          </a:p>
          <a:p>
            <a:endParaRPr lang="zh-CN" altLang="en-US" sz="2800" b="1" dirty="0">
              <a:latin typeface="黑体" panose="02010609060101010101" pitchFamily="49" charset="-122"/>
              <a:ea typeface="黑体" panose="02010609060101010101" pitchFamily="49" charset="-122"/>
            </a:endParaRPr>
          </a:p>
        </p:txBody>
      </p:sp>
      <p:grpSp>
        <p:nvGrpSpPr>
          <p:cNvPr id="57" name="组合 56">
            <a:extLst>
              <a:ext uri="{FF2B5EF4-FFF2-40B4-BE49-F238E27FC236}">
                <a16:creationId xmlns:a16="http://schemas.microsoft.com/office/drawing/2014/main" id="{040387E1-3E7E-BC7E-950D-702A00481A5C}"/>
              </a:ext>
            </a:extLst>
          </p:cNvPr>
          <p:cNvGrpSpPr/>
          <p:nvPr/>
        </p:nvGrpSpPr>
        <p:grpSpPr>
          <a:xfrm>
            <a:off x="839223" y="2189389"/>
            <a:ext cx="4292265" cy="2036782"/>
            <a:chOff x="732497" y="2359025"/>
            <a:chExt cx="4292265" cy="2313305"/>
          </a:xfrm>
        </p:grpSpPr>
        <p:sp>
          <p:nvSpPr>
            <p:cNvPr id="24" name="文本框 23">
              <a:extLst>
                <a:ext uri="{FF2B5EF4-FFF2-40B4-BE49-F238E27FC236}">
                  <a16:creationId xmlns:a16="http://schemas.microsoft.com/office/drawing/2014/main" id="{7DF3FAE2-23B4-5F7E-2CB5-C1EAD8CD653C}"/>
                </a:ext>
              </a:extLst>
            </p:cNvPr>
            <p:cNvSpPr txBox="1"/>
            <p:nvPr/>
          </p:nvSpPr>
          <p:spPr>
            <a:xfrm>
              <a:off x="732497" y="2362073"/>
              <a:ext cx="1660124" cy="370008"/>
            </a:xfrm>
            <a:prstGeom prst="rect">
              <a:avLst/>
            </a:prstGeom>
            <a:noFill/>
          </p:spPr>
          <p:txBody>
            <a:bodyPr wrap="square" rtlCol="0">
              <a:spAutoFit/>
            </a:bodyPr>
            <a:lstStyle/>
            <a:p>
              <a:r>
                <a:rPr lang="en-US" altLang="zh-CN" sz="2800" b="1" dirty="0">
                  <a:solidFill>
                    <a:srgbClr val="FF0000"/>
                  </a:solidFill>
                </a:rPr>
                <a:t>P</a:t>
              </a:r>
              <a:r>
                <a:rPr lang="zh-CN" altLang="en-US" sz="2800" b="1" dirty="0">
                  <a:solidFill>
                    <a:srgbClr val="FF0000"/>
                  </a:solidFill>
                </a:rPr>
                <a:t>（价格）</a:t>
              </a:r>
            </a:p>
          </p:txBody>
        </p:sp>
        <p:sp>
          <p:nvSpPr>
            <p:cNvPr id="26" name="文本框 25">
              <a:extLst>
                <a:ext uri="{FF2B5EF4-FFF2-40B4-BE49-F238E27FC236}">
                  <a16:creationId xmlns:a16="http://schemas.microsoft.com/office/drawing/2014/main" id="{71492A10-C693-1B02-164A-FBDFDDC597C8}"/>
                </a:ext>
              </a:extLst>
            </p:cNvPr>
            <p:cNvSpPr txBox="1"/>
            <p:nvPr/>
          </p:nvSpPr>
          <p:spPr>
            <a:xfrm>
              <a:off x="3317240" y="4149110"/>
              <a:ext cx="1707522" cy="370008"/>
            </a:xfrm>
            <a:prstGeom prst="rect">
              <a:avLst/>
            </a:prstGeom>
            <a:noFill/>
          </p:spPr>
          <p:txBody>
            <a:bodyPr wrap="square" rtlCol="0">
              <a:spAutoFit/>
            </a:bodyPr>
            <a:lstStyle/>
            <a:p>
              <a:r>
                <a:rPr lang="en-US" altLang="zh-CN" sz="2800" b="1" dirty="0">
                  <a:solidFill>
                    <a:srgbClr val="FF0000"/>
                  </a:solidFill>
                </a:rPr>
                <a:t>Q</a:t>
              </a:r>
              <a:r>
                <a:rPr lang="zh-CN" altLang="en-US" sz="2800" b="1" dirty="0">
                  <a:solidFill>
                    <a:srgbClr val="FF0000"/>
                  </a:solidFill>
                </a:rPr>
                <a:t>（供给）</a:t>
              </a:r>
            </a:p>
          </p:txBody>
        </p:sp>
        <p:grpSp>
          <p:nvGrpSpPr>
            <p:cNvPr id="51" name="组合 50">
              <a:extLst>
                <a:ext uri="{FF2B5EF4-FFF2-40B4-BE49-F238E27FC236}">
                  <a16:creationId xmlns:a16="http://schemas.microsoft.com/office/drawing/2014/main" id="{3EFBFCCD-08D2-0EC7-3C13-A6352A73E3A8}"/>
                </a:ext>
              </a:extLst>
            </p:cNvPr>
            <p:cNvGrpSpPr/>
            <p:nvPr/>
          </p:nvGrpSpPr>
          <p:grpSpPr>
            <a:xfrm>
              <a:off x="830039" y="2359025"/>
              <a:ext cx="2697327" cy="2313305"/>
              <a:chOff x="830039" y="2506980"/>
              <a:chExt cx="2697327" cy="2313305"/>
            </a:xfrm>
          </p:grpSpPr>
          <p:grpSp>
            <p:nvGrpSpPr>
              <p:cNvPr id="23" name="组合 22">
                <a:extLst>
                  <a:ext uri="{FF2B5EF4-FFF2-40B4-BE49-F238E27FC236}">
                    <a16:creationId xmlns:a16="http://schemas.microsoft.com/office/drawing/2014/main" id="{63AE3735-233D-28B6-4456-3EB86F9C0F82}"/>
                  </a:ext>
                </a:extLst>
              </p:cNvPr>
              <p:cNvGrpSpPr/>
              <p:nvPr/>
            </p:nvGrpSpPr>
            <p:grpSpPr>
              <a:xfrm>
                <a:off x="1219200" y="2506980"/>
                <a:ext cx="2308166" cy="1869440"/>
                <a:chOff x="1310640" y="1915160"/>
                <a:chExt cx="2308166" cy="1869440"/>
              </a:xfrm>
            </p:grpSpPr>
            <p:cxnSp>
              <p:nvCxnSpPr>
                <p:cNvPr id="13" name="直接箭头连接符 12">
                  <a:extLst>
                    <a:ext uri="{FF2B5EF4-FFF2-40B4-BE49-F238E27FC236}">
                      <a16:creationId xmlns:a16="http://schemas.microsoft.com/office/drawing/2014/main" id="{7E40F126-1E74-32C0-2807-BADB83632CF3}"/>
                    </a:ext>
                  </a:extLst>
                </p:cNvPr>
                <p:cNvCxnSpPr>
                  <a:cxnSpLocks/>
                </p:cNvCxnSpPr>
                <p:nvPr/>
              </p:nvCxnSpPr>
              <p:spPr>
                <a:xfrm flipV="1">
                  <a:off x="1310640" y="1915160"/>
                  <a:ext cx="0" cy="18694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5CC3B101-18CF-5CF7-88E8-3191D101E19D}"/>
                    </a:ext>
                  </a:extLst>
                </p:cNvPr>
                <p:cNvCxnSpPr>
                  <a:cxnSpLocks/>
                </p:cNvCxnSpPr>
                <p:nvPr/>
              </p:nvCxnSpPr>
              <p:spPr>
                <a:xfrm>
                  <a:off x="1310640" y="3784600"/>
                  <a:ext cx="230816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50" name="文本框 49">
                <a:extLst>
                  <a:ext uri="{FF2B5EF4-FFF2-40B4-BE49-F238E27FC236}">
                    <a16:creationId xmlns:a16="http://schemas.microsoft.com/office/drawing/2014/main" id="{CCDA822D-0AF3-C895-E398-40D001FDFCB6}"/>
                  </a:ext>
                </a:extLst>
              </p:cNvPr>
              <p:cNvSpPr txBox="1"/>
              <p:nvPr/>
            </p:nvSpPr>
            <p:spPr>
              <a:xfrm>
                <a:off x="830039" y="4235510"/>
                <a:ext cx="412292" cy="584775"/>
              </a:xfrm>
              <a:prstGeom prst="rect">
                <a:avLst/>
              </a:prstGeom>
              <a:noFill/>
            </p:spPr>
            <p:txBody>
              <a:bodyPr wrap="none" rtlCol="0">
                <a:spAutoFit/>
              </a:bodyPr>
              <a:lstStyle/>
              <a:p>
                <a:r>
                  <a:rPr lang="en-US" altLang="zh-CN" sz="3200" b="1" dirty="0">
                    <a:solidFill>
                      <a:srgbClr val="0070C0"/>
                    </a:solidFill>
                  </a:rPr>
                  <a:t>0</a:t>
                </a:r>
                <a:endParaRPr lang="zh-CN" altLang="en-US" sz="3200" b="1" dirty="0">
                  <a:solidFill>
                    <a:srgbClr val="0070C0"/>
                  </a:solidFill>
                </a:endParaRPr>
              </a:p>
            </p:txBody>
          </p:sp>
        </p:grpSp>
      </p:grpSp>
      <p:grpSp>
        <p:nvGrpSpPr>
          <p:cNvPr id="58" name="组合 57">
            <a:extLst>
              <a:ext uri="{FF2B5EF4-FFF2-40B4-BE49-F238E27FC236}">
                <a16:creationId xmlns:a16="http://schemas.microsoft.com/office/drawing/2014/main" id="{86A36570-FB6D-3D17-DD33-A77043F40FB2}"/>
              </a:ext>
            </a:extLst>
          </p:cNvPr>
          <p:cNvGrpSpPr/>
          <p:nvPr/>
        </p:nvGrpSpPr>
        <p:grpSpPr>
          <a:xfrm>
            <a:off x="6647098" y="1881370"/>
            <a:ext cx="4235142" cy="2517761"/>
            <a:chOff x="789620" y="2357958"/>
            <a:chExt cx="4235142" cy="2314372"/>
          </a:xfrm>
        </p:grpSpPr>
        <p:sp>
          <p:nvSpPr>
            <p:cNvPr id="59" name="文本框 58">
              <a:extLst>
                <a:ext uri="{FF2B5EF4-FFF2-40B4-BE49-F238E27FC236}">
                  <a16:creationId xmlns:a16="http://schemas.microsoft.com/office/drawing/2014/main" id="{C14E4921-5928-EE2A-203F-4A0C1B11FB3C}"/>
                </a:ext>
              </a:extLst>
            </p:cNvPr>
            <p:cNvSpPr txBox="1"/>
            <p:nvPr/>
          </p:nvSpPr>
          <p:spPr>
            <a:xfrm>
              <a:off x="789620" y="2357958"/>
              <a:ext cx="1660124" cy="370008"/>
            </a:xfrm>
            <a:prstGeom prst="rect">
              <a:avLst/>
            </a:prstGeom>
            <a:noFill/>
          </p:spPr>
          <p:txBody>
            <a:bodyPr wrap="square" rtlCol="0">
              <a:spAutoFit/>
            </a:bodyPr>
            <a:lstStyle/>
            <a:p>
              <a:r>
                <a:rPr lang="en-US" altLang="zh-CN" sz="2800" b="1" dirty="0">
                  <a:solidFill>
                    <a:srgbClr val="FF0000"/>
                  </a:solidFill>
                </a:rPr>
                <a:t>P</a:t>
              </a:r>
              <a:r>
                <a:rPr lang="zh-CN" altLang="en-US" sz="2800" b="1" dirty="0">
                  <a:solidFill>
                    <a:srgbClr val="FF0000"/>
                  </a:solidFill>
                </a:rPr>
                <a:t>（价格）</a:t>
              </a:r>
            </a:p>
          </p:txBody>
        </p:sp>
        <p:sp>
          <p:nvSpPr>
            <p:cNvPr id="60" name="文本框 59">
              <a:extLst>
                <a:ext uri="{FF2B5EF4-FFF2-40B4-BE49-F238E27FC236}">
                  <a16:creationId xmlns:a16="http://schemas.microsoft.com/office/drawing/2014/main" id="{57A453D2-47A0-7CAF-43DD-59D866F0C625}"/>
                </a:ext>
              </a:extLst>
            </p:cNvPr>
            <p:cNvSpPr txBox="1"/>
            <p:nvPr/>
          </p:nvSpPr>
          <p:spPr>
            <a:xfrm>
              <a:off x="3317240" y="4149110"/>
              <a:ext cx="1707522" cy="370008"/>
            </a:xfrm>
            <a:prstGeom prst="rect">
              <a:avLst/>
            </a:prstGeom>
            <a:noFill/>
          </p:spPr>
          <p:txBody>
            <a:bodyPr wrap="square" rtlCol="0">
              <a:spAutoFit/>
            </a:bodyPr>
            <a:lstStyle/>
            <a:p>
              <a:r>
                <a:rPr lang="en-US" altLang="zh-CN" sz="2800" b="1" dirty="0">
                  <a:solidFill>
                    <a:srgbClr val="FF0000"/>
                  </a:solidFill>
                </a:rPr>
                <a:t>Q</a:t>
              </a:r>
              <a:r>
                <a:rPr lang="zh-CN" altLang="en-US" sz="2800" b="1" dirty="0">
                  <a:solidFill>
                    <a:srgbClr val="FF0000"/>
                  </a:solidFill>
                </a:rPr>
                <a:t>（需求）</a:t>
              </a:r>
            </a:p>
          </p:txBody>
        </p:sp>
        <p:grpSp>
          <p:nvGrpSpPr>
            <p:cNvPr id="61" name="组合 60">
              <a:extLst>
                <a:ext uri="{FF2B5EF4-FFF2-40B4-BE49-F238E27FC236}">
                  <a16:creationId xmlns:a16="http://schemas.microsoft.com/office/drawing/2014/main" id="{D424ED0B-1BB3-A6A4-674D-2E5FA3FA100F}"/>
                </a:ext>
              </a:extLst>
            </p:cNvPr>
            <p:cNvGrpSpPr/>
            <p:nvPr/>
          </p:nvGrpSpPr>
          <p:grpSpPr>
            <a:xfrm>
              <a:off x="830039" y="2359025"/>
              <a:ext cx="2487201" cy="2313305"/>
              <a:chOff x="830039" y="2506980"/>
              <a:chExt cx="2487201" cy="2313305"/>
            </a:xfrm>
          </p:grpSpPr>
          <p:grpSp>
            <p:nvGrpSpPr>
              <p:cNvPr id="62" name="组合 61">
                <a:extLst>
                  <a:ext uri="{FF2B5EF4-FFF2-40B4-BE49-F238E27FC236}">
                    <a16:creationId xmlns:a16="http://schemas.microsoft.com/office/drawing/2014/main" id="{4A4209CE-A753-8CB0-074A-5BF97F4D396A}"/>
                  </a:ext>
                </a:extLst>
              </p:cNvPr>
              <p:cNvGrpSpPr/>
              <p:nvPr/>
            </p:nvGrpSpPr>
            <p:grpSpPr>
              <a:xfrm>
                <a:off x="1219200" y="2506980"/>
                <a:ext cx="2098040" cy="1869440"/>
                <a:chOff x="1310640" y="1915160"/>
                <a:chExt cx="2098040" cy="1869440"/>
              </a:xfrm>
            </p:grpSpPr>
            <p:cxnSp>
              <p:nvCxnSpPr>
                <p:cNvPr id="64" name="直接箭头连接符 63">
                  <a:extLst>
                    <a:ext uri="{FF2B5EF4-FFF2-40B4-BE49-F238E27FC236}">
                      <a16:creationId xmlns:a16="http://schemas.microsoft.com/office/drawing/2014/main" id="{7D9600D2-15B6-A655-E4F9-3813321389C8}"/>
                    </a:ext>
                  </a:extLst>
                </p:cNvPr>
                <p:cNvCxnSpPr>
                  <a:cxnSpLocks/>
                </p:cNvCxnSpPr>
                <p:nvPr/>
              </p:nvCxnSpPr>
              <p:spPr>
                <a:xfrm flipV="1">
                  <a:off x="1310640" y="1915160"/>
                  <a:ext cx="0" cy="18694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897E95D8-0F90-6507-7ED5-1747EEDA76E0}"/>
                    </a:ext>
                  </a:extLst>
                </p:cNvPr>
                <p:cNvCxnSpPr>
                  <a:cxnSpLocks/>
                </p:cNvCxnSpPr>
                <p:nvPr/>
              </p:nvCxnSpPr>
              <p:spPr>
                <a:xfrm>
                  <a:off x="1310640" y="3784600"/>
                  <a:ext cx="20980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63" name="文本框 62">
                <a:extLst>
                  <a:ext uri="{FF2B5EF4-FFF2-40B4-BE49-F238E27FC236}">
                    <a16:creationId xmlns:a16="http://schemas.microsoft.com/office/drawing/2014/main" id="{85974C37-13EE-4AD0-3372-134AF050CD9D}"/>
                  </a:ext>
                </a:extLst>
              </p:cNvPr>
              <p:cNvSpPr txBox="1"/>
              <p:nvPr/>
            </p:nvSpPr>
            <p:spPr>
              <a:xfrm>
                <a:off x="830039" y="4235510"/>
                <a:ext cx="412292" cy="584775"/>
              </a:xfrm>
              <a:prstGeom prst="rect">
                <a:avLst/>
              </a:prstGeom>
              <a:noFill/>
            </p:spPr>
            <p:txBody>
              <a:bodyPr wrap="none" rtlCol="0">
                <a:spAutoFit/>
              </a:bodyPr>
              <a:lstStyle/>
              <a:p>
                <a:r>
                  <a:rPr lang="en-US" altLang="zh-CN" sz="3200" b="1" dirty="0">
                    <a:solidFill>
                      <a:srgbClr val="0070C0"/>
                    </a:solidFill>
                  </a:rPr>
                  <a:t>0</a:t>
                </a:r>
                <a:endParaRPr lang="zh-CN" altLang="en-US" sz="3200" b="1" dirty="0">
                  <a:solidFill>
                    <a:srgbClr val="0070C0"/>
                  </a:solidFill>
                </a:endParaRPr>
              </a:p>
            </p:txBody>
          </p:sp>
        </p:grpSp>
      </p:grpSp>
      <p:sp>
        <p:nvSpPr>
          <p:cNvPr id="66" name="文本框 65">
            <a:extLst>
              <a:ext uri="{FF2B5EF4-FFF2-40B4-BE49-F238E27FC236}">
                <a16:creationId xmlns:a16="http://schemas.microsoft.com/office/drawing/2014/main" id="{D4EF5EA1-4129-AF4D-441F-CE22BD33C0C4}"/>
              </a:ext>
            </a:extLst>
          </p:cNvPr>
          <p:cNvSpPr txBox="1"/>
          <p:nvPr/>
        </p:nvSpPr>
        <p:spPr>
          <a:xfrm>
            <a:off x="209471" y="5092249"/>
            <a:ext cx="11620870" cy="1569660"/>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特别提示：</a:t>
            </a:r>
            <a:endParaRPr lang="en-US" altLang="zh-CN" sz="2400" b="1" dirty="0">
              <a:latin typeface="黑体" panose="02010609060101010101" pitchFamily="49" charset="-122"/>
              <a:ea typeface="黑体" panose="02010609060101010101" pitchFamily="49" charset="-122"/>
            </a:endParaRPr>
          </a:p>
          <a:p>
            <a:r>
              <a:rPr lang="zh-CN" altLang="en-US" sz="2400" b="1" dirty="0">
                <a:solidFill>
                  <a:srgbClr val="FF0000"/>
                </a:solidFill>
                <a:latin typeface="黑体" panose="02010609060101010101" pitchFamily="49" charset="-122"/>
                <a:ea typeface="黑体" panose="02010609060101010101" pitchFamily="49" charset="-122"/>
              </a:rPr>
              <a:t>供给：</a:t>
            </a:r>
            <a:r>
              <a:rPr lang="zh-CN" altLang="en-US" sz="2400" b="1" dirty="0">
                <a:latin typeface="黑体" panose="02010609060101010101" pitchFamily="49" charset="-122"/>
                <a:ea typeface="黑体" panose="02010609060101010101" pitchFamily="49" charset="-122"/>
              </a:rPr>
              <a:t>在一定时期内，生产者在不同的价格水平下愿意并且能够提供的某种商品或服务的数量。</a:t>
            </a:r>
            <a:r>
              <a:rPr lang="zh-CN" altLang="en-US" sz="2400" b="1" dirty="0">
                <a:solidFill>
                  <a:srgbClr val="FF0000"/>
                </a:solidFill>
                <a:latin typeface="黑体" panose="02010609060101010101" pitchFamily="49" charset="-122"/>
                <a:ea typeface="黑体" panose="02010609060101010101" pitchFamily="49" charset="-122"/>
              </a:rPr>
              <a:t>需求：</a:t>
            </a:r>
            <a:r>
              <a:rPr lang="zh-CN" altLang="en-US" sz="2400" b="1" dirty="0">
                <a:latin typeface="黑体" panose="02010609060101010101" pitchFamily="49" charset="-122"/>
                <a:ea typeface="黑体" panose="02010609060101010101" pitchFamily="49" charset="-122"/>
              </a:rPr>
              <a:t>在一定时期内，消费者在不同的价格水平下愿意并且能够购买的某种商品或服务的数量。</a:t>
            </a:r>
          </a:p>
        </p:txBody>
      </p:sp>
      <p:grpSp>
        <p:nvGrpSpPr>
          <p:cNvPr id="76" name="组合 75">
            <a:extLst>
              <a:ext uri="{FF2B5EF4-FFF2-40B4-BE49-F238E27FC236}">
                <a16:creationId xmlns:a16="http://schemas.microsoft.com/office/drawing/2014/main" id="{257693A4-7038-9693-7238-21DBF95FD04E}"/>
              </a:ext>
            </a:extLst>
          </p:cNvPr>
          <p:cNvGrpSpPr/>
          <p:nvPr/>
        </p:nvGrpSpPr>
        <p:grpSpPr>
          <a:xfrm>
            <a:off x="1148467" y="2972609"/>
            <a:ext cx="2348720" cy="1820075"/>
            <a:chOff x="1173700" y="3288046"/>
            <a:chExt cx="2348720" cy="1820075"/>
          </a:xfrm>
        </p:grpSpPr>
        <p:cxnSp>
          <p:nvCxnSpPr>
            <p:cNvPr id="67" name="直接连接符 66">
              <a:extLst>
                <a:ext uri="{FF2B5EF4-FFF2-40B4-BE49-F238E27FC236}">
                  <a16:creationId xmlns:a16="http://schemas.microsoft.com/office/drawing/2014/main" id="{1CCD8702-64D2-13DA-3CDE-5F4164F0A45D}"/>
                </a:ext>
              </a:extLst>
            </p:cNvPr>
            <p:cNvCxnSpPr>
              <a:cxnSpLocks/>
            </p:cNvCxnSpPr>
            <p:nvPr/>
          </p:nvCxnSpPr>
          <p:spPr>
            <a:xfrm flipV="1">
              <a:off x="1699835" y="3288046"/>
              <a:ext cx="1561077" cy="47937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73" name="组合 72">
              <a:extLst>
                <a:ext uri="{FF2B5EF4-FFF2-40B4-BE49-F238E27FC236}">
                  <a16:creationId xmlns:a16="http://schemas.microsoft.com/office/drawing/2014/main" id="{71C8E891-731D-416A-70D2-FF9B7E6F4265}"/>
                </a:ext>
              </a:extLst>
            </p:cNvPr>
            <p:cNvGrpSpPr/>
            <p:nvPr/>
          </p:nvGrpSpPr>
          <p:grpSpPr>
            <a:xfrm>
              <a:off x="1173700" y="4191348"/>
              <a:ext cx="2348720" cy="916773"/>
              <a:chOff x="5511567" y="2040544"/>
              <a:chExt cx="2348720" cy="916773"/>
            </a:xfrm>
          </p:grpSpPr>
          <p:sp>
            <p:nvSpPr>
              <p:cNvPr id="74" name="文本框 73">
                <a:extLst>
                  <a:ext uri="{FF2B5EF4-FFF2-40B4-BE49-F238E27FC236}">
                    <a16:creationId xmlns:a16="http://schemas.microsoft.com/office/drawing/2014/main" id="{CF0166FF-2017-0CD7-EBC3-F2A8E4EF94EF}"/>
                  </a:ext>
                </a:extLst>
              </p:cNvPr>
              <p:cNvSpPr txBox="1"/>
              <p:nvPr/>
            </p:nvSpPr>
            <p:spPr>
              <a:xfrm>
                <a:off x="5899808" y="2040544"/>
                <a:ext cx="1627369" cy="523220"/>
              </a:xfrm>
              <a:prstGeom prst="rect">
                <a:avLst/>
              </a:prstGeom>
              <a:noFill/>
              <a:ln w="28575">
                <a:noFill/>
              </a:ln>
            </p:spPr>
            <p:txBody>
              <a:bodyPr wrap="none" rtlCol="0">
                <a:spAutoFit/>
              </a:bodyPr>
              <a:lstStyle/>
              <a:p>
                <a:pPr algn="ctr"/>
                <a:r>
                  <a:rPr lang="zh-CN" altLang="en-US" sz="2800" b="1" dirty="0">
                    <a:solidFill>
                      <a:srgbClr val="0000FF"/>
                    </a:solidFill>
                    <a:latin typeface="楷体" panose="02010609060101010101" pitchFamily="49" charset="-122"/>
                    <a:ea typeface="楷体" panose="02010609060101010101" pitchFamily="49" charset="-122"/>
                  </a:rPr>
                  <a:t>供给曲线</a:t>
                </a:r>
                <a:endParaRPr lang="en-US" altLang="zh-CN" sz="2800" b="1" dirty="0">
                  <a:solidFill>
                    <a:srgbClr val="0000FF"/>
                  </a:solidFill>
                  <a:latin typeface="楷体" panose="02010609060101010101" pitchFamily="49" charset="-122"/>
                  <a:ea typeface="楷体" panose="02010609060101010101" pitchFamily="49" charset="-122"/>
                </a:endParaRPr>
              </a:p>
            </p:txBody>
          </p:sp>
          <p:sp>
            <p:nvSpPr>
              <p:cNvPr id="75" name="文本框 74">
                <a:extLst>
                  <a:ext uri="{FF2B5EF4-FFF2-40B4-BE49-F238E27FC236}">
                    <a16:creationId xmlns:a16="http://schemas.microsoft.com/office/drawing/2014/main" id="{6D9EBC42-C3E7-451F-21C7-B6AE94A560D3}"/>
                  </a:ext>
                </a:extLst>
              </p:cNvPr>
              <p:cNvSpPr txBox="1"/>
              <p:nvPr/>
            </p:nvSpPr>
            <p:spPr>
              <a:xfrm>
                <a:off x="5511567" y="2434097"/>
                <a:ext cx="2348720" cy="523220"/>
              </a:xfrm>
              <a:prstGeom prst="rect">
                <a:avLst/>
              </a:prstGeom>
              <a:noFill/>
              <a:ln w="28575">
                <a:noFill/>
              </a:ln>
            </p:spPr>
            <p:txBody>
              <a:bodyPr wrap="none" rtlCol="0">
                <a:spAutoFit/>
              </a:bodyPr>
              <a:lstStyle/>
              <a:p>
                <a:pPr algn="ctr"/>
                <a:r>
                  <a:rPr lang="zh-CN" altLang="en-US" sz="2800" b="1" dirty="0">
                    <a:solidFill>
                      <a:srgbClr val="0000FF"/>
                    </a:solidFill>
                    <a:latin typeface="楷体" panose="02010609060101010101" pitchFamily="49" charset="-122"/>
                    <a:ea typeface="楷体" panose="02010609060101010101" pitchFamily="49" charset="-122"/>
                  </a:rPr>
                  <a:t>（正比关系）</a:t>
                </a:r>
              </a:p>
            </p:txBody>
          </p:sp>
        </p:grpSp>
      </p:grpSp>
      <p:grpSp>
        <p:nvGrpSpPr>
          <p:cNvPr id="79" name="组合 78">
            <a:extLst>
              <a:ext uri="{FF2B5EF4-FFF2-40B4-BE49-F238E27FC236}">
                <a16:creationId xmlns:a16="http://schemas.microsoft.com/office/drawing/2014/main" id="{236CAC71-E3DD-3D1B-AF69-296D5A6DAE35}"/>
              </a:ext>
            </a:extLst>
          </p:cNvPr>
          <p:cNvGrpSpPr/>
          <p:nvPr/>
        </p:nvGrpSpPr>
        <p:grpSpPr>
          <a:xfrm>
            <a:off x="6893663" y="2870233"/>
            <a:ext cx="2348720" cy="2092053"/>
            <a:chOff x="7038714" y="2765178"/>
            <a:chExt cx="2348720" cy="2092053"/>
          </a:xfrm>
        </p:grpSpPr>
        <p:cxnSp>
          <p:nvCxnSpPr>
            <p:cNvPr id="69" name="直接连接符 68">
              <a:extLst>
                <a:ext uri="{FF2B5EF4-FFF2-40B4-BE49-F238E27FC236}">
                  <a16:creationId xmlns:a16="http://schemas.microsoft.com/office/drawing/2014/main" id="{34D6E737-ED20-A385-14D0-819F0AA08CC2}"/>
                </a:ext>
              </a:extLst>
            </p:cNvPr>
            <p:cNvCxnSpPr>
              <a:cxnSpLocks/>
            </p:cNvCxnSpPr>
            <p:nvPr/>
          </p:nvCxnSpPr>
          <p:spPr>
            <a:xfrm flipH="1" flipV="1">
              <a:off x="7655457" y="2765178"/>
              <a:ext cx="1312558" cy="56553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7" name="文本框 76">
              <a:extLst>
                <a:ext uri="{FF2B5EF4-FFF2-40B4-BE49-F238E27FC236}">
                  <a16:creationId xmlns:a16="http://schemas.microsoft.com/office/drawing/2014/main" id="{8F3B277A-B1ED-B2D8-F0B2-6E69CAA07AC6}"/>
                </a:ext>
              </a:extLst>
            </p:cNvPr>
            <p:cNvSpPr txBox="1"/>
            <p:nvPr/>
          </p:nvSpPr>
          <p:spPr>
            <a:xfrm>
              <a:off x="7340646" y="3934634"/>
              <a:ext cx="1627369" cy="523220"/>
            </a:xfrm>
            <a:prstGeom prst="rect">
              <a:avLst/>
            </a:prstGeom>
            <a:noFill/>
            <a:ln w="28575">
              <a:noFill/>
            </a:ln>
          </p:spPr>
          <p:txBody>
            <a:bodyPr wrap="none" rtlCol="0">
              <a:spAutoFit/>
            </a:bodyPr>
            <a:lstStyle/>
            <a:p>
              <a:pPr algn="ctr"/>
              <a:r>
                <a:rPr lang="zh-CN" altLang="en-US" sz="2800" b="1" dirty="0">
                  <a:solidFill>
                    <a:srgbClr val="0000FF"/>
                  </a:solidFill>
                  <a:latin typeface="楷体" panose="02010609060101010101" pitchFamily="49" charset="-122"/>
                  <a:ea typeface="楷体" panose="02010609060101010101" pitchFamily="49" charset="-122"/>
                </a:rPr>
                <a:t>需求曲线</a:t>
              </a:r>
              <a:endParaRPr lang="en-US" altLang="zh-CN" sz="2800" b="1" dirty="0">
                <a:solidFill>
                  <a:srgbClr val="0000FF"/>
                </a:solidFill>
                <a:latin typeface="楷体" panose="02010609060101010101" pitchFamily="49" charset="-122"/>
                <a:ea typeface="楷体" panose="02010609060101010101" pitchFamily="49" charset="-122"/>
              </a:endParaRPr>
            </a:p>
          </p:txBody>
        </p:sp>
        <p:sp>
          <p:nvSpPr>
            <p:cNvPr id="78" name="文本框 77">
              <a:extLst>
                <a:ext uri="{FF2B5EF4-FFF2-40B4-BE49-F238E27FC236}">
                  <a16:creationId xmlns:a16="http://schemas.microsoft.com/office/drawing/2014/main" id="{DF1656CC-B44E-CF89-7553-E9FE1B16A3FF}"/>
                </a:ext>
              </a:extLst>
            </p:cNvPr>
            <p:cNvSpPr txBox="1"/>
            <p:nvPr/>
          </p:nvSpPr>
          <p:spPr>
            <a:xfrm>
              <a:off x="7038714" y="4334011"/>
              <a:ext cx="2348720" cy="523220"/>
            </a:xfrm>
            <a:prstGeom prst="rect">
              <a:avLst/>
            </a:prstGeom>
            <a:noFill/>
            <a:ln w="28575">
              <a:noFill/>
            </a:ln>
          </p:spPr>
          <p:txBody>
            <a:bodyPr wrap="none" rtlCol="0">
              <a:spAutoFit/>
            </a:bodyPr>
            <a:lstStyle/>
            <a:p>
              <a:pPr algn="ctr"/>
              <a:r>
                <a:rPr lang="zh-CN" altLang="en-US" sz="2800" b="1" dirty="0">
                  <a:solidFill>
                    <a:srgbClr val="0000FF"/>
                  </a:solidFill>
                  <a:latin typeface="楷体" panose="02010609060101010101" pitchFamily="49" charset="-122"/>
                  <a:ea typeface="楷体" panose="02010609060101010101" pitchFamily="49" charset="-122"/>
                </a:rPr>
                <a:t>（反比关系）</a:t>
              </a:r>
            </a:p>
          </p:txBody>
        </p:sp>
      </p:grpSp>
      <p:sp>
        <p:nvSpPr>
          <p:cNvPr id="3" name="文本框 2">
            <a:extLst>
              <a:ext uri="{FF2B5EF4-FFF2-40B4-BE49-F238E27FC236}">
                <a16:creationId xmlns:a16="http://schemas.microsoft.com/office/drawing/2014/main" id="{8DC085BF-73A1-6EFB-973D-8C4D868E6FE9}"/>
              </a:ext>
            </a:extLst>
          </p:cNvPr>
          <p:cNvSpPr txBox="1"/>
          <p:nvPr/>
        </p:nvSpPr>
        <p:spPr>
          <a:xfrm>
            <a:off x="488272" y="634212"/>
            <a:ext cx="11227145" cy="2246769"/>
          </a:xfrm>
          <a:prstGeom prst="rect">
            <a:avLst/>
          </a:prstGeom>
          <a:noFill/>
        </p:spPr>
        <p:txBody>
          <a:bodyPr wrap="square" rtlCol="0">
            <a:spAutoFit/>
          </a:bodyPr>
          <a:lstStyle/>
          <a:p>
            <a:r>
              <a:rPr lang="zh-CN" altLang="en-US" sz="2800" b="1" dirty="0">
                <a:latin typeface="黑体" panose="02010609060101010101" pitchFamily="49" charset="-122"/>
                <a:ea typeface="黑体" panose="02010609060101010101" pitchFamily="49" charset="-122"/>
              </a:rPr>
              <a:t> </a:t>
            </a:r>
            <a:r>
              <a:rPr lang="en-US" altLang="zh-CN" sz="2800" b="1" dirty="0">
                <a:solidFill>
                  <a:prstClr val="black"/>
                </a:solidFill>
                <a:latin typeface="黑体" panose="02010609060101010101" pitchFamily="49" charset="-122"/>
                <a:ea typeface="黑体" panose="02010609060101010101" pitchFamily="49" charset="-122"/>
              </a:rPr>
              <a:t>【</a:t>
            </a:r>
            <a:r>
              <a:rPr lang="zh-CN" altLang="en-US" sz="2800" b="1" dirty="0">
                <a:solidFill>
                  <a:prstClr val="black"/>
                </a:solidFill>
                <a:latin typeface="黑体" panose="02010609060101010101" pitchFamily="49" charset="-122"/>
                <a:ea typeface="黑体" panose="02010609060101010101" pitchFamily="49" charset="-122"/>
              </a:rPr>
              <a:t>镜头四</a:t>
            </a:r>
            <a:r>
              <a:rPr lang="en-US" altLang="zh-CN" sz="2800" b="1" dirty="0">
                <a:solidFill>
                  <a:prstClr val="black"/>
                </a:solidFill>
                <a:latin typeface="黑体" panose="02010609060101010101" pitchFamily="49" charset="-122"/>
                <a:ea typeface="黑体" panose="02010609060101010101" pitchFamily="49" charset="-122"/>
              </a:rPr>
              <a:t>】</a:t>
            </a:r>
            <a:r>
              <a:rPr lang="zh-CN" altLang="en-US" sz="2800" b="1" dirty="0">
                <a:solidFill>
                  <a:prstClr val="black"/>
                </a:solidFill>
                <a:latin typeface="黑体" panose="02010609060101010101" pitchFamily="49" charset="-122"/>
                <a:ea typeface="黑体" panose="02010609060101010101" pitchFamily="49" charset="-122"/>
              </a:rPr>
              <a:t>：</a:t>
            </a:r>
            <a:r>
              <a:rPr lang="zh-CN" altLang="en-US" sz="2800" b="1" dirty="0">
                <a:latin typeface="黑体" panose="02010609060101010101" pitchFamily="49" charset="-122"/>
                <a:ea typeface="黑体" panose="02010609060101010101" pitchFamily="49" charset="-122"/>
              </a:rPr>
              <a:t>进入</a:t>
            </a:r>
            <a:r>
              <a:rPr lang="en-US" altLang="zh-CN" sz="2800" b="1" dirty="0">
                <a:latin typeface="黑体" panose="02010609060101010101" pitchFamily="49" charset="-122"/>
                <a:ea typeface="黑体" panose="02010609060101010101" pitchFamily="49" charset="-122"/>
              </a:rPr>
              <a:t>4</a:t>
            </a:r>
            <a:r>
              <a:rPr lang="zh-CN" altLang="en-US" sz="2800" b="1" dirty="0">
                <a:latin typeface="黑体" panose="02010609060101010101" pitchFamily="49" charset="-122"/>
                <a:ea typeface="黑体" panose="02010609060101010101" pitchFamily="49" charset="-122"/>
              </a:rPr>
              <a:t>月，“进淄赶烤”风靡全国。</a:t>
            </a:r>
            <a:r>
              <a:rPr lang="en-US" altLang="zh-CN" sz="2800" b="1" dirty="0">
                <a:latin typeface="黑体" panose="02010609060101010101" pitchFamily="49" charset="-122"/>
                <a:ea typeface="黑体" panose="02010609060101010101" pitchFamily="49" charset="-122"/>
              </a:rPr>
              <a:t>3</a:t>
            </a:r>
            <a:r>
              <a:rPr lang="zh-CN" altLang="en-US" sz="2800" b="1" dirty="0">
                <a:latin typeface="黑体" panose="02010609060101010101" pitchFamily="49" charset="-122"/>
                <a:ea typeface="黑体" panose="02010609060101010101" pitchFamily="49" charset="-122"/>
              </a:rPr>
              <a:t>月</a:t>
            </a:r>
            <a:r>
              <a:rPr lang="en-US" altLang="zh-CN" sz="2800" b="1" dirty="0">
                <a:latin typeface="黑体" panose="02010609060101010101" pitchFamily="49" charset="-122"/>
                <a:ea typeface="黑体" panose="02010609060101010101" pitchFamily="49" charset="-122"/>
              </a:rPr>
              <a:t>-5</a:t>
            </a:r>
            <a:r>
              <a:rPr lang="zh-CN" altLang="en-US" sz="2800" b="1" dirty="0">
                <a:latin typeface="黑体" panose="02010609060101010101" pitchFamily="49" charset="-122"/>
                <a:ea typeface="黑体" panose="02010609060101010101" pitchFamily="49" charset="-122"/>
              </a:rPr>
              <a:t>月，淄博市新增烧烤相关企业暴增</a:t>
            </a:r>
            <a:r>
              <a:rPr lang="en-US" altLang="zh-CN" sz="2800" b="1" dirty="0">
                <a:latin typeface="黑体" panose="02010609060101010101" pitchFamily="49" charset="-122"/>
                <a:ea typeface="黑体" panose="02010609060101010101" pitchFamily="49" charset="-122"/>
              </a:rPr>
              <a:t>694</a:t>
            </a:r>
            <a:r>
              <a:rPr lang="zh-CN" altLang="en-US" sz="2800" b="1" dirty="0">
                <a:latin typeface="黑体" panose="02010609060101010101" pitchFamily="49" charset="-122"/>
                <a:ea typeface="黑体" panose="02010609060101010101" pitchFamily="49" charset="-122"/>
              </a:rPr>
              <a:t>家，而周边城市的烧烤只能降价要吸引客源。请根据提示一起动动手绘制关系图（</a:t>
            </a:r>
            <a:r>
              <a:rPr lang="en-US" altLang="zh-CN" sz="2800" b="1" dirty="0">
                <a:latin typeface="黑体" panose="02010609060101010101" pitchFamily="49" charset="-122"/>
                <a:ea typeface="黑体" panose="02010609060101010101" pitchFamily="49" charset="-122"/>
              </a:rPr>
              <a:t>P</a:t>
            </a:r>
            <a:r>
              <a:rPr lang="zh-CN" altLang="en-US" sz="2800" b="1" dirty="0">
                <a:latin typeface="黑体" panose="02010609060101010101" pitchFamily="49" charset="-122"/>
                <a:ea typeface="黑体" panose="02010609060101010101" pitchFamily="49" charset="-122"/>
              </a:rPr>
              <a:t>为烧烤价格，</a:t>
            </a:r>
            <a:r>
              <a:rPr lang="en-US" altLang="zh-CN" sz="2800" b="1" dirty="0">
                <a:latin typeface="黑体" panose="02010609060101010101" pitchFamily="49" charset="-122"/>
                <a:ea typeface="黑体" panose="02010609060101010101" pitchFamily="49" charset="-122"/>
              </a:rPr>
              <a:t>Q</a:t>
            </a:r>
            <a:r>
              <a:rPr lang="zh-CN" altLang="en-US" sz="2800" b="1" dirty="0">
                <a:latin typeface="黑体" panose="02010609060101010101" pitchFamily="49" charset="-122"/>
                <a:ea typeface="黑体" panose="02010609060101010101" pitchFamily="49" charset="-122"/>
              </a:rPr>
              <a:t>为烧烤供求）</a:t>
            </a:r>
            <a:endParaRPr lang="en-US" altLang="zh-CN" sz="2800" b="1" dirty="0">
              <a:latin typeface="黑体" panose="02010609060101010101" pitchFamily="49" charset="-122"/>
              <a:ea typeface="黑体" panose="02010609060101010101" pitchFamily="49" charset="-122"/>
            </a:endParaRPr>
          </a:p>
          <a:p>
            <a:endParaRPr lang="en-US" altLang="zh-CN" sz="2800" b="1" dirty="0">
              <a:latin typeface="黑体" panose="02010609060101010101" pitchFamily="49" charset="-122"/>
              <a:ea typeface="黑体" panose="02010609060101010101" pitchFamily="49" charset="-122"/>
            </a:endParaRPr>
          </a:p>
          <a:p>
            <a:endParaRPr lang="zh-CN" altLang="en-US" sz="2800" b="1" dirty="0"/>
          </a:p>
        </p:txBody>
      </p:sp>
    </p:spTree>
    <p:extLst>
      <p:ext uri="{BB962C8B-B14F-4D97-AF65-F5344CB8AC3E}">
        <p14:creationId xmlns:p14="http://schemas.microsoft.com/office/powerpoint/2010/main" val="103571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4F83B97-DBE3-6CE8-6C82-A200FE3109A2}"/>
              </a:ext>
            </a:extLst>
          </p:cNvPr>
          <p:cNvSpPr/>
          <p:nvPr/>
        </p:nvSpPr>
        <p:spPr>
          <a:xfrm>
            <a:off x="105985" y="80656"/>
            <a:ext cx="490363" cy="7462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50">
            <a:extLst>
              <a:ext uri="{FF2B5EF4-FFF2-40B4-BE49-F238E27FC236}">
                <a16:creationId xmlns:a16="http://schemas.microsoft.com/office/drawing/2014/main" id="{132DDCF9-0DFD-6E62-0DC0-47AE87460AD7}"/>
              </a:ext>
            </a:extLst>
          </p:cNvPr>
          <p:cNvSpPr/>
          <p:nvPr/>
        </p:nvSpPr>
        <p:spPr>
          <a:xfrm>
            <a:off x="5445142" y="4053733"/>
            <a:ext cx="1048054" cy="103788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6BC6BEC0-60C1-0ED4-57AE-28914D4FFC82}"/>
              </a:ext>
            </a:extLst>
          </p:cNvPr>
          <p:cNvSpPr txBox="1"/>
          <p:nvPr/>
        </p:nvSpPr>
        <p:spPr>
          <a:xfrm>
            <a:off x="7197933" y="3081375"/>
            <a:ext cx="2855270" cy="523220"/>
          </a:xfrm>
          <a:prstGeom prst="rect">
            <a:avLst/>
          </a:prstGeom>
          <a:noFill/>
          <a:ln w="38100">
            <a:noFill/>
          </a:ln>
        </p:spPr>
        <p:txBody>
          <a:bodyPr wrap="none" rtlCol="0">
            <a:spAutoFit/>
          </a:bodyPr>
          <a:lstStyle/>
          <a:p>
            <a:pPr algn="ct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消费者减少需求</a:t>
            </a:r>
            <a:endParaRPr lang="en-US" altLang="zh-CN" sz="2800" b="1" dirty="0">
              <a:latin typeface="微软雅黑" panose="020B0503020204020204" pitchFamily="34" charset="-122"/>
              <a:ea typeface="微软雅黑" panose="020B0503020204020204" pitchFamily="34" charset="-122"/>
            </a:endParaRPr>
          </a:p>
        </p:txBody>
      </p:sp>
      <p:sp>
        <p:nvSpPr>
          <p:cNvPr id="49" name="文本框 48">
            <a:extLst>
              <a:ext uri="{FF2B5EF4-FFF2-40B4-BE49-F238E27FC236}">
                <a16:creationId xmlns:a16="http://schemas.microsoft.com/office/drawing/2014/main" id="{E3650977-DF9F-FF56-D501-55890E7FF4AF}"/>
              </a:ext>
            </a:extLst>
          </p:cNvPr>
          <p:cNvSpPr txBox="1"/>
          <p:nvPr/>
        </p:nvSpPr>
        <p:spPr>
          <a:xfrm>
            <a:off x="7321185" y="5314625"/>
            <a:ext cx="2855270" cy="523220"/>
          </a:xfrm>
          <a:prstGeom prst="rect">
            <a:avLst/>
          </a:prstGeom>
          <a:noFill/>
          <a:ln w="38100">
            <a:noFill/>
          </a:ln>
        </p:spPr>
        <p:txBody>
          <a:bodyPr wrap="none" rtlCol="0">
            <a:spAutoFit/>
          </a:bodyPr>
          <a:lstStyle/>
          <a:p>
            <a:pPr algn="ct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消费者增加需求</a:t>
            </a:r>
            <a:endParaRPr lang="en-US" altLang="zh-CN" sz="2800" b="1" dirty="0">
              <a:latin typeface="微软雅黑" panose="020B0503020204020204" pitchFamily="34" charset="-122"/>
              <a:ea typeface="微软雅黑" panose="020B0503020204020204" pitchFamily="34" charset="-122"/>
            </a:endParaRPr>
          </a:p>
        </p:txBody>
      </p:sp>
      <p:grpSp>
        <p:nvGrpSpPr>
          <p:cNvPr id="3" name="组合 2">
            <a:extLst>
              <a:ext uri="{FF2B5EF4-FFF2-40B4-BE49-F238E27FC236}">
                <a16:creationId xmlns:a16="http://schemas.microsoft.com/office/drawing/2014/main" id="{2C9267EC-A6AA-BB3B-CF02-6BC5F8E1CFF0}"/>
              </a:ext>
            </a:extLst>
          </p:cNvPr>
          <p:cNvGrpSpPr/>
          <p:nvPr/>
        </p:nvGrpSpPr>
        <p:grpSpPr>
          <a:xfrm>
            <a:off x="167067" y="2923698"/>
            <a:ext cx="11725213" cy="2968037"/>
            <a:chOff x="59209" y="1688312"/>
            <a:chExt cx="11725213" cy="2968037"/>
          </a:xfrm>
        </p:grpSpPr>
        <p:cxnSp>
          <p:nvCxnSpPr>
            <p:cNvPr id="6" name="直接连接符 5">
              <a:extLst>
                <a:ext uri="{FF2B5EF4-FFF2-40B4-BE49-F238E27FC236}">
                  <a16:creationId xmlns:a16="http://schemas.microsoft.com/office/drawing/2014/main" id="{B44CD0ED-584A-84B5-A8B3-BC921B0ECDA2}"/>
                </a:ext>
              </a:extLst>
            </p:cNvPr>
            <p:cNvCxnSpPr>
              <a:cxnSpLocks/>
            </p:cNvCxnSpPr>
            <p:nvPr/>
          </p:nvCxnSpPr>
          <p:spPr>
            <a:xfrm>
              <a:off x="1961625" y="3337288"/>
              <a:ext cx="4756996" cy="0"/>
            </a:xfrm>
            <a:prstGeom prst="line">
              <a:avLst/>
            </a:prstGeom>
          </p:spPr>
          <p:style>
            <a:lnRef idx="1">
              <a:schemeClr val="accent2"/>
            </a:lnRef>
            <a:fillRef idx="0">
              <a:schemeClr val="accent2"/>
            </a:fillRef>
            <a:effectRef idx="0">
              <a:schemeClr val="accent2"/>
            </a:effectRef>
            <a:fontRef idx="minor">
              <a:schemeClr val="tx1"/>
            </a:fontRef>
          </p:style>
        </p:cxnSp>
        <p:sp>
          <p:nvSpPr>
            <p:cNvPr id="29" name="文本框 28">
              <a:extLst>
                <a:ext uri="{FF2B5EF4-FFF2-40B4-BE49-F238E27FC236}">
                  <a16:creationId xmlns:a16="http://schemas.microsoft.com/office/drawing/2014/main" id="{8E72CFB8-68A5-2465-629D-17F044D07FF6}"/>
                </a:ext>
              </a:extLst>
            </p:cNvPr>
            <p:cNvSpPr txBox="1"/>
            <p:nvPr/>
          </p:nvSpPr>
          <p:spPr>
            <a:xfrm>
              <a:off x="59209" y="1963655"/>
              <a:ext cx="2339102" cy="523220"/>
            </a:xfrm>
            <a:prstGeom prst="rect">
              <a:avLst/>
            </a:prstGeom>
            <a:noFill/>
            <a:ln w="38100">
              <a:solidFill>
                <a:schemeClr val="tx1"/>
              </a:solidFill>
            </a:ln>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商品供不应求</a:t>
              </a:r>
            </a:p>
          </p:txBody>
        </p:sp>
        <p:sp>
          <p:nvSpPr>
            <p:cNvPr id="30" name="文本框 29">
              <a:extLst>
                <a:ext uri="{FF2B5EF4-FFF2-40B4-BE49-F238E27FC236}">
                  <a16:creationId xmlns:a16="http://schemas.microsoft.com/office/drawing/2014/main" id="{497A788E-2825-EBBA-C2B0-ABC8629CC251}"/>
                </a:ext>
              </a:extLst>
            </p:cNvPr>
            <p:cNvSpPr txBox="1"/>
            <p:nvPr/>
          </p:nvSpPr>
          <p:spPr>
            <a:xfrm>
              <a:off x="2846319" y="1932349"/>
              <a:ext cx="1620957" cy="523220"/>
            </a:xfrm>
            <a:prstGeom prst="rect">
              <a:avLst/>
            </a:prstGeom>
            <a:noFill/>
            <a:ln w="38100">
              <a:solidFill>
                <a:schemeClr val="tx1"/>
              </a:solidFill>
            </a:ln>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价格上涨</a:t>
              </a:r>
            </a:p>
          </p:txBody>
        </p:sp>
        <p:sp>
          <p:nvSpPr>
            <p:cNvPr id="31" name="文本框 30">
              <a:extLst>
                <a:ext uri="{FF2B5EF4-FFF2-40B4-BE49-F238E27FC236}">
                  <a16:creationId xmlns:a16="http://schemas.microsoft.com/office/drawing/2014/main" id="{4D085BAB-8FA8-89DC-D915-441B7C96F6BB}"/>
                </a:ext>
              </a:extLst>
            </p:cNvPr>
            <p:cNvSpPr txBox="1"/>
            <p:nvPr/>
          </p:nvSpPr>
          <p:spPr>
            <a:xfrm>
              <a:off x="4983700" y="1855078"/>
              <a:ext cx="4900563" cy="523220"/>
            </a:xfrm>
            <a:prstGeom prst="rect">
              <a:avLst/>
            </a:prstGeom>
            <a:noFill/>
            <a:ln w="38100">
              <a:solidFill>
                <a:schemeClr val="tx1"/>
              </a:solidFill>
            </a:ln>
          </p:spPr>
          <p:txBody>
            <a:bodyPr wrap="square" rtlCol="0">
              <a:spAutoFit/>
            </a:bodyPr>
            <a:lstStyle/>
            <a:p>
              <a:pPr algn="just"/>
              <a:r>
                <a:rPr lang="zh-CN" altLang="en-US" sz="2800" b="1" dirty="0">
                  <a:latin typeface="微软雅黑" panose="020B0503020204020204" pitchFamily="34" charset="-122"/>
                  <a:ea typeface="微软雅黑" panose="020B0503020204020204" pitchFamily="34" charset="-122"/>
                </a:rPr>
                <a:t>企业增加产量</a:t>
              </a:r>
              <a:endParaRPr lang="en-US" altLang="zh-CN" sz="2800" b="1" dirty="0">
                <a:latin typeface="微软雅黑" panose="020B0503020204020204" pitchFamily="34" charset="-122"/>
                <a:ea typeface="微软雅黑" panose="020B0503020204020204" pitchFamily="34" charset="-122"/>
              </a:endParaRPr>
            </a:p>
          </p:txBody>
        </p:sp>
        <p:sp>
          <p:nvSpPr>
            <p:cNvPr id="32" name="虚尾箭头 8">
              <a:extLst>
                <a:ext uri="{FF2B5EF4-FFF2-40B4-BE49-F238E27FC236}">
                  <a16:creationId xmlns:a16="http://schemas.microsoft.com/office/drawing/2014/main" id="{B60DF559-B1B7-6770-F213-E28E072A3F4F}"/>
                </a:ext>
              </a:extLst>
            </p:cNvPr>
            <p:cNvSpPr/>
            <p:nvPr/>
          </p:nvSpPr>
          <p:spPr>
            <a:xfrm>
              <a:off x="2362638" y="1937887"/>
              <a:ext cx="467139" cy="477079"/>
            </a:xfrm>
            <a:prstGeom prst="striped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虚尾箭头 9">
              <a:extLst>
                <a:ext uri="{FF2B5EF4-FFF2-40B4-BE49-F238E27FC236}">
                  <a16:creationId xmlns:a16="http://schemas.microsoft.com/office/drawing/2014/main" id="{F162CA12-B69B-512A-B5D0-A2BCB051C9AB}"/>
                </a:ext>
              </a:extLst>
            </p:cNvPr>
            <p:cNvSpPr/>
            <p:nvPr/>
          </p:nvSpPr>
          <p:spPr>
            <a:xfrm>
              <a:off x="4517713" y="2012472"/>
              <a:ext cx="467139" cy="477079"/>
            </a:xfrm>
            <a:prstGeom prst="striped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虚尾箭头 10">
              <a:extLst>
                <a:ext uri="{FF2B5EF4-FFF2-40B4-BE49-F238E27FC236}">
                  <a16:creationId xmlns:a16="http://schemas.microsoft.com/office/drawing/2014/main" id="{36B8CEA7-7BA9-3D03-A161-7348F84E67CF}"/>
                </a:ext>
              </a:extLst>
            </p:cNvPr>
            <p:cNvSpPr/>
            <p:nvPr/>
          </p:nvSpPr>
          <p:spPr>
            <a:xfrm>
              <a:off x="9993922" y="4169178"/>
              <a:ext cx="467139" cy="477079"/>
            </a:xfrm>
            <a:prstGeom prst="striped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A4C2555F-3355-AC69-D72C-DE6C5D9FA834}"/>
                </a:ext>
              </a:extLst>
            </p:cNvPr>
            <p:cNvSpPr txBox="1"/>
            <p:nvPr/>
          </p:nvSpPr>
          <p:spPr>
            <a:xfrm>
              <a:off x="89161" y="4116291"/>
              <a:ext cx="2339102" cy="523220"/>
            </a:xfrm>
            <a:prstGeom prst="rect">
              <a:avLst/>
            </a:prstGeom>
            <a:noFill/>
            <a:ln w="38100">
              <a:solidFill>
                <a:schemeClr val="tx1"/>
              </a:solidFill>
            </a:ln>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商品供过于求</a:t>
              </a:r>
            </a:p>
          </p:txBody>
        </p:sp>
        <p:sp>
          <p:nvSpPr>
            <p:cNvPr id="36" name="文本框 35">
              <a:extLst>
                <a:ext uri="{FF2B5EF4-FFF2-40B4-BE49-F238E27FC236}">
                  <a16:creationId xmlns:a16="http://schemas.microsoft.com/office/drawing/2014/main" id="{E2C5CDD0-6B85-5AD1-FD57-44FDCCE00EC5}"/>
                </a:ext>
              </a:extLst>
            </p:cNvPr>
            <p:cNvSpPr txBox="1"/>
            <p:nvPr/>
          </p:nvSpPr>
          <p:spPr>
            <a:xfrm>
              <a:off x="2846319" y="4123037"/>
              <a:ext cx="1620957" cy="523220"/>
            </a:xfrm>
            <a:prstGeom prst="rect">
              <a:avLst/>
            </a:prstGeom>
            <a:noFill/>
            <a:ln w="38100">
              <a:solidFill>
                <a:schemeClr val="tx1"/>
              </a:solidFill>
            </a:ln>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价格下跌</a:t>
              </a:r>
            </a:p>
          </p:txBody>
        </p:sp>
        <p:sp>
          <p:nvSpPr>
            <p:cNvPr id="37" name="虚尾箭头 15">
              <a:extLst>
                <a:ext uri="{FF2B5EF4-FFF2-40B4-BE49-F238E27FC236}">
                  <a16:creationId xmlns:a16="http://schemas.microsoft.com/office/drawing/2014/main" id="{841F6FBA-35DA-4D4E-1DE0-6644383285DF}"/>
                </a:ext>
              </a:extLst>
            </p:cNvPr>
            <p:cNvSpPr/>
            <p:nvPr/>
          </p:nvSpPr>
          <p:spPr>
            <a:xfrm>
              <a:off x="2362638" y="4169178"/>
              <a:ext cx="467139" cy="477079"/>
            </a:xfrm>
            <a:prstGeom prst="striped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虚尾箭头 16">
              <a:extLst>
                <a:ext uri="{FF2B5EF4-FFF2-40B4-BE49-F238E27FC236}">
                  <a16:creationId xmlns:a16="http://schemas.microsoft.com/office/drawing/2014/main" id="{D2955E44-E9F6-6360-DE0B-46C9307D6EBC}"/>
                </a:ext>
              </a:extLst>
            </p:cNvPr>
            <p:cNvSpPr/>
            <p:nvPr/>
          </p:nvSpPr>
          <p:spPr>
            <a:xfrm>
              <a:off x="4525130" y="4139364"/>
              <a:ext cx="467139" cy="477079"/>
            </a:xfrm>
            <a:prstGeom prst="striped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虚尾箭头 17">
              <a:extLst>
                <a:ext uri="{FF2B5EF4-FFF2-40B4-BE49-F238E27FC236}">
                  <a16:creationId xmlns:a16="http://schemas.microsoft.com/office/drawing/2014/main" id="{F1297B43-602F-B1C7-3D02-052643F2BA0A}"/>
                </a:ext>
              </a:extLst>
            </p:cNvPr>
            <p:cNvSpPr/>
            <p:nvPr/>
          </p:nvSpPr>
          <p:spPr>
            <a:xfrm>
              <a:off x="9951013" y="1855078"/>
              <a:ext cx="467139" cy="477079"/>
            </a:xfrm>
            <a:prstGeom prst="striped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CC3E2830-8600-54FD-3640-95AEDAED4B1E}"/>
                </a:ext>
              </a:extLst>
            </p:cNvPr>
            <p:cNvSpPr/>
            <p:nvPr/>
          </p:nvSpPr>
          <p:spPr>
            <a:xfrm>
              <a:off x="429723" y="2941222"/>
              <a:ext cx="1553847" cy="73709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00FAC5A3-F1F2-50E4-A5F3-11C5D7EB1E7C}"/>
                </a:ext>
              </a:extLst>
            </p:cNvPr>
            <p:cNvSpPr/>
            <p:nvPr/>
          </p:nvSpPr>
          <p:spPr>
            <a:xfrm>
              <a:off x="2935275" y="2996034"/>
              <a:ext cx="1461167" cy="7273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6EF92949-2E57-88A1-4D9D-C7FE3A448987}"/>
                </a:ext>
              </a:extLst>
            </p:cNvPr>
            <p:cNvSpPr txBox="1"/>
            <p:nvPr/>
          </p:nvSpPr>
          <p:spPr>
            <a:xfrm>
              <a:off x="674762" y="3031984"/>
              <a:ext cx="1107996" cy="646331"/>
            </a:xfrm>
            <a:prstGeom prst="rect">
              <a:avLst/>
            </a:prstGeom>
            <a:noFill/>
          </p:spPr>
          <p:txBody>
            <a:bodyPr wrap="none" rtlCol="0">
              <a:spAutoFit/>
            </a:bodyPr>
            <a:lstStyle/>
            <a:p>
              <a:r>
                <a:rPr lang="zh-CN" altLang="en-US" sz="3600" b="1" dirty="0">
                  <a:latin typeface="微软雅黑" panose="020B0503020204020204" pitchFamily="34" charset="-122"/>
                  <a:ea typeface="微软雅黑" panose="020B0503020204020204" pitchFamily="34" charset="-122"/>
                </a:rPr>
                <a:t>供求</a:t>
              </a:r>
            </a:p>
          </p:txBody>
        </p:sp>
        <p:sp>
          <p:nvSpPr>
            <p:cNvPr id="43" name="文本框 42">
              <a:extLst>
                <a:ext uri="{FF2B5EF4-FFF2-40B4-BE49-F238E27FC236}">
                  <a16:creationId xmlns:a16="http://schemas.microsoft.com/office/drawing/2014/main" id="{CDC68206-4026-3521-39CD-775B89CD8765}"/>
                </a:ext>
              </a:extLst>
            </p:cNvPr>
            <p:cNvSpPr txBox="1"/>
            <p:nvPr/>
          </p:nvSpPr>
          <p:spPr>
            <a:xfrm>
              <a:off x="3087268" y="3054724"/>
              <a:ext cx="1107996" cy="646331"/>
            </a:xfrm>
            <a:prstGeom prst="rect">
              <a:avLst/>
            </a:prstGeom>
            <a:noFill/>
          </p:spPr>
          <p:txBody>
            <a:bodyPr wrap="none" rtlCol="0">
              <a:spAutoFit/>
            </a:bodyPr>
            <a:lstStyle/>
            <a:p>
              <a:r>
                <a:rPr lang="zh-CN" altLang="en-US" sz="3600" b="1" dirty="0">
                  <a:latin typeface="微软雅黑" panose="020B0503020204020204" pitchFamily="34" charset="-122"/>
                  <a:ea typeface="微软雅黑" panose="020B0503020204020204" pitchFamily="34" charset="-122"/>
                </a:rPr>
                <a:t>价格</a:t>
              </a:r>
            </a:p>
          </p:txBody>
        </p:sp>
        <p:sp>
          <p:nvSpPr>
            <p:cNvPr id="44" name="文本框 43">
              <a:extLst>
                <a:ext uri="{FF2B5EF4-FFF2-40B4-BE49-F238E27FC236}">
                  <a16:creationId xmlns:a16="http://schemas.microsoft.com/office/drawing/2014/main" id="{37BD282B-9BDA-85FC-EB42-21327B9CC14A}"/>
                </a:ext>
              </a:extLst>
            </p:cNvPr>
            <p:cNvSpPr txBox="1"/>
            <p:nvPr/>
          </p:nvSpPr>
          <p:spPr>
            <a:xfrm>
              <a:off x="5390812" y="2767799"/>
              <a:ext cx="1053832" cy="1077218"/>
            </a:xfrm>
            <a:prstGeom prst="rect">
              <a:avLst/>
            </a:prstGeom>
            <a:noFill/>
          </p:spPr>
          <p:txBody>
            <a:bodyPr wrap="square" rtlCol="0">
              <a:spAutoFit/>
            </a:bodyPr>
            <a:lstStyle/>
            <a:p>
              <a:r>
                <a:rPr lang="zh-CN" altLang="en-US" sz="3200" b="1" dirty="0">
                  <a:latin typeface="微软雅黑" panose="020B0503020204020204" pitchFamily="34" charset="-122"/>
                  <a:ea typeface="微软雅黑" panose="020B0503020204020204" pitchFamily="34" charset="-122"/>
                </a:rPr>
                <a:t>市场竞争</a:t>
              </a:r>
            </a:p>
          </p:txBody>
        </p:sp>
        <p:sp>
          <p:nvSpPr>
            <p:cNvPr id="45" name="文本框 44">
              <a:extLst>
                <a:ext uri="{FF2B5EF4-FFF2-40B4-BE49-F238E27FC236}">
                  <a16:creationId xmlns:a16="http://schemas.microsoft.com/office/drawing/2014/main" id="{59EB1624-45BA-E9CA-D7C3-3EA3D01FF8E2}"/>
                </a:ext>
              </a:extLst>
            </p:cNvPr>
            <p:cNvSpPr txBox="1"/>
            <p:nvPr/>
          </p:nvSpPr>
          <p:spPr>
            <a:xfrm>
              <a:off x="11107314" y="1972273"/>
              <a:ext cx="677108" cy="2516073"/>
            </a:xfrm>
            <a:prstGeom prst="rect">
              <a:avLst/>
            </a:prstGeom>
            <a:noFill/>
          </p:spPr>
          <p:txBody>
            <a:bodyPr vert="eaVert" wrap="none" rtlCol="0">
              <a:spAutoFit/>
            </a:bodyPr>
            <a:lstStyle/>
            <a:p>
              <a:r>
                <a:rPr lang="zh-CN" altLang="en-US" sz="3200" b="1" dirty="0">
                  <a:latin typeface="楷体" panose="02010609060101010101" pitchFamily="49" charset="-122"/>
                  <a:ea typeface="楷体" panose="02010609060101010101" pitchFamily="49" charset="-122"/>
                </a:rPr>
                <a:t>资源合理配置</a:t>
              </a:r>
              <a:endParaRPr lang="en-US" altLang="zh-CN" sz="3200" b="1" dirty="0">
                <a:latin typeface="楷体" panose="02010609060101010101" pitchFamily="49" charset="-122"/>
                <a:ea typeface="楷体" panose="02010609060101010101" pitchFamily="49" charset="-122"/>
              </a:endParaRPr>
            </a:p>
          </p:txBody>
        </p:sp>
        <p:sp>
          <p:nvSpPr>
            <p:cNvPr id="47" name="文本框 46">
              <a:extLst>
                <a:ext uri="{FF2B5EF4-FFF2-40B4-BE49-F238E27FC236}">
                  <a16:creationId xmlns:a16="http://schemas.microsoft.com/office/drawing/2014/main" id="{85290D59-6CA6-CC4C-3097-933FA07A73F0}"/>
                </a:ext>
              </a:extLst>
            </p:cNvPr>
            <p:cNvSpPr txBox="1"/>
            <p:nvPr/>
          </p:nvSpPr>
          <p:spPr>
            <a:xfrm>
              <a:off x="10491761" y="1688312"/>
              <a:ext cx="615553" cy="2968037"/>
            </a:xfrm>
            <a:prstGeom prst="rect">
              <a:avLst/>
            </a:prstGeom>
            <a:noFill/>
            <a:ln w="38100">
              <a:solidFill>
                <a:schemeClr val="tx1"/>
              </a:solidFill>
            </a:ln>
          </p:spPr>
          <p:txBody>
            <a:bodyPr vert="eaVert" wrap="square" rtlCol="0">
              <a:spAutoFit/>
            </a:bodyPr>
            <a:lstStyle/>
            <a:p>
              <a:pPr algn="dist"/>
              <a:r>
                <a:rPr lang="zh-CN" altLang="en-US" sz="2800" b="1" dirty="0">
                  <a:solidFill>
                    <a:srgbClr val="000000"/>
                  </a:solidFill>
                  <a:latin typeface="微软雅黑" panose="020B0503020204020204" pitchFamily="34" charset="-122"/>
                  <a:ea typeface="微软雅黑" panose="020B0503020204020204" pitchFamily="34" charset="-122"/>
                </a:rPr>
                <a:t>商品供求平衡</a:t>
              </a:r>
            </a:p>
          </p:txBody>
        </p:sp>
        <p:sp>
          <p:nvSpPr>
            <p:cNvPr id="48" name="文本框 47">
              <a:extLst>
                <a:ext uri="{FF2B5EF4-FFF2-40B4-BE49-F238E27FC236}">
                  <a16:creationId xmlns:a16="http://schemas.microsoft.com/office/drawing/2014/main" id="{3BE59D5C-6D5C-1E70-1A35-6443874FF5AA}"/>
                </a:ext>
              </a:extLst>
            </p:cNvPr>
            <p:cNvSpPr txBox="1"/>
            <p:nvPr/>
          </p:nvSpPr>
          <p:spPr>
            <a:xfrm>
              <a:off x="5050123" y="4116291"/>
              <a:ext cx="4900563" cy="523220"/>
            </a:xfrm>
            <a:prstGeom prst="rect">
              <a:avLst/>
            </a:prstGeom>
            <a:noFill/>
            <a:ln w="38100">
              <a:solidFill>
                <a:schemeClr val="tx1"/>
              </a:solidFill>
            </a:ln>
          </p:spPr>
          <p:txBody>
            <a:bodyPr wrap="square" rtlCol="0">
              <a:spAutoFit/>
            </a:bodyPr>
            <a:lstStyle/>
            <a:p>
              <a:pPr algn="just"/>
              <a:r>
                <a:rPr lang="zh-CN" altLang="en-US" sz="2800" b="1" dirty="0">
                  <a:latin typeface="微软雅黑" panose="020B0503020204020204" pitchFamily="34" charset="-122"/>
                  <a:ea typeface="微软雅黑" panose="020B0503020204020204" pitchFamily="34" charset="-122"/>
                </a:rPr>
                <a:t>企业减少产量</a:t>
              </a:r>
              <a:endParaRPr lang="en-US" altLang="zh-CN" sz="2800" b="1" dirty="0">
                <a:latin typeface="微软雅黑" panose="020B0503020204020204" pitchFamily="34" charset="-122"/>
                <a:ea typeface="微软雅黑" panose="020B0503020204020204" pitchFamily="34" charset="-122"/>
              </a:endParaRPr>
            </a:p>
          </p:txBody>
        </p:sp>
        <p:sp>
          <p:nvSpPr>
            <p:cNvPr id="52" name="椭圆 51">
              <a:extLst>
                <a:ext uri="{FF2B5EF4-FFF2-40B4-BE49-F238E27FC236}">
                  <a16:creationId xmlns:a16="http://schemas.microsoft.com/office/drawing/2014/main" id="{7CB771A8-F324-CA63-3BEA-42986627CE98}"/>
                </a:ext>
              </a:extLst>
            </p:cNvPr>
            <p:cNvSpPr/>
            <p:nvPr/>
          </p:nvSpPr>
          <p:spPr>
            <a:xfrm>
              <a:off x="6596637" y="3053968"/>
              <a:ext cx="1465731" cy="65053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a:extLst>
                <a:ext uri="{FF2B5EF4-FFF2-40B4-BE49-F238E27FC236}">
                  <a16:creationId xmlns:a16="http://schemas.microsoft.com/office/drawing/2014/main" id="{E7FB111D-28E6-76EB-D0C8-46CD710D5AAD}"/>
                </a:ext>
              </a:extLst>
            </p:cNvPr>
            <p:cNvSpPr txBox="1"/>
            <p:nvPr/>
          </p:nvSpPr>
          <p:spPr>
            <a:xfrm>
              <a:off x="6802379" y="3077036"/>
              <a:ext cx="1107996" cy="646331"/>
            </a:xfrm>
            <a:prstGeom prst="rect">
              <a:avLst/>
            </a:prstGeom>
            <a:noFill/>
          </p:spPr>
          <p:txBody>
            <a:bodyPr wrap="none" rtlCol="0">
              <a:spAutoFit/>
            </a:bodyPr>
            <a:lstStyle/>
            <a:p>
              <a:r>
                <a:rPr lang="zh-CN" altLang="en-US" sz="3600" b="1" dirty="0">
                  <a:latin typeface="微软雅黑" panose="020B0503020204020204" pitchFamily="34" charset="-122"/>
                  <a:ea typeface="微软雅黑" panose="020B0503020204020204" pitchFamily="34" charset="-122"/>
                </a:rPr>
                <a:t>供求</a:t>
              </a:r>
            </a:p>
          </p:txBody>
        </p:sp>
      </p:grpSp>
      <p:sp>
        <p:nvSpPr>
          <p:cNvPr id="54" name="文本框 53">
            <a:extLst>
              <a:ext uri="{FF2B5EF4-FFF2-40B4-BE49-F238E27FC236}">
                <a16:creationId xmlns:a16="http://schemas.microsoft.com/office/drawing/2014/main" id="{2353684F-93B6-12D4-1D68-4DD96359529C}"/>
              </a:ext>
            </a:extLst>
          </p:cNvPr>
          <p:cNvSpPr txBox="1"/>
          <p:nvPr/>
        </p:nvSpPr>
        <p:spPr>
          <a:xfrm>
            <a:off x="105985" y="2108389"/>
            <a:ext cx="9376285" cy="584775"/>
          </a:xfrm>
          <a:prstGeom prst="rect">
            <a:avLst/>
          </a:prstGeom>
          <a:noFill/>
        </p:spPr>
        <p:txBody>
          <a:bodyPr wrap="none" rtlCol="0">
            <a:spAutoFit/>
          </a:bodyPr>
          <a:lstStyle/>
          <a:p>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市场决定资源配置主要机制：价格、供求、竞争</a:t>
            </a:r>
          </a:p>
        </p:txBody>
      </p:sp>
      <p:sp>
        <p:nvSpPr>
          <p:cNvPr id="55" name="文本框 54">
            <a:extLst>
              <a:ext uri="{FF2B5EF4-FFF2-40B4-BE49-F238E27FC236}">
                <a16:creationId xmlns:a16="http://schemas.microsoft.com/office/drawing/2014/main" id="{D9FDDFE6-6E49-F64E-24D4-BE71D4C531B8}"/>
              </a:ext>
            </a:extLst>
          </p:cNvPr>
          <p:cNvSpPr txBox="1"/>
          <p:nvPr/>
        </p:nvSpPr>
        <p:spPr>
          <a:xfrm>
            <a:off x="8929116" y="2108389"/>
            <a:ext cx="3416320" cy="523220"/>
          </a:xfrm>
          <a:prstGeom prst="rect">
            <a:avLst/>
          </a:prstGeom>
          <a:noFill/>
        </p:spPr>
        <p:txBody>
          <a:bodyPr wrap="none" rtlCol="0">
            <a:spAutoFit/>
          </a:bodyPr>
          <a:lstStyle/>
          <a:p>
            <a:r>
              <a:rPr lang="zh-CN" altLang="en-US" sz="2800" b="1" dirty="0">
                <a:solidFill>
                  <a:srgbClr val="FF0000"/>
                </a:solidFill>
                <a:latin typeface="楷体" panose="02010609060101010101" pitchFamily="49" charset="-122"/>
                <a:ea typeface="楷体" panose="02010609060101010101" pitchFamily="49" charset="-122"/>
              </a:rPr>
              <a:t>（“看不见的手”）</a:t>
            </a:r>
          </a:p>
        </p:txBody>
      </p:sp>
      <p:sp>
        <p:nvSpPr>
          <p:cNvPr id="56" name="矩形 55">
            <a:extLst>
              <a:ext uri="{FF2B5EF4-FFF2-40B4-BE49-F238E27FC236}">
                <a16:creationId xmlns:a16="http://schemas.microsoft.com/office/drawing/2014/main" id="{174DF5E9-2426-C8C2-2AD7-C717BB0DE068}"/>
              </a:ext>
            </a:extLst>
          </p:cNvPr>
          <p:cNvSpPr/>
          <p:nvPr/>
        </p:nvSpPr>
        <p:spPr>
          <a:xfrm>
            <a:off x="167067" y="639095"/>
            <a:ext cx="11827845" cy="5735072"/>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CFB940E3-EDE5-4427-D06B-11CF5DC1A24E}"/>
              </a:ext>
            </a:extLst>
          </p:cNvPr>
          <p:cNvSpPr txBox="1"/>
          <p:nvPr/>
        </p:nvSpPr>
        <p:spPr>
          <a:xfrm>
            <a:off x="105984" y="1072322"/>
            <a:ext cx="7324441" cy="584775"/>
          </a:xfrm>
          <a:prstGeom prst="rect">
            <a:avLst/>
          </a:prstGeom>
          <a:noFill/>
        </p:spPr>
        <p:txBody>
          <a:bodyPr wrap="none" rtlCol="0">
            <a:spAutoFit/>
          </a:bodyPr>
          <a:lstStyle/>
          <a:p>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市场决定资源是市场经济的一般规律</a:t>
            </a:r>
          </a:p>
        </p:txBody>
      </p:sp>
      <p:sp>
        <p:nvSpPr>
          <p:cNvPr id="5" name="文本框 4">
            <a:extLst>
              <a:ext uri="{FF2B5EF4-FFF2-40B4-BE49-F238E27FC236}">
                <a16:creationId xmlns:a16="http://schemas.microsoft.com/office/drawing/2014/main" id="{996D8503-3B53-3FC4-0063-0EE220AACD83}"/>
              </a:ext>
            </a:extLst>
          </p:cNvPr>
          <p:cNvSpPr txBox="1"/>
          <p:nvPr/>
        </p:nvSpPr>
        <p:spPr>
          <a:xfrm>
            <a:off x="830039" y="164306"/>
            <a:ext cx="3432350" cy="523220"/>
          </a:xfrm>
          <a:prstGeom prst="rect">
            <a:avLst/>
          </a:prstGeom>
          <a:noFill/>
        </p:spPr>
        <p:txBody>
          <a:bodyPr wrap="none" rtlCol="0">
            <a:spAutoFit/>
          </a:bodyPr>
          <a:lstStyle/>
          <a:p>
            <a:r>
              <a:rPr lang="en-US" altLang="zh-CN" sz="2800" b="1" dirty="0">
                <a:solidFill>
                  <a:srgbClr val="FF0000"/>
                </a:solidFill>
                <a:latin typeface="楷体" panose="02010609060101010101" pitchFamily="49" charset="-122"/>
                <a:ea typeface="楷体" panose="02010609060101010101" pitchFamily="49" charset="-122"/>
              </a:rPr>
              <a:t>2.</a:t>
            </a:r>
            <a:r>
              <a:rPr lang="zh-CN" altLang="en-US" sz="2800" b="1" dirty="0">
                <a:solidFill>
                  <a:srgbClr val="FF0000"/>
                </a:solidFill>
                <a:latin typeface="楷体" panose="02010609060101010101" pitchFamily="49" charset="-122"/>
                <a:ea typeface="楷体" panose="02010609060101010101" pitchFamily="49" charset="-122"/>
              </a:rPr>
              <a:t>市场决定资源配置</a:t>
            </a:r>
            <a:endParaRPr lang="en-US" altLang="zh-CN" sz="2800" b="1" dirty="0">
              <a:solidFill>
                <a:srgbClr val="FF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6479225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AS_UNIQUEID" val="1037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0.xml><?xml version="1.0" encoding="utf-8"?>
<p:tagLst xmlns:a="http://schemas.openxmlformats.org/drawingml/2006/main" xmlns:r="http://schemas.openxmlformats.org/officeDocument/2006/relationships" xmlns:p="http://schemas.openxmlformats.org/presentationml/2006/main">
  <p:tag name="AS_UNIQUEID" val="7076"/>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AS_UNIQUEID" val="1037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AS_UNIQUEID" val="1037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AS_UNIQUEID" val="1038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AS_UNIQUEID" val="1038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AS_UNIQUEID" val="1038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AS_UNIQUEID" val="1038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AS_UNIQUEID" val="1038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AS_UNIQUEID" val="1038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AS_UNIQUEID" val="1038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AS_UNIQUEID" val="10448"/>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AS_UNIQUEID" val="1038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AS_UNIQUEID" val="1039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xml><?xml version="1.0" encoding="utf-8"?>
<p:tagLst xmlns:a="http://schemas.openxmlformats.org/drawingml/2006/main" xmlns:r="http://schemas.openxmlformats.org/officeDocument/2006/relationships" xmlns:p="http://schemas.openxmlformats.org/presentationml/2006/main">
  <p:tag name="AS_UNIQUEID" val="1039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AS_UNIQUEID" val="1039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AS_UNIQUEID" val="1039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AS_UNIQUEID" val="1039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AS_UNIQUEID" val="1039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AS_UNIQUEID" val="1039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AS_UNIQUEID" val="1039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9.xml><?xml version="1.0" encoding="utf-8"?>
<p:tagLst xmlns:a="http://schemas.openxmlformats.org/drawingml/2006/main" xmlns:r="http://schemas.openxmlformats.org/officeDocument/2006/relationships" xmlns:p="http://schemas.openxmlformats.org/presentationml/2006/main">
  <p:tag name="AS_UNIQUEID" val="1040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AS_UNIQUEID" val="10449"/>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AS_UNIQUEID" val="1040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AS_UNIQUEID" val="1040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AS_UNIQUEID" val="1040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AS_UNIQUEID" val="1040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AS_UNIQUEID" val="1040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AS_UNIQUEID" val="1040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AS_UNIQUEID" val="1040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AS_UNIQUEID" val="1040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AS_UNIQUEID" val="1041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AS_UNIQUEID" val="1041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AS_UNIQUEID" val="1045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AS_UNIQUEID" val="1041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AS_UNIQUEID" val="1041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AS_UNIQUEID" val="1041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AS_UNIQUEID" val="1041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AS_UNIQUEID" val="1041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AS_UNIQUEID" val="1041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AS_UNIQUEID" val="1042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AS_UNIQUEID" val="1042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AS_UNIQUEID" val="1042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AS_UNIQUEID" val="1042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AS_UNIQUEID" val="1045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AS_UNIQUEID" val="1042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AS_UNIQUEID" val="1042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AS_UNIQUEID" val="1042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AS_UNIQUEID" val="1042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AS_UNIQUEID" val="1042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AS_UNIQUEID" val="1043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AS_UNIQUEID" val="1043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AS_UNIQUEID" val="1043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AS_UNIQUEID" val="1043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AS_UNIQUEID" val="1043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AS_UNIQUEID" val="1045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AS_UNIQUEID" val="1043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AS_UNIQUEID" val="1043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AS_UNIQUEID" val="1043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AS_UNIQUEID" val="1044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xml><?xml version="1.0" encoding="utf-8"?>
<p:tagLst xmlns:a="http://schemas.openxmlformats.org/drawingml/2006/main" xmlns:r="http://schemas.openxmlformats.org/officeDocument/2006/relationships" xmlns:p="http://schemas.openxmlformats.org/presentationml/2006/main">
  <p:tag name="AS_UNIQUEID" val="626"/>
</p:tagLst>
</file>

<file path=ppt/tags/tag65.xml><?xml version="1.0" encoding="utf-8"?>
<p:tagLst xmlns:a="http://schemas.openxmlformats.org/drawingml/2006/main" xmlns:r="http://schemas.openxmlformats.org/officeDocument/2006/relationships" xmlns:p="http://schemas.openxmlformats.org/presentationml/2006/main">
  <p:tag name="AS_UNIQUEID" val="10444"/>
</p:tagLst>
</file>

<file path=ppt/tags/tag66.xml><?xml version="1.0" encoding="utf-8"?>
<p:tagLst xmlns:a="http://schemas.openxmlformats.org/drawingml/2006/main" xmlns:r="http://schemas.openxmlformats.org/officeDocument/2006/relationships" xmlns:p="http://schemas.openxmlformats.org/presentationml/2006/main">
  <p:tag name="AS_UNIQUEID" val="10445"/>
</p:tagLst>
</file>

<file path=ppt/tags/tag67.xml><?xml version="1.0" encoding="utf-8"?>
<p:tagLst xmlns:a="http://schemas.openxmlformats.org/drawingml/2006/main" xmlns:r="http://schemas.openxmlformats.org/officeDocument/2006/relationships" xmlns:p="http://schemas.openxmlformats.org/presentationml/2006/main">
  <p:tag name="AS_UNIQUEID" val="10446"/>
</p:tagLst>
</file>

<file path=ppt/tags/tag68.xml><?xml version="1.0" encoding="utf-8"?>
<p:tagLst xmlns:a="http://schemas.openxmlformats.org/drawingml/2006/main" xmlns:r="http://schemas.openxmlformats.org/officeDocument/2006/relationships" xmlns:p="http://schemas.openxmlformats.org/presentationml/2006/main">
  <p:tag name="AS_UNIQUEID" val="7000"/>
</p:tagLst>
</file>

<file path=ppt/tags/tag69.xml><?xml version="1.0" encoding="utf-8"?>
<p:tagLst xmlns:a="http://schemas.openxmlformats.org/drawingml/2006/main" xmlns:r="http://schemas.openxmlformats.org/officeDocument/2006/relationships" xmlns:p="http://schemas.openxmlformats.org/presentationml/2006/main">
  <p:tag name="AS_UNIQUEID" val="1118"/>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AS_UNIQUEID" val="10453"/>
</p:tagLst>
</file>

<file path=ppt/tags/tag70.xml><?xml version="1.0" encoding="utf-8"?>
<p:tagLst xmlns:a="http://schemas.openxmlformats.org/drawingml/2006/main" xmlns:r="http://schemas.openxmlformats.org/officeDocument/2006/relationships" xmlns:p="http://schemas.openxmlformats.org/presentationml/2006/main">
  <p:tag name="AS_UNIQUEID" val="1119"/>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AS_UNIQUEID" val="7001"/>
</p:tagLst>
</file>

<file path=ppt/tags/tag72.xml><?xml version="1.0" encoding="utf-8"?>
<p:tagLst xmlns:a="http://schemas.openxmlformats.org/drawingml/2006/main" xmlns:r="http://schemas.openxmlformats.org/officeDocument/2006/relationships" xmlns:p="http://schemas.openxmlformats.org/presentationml/2006/main">
  <p:tag name="AS_UNIQUEID" val="7002"/>
</p:tagLst>
</file>

<file path=ppt/tags/tag73.xml><?xml version="1.0" encoding="utf-8"?>
<p:tagLst xmlns:a="http://schemas.openxmlformats.org/drawingml/2006/main" xmlns:r="http://schemas.openxmlformats.org/officeDocument/2006/relationships" xmlns:p="http://schemas.openxmlformats.org/presentationml/2006/main">
  <p:tag name="AS_UNIQUEID" val="7003"/>
</p:tagLst>
</file>

<file path=ppt/tags/tag74.xml><?xml version="1.0" encoding="utf-8"?>
<p:tagLst xmlns:a="http://schemas.openxmlformats.org/drawingml/2006/main" xmlns:r="http://schemas.openxmlformats.org/officeDocument/2006/relationships" xmlns:p="http://schemas.openxmlformats.org/presentationml/2006/main">
  <p:tag name="AS_UNIQUEID" val="7004"/>
</p:tagLst>
</file>

<file path=ppt/tags/tag75.xml><?xml version="1.0" encoding="utf-8"?>
<p:tagLst xmlns:a="http://schemas.openxmlformats.org/drawingml/2006/main" xmlns:r="http://schemas.openxmlformats.org/officeDocument/2006/relationships" xmlns:p="http://schemas.openxmlformats.org/presentationml/2006/main">
  <p:tag name="AS_UNIQUEID" val="7005"/>
</p:tagLst>
</file>

<file path=ppt/tags/tag76.xml><?xml version="1.0" encoding="utf-8"?>
<p:tagLst xmlns:a="http://schemas.openxmlformats.org/drawingml/2006/main" xmlns:r="http://schemas.openxmlformats.org/officeDocument/2006/relationships" xmlns:p="http://schemas.openxmlformats.org/presentationml/2006/main">
  <p:tag name="AS_UNIQUEID" val="7006"/>
</p:tagLst>
</file>

<file path=ppt/tags/tag77.xml><?xml version="1.0" encoding="utf-8"?>
<p:tagLst xmlns:a="http://schemas.openxmlformats.org/drawingml/2006/main" xmlns:r="http://schemas.openxmlformats.org/officeDocument/2006/relationships" xmlns:p="http://schemas.openxmlformats.org/presentationml/2006/main">
  <p:tag name="AS_UNIQUEID" val="7007"/>
</p:tagLst>
</file>

<file path=ppt/tags/tag78.xml><?xml version="1.0" encoding="utf-8"?>
<p:tagLst xmlns:a="http://schemas.openxmlformats.org/drawingml/2006/main" xmlns:r="http://schemas.openxmlformats.org/officeDocument/2006/relationships" xmlns:p="http://schemas.openxmlformats.org/presentationml/2006/main">
  <p:tag name="AS_UNIQUEID" val="7008"/>
</p:tagLst>
</file>

<file path=ppt/tags/tag79.xml><?xml version="1.0" encoding="utf-8"?>
<p:tagLst xmlns:a="http://schemas.openxmlformats.org/drawingml/2006/main" xmlns:r="http://schemas.openxmlformats.org/officeDocument/2006/relationships" xmlns:p="http://schemas.openxmlformats.org/presentationml/2006/main">
  <p:tag name="AS_UNIQUEID" val="7009"/>
</p:tagLst>
</file>

<file path=ppt/tags/tag8.xml><?xml version="1.0" encoding="utf-8"?>
<p:tagLst xmlns:a="http://schemas.openxmlformats.org/drawingml/2006/main" xmlns:r="http://schemas.openxmlformats.org/officeDocument/2006/relationships" xmlns:p="http://schemas.openxmlformats.org/presentationml/2006/main">
  <p:tag name="AS_UNIQUEID" val="1037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0.xml><?xml version="1.0" encoding="utf-8"?>
<p:tagLst xmlns:a="http://schemas.openxmlformats.org/drawingml/2006/main" xmlns:r="http://schemas.openxmlformats.org/officeDocument/2006/relationships" xmlns:p="http://schemas.openxmlformats.org/presentationml/2006/main">
  <p:tag name="AS_UNIQUEID" val="7010"/>
</p:tagLst>
</file>

<file path=ppt/tags/tag81.xml><?xml version="1.0" encoding="utf-8"?>
<p:tagLst xmlns:a="http://schemas.openxmlformats.org/drawingml/2006/main" xmlns:r="http://schemas.openxmlformats.org/officeDocument/2006/relationships" xmlns:p="http://schemas.openxmlformats.org/presentationml/2006/main">
  <p:tag name="AS_UNIQUEID" val="7011"/>
</p:tagLst>
</file>

<file path=ppt/tags/tag82.xml><?xml version="1.0" encoding="utf-8"?>
<p:tagLst xmlns:a="http://schemas.openxmlformats.org/drawingml/2006/main" xmlns:r="http://schemas.openxmlformats.org/officeDocument/2006/relationships" xmlns:p="http://schemas.openxmlformats.org/presentationml/2006/main">
  <p:tag name="AS_UNIQUEID" val="7012"/>
</p:tagLst>
</file>

<file path=ppt/tags/tag83.xml><?xml version="1.0" encoding="utf-8"?>
<p:tagLst xmlns:a="http://schemas.openxmlformats.org/drawingml/2006/main" xmlns:r="http://schemas.openxmlformats.org/officeDocument/2006/relationships" xmlns:p="http://schemas.openxmlformats.org/presentationml/2006/main">
  <p:tag name="AS_UNIQUEID" val="7013"/>
</p:tagLst>
</file>

<file path=ppt/tags/tag84.xml><?xml version="1.0" encoding="utf-8"?>
<p:tagLst xmlns:a="http://schemas.openxmlformats.org/drawingml/2006/main" xmlns:r="http://schemas.openxmlformats.org/officeDocument/2006/relationships" xmlns:p="http://schemas.openxmlformats.org/presentationml/2006/main">
  <p:tag name="AS_UNIQUEID" val="7014"/>
</p:tagLst>
</file>

<file path=ppt/tags/tag85.xml><?xml version="1.0" encoding="utf-8"?>
<p:tagLst xmlns:a="http://schemas.openxmlformats.org/drawingml/2006/main" xmlns:r="http://schemas.openxmlformats.org/officeDocument/2006/relationships" xmlns:p="http://schemas.openxmlformats.org/presentationml/2006/main">
  <p:tag name="AS_UNIQUEID" val="7015"/>
</p:tagLst>
</file>

<file path=ppt/tags/tag86.xml><?xml version="1.0" encoding="utf-8"?>
<p:tagLst xmlns:a="http://schemas.openxmlformats.org/drawingml/2006/main" xmlns:r="http://schemas.openxmlformats.org/officeDocument/2006/relationships" xmlns:p="http://schemas.openxmlformats.org/presentationml/2006/main">
  <p:tag name="AS_UNIQUEID" val="7016"/>
</p:tagLst>
</file>

<file path=ppt/tags/tag87.xml><?xml version="1.0" encoding="utf-8"?>
<p:tagLst xmlns:a="http://schemas.openxmlformats.org/drawingml/2006/main" xmlns:r="http://schemas.openxmlformats.org/officeDocument/2006/relationships" xmlns:p="http://schemas.openxmlformats.org/presentationml/2006/main">
  <p:tag name="AS_UNIQUEID" val="7017"/>
</p:tagLst>
</file>

<file path=ppt/tags/tag88.xml><?xml version="1.0" encoding="utf-8"?>
<p:tagLst xmlns:a="http://schemas.openxmlformats.org/drawingml/2006/main" xmlns:r="http://schemas.openxmlformats.org/officeDocument/2006/relationships" xmlns:p="http://schemas.openxmlformats.org/presentationml/2006/main">
  <p:tag name="AS_UNIQUEID" val="7018"/>
</p:tagLst>
</file>

<file path=ppt/tags/tag89.xml><?xml version="1.0" encoding="utf-8"?>
<p:tagLst xmlns:a="http://schemas.openxmlformats.org/drawingml/2006/main" xmlns:r="http://schemas.openxmlformats.org/officeDocument/2006/relationships" xmlns:p="http://schemas.openxmlformats.org/presentationml/2006/main">
  <p:tag name="AS_UNIQUEID" val="7019"/>
</p:tagLst>
</file>

<file path=ppt/tags/tag9.xml><?xml version="1.0" encoding="utf-8"?>
<p:tagLst xmlns:a="http://schemas.openxmlformats.org/drawingml/2006/main" xmlns:r="http://schemas.openxmlformats.org/officeDocument/2006/relationships" xmlns:p="http://schemas.openxmlformats.org/presentationml/2006/main">
  <p:tag name="AS_UNIQUEID" val="1037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0.xml><?xml version="1.0" encoding="utf-8"?>
<p:tagLst xmlns:a="http://schemas.openxmlformats.org/drawingml/2006/main" xmlns:r="http://schemas.openxmlformats.org/officeDocument/2006/relationships" xmlns:p="http://schemas.openxmlformats.org/presentationml/2006/main">
  <p:tag name="AS_UNIQUEID" val="7020"/>
</p:tagLst>
</file>

<file path=ppt/tags/tag91.xml><?xml version="1.0" encoding="utf-8"?>
<p:tagLst xmlns:a="http://schemas.openxmlformats.org/drawingml/2006/main" xmlns:r="http://schemas.openxmlformats.org/officeDocument/2006/relationships" xmlns:p="http://schemas.openxmlformats.org/presentationml/2006/main">
  <p:tag name="AS_UNIQUEID" val="6994"/>
</p:tagLst>
</file>

<file path=ppt/tags/tag92.xml><?xml version="1.0" encoding="utf-8"?>
<p:tagLst xmlns:a="http://schemas.openxmlformats.org/drawingml/2006/main" xmlns:r="http://schemas.openxmlformats.org/officeDocument/2006/relationships" xmlns:p="http://schemas.openxmlformats.org/presentationml/2006/main">
  <p:tag name="AS_UNIQUEID" val="6995"/>
</p:tagLst>
</file>

<file path=ppt/tags/tag93.xml><?xml version="1.0" encoding="utf-8"?>
<p:tagLst xmlns:a="http://schemas.openxmlformats.org/drawingml/2006/main" xmlns:r="http://schemas.openxmlformats.org/officeDocument/2006/relationships" xmlns:p="http://schemas.openxmlformats.org/presentationml/2006/main">
  <p:tag name="AS_UNIQUEID" val="6996"/>
</p:tagLst>
</file>

<file path=ppt/tags/tag94.xml><?xml version="1.0" encoding="utf-8"?>
<p:tagLst xmlns:a="http://schemas.openxmlformats.org/drawingml/2006/main" xmlns:r="http://schemas.openxmlformats.org/officeDocument/2006/relationships" xmlns:p="http://schemas.openxmlformats.org/presentationml/2006/main">
  <p:tag name="AS_UNIQUEID" val="6991"/>
  <p:tag name="KSO_WM_UNIT_TABLE_BEAUTIFY" val="smartTable{c5c173d2-a1f0-4287-9ef5-631218961c58}"/>
</p:tagLst>
</file>

<file path=ppt/tags/tag95.xml><?xml version="1.0" encoding="utf-8"?>
<p:tagLst xmlns:a="http://schemas.openxmlformats.org/drawingml/2006/main" xmlns:r="http://schemas.openxmlformats.org/officeDocument/2006/relationships" xmlns:p="http://schemas.openxmlformats.org/presentationml/2006/main">
  <p:tag name="AS_UNIQUEID" val="6283"/>
</p:tagLst>
</file>

<file path=ppt/tags/tag96.xml><?xml version="1.0" encoding="utf-8"?>
<p:tagLst xmlns:a="http://schemas.openxmlformats.org/drawingml/2006/main" xmlns:r="http://schemas.openxmlformats.org/officeDocument/2006/relationships" xmlns:p="http://schemas.openxmlformats.org/presentationml/2006/main">
  <p:tag name="AS_UNIQUEID" val="7990"/>
</p:tagLst>
</file>

<file path=ppt/tags/tag97.xml><?xml version="1.0" encoding="utf-8"?>
<p:tagLst xmlns:a="http://schemas.openxmlformats.org/drawingml/2006/main" xmlns:r="http://schemas.openxmlformats.org/officeDocument/2006/relationships" xmlns:p="http://schemas.openxmlformats.org/presentationml/2006/main">
  <p:tag name="AS_UNIQUEID" val="6987"/>
</p:tagLst>
</file>

<file path=ppt/tags/tag98.xml><?xml version="1.0" encoding="utf-8"?>
<p:tagLst xmlns:a="http://schemas.openxmlformats.org/drawingml/2006/main" xmlns:r="http://schemas.openxmlformats.org/officeDocument/2006/relationships" xmlns:p="http://schemas.openxmlformats.org/presentationml/2006/main">
  <p:tag name="AS_UNIQUEID" val="6988"/>
</p:tagLst>
</file>

<file path=ppt/tags/tag99.xml><?xml version="1.0" encoding="utf-8"?>
<p:tagLst xmlns:a="http://schemas.openxmlformats.org/drawingml/2006/main" xmlns:r="http://schemas.openxmlformats.org/officeDocument/2006/relationships" xmlns:p="http://schemas.openxmlformats.org/presentationml/2006/main">
  <p:tag name="AS_UNIQUEID" val="698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8117</TotalTime>
  <Words>1766</Words>
  <Application>Microsoft Office PowerPoint</Application>
  <PresentationFormat>宽屏</PresentationFormat>
  <Paragraphs>192</Paragraphs>
  <Slides>16</Slides>
  <Notes>2</Notes>
  <HiddenSlides>0</HiddenSlides>
  <MMClips>2</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16</vt:i4>
      </vt:variant>
    </vt:vector>
  </HeadingPairs>
  <TitlesOfParts>
    <vt:vector size="31" baseType="lpstr">
      <vt:lpstr>等线</vt:lpstr>
      <vt:lpstr>等线 Light</vt:lpstr>
      <vt:lpstr>仿宋</vt:lpstr>
      <vt:lpstr>黑体</vt:lpstr>
      <vt:lpstr>华文琥珀</vt:lpstr>
      <vt:lpstr>楷体</vt:lpstr>
      <vt:lpstr>宋体</vt:lpstr>
      <vt:lpstr>微软雅黑</vt:lpstr>
      <vt:lpstr>字魂35号-经典雅黑</vt:lpstr>
      <vt:lpstr>字魂50号-白鸽天行体</vt:lpstr>
      <vt:lpstr>Arial</vt:lpstr>
      <vt:lpstr>Calibri</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O365</dc:creator>
  <cp:lastModifiedBy>zhen zhang</cp:lastModifiedBy>
  <cp:revision>46</cp:revision>
  <dcterms:created xsi:type="dcterms:W3CDTF">2023-09-05T02:07:17Z</dcterms:created>
  <dcterms:modified xsi:type="dcterms:W3CDTF">2023-09-25T23:37:07Z</dcterms:modified>
</cp:coreProperties>
</file>