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0" r:id="rId3"/>
    <p:sldMasterId id="2147483652" r:id="rId4"/>
    <p:sldMasterId id="2147483654" r:id="rId5"/>
    <p:sldMasterId id="2147483656" r:id="rId6"/>
    <p:sldMasterId id="2147483658" r:id="rId7"/>
    <p:sldMasterId id="2147483660" r:id="rId8"/>
  </p:sldMasterIdLst>
  <p:notesMasterIdLst>
    <p:notesMasterId r:id="rId10"/>
  </p:notesMasterIdLst>
  <p:sldIdLst>
    <p:sldId id="256" r:id="rId9"/>
    <p:sldId id="257" r:id="rId11"/>
    <p:sldId id="258" r:id="rId12"/>
    <p:sldId id="284" r:id="rId13"/>
    <p:sldId id="285" r:id="rId14"/>
    <p:sldId id="277" r:id="rId15"/>
    <p:sldId id="286" r:id="rId16"/>
    <p:sldId id="295" r:id="rId17"/>
    <p:sldId id="278" r:id="rId18"/>
    <p:sldId id="287" r:id="rId19"/>
    <p:sldId id="279" r:id="rId20"/>
    <p:sldId id="288" r:id="rId21"/>
    <p:sldId id="280" r:id="rId22"/>
    <p:sldId id="289" r:id="rId23"/>
    <p:sldId id="281" r:id="rId24"/>
    <p:sldId id="290" r:id="rId25"/>
    <p:sldId id="282" r:id="rId26"/>
    <p:sldId id="291" r:id="rId27"/>
    <p:sldId id="296" r:id="rId28"/>
    <p:sldId id="283" r:id="rId29"/>
    <p:sldId id="292" r:id="rId30"/>
    <p:sldId id="276" r:id="rId31"/>
  </p:sldIdLst>
  <p:sldSz cx="12192000" cy="6858000"/>
  <p:notesSz cx="6858000" cy="9144000"/>
  <p:embeddedFontLst>
    <p:embeddedFont>
      <p:font typeface="微软雅黑" panose="020B0503020204020204" pitchFamily="34" charset="-122"/>
      <p:regular r:id="rId35"/>
    </p:embeddedFont>
    <p:embeddedFont>
      <p:font typeface="汉仪雅酷黑W" panose="00020600040101010101" charset="-122"/>
      <p:regular r:id="rId36"/>
    </p:embeddedFont>
    <p:embeddedFont>
      <p:font typeface="等线" panose="02010600030101010101" charset="-122"/>
      <p:regular r:id="rId37"/>
    </p:embeddedFont>
    <p:embeddedFont>
      <p:font typeface="等线 Light" panose="02010600030101010101" charset="-122"/>
      <p:regular r:id="rId38"/>
    </p:embeddedFont>
    <p:embeddedFont>
      <p:font typeface="汉仪雅酷黑 65W" panose="020B0604020202020204" charset="-122"/>
      <p:regular r:id="rId39"/>
    </p:embeddedFont>
  </p:embeddedFontLst>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EBEA"/>
    <a:srgbClr val="DED9D8"/>
    <a:srgbClr val="887875"/>
    <a:srgbClr val="FBEACE"/>
    <a:srgbClr val="D4E8E8"/>
    <a:srgbClr val="F4C57A"/>
    <a:srgbClr val="99C9C8"/>
    <a:srgbClr val="3E535E"/>
    <a:srgbClr val="40525E"/>
    <a:srgbClr val="EBF5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0" Type="http://schemas.openxmlformats.org/officeDocument/2006/relationships/tags" Target="tags/tag136.xml"/><Relationship Id="rId4" Type="http://schemas.openxmlformats.org/officeDocument/2006/relationships/slideMaster" Target="slideMasters/slideMaster3.xml"/><Relationship Id="rId39" Type="http://schemas.openxmlformats.org/officeDocument/2006/relationships/font" Target="fonts/font5.fntdata"/><Relationship Id="rId38" Type="http://schemas.openxmlformats.org/officeDocument/2006/relationships/font" Target="fonts/font4.fntdata"/><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2"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3"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7"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9"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9" Type="http://schemas.openxmlformats.org/officeDocument/2006/relationships/slideLayout" Target="../slideLayouts/slideLayout7.xml"/><Relationship Id="rId18" Type="http://schemas.openxmlformats.org/officeDocument/2006/relationships/image" Target="../media/image8.svg"/><Relationship Id="rId17" Type="http://schemas.openxmlformats.org/officeDocument/2006/relationships/image" Target="../media/image7.png"/><Relationship Id="rId16" Type="http://schemas.openxmlformats.org/officeDocument/2006/relationships/image" Target="../media/image6.svg"/><Relationship Id="rId15" Type="http://schemas.openxmlformats.org/officeDocument/2006/relationships/image" Target="../media/image5.png"/><Relationship Id="rId14" Type="http://schemas.openxmlformats.org/officeDocument/2006/relationships/image" Target="../media/image4.svg"/><Relationship Id="rId13" Type="http://schemas.openxmlformats.org/officeDocument/2006/relationships/image" Target="../media/image3.png"/><Relationship Id="rId12" Type="http://schemas.openxmlformats.org/officeDocument/2006/relationships/image" Target="../media/image2.png"/><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2" Type="http://schemas.openxmlformats.org/officeDocument/2006/relationships/slideLayout" Target="../slideLayouts/slideLayout7.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4" Type="http://schemas.openxmlformats.org/officeDocument/2006/relationships/slideLayout" Target="../slideLayouts/slideLayout7.xml"/><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89.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image" Target="../media/image12.svg"/><Relationship Id="rId14" Type="http://schemas.openxmlformats.org/officeDocument/2006/relationships/image" Target="../media/image11.png"/><Relationship Id="rId13" Type="http://schemas.openxmlformats.org/officeDocument/2006/relationships/image" Target="../media/image10.svg"/><Relationship Id="rId12" Type="http://schemas.openxmlformats.org/officeDocument/2006/relationships/image" Target="../media/image9.png"/><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2" Type="http://schemas.openxmlformats.org/officeDocument/2006/relationships/slideLayout" Target="../slideLayouts/slideLayout7.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3" Type="http://schemas.openxmlformats.org/officeDocument/2006/relationships/slideLayout" Target="../slideLayouts/slideLayout7.xml"/><Relationship Id="rId12" Type="http://schemas.openxmlformats.org/officeDocument/2006/relationships/image" Target="../media/image21.png"/><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tags" Target="../tags/tag110.xml"/></Relationships>
</file>

<file path=ppt/slides/_rels/slide19.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2" Type="http://schemas.openxmlformats.org/officeDocument/2006/relationships/slideLayout" Target="../slideLayouts/slideLayout7.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2.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slideLayout" Target="../slideLayouts/slideLayout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4" Type="http://schemas.openxmlformats.org/officeDocument/2006/relationships/slideLayout" Target="../slideLayouts/slideLayout7.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7" Type="http://schemas.openxmlformats.org/officeDocument/2006/relationships/slideLayout" Target="../slideLayouts/slideLayout7.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5" name="组合 74"/>
          <p:cNvGrpSpPr/>
          <p:nvPr/>
        </p:nvGrpSpPr>
        <p:grpSpPr>
          <a:xfrm>
            <a:off x="4174199" y="4982427"/>
            <a:ext cx="4136390" cy="1392905"/>
            <a:chOff x="4174199" y="4982427"/>
            <a:chExt cx="4136390" cy="1392905"/>
          </a:xfrm>
        </p:grpSpPr>
        <p:sp>
          <p:nvSpPr>
            <p:cNvPr id="43" name="椭圆 42"/>
            <p:cNvSpPr/>
            <p:nvPr/>
          </p:nvSpPr>
          <p:spPr>
            <a:xfrm>
              <a:off x="5693026" y="4982427"/>
              <a:ext cx="678360" cy="658065"/>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30"/>
            <p:cNvSpPr txBox="1"/>
            <p:nvPr/>
          </p:nvSpPr>
          <p:spPr>
            <a:xfrm>
              <a:off x="4174199" y="5111967"/>
              <a:ext cx="4136390" cy="398780"/>
            </a:xfrm>
            <a:prstGeom prst="rect">
              <a:avLst/>
            </a:prstGeom>
            <a:noFill/>
          </p:spPr>
          <p:txBody>
            <a:bodyPr wrap="square" rtlCol="0">
              <a:spAutoFit/>
            </a:bodyPr>
            <a:lstStyle/>
            <a:p>
              <a:pPr algn="dist"/>
              <a:r>
                <a:rPr lang="zh-CN" altLang="en-US" sz="2000" dirty="0">
                  <a:solidFill>
                    <a:srgbClr val="887875"/>
                  </a:solidFill>
                  <a:latin typeface="汉仪雅酷黑W" panose="00020600040101010101" charset="-122"/>
                  <a:ea typeface="汉仪雅酷黑W" panose="00020600040101010101" charset="-122"/>
                  <a:sym typeface="微软雅黑" panose="020B0503020204020204" pitchFamily="34" charset="-122"/>
                </a:rPr>
                <a:t>解丽     陆子洁</a:t>
              </a:r>
              <a:r>
                <a:rPr lang="en-US" altLang="zh-CN" sz="2000" b="1"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2000" b="1"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文本框 40"/>
            <p:cNvSpPr txBox="1"/>
            <p:nvPr/>
          </p:nvSpPr>
          <p:spPr>
            <a:xfrm>
              <a:off x="4474043" y="5845590"/>
              <a:ext cx="3228724" cy="398780"/>
            </a:xfrm>
            <a:prstGeom prst="rect">
              <a:avLst/>
            </a:prstGeom>
            <a:noFill/>
          </p:spPr>
          <p:txBody>
            <a:bodyPr wrap="square" rtlCol="0">
              <a:spAutoFit/>
            </a:bodyPr>
            <a:lstStyle/>
            <a:p>
              <a:pPr algn="dist"/>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2024</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日</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矩形 41"/>
            <p:cNvSpPr/>
            <p:nvPr/>
          </p:nvSpPr>
          <p:spPr>
            <a:xfrm rot="5400000">
              <a:off x="6077998" y="4631113"/>
              <a:ext cx="36000" cy="3452438"/>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p:cNvGrpSpPr/>
          <p:nvPr/>
        </p:nvGrpSpPr>
        <p:grpSpPr>
          <a:xfrm>
            <a:off x="1199375" y="1497029"/>
            <a:ext cx="9371216" cy="2552975"/>
            <a:chOff x="1364475" y="1497029"/>
            <a:chExt cx="9371216" cy="2552975"/>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42525" y="1497029"/>
              <a:ext cx="9093166" cy="2552975"/>
              <a:chOff x="1642525" y="1497029"/>
              <a:chExt cx="9093166" cy="2552975"/>
            </a:xfrm>
          </p:grpSpPr>
          <p:sp>
            <p:nvSpPr>
              <p:cNvPr id="4" name="文本框 3"/>
              <p:cNvSpPr txBox="1"/>
              <p:nvPr/>
            </p:nvSpPr>
            <p:spPr>
              <a:xfrm>
                <a:off x="2838666" y="2111984"/>
                <a:ext cx="7897025" cy="1938020"/>
              </a:xfrm>
              <a:prstGeom prst="rect">
                <a:avLst/>
              </a:prstGeom>
              <a:noFill/>
            </p:spPr>
            <p:txBody>
              <a:bodyPr wrap="square" rtlCol="0">
                <a:spAutoFit/>
              </a:bodyPr>
              <a:lstStyle/>
              <a:p>
                <a:pPr algn="dist"/>
                <a:r>
                  <a:rPr lang="zh-CN" altLang="en-US" sz="6000" dirty="0">
                    <a:solidFill>
                      <a:srgbClr val="887875"/>
                    </a:solidFill>
                    <a:latin typeface="汉仪雅酷黑W" panose="00020600040101010101" charset="-122"/>
                    <a:ea typeface="汉仪雅酷黑W" panose="00020600040101010101" charset="-122"/>
                    <a:sym typeface="微软雅黑" panose="020B0503020204020204" pitchFamily="34" charset="-122"/>
                  </a:rPr>
                  <a:t>小学综合实践活动课程项目化实施的实践研究</a:t>
                </a:r>
                <a:endParaRPr lang="zh-CN" altLang="en-US" sz="6000" dirty="0">
                  <a:solidFill>
                    <a:srgbClr val="887875"/>
                  </a:solidFill>
                  <a:latin typeface="汉仪雅酷黑W" panose="00020600040101010101" charset="-122"/>
                  <a:ea typeface="汉仪雅酷黑W" panose="00020600040101010101" charset="-122"/>
                  <a:sym typeface="微软雅黑" panose="020B0503020204020204" pitchFamily="34" charset="-122"/>
                </a:endParaRPr>
              </a:p>
            </p:txBody>
          </p:sp>
          <p:grpSp>
            <p:nvGrpSpPr>
              <p:cNvPr id="35" name="组合 34"/>
              <p:cNvGrpSpPr/>
              <p:nvPr/>
            </p:nvGrpSpPr>
            <p:grpSpPr>
              <a:xfrm>
                <a:off x="1642525" y="2228567"/>
                <a:ext cx="312611" cy="851623"/>
                <a:chOff x="1840862" y="2319865"/>
                <a:chExt cx="312611" cy="851623"/>
              </a:xfrm>
            </p:grpSpPr>
            <p:sp>
              <p:nvSpPr>
                <p:cNvPr id="33" name="文本框 32"/>
                <p:cNvSpPr txBox="1"/>
                <p:nvPr/>
              </p:nvSpPr>
              <p:spPr>
                <a:xfrm>
                  <a:off x="1840862" y="2319865"/>
                  <a:ext cx="309880" cy="460375"/>
                </a:xfrm>
                <a:prstGeom prst="rect">
                  <a:avLst/>
                </a:prstGeom>
                <a:noFill/>
              </p:spPr>
              <p:txBody>
                <a:bodyPr wrap="none" rtlCol="0">
                  <a:spAutoFit/>
                </a:bodyPr>
                <a:lstStyle/>
                <a:p>
                  <a:endParaRPr lang="en-US" altLang="zh-CN" sz="2400"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33"/>
                <p:cNvSpPr/>
                <p:nvPr/>
              </p:nvSpPr>
              <p:spPr>
                <a:xfrm>
                  <a:off x="1843593" y="2711113"/>
                  <a:ext cx="309880" cy="460375"/>
                </a:xfrm>
                <a:prstGeom prst="rect">
                  <a:avLst/>
                </a:prstGeom>
              </p:spPr>
              <p:txBody>
                <a:bodyPr wrap="none">
                  <a:spAutoFit/>
                </a:bodyPr>
                <a:lstStyle/>
                <a:p>
                  <a:pPr lvl="0"/>
                  <a:endParaRPr lang="zh-CN" altLang="en-US" sz="2400"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fade">
                                      <p:cBhvr>
                                        <p:cTn id="11" dur="1000"/>
                                        <p:tgtEl>
                                          <p:spTgt spid="75"/>
                                        </p:tgtEl>
                                      </p:cBhvr>
                                    </p:animEffect>
                                    <p:anim calcmode="lin" valueType="num">
                                      <p:cBhvr>
                                        <p:cTn id="12" dur="1000" fill="hold"/>
                                        <p:tgtEl>
                                          <p:spTgt spid="75"/>
                                        </p:tgtEl>
                                        <p:attrNameLst>
                                          <p:attrName>ppt_x</p:attrName>
                                        </p:attrNameLst>
                                      </p:cBhvr>
                                      <p:tavLst>
                                        <p:tav tm="0">
                                          <p:val>
                                            <p:strVal val="#ppt_x"/>
                                          </p:val>
                                        </p:tav>
                                        <p:tav tm="100000">
                                          <p:val>
                                            <p:strVal val="#ppt_x"/>
                                          </p:val>
                                        </p:tav>
                                      </p:tavLst>
                                    </p:anim>
                                    <p:anim calcmode="lin" valueType="num">
                                      <p:cBhvr>
                                        <p:cTn id="13" dur="900" decel="100000" fill="hold"/>
                                        <p:tgtEl>
                                          <p:spTgt spid="7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784860" y="291465"/>
            <a:ext cx="2444750"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研究价值</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633561" y="381000"/>
            <a:ext cx="723716" cy="461665"/>
            <a:chOff x="7070753" y="3387873"/>
            <a:chExt cx="1692247" cy="1079500"/>
          </a:xfrm>
        </p:grpSpPr>
        <p:cxnSp>
          <p:nvCxnSpPr>
            <p:cNvPr id="14" name="直接连接符 13"/>
            <p:cNvCxnSpPr/>
            <p:nvPr>
              <p:custDataLst>
                <p:tags r:id="rId3"/>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10256978">
            <a:off x="10136505" y="4865370"/>
            <a:ext cx="2630805" cy="2596515"/>
            <a:chOff x="-444096" y="-90212"/>
            <a:chExt cx="4208793" cy="4122855"/>
          </a:xfrm>
        </p:grpSpPr>
        <p:sp>
          <p:nvSpPr>
            <p:cNvPr id="18" name="椭圆 17"/>
            <p:cNvSpPr/>
            <p:nvPr>
              <p:custDataLst>
                <p:tags r:id="rId5"/>
              </p:custDataLst>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custDataLst>
                <p:tags r:id="rId6"/>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custDataLst>
                <p:tags r:id="rId7"/>
              </p:custDataLst>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custDataLst>
                <p:tags r:id="rId8"/>
              </p:custDataLst>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custDataLst>
                <p:tags r:id="rId9"/>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custDataLst>
                <p:tags r:id="rId10"/>
              </p:custDataLst>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custDataLst>
                <p:tags r:id="rId11"/>
              </p:custDataLst>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任意多边形: 形状 30"/>
          <p:cNvSpPr/>
          <p:nvPr/>
        </p:nvSpPr>
        <p:spPr>
          <a:xfrm>
            <a:off x="0" y="1818000"/>
            <a:ext cx="5040000" cy="5040000"/>
          </a:xfrm>
          <a:custGeom>
            <a:avLst/>
            <a:gdLst>
              <a:gd name="connsiteX0" fmla="*/ 0 w 457200"/>
              <a:gd name="connsiteY0" fmla="*/ 0 h 457200"/>
              <a:gd name="connsiteX1" fmla="*/ 457200 w 457200"/>
              <a:gd name="connsiteY1" fmla="*/ 457200 h 457200"/>
              <a:gd name="connsiteX2" fmla="*/ 0 w 457200"/>
              <a:gd name="connsiteY2" fmla="*/ 457200 h 457200"/>
            </a:gdLst>
            <a:ahLst/>
            <a:cxnLst>
              <a:cxn ang="0">
                <a:pos x="connsiteX0" y="connsiteY0"/>
              </a:cxn>
              <a:cxn ang="0">
                <a:pos x="connsiteX1" y="connsiteY1"/>
              </a:cxn>
              <a:cxn ang="0">
                <a:pos x="connsiteX2" y="connsiteY2"/>
              </a:cxn>
            </a:cxnLst>
            <a:rect l="l" t="t" r="r" b="b"/>
            <a:pathLst>
              <a:path w="457200" h="457200">
                <a:moveTo>
                  <a:pt x="0" y="0"/>
                </a:moveTo>
                <a:cubicBezTo>
                  <a:pt x="252505" y="0"/>
                  <a:pt x="457200" y="204695"/>
                  <a:pt x="457200" y="457200"/>
                </a:cubicBezTo>
                <a:lnTo>
                  <a:pt x="0" y="457200"/>
                </a:lnTo>
                <a:close/>
              </a:path>
            </a:pathLst>
          </a:custGeom>
          <a:blipFill dpi="0" rotWithShape="0">
            <a:blip r:embed="rId12" cstate="hqprint">
              <a:alphaModFix amt="9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49" name="组合 48"/>
          <p:cNvGrpSpPr/>
          <p:nvPr/>
        </p:nvGrpSpPr>
        <p:grpSpPr>
          <a:xfrm>
            <a:off x="4245621" y="4561548"/>
            <a:ext cx="7656587" cy="1912455"/>
            <a:chOff x="4022101" y="3967188"/>
            <a:chExt cx="7656587" cy="1912455"/>
          </a:xfrm>
        </p:grpSpPr>
        <p:grpSp>
          <p:nvGrpSpPr>
            <p:cNvPr id="4" name="组合 3"/>
            <p:cNvGrpSpPr/>
            <p:nvPr/>
          </p:nvGrpSpPr>
          <p:grpSpPr>
            <a:xfrm>
              <a:off x="4837833" y="4200703"/>
              <a:ext cx="6840855" cy="1678940"/>
              <a:chOff x="4621933" y="3815178"/>
              <a:chExt cx="6840855" cy="1678940"/>
            </a:xfrm>
          </p:grpSpPr>
          <p:sp>
            <p:nvSpPr>
              <p:cNvPr id="42" name="矩形 41"/>
              <p:cNvSpPr/>
              <p:nvPr/>
            </p:nvSpPr>
            <p:spPr>
              <a:xfrm>
                <a:off x="4817513" y="3815178"/>
                <a:ext cx="2495550" cy="460375"/>
              </a:xfrm>
              <a:prstGeom prst="rect">
                <a:avLst/>
              </a:prstGeom>
            </p:spPr>
            <p:txBody>
              <a:bodyPr wrap="square">
                <a:spAutoFit/>
              </a:bodyPr>
              <a:p>
                <a:r>
                  <a:rPr lang="zh-CN" altLang="en-US" sz="2400" b="1" dirty="0">
                    <a:solidFill>
                      <a:srgbClr val="40525E"/>
                    </a:solidFill>
                    <a:latin typeface="微软雅黑" panose="020B0503020204020204" pitchFamily="34" charset="-122"/>
                    <a:ea typeface="微软雅黑" panose="020B0503020204020204" pitchFamily="34" charset="-122"/>
                    <a:sym typeface="微软雅黑" panose="020B0503020204020204" pitchFamily="34" charset="-122"/>
                  </a:rPr>
                  <a:t>教师发展的需要</a:t>
                </a:r>
                <a:endParaRPr lang="zh-CN" altLang="en-US" sz="2400" b="1" dirty="0">
                  <a:solidFill>
                    <a:srgbClr val="40525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42"/>
              <p:cNvSpPr/>
              <p:nvPr/>
            </p:nvSpPr>
            <p:spPr>
              <a:xfrm>
                <a:off x="4621933" y="4202528"/>
                <a:ext cx="6840855" cy="1291590"/>
              </a:xfrm>
              <a:prstGeom prst="rect">
                <a:avLst/>
              </a:prstGeom>
            </p:spPr>
            <p:txBody>
              <a:bodyPr wrap="square">
                <a:spAutoFit/>
              </a:bodyPr>
              <a:p>
                <a:pPr>
                  <a:lnSpc>
                    <a:spcPct val="130000"/>
                  </a:lnSpc>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教师积极参与课程开发，一方面能提升教师的专业素养，另一方面能使教师从被动的课程实施者转变为积极的课程开发者，让教师从工作中获得创造的快乐和成就感。</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3" name="组合 32"/>
            <p:cNvGrpSpPr/>
            <p:nvPr/>
          </p:nvGrpSpPr>
          <p:grpSpPr>
            <a:xfrm>
              <a:off x="4022101" y="3967188"/>
              <a:ext cx="914400" cy="914400"/>
              <a:chOff x="4022101" y="3967188"/>
              <a:chExt cx="914400" cy="914400"/>
            </a:xfrm>
          </p:grpSpPr>
          <p:sp>
            <p:nvSpPr>
              <p:cNvPr id="36" name="椭圆 35"/>
              <p:cNvSpPr/>
              <p:nvPr/>
            </p:nvSpPr>
            <p:spPr>
              <a:xfrm>
                <a:off x="4022101" y="3967188"/>
                <a:ext cx="914400" cy="914400"/>
              </a:xfrm>
              <a:prstGeom prst="ellipse">
                <a:avLst/>
              </a:prstGeom>
              <a:solidFill>
                <a:srgbClr val="D4E8E8"/>
              </a:solid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形 23"/>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284466" y="4146001"/>
                <a:ext cx="553905" cy="553905"/>
              </a:xfrm>
              <a:prstGeom prst="rect">
                <a:avLst/>
              </a:prstGeom>
            </p:spPr>
          </p:pic>
        </p:grpSp>
      </p:grpSp>
      <p:grpSp>
        <p:nvGrpSpPr>
          <p:cNvPr id="32" name="组合 31"/>
          <p:cNvGrpSpPr/>
          <p:nvPr/>
        </p:nvGrpSpPr>
        <p:grpSpPr>
          <a:xfrm>
            <a:off x="2875182" y="2332917"/>
            <a:ext cx="8966667" cy="2290809"/>
            <a:chOff x="3028217" y="2646607"/>
            <a:chExt cx="8966667" cy="2290809"/>
          </a:xfrm>
        </p:grpSpPr>
        <p:sp>
          <p:nvSpPr>
            <p:cNvPr id="35" name="椭圆 34"/>
            <p:cNvSpPr/>
            <p:nvPr/>
          </p:nvSpPr>
          <p:spPr>
            <a:xfrm>
              <a:off x="3028217" y="2646607"/>
              <a:ext cx="914400" cy="914400"/>
            </a:xfrm>
            <a:prstGeom prst="ellipse">
              <a:avLst/>
            </a:prstGeom>
            <a:solidFill>
              <a:srgbClr val="D4E8E8"/>
            </a:solid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 name="组合 5"/>
            <p:cNvGrpSpPr/>
            <p:nvPr/>
          </p:nvGrpSpPr>
          <p:grpSpPr>
            <a:xfrm>
              <a:off x="4030079" y="2858426"/>
              <a:ext cx="7964805" cy="2078990"/>
              <a:chOff x="3623679" y="2584564"/>
              <a:chExt cx="7964805" cy="2078990"/>
            </a:xfrm>
          </p:grpSpPr>
          <p:sp>
            <p:nvSpPr>
              <p:cNvPr id="40" name="矩形 39"/>
              <p:cNvSpPr/>
              <p:nvPr/>
            </p:nvSpPr>
            <p:spPr>
              <a:xfrm>
                <a:off x="3623679" y="2584564"/>
                <a:ext cx="2644775" cy="460375"/>
              </a:xfrm>
              <a:prstGeom prst="rect">
                <a:avLst/>
              </a:prstGeom>
            </p:spPr>
            <p:txBody>
              <a:bodyPr wrap="square">
                <a:spAutoFit/>
              </a:bodyPr>
              <a:p>
                <a:r>
                  <a:rPr lang="zh-CN" altLang="en-US" sz="2400" b="1" dirty="0">
                    <a:solidFill>
                      <a:srgbClr val="40525E"/>
                    </a:solidFill>
                    <a:latin typeface="微软雅黑" panose="020B0503020204020204" pitchFamily="34" charset="-122"/>
                    <a:ea typeface="微软雅黑" panose="020B0503020204020204" pitchFamily="34" charset="-122"/>
                    <a:sym typeface="微软雅黑" panose="020B0503020204020204" pitchFamily="34" charset="-122"/>
                  </a:rPr>
                  <a:t>学生成长的需要</a:t>
                </a:r>
                <a:endParaRPr lang="zh-CN" altLang="en-US" sz="2400" b="1" dirty="0">
                  <a:solidFill>
                    <a:srgbClr val="40525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矩形 40"/>
              <p:cNvSpPr/>
              <p:nvPr/>
            </p:nvSpPr>
            <p:spPr>
              <a:xfrm>
                <a:off x="4524109" y="2971914"/>
                <a:ext cx="7064375" cy="1691640"/>
              </a:xfrm>
              <a:prstGeom prst="rect">
                <a:avLst/>
              </a:prstGeom>
            </p:spPr>
            <p:txBody>
              <a:bodyPr wrap="square">
                <a:spAutoFit/>
              </a:bodyPr>
              <a:p>
                <a:pPr>
                  <a:lnSpc>
                    <a:spcPct val="130000"/>
                  </a:lnSpc>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通过课程的整体开发与实施，让课程的设计、资源的选择、现场的学习等每一个环节，都着力激发学生的自主性，以期在同伴的交往和教师、家长及社会人士的协助支持下，探究知识、发展素养、价值体认、责任担当和塑造人格。</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7" name="图形 26"/>
            <p:cNvPicPr>
              <a:picLocks noChangeAspect="1"/>
            </p:cNvPicPr>
            <p:nvPr/>
          </p:nvPicPr>
          <p:blipFill>
            <a:blip r:embed="rId15" cstate="hqprint">
              <a:extLst>
                <a:ext uri="{96DAC541-7B7A-43D3-8B79-37D633B846F1}">
                  <asvg:svgBlip xmlns:asvg="http://schemas.microsoft.com/office/drawing/2016/SVG/main" r:embed="rId16"/>
                </a:ext>
              </a:extLst>
            </a:blip>
            <a:stretch>
              <a:fillRect/>
            </a:stretch>
          </p:blipFill>
          <p:spPr>
            <a:xfrm>
              <a:off x="3251200" y="2861256"/>
              <a:ext cx="502004" cy="502004"/>
            </a:xfrm>
            <a:prstGeom prst="rect">
              <a:avLst/>
            </a:prstGeom>
          </p:spPr>
        </p:pic>
      </p:grpSp>
      <p:grpSp>
        <p:nvGrpSpPr>
          <p:cNvPr id="30" name="组合 29"/>
          <p:cNvGrpSpPr/>
          <p:nvPr/>
        </p:nvGrpSpPr>
        <p:grpSpPr>
          <a:xfrm>
            <a:off x="862392" y="380769"/>
            <a:ext cx="10904735" cy="2091690"/>
            <a:chOff x="862392" y="571904"/>
            <a:chExt cx="10904735" cy="2091690"/>
          </a:xfrm>
        </p:grpSpPr>
        <p:sp>
          <p:nvSpPr>
            <p:cNvPr id="16" name="椭圆 15"/>
            <p:cNvSpPr/>
            <p:nvPr/>
          </p:nvSpPr>
          <p:spPr>
            <a:xfrm>
              <a:off x="862392" y="1360800"/>
              <a:ext cx="914400" cy="914400"/>
            </a:xfrm>
            <a:prstGeom prst="ellipse">
              <a:avLst/>
            </a:prstGeom>
            <a:solidFill>
              <a:srgbClr val="D4E8E8"/>
            </a:solid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1911292" y="571904"/>
              <a:ext cx="9855835" cy="2091690"/>
              <a:chOff x="1911292" y="571904"/>
              <a:chExt cx="9855835" cy="2091690"/>
            </a:xfrm>
          </p:grpSpPr>
          <p:sp>
            <p:nvSpPr>
              <p:cNvPr id="38" name="矩形 37"/>
              <p:cNvSpPr/>
              <p:nvPr/>
            </p:nvSpPr>
            <p:spPr>
              <a:xfrm>
                <a:off x="1911292" y="1539009"/>
                <a:ext cx="2926715" cy="460375"/>
              </a:xfrm>
              <a:prstGeom prst="rect">
                <a:avLst/>
              </a:prstGeom>
            </p:spPr>
            <p:txBody>
              <a:bodyPr wrap="square">
                <a:spAutoFit/>
              </a:bodyPr>
              <a:p>
                <a:r>
                  <a:rPr lang="zh-CN" altLang="en-US" sz="2400" b="1" dirty="0">
                    <a:solidFill>
                      <a:srgbClr val="40525E"/>
                    </a:solidFill>
                    <a:latin typeface="微软雅黑" panose="020B0503020204020204" pitchFamily="34" charset="-122"/>
                    <a:ea typeface="微软雅黑" panose="020B0503020204020204" pitchFamily="34" charset="-122"/>
                    <a:sym typeface="微软雅黑" panose="020B0503020204020204" pitchFamily="34" charset="-122"/>
                  </a:rPr>
                  <a:t>我国课程改革的需要</a:t>
                </a:r>
                <a:endParaRPr lang="zh-CN" altLang="en-US" sz="2400" b="1" dirty="0">
                  <a:solidFill>
                    <a:srgbClr val="40525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38"/>
              <p:cNvSpPr/>
              <p:nvPr/>
            </p:nvSpPr>
            <p:spPr>
              <a:xfrm>
                <a:off x="4838007" y="571904"/>
                <a:ext cx="6929120" cy="2091690"/>
              </a:xfrm>
              <a:prstGeom prst="rect">
                <a:avLst/>
              </a:prstGeom>
            </p:spPr>
            <p:txBody>
              <a:bodyPr wrap="square">
                <a:spAutoFit/>
              </a:bodyPr>
              <a:p>
                <a:pPr>
                  <a:lnSpc>
                    <a:spcPct val="130000"/>
                  </a:lnSpc>
                </a:pPr>
                <a:r>
                  <a:rPr lang="zh-CN" altLang="en-US"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项目化学习”，不论是理论层面还是实践层面，都有巨大的研究空间。国家三级课程的设置，目的之一就是鼓励各地方、学校开发丰富多彩的适合本地区、学校学生的课程，促进学生们的全面发展。所以开展本课题研究，具有一定的实践意义，能够为各个学校提供研究样本。</a:t>
                </a:r>
                <a:endParaRPr lang="zh-CN" altLang="en-US"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9" name="图形 28"/>
            <p:cNvPicPr>
              <a:picLocks noChangeAspect="1"/>
            </p:cNvPicPr>
            <p:nvPr/>
          </p:nvPicPr>
          <p:blipFill>
            <a:blip r:embed="rId17" cstate="hqprint">
              <a:extLst>
                <a:ext uri="{96DAC541-7B7A-43D3-8B79-37D633B846F1}">
                  <asvg:svgBlip xmlns:asvg="http://schemas.microsoft.com/office/drawing/2016/SVG/main" r:embed="rId18"/>
                </a:ext>
              </a:extLst>
            </a:blip>
            <a:stretch>
              <a:fillRect/>
            </a:stretch>
          </p:blipFill>
          <p:spPr>
            <a:xfrm>
              <a:off x="999323" y="1557987"/>
              <a:ext cx="552813" cy="55281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anim calcmode="lin" valueType="num">
                                      <p:cBhvr>
                                        <p:cTn id="20" dur="500" fill="hold"/>
                                        <p:tgtEl>
                                          <p:spTgt spid="49"/>
                                        </p:tgtEl>
                                        <p:attrNameLst>
                                          <p:attrName>ppt_x</p:attrName>
                                        </p:attrNameLst>
                                      </p:cBhvr>
                                      <p:tavLst>
                                        <p:tav tm="0">
                                          <p:val>
                                            <p:strVal val="#ppt_x"/>
                                          </p:val>
                                        </p:tav>
                                        <p:tav tm="100000">
                                          <p:val>
                                            <p:strVal val="#ppt_x"/>
                                          </p:val>
                                        </p:tav>
                                      </p:tavLst>
                                    </p:anim>
                                    <p:anim calcmode="lin" valueType="num">
                                      <p:cBhvr>
                                        <p:cTn id="21"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rPr>
              <a:t>4</a:t>
            </a:r>
            <a:endPar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25215" y="2406015"/>
            <a:ext cx="5328285" cy="2399665"/>
          </a:xfrm>
          <a:prstGeom prst="rect">
            <a:avLst/>
          </a:prstGeom>
        </p:spPr>
        <p:txBody>
          <a:bodyPr wrap="square">
            <a:spAutoFit/>
          </a:bodyPr>
          <a:lstStyle/>
          <a:p>
            <a:pPr algn="dist"/>
            <a:r>
              <a:rPr lang="zh-CN" altLang="en-US" sz="72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研究目标</a:t>
            </a:r>
            <a:endParaRPr lang="zh-CN" altLang="en-US" sz="60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784860" y="291465"/>
            <a:ext cx="2444750"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研究目标</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633561" y="381000"/>
            <a:ext cx="723716" cy="461665"/>
            <a:chOff x="7070753" y="3387873"/>
            <a:chExt cx="1692247" cy="1079500"/>
          </a:xfrm>
        </p:grpSpPr>
        <p:cxnSp>
          <p:nvCxnSpPr>
            <p:cNvPr id="14" name="直接连接符 13"/>
            <p:cNvCxnSpPr/>
            <p:nvPr>
              <p:custDataLst>
                <p:tags r:id="rId3"/>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10256978">
            <a:off x="10136505" y="4865370"/>
            <a:ext cx="2630805" cy="2596515"/>
            <a:chOff x="-444096" y="-90212"/>
            <a:chExt cx="4208793" cy="4122855"/>
          </a:xfrm>
        </p:grpSpPr>
        <p:sp>
          <p:nvSpPr>
            <p:cNvPr id="18" name="椭圆 17"/>
            <p:cNvSpPr/>
            <p:nvPr>
              <p:custDataLst>
                <p:tags r:id="rId5"/>
              </p:custDataLst>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custDataLst>
                <p:tags r:id="rId6"/>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custDataLst>
                <p:tags r:id="rId7"/>
              </p:custDataLst>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custDataLst>
                <p:tags r:id="rId8"/>
              </p:custDataLst>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custDataLst>
                <p:tags r:id="rId9"/>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custDataLst>
                <p:tags r:id="rId10"/>
              </p:custDataLst>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custDataLst>
                <p:tags r:id="rId11"/>
              </p:custDataLst>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0" name="文本框 99"/>
          <p:cNvSpPr txBox="1"/>
          <p:nvPr/>
        </p:nvSpPr>
        <p:spPr>
          <a:xfrm>
            <a:off x="474980" y="1050290"/>
            <a:ext cx="11367135" cy="5569585"/>
          </a:xfrm>
          <a:prstGeom prst="rect">
            <a:avLst/>
          </a:prstGeom>
          <a:noFill/>
          <a:ln w="9525">
            <a:noFill/>
          </a:ln>
        </p:spPr>
        <p:txBody>
          <a:bodyPr wrap="square">
            <a:spAutoFit/>
          </a:bodyPr>
          <a:p>
            <a:pPr indent="0"/>
            <a:r>
              <a:rPr lang="en-US" altLang="zh-CN" sz="3200" b="1">
                <a:ea typeface="宋体" panose="02010600030101010101" pitchFamily="2" charset="-122"/>
              </a:rPr>
              <a:t>1.</a:t>
            </a:r>
            <a:r>
              <a:rPr lang="zh-CN" sz="3200" b="1">
                <a:ea typeface="宋体" panose="02010600030101010101" pitchFamily="2" charset="-122"/>
              </a:rPr>
              <a:t>通过研究，进一步深化对综合实践活动项目化实施的内涵及指导规律的认识和理解，获得系统而具体的实践经验。</a:t>
            </a:r>
            <a:endParaRPr lang="zh-CN" sz="3200" b="1">
              <a:ea typeface="宋体" panose="02010600030101010101" pitchFamily="2" charset="-122"/>
            </a:endParaRPr>
          </a:p>
          <a:p>
            <a:pPr indent="0"/>
            <a:endParaRPr lang="zh-CN" sz="1200" b="1">
              <a:ea typeface="宋体" panose="02010600030101010101" pitchFamily="2" charset="-122"/>
            </a:endParaRPr>
          </a:p>
          <a:p>
            <a:pPr indent="0"/>
            <a:r>
              <a:rPr lang="en-US" altLang="zh-CN" sz="3200" b="1">
                <a:ea typeface="宋体" panose="02010600030101010101" pitchFamily="2" charset="-122"/>
                <a:sym typeface="+mn-ea"/>
              </a:rPr>
              <a:t>2.</a:t>
            </a:r>
            <a:r>
              <a:rPr lang="zh-CN" sz="3200" b="1">
                <a:ea typeface="宋体" panose="02010600030101010101" pitchFamily="2" charset="-122"/>
                <a:sym typeface="+mn-ea"/>
              </a:rPr>
              <a:t>通过研究，改善综合实践活动评价的实际行动，通过活动中的项目化实施有效地发挥导向性的育人功能，促进学生综合实践活动能力的发展，提升学生的综合素质。</a:t>
            </a:r>
            <a:endParaRPr lang="zh-CN" sz="3200" b="1">
              <a:ea typeface="宋体" panose="02010600030101010101" pitchFamily="2" charset="-122"/>
              <a:sym typeface="+mn-ea"/>
            </a:endParaRPr>
          </a:p>
          <a:p>
            <a:pPr indent="0"/>
            <a:endParaRPr lang="zh-CN" sz="1200" b="1">
              <a:ea typeface="宋体" panose="02010600030101010101" pitchFamily="2" charset="-122"/>
              <a:sym typeface="+mn-ea"/>
            </a:endParaRPr>
          </a:p>
          <a:p>
            <a:pPr indent="0"/>
            <a:r>
              <a:rPr lang="zh-CN" sz="3200" b="1">
                <a:ea typeface="宋体" panose="02010600030101010101" pitchFamily="2" charset="-122"/>
              </a:rPr>
              <a:t>3.通过研究，促进教师以促进学生综合素质持续发展为目的，提高设计与实施综合实践活动、特别是进行课程开发的能力。</a:t>
            </a:r>
            <a:endParaRPr lang="zh-CN" sz="3200" b="1">
              <a:ea typeface="宋体" panose="02010600030101010101" pitchFamily="2" charset="-122"/>
            </a:endParaRPr>
          </a:p>
          <a:p>
            <a:pPr indent="0"/>
            <a:endParaRPr lang="zh-CN" sz="1200" b="1">
              <a:ea typeface="宋体" panose="02010600030101010101" pitchFamily="2" charset="-122"/>
            </a:endParaRPr>
          </a:p>
          <a:p>
            <a:pPr indent="0"/>
            <a:r>
              <a:rPr lang="zh-CN" sz="3200" b="1">
                <a:ea typeface="宋体" panose="02010600030101010101" pitchFamily="2" charset="-122"/>
              </a:rPr>
              <a:t>4.通过研究，发展教师的课程研究能力，不断提高综合实践活动的专业素养，促进综合实践活动教师的专业成长。</a:t>
            </a:r>
            <a:endParaRPr lang="zh-CN" sz="3200" b="1">
              <a:ea typeface="宋体" panose="02010600030101010101" pitchFamily="2" charset="-122"/>
            </a:endParaRPr>
          </a:p>
          <a:p>
            <a:pPr indent="0"/>
            <a:endParaRPr lang="zh-CN" altLang="en-US" sz="3200" b="1">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rPr>
              <a:t>5</a:t>
            </a:r>
            <a:endPar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25215" y="2406015"/>
            <a:ext cx="5328285" cy="2399665"/>
          </a:xfrm>
          <a:prstGeom prst="rect">
            <a:avLst/>
          </a:prstGeom>
        </p:spPr>
        <p:txBody>
          <a:bodyPr wrap="square">
            <a:spAutoFit/>
          </a:bodyPr>
          <a:lstStyle/>
          <a:p>
            <a:pPr algn="dist"/>
            <a:r>
              <a:rPr lang="zh-CN" altLang="en-US" sz="72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研究内容</a:t>
            </a:r>
            <a:endParaRPr lang="zh-CN" altLang="en-US" sz="60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784860" y="291465"/>
            <a:ext cx="2444750"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研究内容</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633561" y="381000"/>
            <a:ext cx="723716" cy="461665"/>
            <a:chOff x="7070753" y="3387873"/>
            <a:chExt cx="1692247" cy="1079500"/>
          </a:xfrm>
        </p:grpSpPr>
        <p:cxnSp>
          <p:nvCxnSpPr>
            <p:cNvPr id="14" name="直接连接符 13"/>
            <p:cNvCxnSpPr/>
            <p:nvPr>
              <p:custDataLst>
                <p:tags r:id="rId3"/>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10256978">
            <a:off x="10136505" y="4865370"/>
            <a:ext cx="2630805" cy="2596515"/>
            <a:chOff x="-444096" y="-90212"/>
            <a:chExt cx="4208793" cy="4122855"/>
          </a:xfrm>
        </p:grpSpPr>
        <p:sp>
          <p:nvSpPr>
            <p:cNvPr id="18" name="椭圆 17"/>
            <p:cNvSpPr/>
            <p:nvPr>
              <p:custDataLst>
                <p:tags r:id="rId5"/>
              </p:custDataLst>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custDataLst>
                <p:tags r:id="rId6"/>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custDataLst>
                <p:tags r:id="rId7"/>
              </p:custDataLst>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custDataLst>
                <p:tags r:id="rId8"/>
              </p:custDataLst>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custDataLst>
                <p:tags r:id="rId9"/>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custDataLst>
                <p:tags r:id="rId10"/>
              </p:custDataLst>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custDataLst>
                <p:tags r:id="rId11"/>
              </p:custDataLst>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72" name="Straight Connector 21"/>
          <p:cNvCxnSpPr/>
          <p:nvPr/>
        </p:nvCxnSpPr>
        <p:spPr>
          <a:xfrm>
            <a:off x="2888141" y="2720731"/>
            <a:ext cx="0" cy="1368355"/>
          </a:xfrm>
          <a:prstGeom prst="line">
            <a:avLst/>
          </a:prstGeom>
          <a:noFill/>
          <a:ln w="12700" cap="flat" cmpd="sng" algn="ctr">
            <a:solidFill>
              <a:srgbClr val="F4C57A"/>
            </a:solidFill>
            <a:prstDash val="solid"/>
            <a:miter lim="800000"/>
            <a:headEnd type="triangle" w="lg" len="lg"/>
          </a:ln>
          <a:effectLst/>
        </p:spPr>
      </p:cxnSp>
      <p:cxnSp>
        <p:nvCxnSpPr>
          <p:cNvPr id="73" name="Straight Connector 139"/>
          <p:cNvCxnSpPr/>
          <p:nvPr/>
        </p:nvCxnSpPr>
        <p:spPr>
          <a:xfrm flipV="1">
            <a:off x="4268360" y="3022313"/>
            <a:ext cx="0" cy="1368355"/>
          </a:xfrm>
          <a:prstGeom prst="line">
            <a:avLst/>
          </a:prstGeom>
          <a:noFill/>
          <a:ln w="12700" cap="flat" cmpd="sng" algn="ctr">
            <a:solidFill>
              <a:srgbClr val="40525E"/>
            </a:solidFill>
            <a:prstDash val="solid"/>
            <a:miter lim="800000"/>
            <a:headEnd type="triangle" w="lg" len="lg"/>
          </a:ln>
          <a:effectLst/>
        </p:spPr>
      </p:cxnSp>
      <p:cxnSp>
        <p:nvCxnSpPr>
          <p:cNvPr id="74" name="Straight Connector 58"/>
          <p:cNvCxnSpPr/>
          <p:nvPr/>
        </p:nvCxnSpPr>
        <p:spPr>
          <a:xfrm>
            <a:off x="5686675" y="2720731"/>
            <a:ext cx="0" cy="1368355"/>
          </a:xfrm>
          <a:prstGeom prst="line">
            <a:avLst/>
          </a:prstGeom>
          <a:noFill/>
          <a:ln w="12700" cap="flat" cmpd="sng" algn="ctr">
            <a:solidFill>
              <a:srgbClr val="F4C57A"/>
            </a:solidFill>
            <a:prstDash val="solid"/>
            <a:miter lim="800000"/>
            <a:headEnd type="triangle" w="lg" len="lg"/>
          </a:ln>
          <a:effectLst/>
        </p:spPr>
      </p:cxnSp>
      <p:cxnSp>
        <p:nvCxnSpPr>
          <p:cNvPr id="75" name="Straight Connector 61"/>
          <p:cNvCxnSpPr/>
          <p:nvPr/>
        </p:nvCxnSpPr>
        <p:spPr>
          <a:xfrm>
            <a:off x="8454502" y="2720731"/>
            <a:ext cx="0" cy="1368355"/>
          </a:xfrm>
          <a:prstGeom prst="line">
            <a:avLst/>
          </a:prstGeom>
          <a:noFill/>
          <a:ln w="12700" cap="flat" cmpd="sng" algn="ctr">
            <a:solidFill>
              <a:srgbClr val="F4C57A"/>
            </a:solidFill>
            <a:prstDash val="solid"/>
            <a:miter lim="800000"/>
            <a:headEnd type="triangle" w="lg" len="lg"/>
          </a:ln>
          <a:effectLst/>
        </p:spPr>
      </p:cxnSp>
      <p:cxnSp>
        <p:nvCxnSpPr>
          <p:cNvPr id="76" name="Straight Connector 64"/>
          <p:cNvCxnSpPr/>
          <p:nvPr/>
        </p:nvCxnSpPr>
        <p:spPr>
          <a:xfrm flipV="1">
            <a:off x="7080095" y="3022313"/>
            <a:ext cx="0" cy="1368355"/>
          </a:xfrm>
          <a:prstGeom prst="line">
            <a:avLst/>
          </a:prstGeom>
          <a:noFill/>
          <a:ln w="12700" cap="flat" cmpd="sng" algn="ctr">
            <a:solidFill>
              <a:srgbClr val="40525E"/>
            </a:solidFill>
            <a:prstDash val="solid"/>
            <a:miter lim="800000"/>
            <a:headEnd type="triangle" w="lg" len="lg"/>
          </a:ln>
          <a:effectLst/>
        </p:spPr>
      </p:cxnSp>
      <p:cxnSp>
        <p:nvCxnSpPr>
          <p:cNvPr id="77" name="Straight Connector 67"/>
          <p:cNvCxnSpPr/>
          <p:nvPr/>
        </p:nvCxnSpPr>
        <p:spPr>
          <a:xfrm flipV="1">
            <a:off x="9872785" y="3022313"/>
            <a:ext cx="0" cy="1368355"/>
          </a:xfrm>
          <a:prstGeom prst="line">
            <a:avLst/>
          </a:prstGeom>
          <a:noFill/>
          <a:ln w="12700" cap="flat" cmpd="sng" algn="ctr">
            <a:solidFill>
              <a:srgbClr val="40525E"/>
            </a:solidFill>
            <a:prstDash val="solid"/>
            <a:miter lim="800000"/>
            <a:headEnd type="triangle" w="lg" len="lg"/>
          </a:ln>
          <a:effectLst/>
        </p:spPr>
      </p:cxnSp>
      <p:grpSp>
        <p:nvGrpSpPr>
          <p:cNvPr id="133" name="组合 132"/>
          <p:cNvGrpSpPr/>
          <p:nvPr/>
        </p:nvGrpSpPr>
        <p:grpSpPr>
          <a:xfrm>
            <a:off x="2454715" y="2679944"/>
            <a:ext cx="7854375" cy="1768884"/>
            <a:chOff x="1770185" y="3035544"/>
            <a:chExt cx="7854375" cy="1768884"/>
          </a:xfrm>
        </p:grpSpPr>
        <p:sp>
          <p:nvSpPr>
            <p:cNvPr id="67" name="Rectangle 44"/>
            <p:cNvSpPr/>
            <p:nvPr/>
          </p:nvSpPr>
          <p:spPr>
            <a:xfrm rot="3455767">
              <a:off x="8033164" y="3081411"/>
              <a:ext cx="884442" cy="1695360"/>
            </a:xfrm>
            <a:prstGeom prst="rect">
              <a:avLst/>
            </a:prstGeom>
            <a:solidFill>
              <a:srgbClr val="FBEACE">
                <a:alpha val="50000"/>
              </a:srgb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1"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35"/>
            <p:cNvSpPr/>
            <p:nvPr/>
          </p:nvSpPr>
          <p:spPr>
            <a:xfrm rot="18144233" flipH="1">
              <a:off x="3876406" y="3081411"/>
              <a:ext cx="884442" cy="1695360"/>
            </a:xfrm>
            <a:prstGeom prst="rect">
              <a:avLst/>
            </a:prstGeom>
            <a:solidFill>
              <a:srgbClr val="FBEACE">
                <a:alpha val="50000"/>
              </a:srgb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1"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39"/>
            <p:cNvSpPr/>
            <p:nvPr/>
          </p:nvSpPr>
          <p:spPr>
            <a:xfrm rot="3455767">
              <a:off x="5247831" y="3081411"/>
              <a:ext cx="884442" cy="1695360"/>
            </a:xfrm>
            <a:prstGeom prst="rect">
              <a:avLst/>
            </a:prstGeom>
            <a:solidFill>
              <a:srgbClr val="FBEACE">
                <a:alpha val="50000"/>
              </a:srgb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1"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Rectangle 42"/>
            <p:cNvSpPr/>
            <p:nvPr/>
          </p:nvSpPr>
          <p:spPr>
            <a:xfrm rot="18144233" flipH="1">
              <a:off x="6661739" y="3081411"/>
              <a:ext cx="884442" cy="1695360"/>
            </a:xfrm>
            <a:prstGeom prst="rect">
              <a:avLst/>
            </a:prstGeom>
            <a:solidFill>
              <a:srgbClr val="FBEACE">
                <a:alpha val="50000"/>
              </a:srgb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1"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Rectangle 17"/>
            <p:cNvSpPr/>
            <p:nvPr/>
          </p:nvSpPr>
          <p:spPr>
            <a:xfrm rot="3455767">
              <a:off x="2462498" y="3081411"/>
              <a:ext cx="884442" cy="1695360"/>
            </a:xfrm>
            <a:prstGeom prst="rect">
              <a:avLst/>
            </a:prstGeom>
            <a:solidFill>
              <a:srgbClr val="FBEACE">
                <a:alpha val="50000"/>
              </a:srgb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1"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0" name="组合 129"/>
            <p:cNvGrpSpPr/>
            <p:nvPr/>
          </p:nvGrpSpPr>
          <p:grpSpPr>
            <a:xfrm>
              <a:off x="4568718" y="3919986"/>
              <a:ext cx="884442" cy="884442"/>
              <a:chOff x="4568718" y="3919986"/>
              <a:chExt cx="884442" cy="884442"/>
            </a:xfrm>
          </p:grpSpPr>
          <p:sp>
            <p:nvSpPr>
              <p:cNvPr id="81" name="Oval 36"/>
              <p:cNvSpPr/>
              <p:nvPr/>
            </p:nvSpPr>
            <p:spPr>
              <a:xfrm flipH="1">
                <a:off x="4568718" y="3919986"/>
                <a:ext cx="884442" cy="884442"/>
              </a:xfrm>
              <a:prstGeom prst="ellipse">
                <a:avLst/>
              </a:prstGeom>
              <a:solidFill>
                <a:srgbClr val="F4C57A"/>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en-AU"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7" name="图形 2"/>
              <p:cNvPicPr>
                <a:picLocks noChangeAspect="1"/>
              </p:cNvPicPr>
              <p:nvPr/>
            </p:nvPicPr>
            <p:blipFill>
              <a:blip r:embed="rId12" cstate="hqprint">
                <a:extLst>
                  <a:ext uri="{96DAC541-7B7A-43D3-8B79-37D633B846F1}">
                    <asvg:svgBlip xmlns:asvg="http://schemas.microsoft.com/office/drawing/2016/SVG/main" r:embed="rId13"/>
                  </a:ext>
                </a:extLst>
              </a:blip>
              <a:stretch>
                <a:fillRect/>
              </a:stretch>
            </p:blipFill>
            <p:spPr>
              <a:xfrm>
                <a:off x="4807149" y="4104050"/>
                <a:ext cx="406561" cy="406561"/>
              </a:xfrm>
              <a:prstGeom prst="rect">
                <a:avLst/>
              </a:prstGeom>
            </p:spPr>
          </p:pic>
        </p:grpSp>
        <p:grpSp>
          <p:nvGrpSpPr>
            <p:cNvPr id="131" name="组合 130"/>
            <p:cNvGrpSpPr/>
            <p:nvPr/>
          </p:nvGrpSpPr>
          <p:grpSpPr>
            <a:xfrm>
              <a:off x="3169452" y="3035544"/>
              <a:ext cx="884442" cy="884442"/>
              <a:chOff x="3169452" y="3035544"/>
              <a:chExt cx="884442" cy="884442"/>
            </a:xfrm>
          </p:grpSpPr>
          <p:sp>
            <p:nvSpPr>
              <p:cNvPr id="80" name="Oval 122"/>
              <p:cNvSpPr/>
              <p:nvPr/>
            </p:nvSpPr>
            <p:spPr>
              <a:xfrm>
                <a:off x="3169452" y="3035544"/>
                <a:ext cx="884442" cy="884442"/>
              </a:xfrm>
              <a:prstGeom prst="ellipse">
                <a:avLst/>
              </a:prstGeom>
              <a:solidFill>
                <a:srgbClr val="40525E"/>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en-AU"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8" name="图形 10"/>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342539" y="3177669"/>
                <a:ext cx="554066" cy="554066"/>
              </a:xfrm>
              <a:prstGeom prst="rect">
                <a:avLst/>
              </a:prstGeom>
            </p:spPr>
          </p:pic>
        </p:grpSp>
        <p:grpSp>
          <p:nvGrpSpPr>
            <p:cNvPr id="132" name="组合 131"/>
            <p:cNvGrpSpPr/>
            <p:nvPr/>
          </p:nvGrpSpPr>
          <p:grpSpPr>
            <a:xfrm>
              <a:off x="1770185" y="3919986"/>
              <a:ext cx="884442" cy="884442"/>
              <a:chOff x="1770185" y="3919986"/>
              <a:chExt cx="884442" cy="884442"/>
            </a:xfrm>
          </p:grpSpPr>
          <p:sp>
            <p:nvSpPr>
              <p:cNvPr id="79" name="Oval 16"/>
              <p:cNvSpPr/>
              <p:nvPr/>
            </p:nvSpPr>
            <p:spPr>
              <a:xfrm>
                <a:off x="1770185" y="3919986"/>
                <a:ext cx="884442" cy="884442"/>
              </a:xfrm>
              <a:prstGeom prst="ellipse">
                <a:avLst/>
              </a:prstGeom>
              <a:solidFill>
                <a:srgbClr val="F4C57A"/>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en-AU"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9" name="图形 12"/>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804841" y="3953724"/>
                <a:ext cx="849786" cy="849786"/>
              </a:xfrm>
              <a:prstGeom prst="rect">
                <a:avLst/>
              </a:prstGeom>
            </p:spPr>
          </p:pic>
        </p:grpSp>
        <p:grpSp>
          <p:nvGrpSpPr>
            <p:cNvPr id="12" name="组合 11"/>
            <p:cNvGrpSpPr/>
            <p:nvPr/>
          </p:nvGrpSpPr>
          <p:grpSpPr>
            <a:xfrm>
              <a:off x="5954785" y="3035544"/>
              <a:ext cx="884442" cy="884442"/>
              <a:chOff x="5954785" y="3035544"/>
              <a:chExt cx="884442" cy="884442"/>
            </a:xfrm>
          </p:grpSpPr>
          <p:sp>
            <p:nvSpPr>
              <p:cNvPr id="82" name="Oval 41"/>
              <p:cNvSpPr/>
              <p:nvPr/>
            </p:nvSpPr>
            <p:spPr>
              <a:xfrm>
                <a:off x="5954785" y="3035544"/>
                <a:ext cx="884442" cy="884442"/>
              </a:xfrm>
              <a:prstGeom prst="ellipse">
                <a:avLst/>
              </a:prstGeom>
              <a:solidFill>
                <a:srgbClr val="40525E"/>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en-AU"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6" name="图形 14"/>
              <p:cNvPicPr>
                <a:picLocks noChangeAspect="1"/>
              </p:cNvPicPr>
              <p:nvPr/>
            </p:nvPicPr>
            <p:blipFill>
              <a:blip r:embed="rId18" cstate="hqprint">
                <a:extLst>
                  <a:ext uri="{96DAC541-7B7A-43D3-8B79-37D633B846F1}">
                    <asvg:svgBlip xmlns:asvg="http://schemas.microsoft.com/office/drawing/2016/SVG/main" r:embed="rId19"/>
                  </a:ext>
                </a:extLst>
              </a:blip>
              <a:stretch>
                <a:fillRect/>
              </a:stretch>
            </p:blipFill>
            <p:spPr>
              <a:xfrm>
                <a:off x="6177688" y="3236950"/>
                <a:ext cx="481630" cy="481630"/>
              </a:xfrm>
              <a:prstGeom prst="rect">
                <a:avLst/>
              </a:prstGeom>
            </p:spPr>
          </p:pic>
        </p:grpSp>
        <p:grpSp>
          <p:nvGrpSpPr>
            <p:cNvPr id="127" name="组合 126"/>
            <p:cNvGrpSpPr/>
            <p:nvPr/>
          </p:nvGrpSpPr>
          <p:grpSpPr>
            <a:xfrm>
              <a:off x="8740118" y="3035544"/>
              <a:ext cx="884442" cy="884442"/>
              <a:chOff x="8740118" y="3035544"/>
              <a:chExt cx="884442" cy="884442"/>
            </a:xfrm>
          </p:grpSpPr>
          <p:sp>
            <p:nvSpPr>
              <p:cNvPr id="78" name="Oval 46"/>
              <p:cNvSpPr/>
              <p:nvPr/>
            </p:nvSpPr>
            <p:spPr>
              <a:xfrm>
                <a:off x="8740118" y="3035544"/>
                <a:ext cx="884442" cy="884442"/>
              </a:xfrm>
              <a:prstGeom prst="ellipse">
                <a:avLst/>
              </a:prstGeom>
              <a:solidFill>
                <a:srgbClr val="40525E"/>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96" name="图形 95"/>
              <p:cNvPicPr>
                <a:picLocks noChangeAspect="1"/>
              </p:cNvPicPr>
              <p:nvPr/>
            </p:nvPicPr>
            <p:blipFill>
              <a:blip r:embed="rId20" cstate="hqprint">
                <a:extLst>
                  <a:ext uri="{96DAC541-7B7A-43D3-8B79-37D633B846F1}">
                    <asvg:svgBlip xmlns:asvg="http://schemas.microsoft.com/office/drawing/2016/SVG/main" r:embed="rId21"/>
                  </a:ext>
                </a:extLst>
              </a:blip>
              <a:stretch>
                <a:fillRect/>
              </a:stretch>
            </p:blipFill>
            <p:spPr>
              <a:xfrm>
                <a:off x="8987748" y="3258825"/>
                <a:ext cx="444256" cy="444256"/>
              </a:xfrm>
              <a:prstGeom prst="rect">
                <a:avLst/>
              </a:prstGeom>
            </p:spPr>
          </p:pic>
        </p:grpSp>
        <p:grpSp>
          <p:nvGrpSpPr>
            <p:cNvPr id="128" name="组合 127"/>
            <p:cNvGrpSpPr/>
            <p:nvPr/>
          </p:nvGrpSpPr>
          <p:grpSpPr>
            <a:xfrm>
              <a:off x="7354052" y="3919986"/>
              <a:ext cx="884442" cy="884442"/>
              <a:chOff x="7354052" y="3919986"/>
              <a:chExt cx="884442" cy="884442"/>
            </a:xfrm>
          </p:grpSpPr>
          <p:sp>
            <p:nvSpPr>
              <p:cNvPr id="83" name="Oval 43"/>
              <p:cNvSpPr/>
              <p:nvPr/>
            </p:nvSpPr>
            <p:spPr>
              <a:xfrm flipH="1">
                <a:off x="7354052" y="3919986"/>
                <a:ext cx="884442" cy="884442"/>
              </a:xfrm>
              <a:prstGeom prst="ellipse">
                <a:avLst/>
              </a:prstGeom>
              <a:solidFill>
                <a:srgbClr val="F4C57A"/>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97" name="图形 96"/>
              <p:cNvPicPr>
                <a:picLocks noChangeAspect="1"/>
              </p:cNvPicPr>
              <p:nvPr/>
            </p:nvPicPr>
            <p:blipFill>
              <a:blip r:embed="rId22" cstate="hqprint">
                <a:extLst>
                  <a:ext uri="{96DAC541-7B7A-43D3-8B79-37D633B846F1}">
                    <asvg:svgBlip xmlns:asvg="http://schemas.microsoft.com/office/drawing/2016/SVG/main" r:embed="rId23"/>
                  </a:ext>
                </a:extLst>
              </a:blip>
              <a:stretch>
                <a:fillRect/>
              </a:stretch>
            </p:blipFill>
            <p:spPr>
              <a:xfrm>
                <a:off x="7567941" y="4126732"/>
                <a:ext cx="470949" cy="470949"/>
              </a:xfrm>
              <a:prstGeom prst="rect">
                <a:avLst/>
              </a:prstGeom>
            </p:spPr>
          </p:pic>
        </p:grpSp>
      </p:grpSp>
      <p:sp>
        <p:nvSpPr>
          <p:cNvPr id="98" name="矩形 97"/>
          <p:cNvSpPr/>
          <p:nvPr/>
        </p:nvSpPr>
        <p:spPr>
          <a:xfrm>
            <a:off x="461645" y="1182370"/>
            <a:ext cx="3565525" cy="1563370"/>
          </a:xfrm>
          <a:prstGeom prst="rect">
            <a:avLst/>
          </a:prstGeom>
        </p:spPr>
        <p:txBody>
          <a:bodyPr wrap="square">
            <a:noAutofit/>
          </a:bodyPr>
          <a:p>
            <a:pPr algn="ctr"/>
            <a:r>
              <a:rPr lang="zh-CN" altLang="en-US" sz="2800" b="1" dirty="0">
                <a:solidFill>
                  <a:srgbClr val="887875"/>
                </a:solidFill>
                <a:latin typeface="宋体" panose="02010600030101010101" pitchFamily="2" charset="-122"/>
                <a:ea typeface="宋体" panose="02010600030101010101" pitchFamily="2" charset="-122"/>
                <a:sym typeface="微软雅黑" panose="020B0503020204020204" pitchFamily="34" charset="-122"/>
              </a:rPr>
              <a:t>关于项目化学习、综合实践活动课程项目化实施</a:t>
            </a:r>
            <a:r>
              <a:rPr lang="zh-CN" altLang="en-US" sz="2800" b="1" u="sng" dirty="0">
                <a:solidFill>
                  <a:srgbClr val="887875"/>
                </a:solidFill>
                <a:latin typeface="宋体" panose="02010600030101010101" pitchFamily="2" charset="-122"/>
                <a:ea typeface="宋体" panose="02010600030101010101" pitchFamily="2" charset="-122"/>
                <a:sym typeface="微软雅黑" panose="020B0503020204020204" pitchFamily="34" charset="-122"/>
              </a:rPr>
              <a:t>理论与实践经验的文献研究</a:t>
            </a:r>
            <a:endParaRPr lang="zh-CN" altLang="en-US" sz="2800" b="1" u="sng" dirty="0">
              <a:solidFill>
                <a:srgbClr val="887875"/>
              </a:solidFill>
              <a:latin typeface="宋体" panose="02010600030101010101" pitchFamily="2" charset="-122"/>
              <a:ea typeface="宋体" panose="02010600030101010101" pitchFamily="2" charset="-122"/>
              <a:sym typeface="微软雅黑" panose="020B0503020204020204" pitchFamily="34" charset="-122"/>
            </a:endParaRPr>
          </a:p>
        </p:txBody>
      </p:sp>
      <p:sp>
        <p:nvSpPr>
          <p:cNvPr id="112" name="矩形 111"/>
          <p:cNvSpPr/>
          <p:nvPr/>
        </p:nvSpPr>
        <p:spPr>
          <a:xfrm>
            <a:off x="4542155" y="1303655"/>
            <a:ext cx="2462530" cy="1383665"/>
          </a:xfrm>
          <a:prstGeom prst="rect">
            <a:avLst/>
          </a:prstGeom>
        </p:spPr>
        <p:txBody>
          <a:bodyPr wrap="square">
            <a:spAutoFit/>
          </a:bodyPr>
          <a:p>
            <a:pPr algn="ctr">
              <a:buClrTx/>
              <a:buSzTx/>
              <a:buFontTx/>
            </a:pPr>
            <a:r>
              <a:rPr lang="zh-CN" altLang="en-US" sz="2800" b="1" dirty="0">
                <a:solidFill>
                  <a:srgbClr val="887875"/>
                </a:solidFill>
                <a:latin typeface="宋体" panose="02010600030101010101" pitchFamily="2" charset="-122"/>
                <a:ea typeface="宋体" panose="02010600030101010101" pitchFamily="2" charset="-122"/>
                <a:sym typeface="微软雅黑" panose="020B0503020204020204" pitchFamily="34" charset="-122"/>
              </a:rPr>
              <a:t>综合实践活动</a:t>
            </a:r>
            <a:r>
              <a:rPr lang="zh-CN" altLang="en-US" sz="2800" b="1" u="sng" dirty="0">
                <a:solidFill>
                  <a:srgbClr val="887875"/>
                </a:solidFill>
                <a:latin typeface="宋体" panose="02010600030101010101" pitchFamily="2" charset="-122"/>
                <a:ea typeface="宋体" panose="02010600030101010101" pitchFamily="2" charset="-122"/>
                <a:sym typeface="微软雅黑" panose="020B0503020204020204" pitchFamily="34" charset="-122"/>
              </a:rPr>
              <a:t>课程目标的项目化转化</a:t>
            </a:r>
            <a:r>
              <a:rPr lang="zh-CN" altLang="en-US" sz="2800" b="1" dirty="0">
                <a:solidFill>
                  <a:srgbClr val="887875"/>
                </a:solidFill>
                <a:latin typeface="宋体" panose="02010600030101010101" pitchFamily="2" charset="-122"/>
                <a:ea typeface="宋体" panose="02010600030101010101" pitchFamily="2" charset="-122"/>
                <a:sym typeface="微软雅黑" panose="020B0503020204020204" pitchFamily="34" charset="-122"/>
              </a:rPr>
              <a:t>研究</a:t>
            </a:r>
            <a:endParaRPr lang="zh-CN" altLang="en-US" sz="2800" b="1" dirty="0">
              <a:solidFill>
                <a:srgbClr val="887875"/>
              </a:solidFill>
              <a:latin typeface="宋体" panose="02010600030101010101" pitchFamily="2" charset="-122"/>
              <a:ea typeface="宋体" panose="02010600030101010101" pitchFamily="2" charset="-122"/>
              <a:sym typeface="微软雅黑" panose="020B0503020204020204" pitchFamily="34" charset="-122"/>
            </a:endParaRPr>
          </a:p>
        </p:txBody>
      </p:sp>
      <p:sp>
        <p:nvSpPr>
          <p:cNvPr id="115" name="矩形 114"/>
          <p:cNvSpPr/>
          <p:nvPr/>
        </p:nvSpPr>
        <p:spPr>
          <a:xfrm>
            <a:off x="7345680" y="1411605"/>
            <a:ext cx="3177540" cy="1383665"/>
          </a:xfrm>
          <a:prstGeom prst="rect">
            <a:avLst/>
          </a:prstGeom>
        </p:spPr>
        <p:txBody>
          <a:bodyPr wrap="square">
            <a:spAutoFit/>
          </a:bodyPr>
          <a:p>
            <a:pPr algn="ctr"/>
            <a:r>
              <a:rPr lang="zh-CN" altLang="en-US" sz="2800" b="1" dirty="0">
                <a:solidFill>
                  <a:srgbClr val="887875"/>
                </a:solidFill>
                <a:latin typeface="宋体" panose="02010600030101010101" pitchFamily="2" charset="-122"/>
                <a:ea typeface="宋体" panose="02010600030101010101" pitchFamily="2" charset="-122"/>
                <a:sym typeface="微软雅黑" panose="020B0503020204020204" pitchFamily="34" charset="-122"/>
              </a:rPr>
              <a:t>小学综合实践活动项目化</a:t>
            </a:r>
            <a:r>
              <a:rPr lang="zh-CN" altLang="en-US" sz="2800" b="1" u="sng" dirty="0">
                <a:solidFill>
                  <a:srgbClr val="887875"/>
                </a:solidFill>
                <a:latin typeface="宋体" panose="02010600030101010101" pitchFamily="2" charset="-122"/>
                <a:ea typeface="宋体" panose="02010600030101010101" pitchFamily="2" charset="-122"/>
                <a:sym typeface="微软雅黑" panose="020B0503020204020204" pitchFamily="34" charset="-122"/>
              </a:rPr>
              <a:t>实施方式与策略</a:t>
            </a:r>
            <a:r>
              <a:rPr lang="zh-CN" altLang="en-US" sz="2800" b="1" dirty="0">
                <a:solidFill>
                  <a:srgbClr val="887875"/>
                </a:solidFill>
                <a:latin typeface="宋体" panose="02010600030101010101" pitchFamily="2" charset="-122"/>
                <a:ea typeface="宋体" panose="02010600030101010101" pitchFamily="2" charset="-122"/>
                <a:sym typeface="微软雅黑" panose="020B0503020204020204" pitchFamily="34" charset="-122"/>
              </a:rPr>
              <a:t>研究</a:t>
            </a:r>
            <a:endParaRPr lang="zh-CN" altLang="en-US" sz="2800" b="1" dirty="0">
              <a:solidFill>
                <a:srgbClr val="887875"/>
              </a:solidFill>
              <a:latin typeface="宋体" panose="02010600030101010101" pitchFamily="2" charset="-122"/>
              <a:ea typeface="宋体" panose="02010600030101010101" pitchFamily="2" charset="-122"/>
              <a:sym typeface="微软雅黑" panose="020B0503020204020204" pitchFamily="34" charset="-122"/>
            </a:endParaRPr>
          </a:p>
        </p:txBody>
      </p:sp>
      <p:sp>
        <p:nvSpPr>
          <p:cNvPr id="118" name="矩形 117"/>
          <p:cNvSpPr/>
          <p:nvPr/>
        </p:nvSpPr>
        <p:spPr>
          <a:xfrm>
            <a:off x="2747010" y="4516755"/>
            <a:ext cx="2506345" cy="1383665"/>
          </a:xfrm>
          <a:prstGeom prst="rect">
            <a:avLst/>
          </a:prstGeom>
        </p:spPr>
        <p:txBody>
          <a:bodyPr wrap="square">
            <a:spAutoFit/>
          </a:bodyPr>
          <a:p>
            <a:pPr algn="ctr"/>
            <a:r>
              <a:rPr lang="zh-CN" altLang="en-US" sz="2800" b="1" dirty="0">
                <a:solidFill>
                  <a:srgbClr val="40525E"/>
                </a:solidFill>
                <a:latin typeface="宋体" panose="02010600030101010101" pitchFamily="2" charset="-122"/>
                <a:ea typeface="宋体" panose="02010600030101010101" pitchFamily="2" charset="-122"/>
                <a:sym typeface="微软雅黑" panose="020B0503020204020204" pitchFamily="34" charset="-122"/>
              </a:rPr>
              <a:t>小学综合实践活动项目化实施的</a:t>
            </a:r>
            <a:r>
              <a:rPr lang="zh-CN" altLang="en-US" sz="2800" b="1" u="sng" dirty="0">
                <a:solidFill>
                  <a:srgbClr val="40525E"/>
                </a:solidFill>
                <a:latin typeface="宋体" panose="02010600030101010101" pitchFamily="2" charset="-122"/>
                <a:ea typeface="宋体" panose="02010600030101010101" pitchFamily="2" charset="-122"/>
                <a:sym typeface="微软雅黑" panose="020B0503020204020204" pitchFamily="34" charset="-122"/>
              </a:rPr>
              <a:t>调查分析</a:t>
            </a:r>
            <a:endParaRPr lang="zh-CN" altLang="en-US" sz="2800" b="1" u="sng" dirty="0">
              <a:solidFill>
                <a:srgbClr val="40525E"/>
              </a:solidFill>
              <a:latin typeface="宋体" panose="02010600030101010101" pitchFamily="2" charset="-122"/>
              <a:ea typeface="宋体" panose="02010600030101010101" pitchFamily="2" charset="-122"/>
              <a:sym typeface="微软雅黑" panose="020B0503020204020204" pitchFamily="34" charset="-122"/>
            </a:endParaRPr>
          </a:p>
        </p:txBody>
      </p:sp>
      <p:sp>
        <p:nvSpPr>
          <p:cNvPr id="121" name="矩形 120"/>
          <p:cNvSpPr/>
          <p:nvPr/>
        </p:nvSpPr>
        <p:spPr>
          <a:xfrm>
            <a:off x="5587365" y="4516755"/>
            <a:ext cx="3136900" cy="1383665"/>
          </a:xfrm>
          <a:prstGeom prst="rect">
            <a:avLst/>
          </a:prstGeom>
        </p:spPr>
        <p:txBody>
          <a:bodyPr wrap="square">
            <a:spAutoFit/>
          </a:bodyPr>
          <a:p>
            <a:pPr algn="ctr"/>
            <a:r>
              <a:rPr lang="zh-CN" altLang="en-US" sz="2800" b="1" dirty="0">
                <a:solidFill>
                  <a:srgbClr val="40525E"/>
                </a:solidFill>
                <a:latin typeface="宋体" panose="02010600030101010101" pitchFamily="2" charset="-122"/>
                <a:ea typeface="宋体" panose="02010600030101010101" pitchFamily="2" charset="-122"/>
                <a:sym typeface="微软雅黑" panose="020B0503020204020204" pitchFamily="34" charset="-122"/>
              </a:rPr>
              <a:t>小学综合实践活动项目化实施的</a:t>
            </a:r>
            <a:r>
              <a:rPr lang="zh-CN" altLang="en-US" sz="2800" b="1" u="sng" dirty="0">
                <a:solidFill>
                  <a:srgbClr val="40525E"/>
                </a:solidFill>
                <a:latin typeface="宋体" panose="02010600030101010101" pitchFamily="2" charset="-122"/>
                <a:ea typeface="宋体" panose="02010600030101010101" pitchFamily="2" charset="-122"/>
                <a:sym typeface="微软雅黑" panose="020B0503020204020204" pitchFamily="34" charset="-122"/>
              </a:rPr>
              <a:t>内容与形式</a:t>
            </a:r>
            <a:r>
              <a:rPr lang="zh-CN" altLang="en-US" sz="2800" b="1" dirty="0">
                <a:solidFill>
                  <a:srgbClr val="40525E"/>
                </a:solidFill>
                <a:latin typeface="宋体" panose="02010600030101010101" pitchFamily="2" charset="-122"/>
                <a:ea typeface="宋体" panose="02010600030101010101" pitchFamily="2" charset="-122"/>
                <a:sym typeface="微软雅黑" panose="020B0503020204020204" pitchFamily="34" charset="-122"/>
              </a:rPr>
              <a:t>的研究</a:t>
            </a:r>
            <a:endParaRPr lang="zh-CN" altLang="en-US" sz="2800" b="1" dirty="0">
              <a:solidFill>
                <a:srgbClr val="40525E"/>
              </a:solidFill>
              <a:latin typeface="宋体" panose="02010600030101010101" pitchFamily="2" charset="-122"/>
              <a:ea typeface="宋体" panose="02010600030101010101" pitchFamily="2" charset="-122"/>
              <a:sym typeface="微软雅黑" panose="020B0503020204020204" pitchFamily="34" charset="-122"/>
            </a:endParaRPr>
          </a:p>
        </p:txBody>
      </p:sp>
      <p:sp>
        <p:nvSpPr>
          <p:cNvPr id="124" name="矩形 123"/>
          <p:cNvSpPr/>
          <p:nvPr/>
        </p:nvSpPr>
        <p:spPr>
          <a:xfrm>
            <a:off x="8813165" y="4516755"/>
            <a:ext cx="3089275" cy="1383665"/>
          </a:xfrm>
          <a:prstGeom prst="rect">
            <a:avLst/>
          </a:prstGeom>
        </p:spPr>
        <p:txBody>
          <a:bodyPr wrap="square">
            <a:spAutoFit/>
          </a:bodyPr>
          <a:p>
            <a:pPr algn="ctr"/>
            <a:r>
              <a:rPr lang="zh-CN" altLang="en-US" sz="2800" b="1" dirty="0">
                <a:solidFill>
                  <a:srgbClr val="40525E"/>
                </a:solidFill>
                <a:latin typeface="宋体" panose="02010600030101010101" pitchFamily="2" charset="-122"/>
                <a:ea typeface="宋体" panose="02010600030101010101" pitchFamily="2" charset="-122"/>
                <a:sym typeface="微软雅黑" panose="020B0503020204020204" pitchFamily="34" charset="-122"/>
              </a:rPr>
              <a:t>小学综合实践活动项目化实施方式的</a:t>
            </a:r>
            <a:r>
              <a:rPr lang="zh-CN" altLang="en-US" sz="2800" b="1" u="sng" dirty="0">
                <a:solidFill>
                  <a:srgbClr val="40525E"/>
                </a:solidFill>
                <a:latin typeface="宋体" panose="02010600030101010101" pitchFamily="2" charset="-122"/>
                <a:ea typeface="宋体" panose="02010600030101010101" pitchFamily="2" charset="-122"/>
                <a:sym typeface="微软雅黑" panose="020B0503020204020204" pitchFamily="34" charset="-122"/>
              </a:rPr>
              <a:t>学生评价</a:t>
            </a:r>
            <a:r>
              <a:rPr lang="zh-CN" altLang="en-US" sz="2800" b="1" dirty="0">
                <a:solidFill>
                  <a:srgbClr val="40525E"/>
                </a:solidFill>
                <a:latin typeface="宋体" panose="02010600030101010101" pitchFamily="2" charset="-122"/>
                <a:ea typeface="宋体" panose="02010600030101010101" pitchFamily="2" charset="-122"/>
                <a:sym typeface="微软雅黑" panose="020B0503020204020204" pitchFamily="34" charset="-122"/>
              </a:rPr>
              <a:t>研究</a:t>
            </a:r>
            <a:endParaRPr lang="zh-CN" altLang="en-US" sz="2800" b="1" dirty="0">
              <a:solidFill>
                <a:srgbClr val="40525E"/>
              </a:solidFill>
              <a:latin typeface="宋体" panose="02010600030101010101" pitchFamily="2" charset="-122"/>
              <a:ea typeface="宋体" panose="02010600030101010101" pitchFamily="2"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wipe(left)">
                                      <p:cBhvr>
                                        <p:cTn id="7" dur="500"/>
                                        <p:tgtEl>
                                          <p:spTgt spid="13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down)">
                                      <p:cBhvr>
                                        <p:cTn id="11" dur="250"/>
                                        <p:tgtEl>
                                          <p:spTgt spid="7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up)">
                                      <p:cBhvr>
                                        <p:cTn id="15" dur="250"/>
                                        <p:tgtEl>
                                          <p:spTgt spid="7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down)">
                                      <p:cBhvr>
                                        <p:cTn id="19" dur="250"/>
                                        <p:tgtEl>
                                          <p:spTgt spid="7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wipe(up)">
                                      <p:cBhvr>
                                        <p:cTn id="23" dur="250"/>
                                        <p:tgtEl>
                                          <p:spTgt spid="7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down)">
                                      <p:cBhvr>
                                        <p:cTn id="27" dur="250"/>
                                        <p:tgtEl>
                                          <p:spTgt spid="75"/>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up)">
                                      <p:cBhvr>
                                        <p:cTn id="31" dur="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rPr>
              <a:t>6</a:t>
            </a:r>
            <a:endPar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25215" y="2406015"/>
            <a:ext cx="5328285" cy="2399665"/>
          </a:xfrm>
          <a:prstGeom prst="rect">
            <a:avLst/>
          </a:prstGeom>
        </p:spPr>
        <p:txBody>
          <a:bodyPr wrap="square">
            <a:spAutoFit/>
          </a:bodyPr>
          <a:lstStyle/>
          <a:p>
            <a:pPr algn="dist"/>
            <a:r>
              <a:rPr lang="zh-CN" altLang="en-US" sz="72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研究方法</a:t>
            </a:r>
            <a:endParaRPr lang="zh-CN" altLang="en-US" sz="60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784860" y="291465"/>
            <a:ext cx="2444750"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研究方法</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633561" y="381000"/>
            <a:ext cx="723716" cy="461665"/>
            <a:chOff x="7070753" y="3387873"/>
            <a:chExt cx="1692247" cy="1079500"/>
          </a:xfrm>
        </p:grpSpPr>
        <p:cxnSp>
          <p:nvCxnSpPr>
            <p:cNvPr id="14" name="直接连接符 13"/>
            <p:cNvCxnSpPr/>
            <p:nvPr>
              <p:custDataLst>
                <p:tags r:id="rId3"/>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10256978">
            <a:off x="10136505" y="4865370"/>
            <a:ext cx="2630805" cy="2596515"/>
            <a:chOff x="-444096" y="-90212"/>
            <a:chExt cx="4208793" cy="4122855"/>
          </a:xfrm>
        </p:grpSpPr>
        <p:sp>
          <p:nvSpPr>
            <p:cNvPr id="18" name="椭圆 17"/>
            <p:cNvSpPr/>
            <p:nvPr>
              <p:custDataLst>
                <p:tags r:id="rId5"/>
              </p:custDataLst>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custDataLst>
                <p:tags r:id="rId6"/>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custDataLst>
                <p:tags r:id="rId7"/>
              </p:custDataLst>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custDataLst>
                <p:tags r:id="rId8"/>
              </p:custDataLst>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custDataLst>
                <p:tags r:id="rId9"/>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custDataLst>
                <p:tags r:id="rId10"/>
              </p:custDataLst>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custDataLst>
                <p:tags r:id="rId11"/>
              </p:custDataLst>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 name="组合 1"/>
          <p:cNvGrpSpPr/>
          <p:nvPr/>
        </p:nvGrpSpPr>
        <p:grpSpPr>
          <a:xfrm>
            <a:off x="1445376" y="1309705"/>
            <a:ext cx="8979613" cy="4647708"/>
            <a:chOff x="1407591" y="1532155"/>
            <a:chExt cx="8979613" cy="4647708"/>
          </a:xfrm>
        </p:grpSpPr>
        <p:grpSp>
          <p:nvGrpSpPr>
            <p:cNvPr id="3" name="组合 2"/>
            <p:cNvGrpSpPr/>
            <p:nvPr/>
          </p:nvGrpSpPr>
          <p:grpSpPr>
            <a:xfrm>
              <a:off x="1411259" y="1532155"/>
              <a:ext cx="4283763" cy="2200423"/>
              <a:chOff x="1411259" y="1557555"/>
              <a:chExt cx="4283763" cy="2200423"/>
            </a:xfrm>
          </p:grpSpPr>
          <p:sp>
            <p:nvSpPr>
              <p:cNvPr id="36" name="Rectangle 4"/>
              <p:cNvSpPr>
                <a:spLocks noChangeArrowheads="1"/>
              </p:cNvSpPr>
              <p:nvPr/>
            </p:nvSpPr>
            <p:spPr bwMode="gray">
              <a:xfrm>
                <a:off x="1425054" y="1697081"/>
                <a:ext cx="4266794" cy="462478"/>
              </a:xfrm>
              <a:prstGeom prst="rect">
                <a:avLst/>
              </a:prstGeom>
              <a:solidFill>
                <a:srgbClr val="FBEACE"/>
              </a:solidFill>
              <a:ln w="9525">
                <a:noFill/>
                <a:miter lim="800000"/>
              </a:ln>
            </p:spPr>
            <p:txBody>
              <a:bodyPr wrap="none" anchor="ctr"/>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Freeform 3"/>
              <p:cNvSpPr/>
              <p:nvPr/>
            </p:nvSpPr>
            <p:spPr bwMode="gray">
              <a:xfrm>
                <a:off x="1411259" y="1557555"/>
                <a:ext cx="4283763" cy="2200423"/>
              </a:xfrm>
              <a:custGeom>
                <a:avLst/>
                <a:gdLst>
                  <a:gd name="T0" fmla="*/ 2304 w 2305"/>
                  <a:gd name="T1" fmla="*/ 691 h 1184"/>
                  <a:gd name="T2" fmla="*/ 1991 w 2305"/>
                  <a:gd name="T3" fmla="*/ 833 h 1184"/>
                  <a:gd name="T4" fmla="*/ 1817 w 2305"/>
                  <a:gd name="T5" fmla="*/ 1184 h 1184"/>
                  <a:gd name="T6" fmla="*/ 0 w 2305"/>
                  <a:gd name="T7" fmla="*/ 1184 h 1184"/>
                  <a:gd name="T8" fmla="*/ 0 w 2305"/>
                  <a:gd name="T9" fmla="*/ 1 h 1184"/>
                  <a:gd name="T10" fmla="*/ 2305 w 2305"/>
                  <a:gd name="T11" fmla="*/ 0 h 1184"/>
                  <a:gd name="T12" fmla="*/ 2304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691"/>
                    </a:moveTo>
                    <a:cubicBezTo>
                      <a:pt x="2183" y="700"/>
                      <a:pt x="2056" y="766"/>
                      <a:pt x="1991" y="833"/>
                    </a:cubicBezTo>
                    <a:cubicBezTo>
                      <a:pt x="1926" y="900"/>
                      <a:pt x="1835" y="1007"/>
                      <a:pt x="1817" y="1184"/>
                    </a:cubicBezTo>
                    <a:lnTo>
                      <a:pt x="0" y="1184"/>
                    </a:lnTo>
                    <a:lnTo>
                      <a:pt x="0" y="1"/>
                    </a:lnTo>
                    <a:lnTo>
                      <a:pt x="2305" y="0"/>
                    </a:lnTo>
                    <a:lnTo>
                      <a:pt x="2304" y="691"/>
                    </a:lnTo>
                    <a:close/>
                  </a:path>
                </a:pathLst>
              </a:custGeom>
              <a:noFill/>
              <a:ln w="12700" cmpd="sng">
                <a:solidFill>
                  <a:srgbClr val="F4C57A"/>
                </a:solidFill>
                <a:round/>
              </a:ln>
              <a:effectLst/>
            </p:spPr>
            <p:txBody>
              <a:bodyPr/>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25" name="组合 24"/>
            <p:cNvGrpSpPr/>
            <p:nvPr/>
          </p:nvGrpSpPr>
          <p:grpSpPr>
            <a:xfrm>
              <a:off x="1407591" y="3979440"/>
              <a:ext cx="4284256" cy="2200423"/>
              <a:chOff x="1407591" y="3954040"/>
              <a:chExt cx="4284256" cy="2200423"/>
            </a:xfrm>
          </p:grpSpPr>
          <p:sp>
            <p:nvSpPr>
              <p:cNvPr id="34" name="Freeform 10"/>
              <p:cNvSpPr/>
              <p:nvPr/>
            </p:nvSpPr>
            <p:spPr bwMode="gray">
              <a:xfrm flipH="1">
                <a:off x="1407591" y="4060256"/>
                <a:ext cx="3705781" cy="540813"/>
              </a:xfrm>
              <a:custGeom>
                <a:avLst/>
                <a:gdLst>
                  <a:gd name="T0" fmla="*/ 437819734 w 2007"/>
                  <a:gd name="T1" fmla="*/ 7559667 h 291"/>
                  <a:gd name="T2" fmla="*/ 0 w 2007"/>
                  <a:gd name="T3" fmla="*/ 733363881 h 291"/>
                  <a:gd name="T4" fmla="*/ 2147483647 w 2007"/>
                  <a:gd name="T5" fmla="*/ 733363881 h 291"/>
                  <a:gd name="T6" fmla="*/ 2147483647 w 2007"/>
                  <a:gd name="T7" fmla="*/ 0 h 291"/>
                  <a:gd name="T8" fmla="*/ 437819734 w 2007"/>
                  <a:gd name="T9" fmla="*/ 7559667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solidFill>
                <a:srgbClr val="FBEACE"/>
              </a:solidFill>
              <a:ln w="9525">
                <a:noFill/>
                <a:round/>
              </a:ln>
            </p:spPr>
            <p:txBody>
              <a:bodyPr wrap="none" anchor="ctr"/>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Freeform 7"/>
              <p:cNvSpPr/>
              <p:nvPr/>
            </p:nvSpPr>
            <p:spPr bwMode="gray">
              <a:xfrm>
                <a:off x="1408084" y="3954040"/>
                <a:ext cx="4283763" cy="2200423"/>
              </a:xfrm>
              <a:custGeom>
                <a:avLst/>
                <a:gdLst>
                  <a:gd name="T0" fmla="*/ 2304 w 2305"/>
                  <a:gd name="T1" fmla="*/ 493 h 1184"/>
                  <a:gd name="T2" fmla="*/ 1991 w 2305"/>
                  <a:gd name="T3" fmla="*/ 351 h 1184"/>
                  <a:gd name="T4" fmla="*/ 1813 w 2305"/>
                  <a:gd name="T5" fmla="*/ 1 h 1184"/>
                  <a:gd name="T6" fmla="*/ 0 w 2305"/>
                  <a:gd name="T7" fmla="*/ 0 h 1184"/>
                  <a:gd name="T8" fmla="*/ 0 w 2305"/>
                  <a:gd name="T9" fmla="*/ 1183 h 1184"/>
                  <a:gd name="T10" fmla="*/ 2305 w 2305"/>
                  <a:gd name="T11" fmla="*/ 1184 h 1184"/>
                  <a:gd name="T12" fmla="*/ 2304 w 2305"/>
                  <a:gd name="T13" fmla="*/ 493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493"/>
                    </a:moveTo>
                    <a:cubicBezTo>
                      <a:pt x="2183" y="484"/>
                      <a:pt x="2056" y="418"/>
                      <a:pt x="1991" y="351"/>
                    </a:cubicBezTo>
                    <a:cubicBezTo>
                      <a:pt x="1926" y="284"/>
                      <a:pt x="1831" y="178"/>
                      <a:pt x="1813" y="1"/>
                    </a:cubicBezTo>
                    <a:lnTo>
                      <a:pt x="0" y="0"/>
                    </a:lnTo>
                    <a:lnTo>
                      <a:pt x="0" y="1183"/>
                    </a:lnTo>
                    <a:lnTo>
                      <a:pt x="2305" y="1184"/>
                    </a:lnTo>
                    <a:lnTo>
                      <a:pt x="2304" y="493"/>
                    </a:lnTo>
                    <a:close/>
                  </a:path>
                </a:pathLst>
              </a:custGeom>
              <a:noFill/>
              <a:ln w="12700" cmpd="sng">
                <a:solidFill>
                  <a:srgbClr val="F4C57A"/>
                </a:solidFill>
                <a:round/>
              </a:ln>
              <a:effectLst/>
            </p:spPr>
            <p:txBody>
              <a:bodyPr/>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26" name="组合 25"/>
            <p:cNvGrpSpPr/>
            <p:nvPr/>
          </p:nvGrpSpPr>
          <p:grpSpPr>
            <a:xfrm>
              <a:off x="6096000" y="1532155"/>
              <a:ext cx="4291204" cy="2200423"/>
              <a:chOff x="6096000" y="1557555"/>
              <a:chExt cx="4291204" cy="2200423"/>
            </a:xfrm>
          </p:grpSpPr>
          <p:sp>
            <p:nvSpPr>
              <p:cNvPr id="32" name="Rectangle 6"/>
              <p:cNvSpPr>
                <a:spLocks noChangeArrowheads="1"/>
              </p:cNvSpPr>
              <p:nvPr/>
            </p:nvSpPr>
            <p:spPr bwMode="gray">
              <a:xfrm flipH="1">
                <a:off x="6096000" y="1677042"/>
                <a:ext cx="4289338" cy="494353"/>
              </a:xfrm>
              <a:prstGeom prst="rect">
                <a:avLst/>
              </a:prstGeom>
              <a:solidFill>
                <a:srgbClr val="FBEACE"/>
              </a:solidFill>
              <a:ln w="9525">
                <a:noFill/>
                <a:miter lim="800000"/>
              </a:ln>
            </p:spPr>
            <p:txBody>
              <a:bodyPr wrap="none" anchor="ctr"/>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Freeform 5"/>
              <p:cNvSpPr/>
              <p:nvPr/>
            </p:nvSpPr>
            <p:spPr bwMode="gray">
              <a:xfrm>
                <a:off x="6103442" y="1557555"/>
                <a:ext cx="4283762" cy="2200423"/>
              </a:xfrm>
              <a:custGeom>
                <a:avLst/>
                <a:gdLst>
                  <a:gd name="T0" fmla="*/ 1 w 2305"/>
                  <a:gd name="T1" fmla="*/ 691 h 1184"/>
                  <a:gd name="T2" fmla="*/ 314 w 2305"/>
                  <a:gd name="T3" fmla="*/ 833 h 1184"/>
                  <a:gd name="T4" fmla="*/ 481 w 2305"/>
                  <a:gd name="T5" fmla="*/ 1182 h 1184"/>
                  <a:gd name="T6" fmla="*/ 2305 w 2305"/>
                  <a:gd name="T7" fmla="*/ 1184 h 1184"/>
                  <a:gd name="T8" fmla="*/ 2305 w 2305"/>
                  <a:gd name="T9" fmla="*/ 1 h 1184"/>
                  <a:gd name="T10" fmla="*/ 0 w 2305"/>
                  <a:gd name="T11" fmla="*/ 0 h 1184"/>
                  <a:gd name="T12" fmla="*/ 1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1" y="691"/>
                    </a:moveTo>
                    <a:cubicBezTo>
                      <a:pt x="122" y="700"/>
                      <a:pt x="249" y="766"/>
                      <a:pt x="314" y="833"/>
                    </a:cubicBezTo>
                    <a:cubicBezTo>
                      <a:pt x="379" y="900"/>
                      <a:pt x="463" y="1005"/>
                      <a:pt x="481" y="1182"/>
                    </a:cubicBezTo>
                    <a:lnTo>
                      <a:pt x="2305" y="1184"/>
                    </a:lnTo>
                    <a:lnTo>
                      <a:pt x="2305" y="1"/>
                    </a:lnTo>
                    <a:lnTo>
                      <a:pt x="0" y="0"/>
                    </a:lnTo>
                    <a:lnTo>
                      <a:pt x="1" y="691"/>
                    </a:lnTo>
                    <a:close/>
                  </a:path>
                </a:pathLst>
              </a:custGeom>
              <a:noFill/>
              <a:ln w="12700" cmpd="sng">
                <a:solidFill>
                  <a:srgbClr val="F4C57A"/>
                </a:solidFill>
                <a:round/>
              </a:ln>
              <a:effectLst/>
            </p:spPr>
            <p:txBody>
              <a:bodyPr/>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28" name="组合 27"/>
            <p:cNvGrpSpPr/>
            <p:nvPr/>
          </p:nvGrpSpPr>
          <p:grpSpPr>
            <a:xfrm>
              <a:off x="6085463" y="3977581"/>
              <a:ext cx="4283762" cy="2202282"/>
              <a:chOff x="6085463" y="3952181"/>
              <a:chExt cx="4283762" cy="2202282"/>
            </a:xfrm>
          </p:grpSpPr>
          <p:sp>
            <p:nvSpPr>
              <p:cNvPr id="30" name="Freeform 9"/>
              <p:cNvSpPr/>
              <p:nvPr/>
            </p:nvSpPr>
            <p:spPr bwMode="gray">
              <a:xfrm>
                <a:off x="6635234" y="4091731"/>
                <a:ext cx="3729941" cy="540814"/>
              </a:xfrm>
              <a:custGeom>
                <a:avLst/>
                <a:gdLst>
                  <a:gd name="T0" fmla="*/ 443547570 w 2007"/>
                  <a:gd name="T1" fmla="*/ 7561271 h 291"/>
                  <a:gd name="T2" fmla="*/ 0 w 2007"/>
                  <a:gd name="T3" fmla="*/ 733367056 h 291"/>
                  <a:gd name="T4" fmla="*/ 2147483647 w 2007"/>
                  <a:gd name="T5" fmla="*/ 733367056 h 291"/>
                  <a:gd name="T6" fmla="*/ 2147483647 w 2007"/>
                  <a:gd name="T7" fmla="*/ 0 h 291"/>
                  <a:gd name="T8" fmla="*/ 443547570 w 2007"/>
                  <a:gd name="T9" fmla="*/ 7561271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solidFill>
                <a:srgbClr val="FBEACE"/>
              </a:solidFill>
              <a:ln w="9525">
                <a:noFill/>
                <a:round/>
              </a:ln>
            </p:spPr>
            <p:txBody>
              <a:bodyPr wrap="none" anchor="ctr"/>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1" name="Freeform 8"/>
              <p:cNvSpPr/>
              <p:nvPr/>
            </p:nvSpPr>
            <p:spPr bwMode="gray">
              <a:xfrm>
                <a:off x="6085463" y="3952181"/>
                <a:ext cx="4283762" cy="2202282"/>
              </a:xfrm>
              <a:custGeom>
                <a:avLst/>
                <a:gdLst>
                  <a:gd name="T0" fmla="*/ 1 w 2305"/>
                  <a:gd name="T1" fmla="*/ 494 h 1185"/>
                  <a:gd name="T2" fmla="*/ 314 w 2305"/>
                  <a:gd name="T3" fmla="*/ 352 h 1185"/>
                  <a:gd name="T4" fmla="*/ 483 w 2305"/>
                  <a:gd name="T5" fmla="*/ 0 h 1185"/>
                  <a:gd name="T6" fmla="*/ 2305 w 2305"/>
                  <a:gd name="T7" fmla="*/ 1 h 1185"/>
                  <a:gd name="T8" fmla="*/ 2305 w 2305"/>
                  <a:gd name="T9" fmla="*/ 1184 h 1185"/>
                  <a:gd name="T10" fmla="*/ 0 w 2305"/>
                  <a:gd name="T11" fmla="*/ 1185 h 1185"/>
                  <a:gd name="T12" fmla="*/ 1 w 2305"/>
                  <a:gd name="T13" fmla="*/ 494 h 1185"/>
                </a:gdLst>
                <a:ahLst/>
                <a:cxnLst>
                  <a:cxn ang="0">
                    <a:pos x="T0" y="T1"/>
                  </a:cxn>
                  <a:cxn ang="0">
                    <a:pos x="T2" y="T3"/>
                  </a:cxn>
                  <a:cxn ang="0">
                    <a:pos x="T4" y="T5"/>
                  </a:cxn>
                  <a:cxn ang="0">
                    <a:pos x="T6" y="T7"/>
                  </a:cxn>
                  <a:cxn ang="0">
                    <a:pos x="T8" y="T9"/>
                  </a:cxn>
                  <a:cxn ang="0">
                    <a:pos x="T10" y="T11"/>
                  </a:cxn>
                  <a:cxn ang="0">
                    <a:pos x="T12" y="T13"/>
                  </a:cxn>
                </a:cxnLst>
                <a:rect l="0" t="0" r="r" b="b"/>
                <a:pathLst>
                  <a:path w="2305" h="1185">
                    <a:moveTo>
                      <a:pt x="1" y="494"/>
                    </a:moveTo>
                    <a:cubicBezTo>
                      <a:pt x="122" y="485"/>
                      <a:pt x="249" y="419"/>
                      <a:pt x="314" y="352"/>
                    </a:cubicBezTo>
                    <a:cubicBezTo>
                      <a:pt x="379" y="285"/>
                      <a:pt x="465" y="177"/>
                      <a:pt x="483" y="0"/>
                    </a:cubicBezTo>
                    <a:lnTo>
                      <a:pt x="2305" y="1"/>
                    </a:lnTo>
                    <a:lnTo>
                      <a:pt x="2305" y="1184"/>
                    </a:lnTo>
                    <a:lnTo>
                      <a:pt x="0" y="1185"/>
                    </a:lnTo>
                    <a:lnTo>
                      <a:pt x="1" y="494"/>
                    </a:lnTo>
                    <a:close/>
                  </a:path>
                </a:pathLst>
              </a:custGeom>
              <a:noFill/>
              <a:ln w="12700" cmpd="sng">
                <a:solidFill>
                  <a:srgbClr val="F4C57A"/>
                </a:solidFill>
                <a:round/>
              </a:ln>
              <a:effectLst/>
            </p:spPr>
            <p:txBody>
              <a:bodyPr/>
              <a:p>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29" name="椭圆 28"/>
            <p:cNvSpPr/>
            <p:nvPr/>
          </p:nvSpPr>
          <p:spPr bwMode="auto">
            <a:xfrm>
              <a:off x="4982258" y="2929715"/>
              <a:ext cx="1843446" cy="1843446"/>
            </a:xfrm>
            <a:prstGeom prst="ellips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38" name="组合 37"/>
          <p:cNvGrpSpPr/>
          <p:nvPr/>
        </p:nvGrpSpPr>
        <p:grpSpPr>
          <a:xfrm>
            <a:off x="1730946" y="1468362"/>
            <a:ext cx="3420212" cy="1810399"/>
            <a:chOff x="1891763" y="1402573"/>
            <a:chExt cx="3420212" cy="1810399"/>
          </a:xfrm>
        </p:grpSpPr>
        <p:sp>
          <p:nvSpPr>
            <p:cNvPr id="39" name="矩形 38"/>
            <p:cNvSpPr/>
            <p:nvPr/>
          </p:nvSpPr>
          <p:spPr>
            <a:xfrm>
              <a:off x="2462470" y="1402573"/>
              <a:ext cx="1097280" cy="460375"/>
            </a:xfrm>
            <a:prstGeom prst="rect">
              <a:avLst/>
            </a:prstGeom>
          </p:spPr>
          <p:txBody>
            <a:bodyPr wrap="none">
              <a:spAutoFit/>
            </a:bodyPr>
            <a:p>
              <a:pPr algn="l"/>
              <a:r>
                <a:rPr lang="zh-CN" altLang="en-US" sz="2400" dirty="0">
                  <a:solidFill>
                    <a:srgbClr val="887875"/>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文献法</a:t>
              </a:r>
              <a:endParaRPr lang="zh-CN" altLang="en-US" sz="2400" dirty="0">
                <a:solidFill>
                  <a:srgbClr val="887875"/>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矩形 39"/>
            <p:cNvSpPr/>
            <p:nvPr/>
          </p:nvSpPr>
          <p:spPr>
            <a:xfrm>
              <a:off x="1891763" y="1842007"/>
              <a:ext cx="3420212" cy="1370965"/>
            </a:xfrm>
            <a:prstGeom prst="rect">
              <a:avLst/>
            </a:prstGeom>
          </p:spPr>
          <p:txBody>
            <a:bodyPr wrap="square">
              <a:spAutoFit/>
            </a:bodyPr>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通过CNKI中国学术期刊网全文数据库，明确该课题的理论基础，借鉴综合实践活动课程及项目学习的最新研究成果。</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nvGrpSpPr>
          <p:cNvPr id="42" name="组合 41"/>
          <p:cNvGrpSpPr/>
          <p:nvPr/>
        </p:nvGrpSpPr>
        <p:grpSpPr>
          <a:xfrm>
            <a:off x="6598195" y="1468362"/>
            <a:ext cx="3967480" cy="1863725"/>
            <a:chOff x="6759012" y="1402573"/>
            <a:chExt cx="3967480" cy="1863725"/>
          </a:xfrm>
        </p:grpSpPr>
        <p:sp>
          <p:nvSpPr>
            <p:cNvPr id="43" name="矩形 42"/>
            <p:cNvSpPr/>
            <p:nvPr/>
          </p:nvSpPr>
          <p:spPr>
            <a:xfrm>
              <a:off x="7423609" y="1402573"/>
              <a:ext cx="1097280" cy="460375"/>
            </a:xfrm>
            <a:prstGeom prst="rect">
              <a:avLst/>
            </a:prstGeom>
          </p:spPr>
          <p:txBody>
            <a:bodyPr wrap="none">
              <a:spAutoFit/>
            </a:bodyPr>
            <a:p>
              <a:r>
                <a:rPr lang="zh-CN" altLang="en-US" sz="2400" dirty="0">
                  <a:solidFill>
                    <a:srgbClr val="887875"/>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观察法</a:t>
              </a:r>
              <a:endParaRPr lang="zh-CN" altLang="en-US" sz="2400" dirty="0">
                <a:solidFill>
                  <a:srgbClr val="887875"/>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矩形 43"/>
            <p:cNvSpPr/>
            <p:nvPr/>
          </p:nvSpPr>
          <p:spPr>
            <a:xfrm>
              <a:off x="6759012" y="1895333"/>
              <a:ext cx="3967480" cy="1370965"/>
            </a:xfrm>
            <a:prstGeom prst="rect">
              <a:avLst/>
            </a:prstGeom>
          </p:spPr>
          <p:txBody>
            <a:bodyPr wrap="square">
              <a:spAutoFit/>
            </a:bodyPr>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通过课堂观察，分析项目化实施对学生综合实践活动的意义和价值，同时寻找实践过程中存在的问题，不断修正和完善学校综合实践活动课程实施的研究策略。</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nvGrpSpPr>
          <p:cNvPr id="52" name="组合 51"/>
          <p:cNvGrpSpPr/>
          <p:nvPr/>
        </p:nvGrpSpPr>
        <p:grpSpPr>
          <a:xfrm>
            <a:off x="1730946" y="3945020"/>
            <a:ext cx="3893820" cy="1911985"/>
            <a:chOff x="1891763" y="3879231"/>
            <a:chExt cx="3893820" cy="1911985"/>
          </a:xfrm>
        </p:grpSpPr>
        <p:sp>
          <p:nvSpPr>
            <p:cNvPr id="53" name="矩形 52"/>
            <p:cNvSpPr/>
            <p:nvPr/>
          </p:nvSpPr>
          <p:spPr>
            <a:xfrm>
              <a:off x="2462470" y="3879231"/>
              <a:ext cx="1706880" cy="460375"/>
            </a:xfrm>
            <a:prstGeom prst="rect">
              <a:avLst/>
            </a:prstGeom>
          </p:spPr>
          <p:txBody>
            <a:bodyPr wrap="none">
              <a:spAutoFit/>
            </a:bodyPr>
            <a:p>
              <a:r>
                <a:rPr lang="zh-CN" altLang="en-US" sz="2400" dirty="0">
                  <a:solidFill>
                    <a:srgbClr val="887875"/>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定性分析法</a:t>
              </a:r>
              <a:endParaRPr lang="zh-CN" altLang="en-US" sz="2400" dirty="0">
                <a:solidFill>
                  <a:srgbClr val="887875"/>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矩形 53"/>
            <p:cNvSpPr/>
            <p:nvPr/>
          </p:nvSpPr>
          <p:spPr>
            <a:xfrm>
              <a:off x="1891763" y="4420251"/>
              <a:ext cx="3893820" cy="1370965"/>
            </a:xfrm>
            <a:prstGeom prst="rect">
              <a:avLst/>
            </a:prstGeom>
          </p:spPr>
          <p:txBody>
            <a:bodyPr wrap="square">
              <a:spAutoFit/>
            </a:bodyPr>
            <a:p>
              <a:pPr algn="l">
                <a:lnSpc>
                  <a:spcPct val="130000"/>
                </a:lnSpc>
                <a:buClrTx/>
                <a:buSzTx/>
                <a:buFontTx/>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通过运用归纳和演绎、分析与综合以及抽象与概括的方法，对教学实践和研究获得的各种材料进行思维加工，提示内在的规律，逐步形成并完善研究发现。</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nvGrpSpPr>
          <p:cNvPr id="60" name="组合 59"/>
          <p:cNvGrpSpPr/>
          <p:nvPr/>
        </p:nvGrpSpPr>
        <p:grpSpPr>
          <a:xfrm>
            <a:off x="6784248" y="3945020"/>
            <a:ext cx="3420212" cy="1911778"/>
            <a:chOff x="6945065" y="3879231"/>
            <a:chExt cx="3420212" cy="1911778"/>
          </a:xfrm>
        </p:grpSpPr>
        <p:sp>
          <p:nvSpPr>
            <p:cNvPr id="61" name="矩形 60"/>
            <p:cNvSpPr/>
            <p:nvPr/>
          </p:nvSpPr>
          <p:spPr>
            <a:xfrm>
              <a:off x="7423609" y="3879231"/>
              <a:ext cx="1706880" cy="460375"/>
            </a:xfrm>
            <a:prstGeom prst="rect">
              <a:avLst/>
            </a:prstGeom>
          </p:spPr>
          <p:txBody>
            <a:bodyPr wrap="none">
              <a:spAutoFit/>
            </a:bodyPr>
            <a:p>
              <a:r>
                <a:rPr lang="zh-CN" altLang="en-US" sz="2400" dirty="0">
                  <a:solidFill>
                    <a:srgbClr val="887875"/>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行动研究法</a:t>
              </a:r>
              <a:endParaRPr lang="zh-CN" altLang="en-US" sz="2400" dirty="0">
                <a:solidFill>
                  <a:srgbClr val="887875"/>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矩形 61"/>
            <p:cNvSpPr/>
            <p:nvPr/>
          </p:nvSpPr>
          <p:spPr>
            <a:xfrm>
              <a:off x="6945065" y="4420044"/>
              <a:ext cx="3420212" cy="1370965"/>
            </a:xfrm>
            <a:prstGeom prst="rect">
              <a:avLst/>
            </a:prstGeom>
          </p:spPr>
          <p:txBody>
            <a:bodyPr wrap="square">
              <a:spAutoFit/>
            </a:bodyPr>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通过开设课题研究课，组织教学观摩、研讨等多种形式的研究活动，探索、总结、验证和完善综合实践活动课程项目化实施的研究成果。</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63" name="Freeform 9"/>
          <p:cNvSpPr>
            <a:spLocks noEditPoints="1"/>
          </p:cNvSpPr>
          <p:nvPr/>
        </p:nvSpPr>
        <p:spPr bwMode="auto">
          <a:xfrm rot="19469485">
            <a:off x="5383830" y="3020369"/>
            <a:ext cx="1102704" cy="1175308"/>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up)">
                                      <p:cBhvr>
                                        <p:cTn id="15" dur="500"/>
                                        <p:tgtEl>
                                          <p:spTgt spid="4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up)">
                                      <p:cBhvr>
                                        <p:cTn id="2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rPr>
              <a:t>7</a:t>
            </a:r>
            <a:endPar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475990" y="2406015"/>
            <a:ext cx="5662930" cy="2399665"/>
          </a:xfrm>
          <a:prstGeom prst="rect">
            <a:avLst/>
          </a:prstGeom>
        </p:spPr>
        <p:txBody>
          <a:bodyPr wrap="square">
            <a:spAutoFit/>
          </a:bodyPr>
          <a:lstStyle/>
          <a:p>
            <a:pPr algn="dist"/>
            <a:r>
              <a:rPr lang="zh-CN" altLang="en-US" sz="72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实施步骤</a:t>
            </a:r>
            <a:endParaRPr lang="zh-CN" altLang="en-US" sz="60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784860" y="291465"/>
            <a:ext cx="2444750"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实施步骤</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633561" y="381000"/>
            <a:ext cx="723716" cy="461665"/>
            <a:chOff x="7070753" y="3387873"/>
            <a:chExt cx="1692247" cy="1079500"/>
          </a:xfrm>
        </p:grpSpPr>
        <p:cxnSp>
          <p:nvCxnSpPr>
            <p:cNvPr id="14" name="直接连接符 13"/>
            <p:cNvCxnSpPr/>
            <p:nvPr>
              <p:custDataLst>
                <p:tags r:id="rId3"/>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10256978">
            <a:off x="10136505" y="4865370"/>
            <a:ext cx="2630805" cy="2596515"/>
            <a:chOff x="-444096" y="-90212"/>
            <a:chExt cx="4208793" cy="4122855"/>
          </a:xfrm>
        </p:grpSpPr>
        <p:sp>
          <p:nvSpPr>
            <p:cNvPr id="18" name="椭圆 17"/>
            <p:cNvSpPr/>
            <p:nvPr>
              <p:custDataLst>
                <p:tags r:id="rId5"/>
              </p:custDataLst>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custDataLst>
                <p:tags r:id="rId6"/>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custDataLst>
                <p:tags r:id="rId7"/>
              </p:custDataLst>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custDataLst>
                <p:tags r:id="rId8"/>
              </p:custDataLst>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custDataLst>
                <p:tags r:id="rId9"/>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custDataLst>
                <p:tags r:id="rId10"/>
              </p:custDataLst>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custDataLst>
                <p:tags r:id="rId11"/>
              </p:custDataLst>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073742850" name="图片 1073742849"/>
          <p:cNvPicPr>
            <a:picLocks noChangeAspect="1"/>
          </p:cNvPicPr>
          <p:nvPr/>
        </p:nvPicPr>
        <p:blipFill>
          <a:blip r:embed="rId12"/>
          <a:stretch>
            <a:fillRect/>
          </a:stretch>
        </p:blipFill>
        <p:spPr>
          <a:xfrm>
            <a:off x="1798955" y="873760"/>
            <a:ext cx="9081770" cy="56064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784860" y="291465"/>
            <a:ext cx="2444750"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实施步骤</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633561" y="381000"/>
            <a:ext cx="723716" cy="461665"/>
            <a:chOff x="7070753" y="3387873"/>
            <a:chExt cx="1692247" cy="1079500"/>
          </a:xfrm>
        </p:grpSpPr>
        <p:cxnSp>
          <p:nvCxnSpPr>
            <p:cNvPr id="14" name="直接连接符 13"/>
            <p:cNvCxnSpPr/>
            <p:nvPr>
              <p:custDataLst>
                <p:tags r:id="rId3"/>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10256978">
            <a:off x="10109200" y="4382135"/>
            <a:ext cx="2630805" cy="2596515"/>
            <a:chOff x="-444096" y="-90212"/>
            <a:chExt cx="4208793" cy="4122855"/>
          </a:xfrm>
        </p:grpSpPr>
        <p:sp>
          <p:nvSpPr>
            <p:cNvPr id="18" name="椭圆 17"/>
            <p:cNvSpPr/>
            <p:nvPr>
              <p:custDataLst>
                <p:tags r:id="rId5"/>
              </p:custDataLst>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custDataLst>
                <p:tags r:id="rId6"/>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custDataLst>
                <p:tags r:id="rId7"/>
              </p:custDataLst>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custDataLst>
                <p:tags r:id="rId8"/>
              </p:custDataLst>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custDataLst>
                <p:tags r:id="rId9"/>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custDataLst>
                <p:tags r:id="rId10"/>
              </p:custDataLst>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custDataLst>
                <p:tags r:id="rId11"/>
              </p:custDataLst>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314138" y="2527472"/>
            <a:ext cx="9102725" cy="3068788"/>
            <a:chOff x="1660423" y="1912629"/>
            <a:chExt cx="9102725" cy="3068788"/>
          </a:xfrm>
        </p:grpSpPr>
        <p:sp>
          <p:nvSpPr>
            <p:cNvPr id="29" name="Isosceles Triangle 91"/>
            <p:cNvSpPr/>
            <p:nvPr/>
          </p:nvSpPr>
          <p:spPr>
            <a:xfrm rot="3600000" flipH="1">
              <a:off x="7077491" y="3115998"/>
              <a:ext cx="340066" cy="293161"/>
            </a:xfrm>
            <a:prstGeom prst="triangle">
              <a:avLst/>
            </a:prstGeom>
            <a:solidFill>
              <a:srgbClr val="4052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a:solidFill>
                  <a:schemeClr val="bg1"/>
                </a:solidFill>
              </a:endParaRPr>
            </a:p>
          </p:txBody>
        </p:sp>
        <p:sp>
          <p:nvSpPr>
            <p:cNvPr id="30" name="Donut 92"/>
            <p:cNvSpPr/>
            <p:nvPr/>
          </p:nvSpPr>
          <p:spPr>
            <a:xfrm flipH="1">
              <a:off x="6475101" y="2612716"/>
              <a:ext cx="1005845" cy="1005845"/>
            </a:xfrm>
            <a:prstGeom prst="donut">
              <a:avLst>
                <a:gd name="adj" fmla="val 1907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a:solidFill>
                  <a:schemeClr val="bg1"/>
                </a:solidFill>
              </a:endParaRPr>
            </a:p>
          </p:txBody>
        </p:sp>
        <p:sp>
          <p:nvSpPr>
            <p:cNvPr id="31" name="Round Same Side Corner Rectangle 94"/>
            <p:cNvSpPr/>
            <p:nvPr/>
          </p:nvSpPr>
          <p:spPr>
            <a:xfrm rot="5400000" flipH="1">
              <a:off x="8440318" y="1233179"/>
              <a:ext cx="539750" cy="3371215"/>
            </a:xfrm>
            <a:prstGeom prst="round2SameRect">
              <a:avLst/>
            </a:prstGeom>
            <a:solidFill>
              <a:srgbClr val="99C9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a:solidFill>
                  <a:schemeClr val="bg1"/>
                </a:solidFill>
              </a:endParaRPr>
            </a:p>
          </p:txBody>
        </p:sp>
        <p:sp>
          <p:nvSpPr>
            <p:cNvPr id="32" name="Isosceles Triangle 98"/>
            <p:cNvSpPr/>
            <p:nvPr/>
          </p:nvSpPr>
          <p:spPr>
            <a:xfrm rot="3600000" flipH="1">
              <a:off x="7114807" y="4478854"/>
              <a:ext cx="340066" cy="293161"/>
            </a:xfrm>
            <a:prstGeom prst="triangle">
              <a:avLst/>
            </a:prstGeom>
            <a:solidFill>
              <a:srgbClr val="4052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a:solidFill>
                  <a:schemeClr val="bg1"/>
                </a:solidFill>
              </a:endParaRPr>
            </a:p>
          </p:txBody>
        </p:sp>
        <p:sp>
          <p:nvSpPr>
            <p:cNvPr id="33" name="Donut 99"/>
            <p:cNvSpPr/>
            <p:nvPr/>
          </p:nvSpPr>
          <p:spPr>
            <a:xfrm flipH="1">
              <a:off x="6512416" y="3975572"/>
              <a:ext cx="1005845" cy="1005845"/>
            </a:xfrm>
            <a:prstGeom prst="donut">
              <a:avLst>
                <a:gd name="adj" fmla="val 1907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a:solidFill>
                  <a:schemeClr val="bg1"/>
                </a:solidFill>
              </a:endParaRPr>
            </a:p>
          </p:txBody>
        </p:sp>
        <p:sp>
          <p:nvSpPr>
            <p:cNvPr id="34" name="Round Same Side Corner Rectangle 101"/>
            <p:cNvSpPr/>
            <p:nvPr/>
          </p:nvSpPr>
          <p:spPr>
            <a:xfrm rot="5400000" flipH="1">
              <a:off x="8473973" y="2601604"/>
              <a:ext cx="539750" cy="3364865"/>
            </a:xfrm>
            <a:prstGeom prst="round2SameRect">
              <a:avLst/>
            </a:prstGeom>
            <a:solidFill>
              <a:srgbClr val="99C9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a:solidFill>
                  <a:schemeClr val="bg1"/>
                </a:solidFill>
              </a:endParaRPr>
            </a:p>
          </p:txBody>
        </p:sp>
        <p:cxnSp>
          <p:nvCxnSpPr>
            <p:cNvPr id="35" name="Straight Connector 108"/>
            <p:cNvCxnSpPr/>
            <p:nvPr/>
          </p:nvCxnSpPr>
          <p:spPr>
            <a:xfrm>
              <a:off x="5557136" y="2415552"/>
              <a:ext cx="970205" cy="502923"/>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110"/>
            <p:cNvCxnSpPr/>
            <p:nvPr/>
          </p:nvCxnSpPr>
          <p:spPr>
            <a:xfrm rot="10800000" flipV="1">
              <a:off x="5557136" y="3312801"/>
              <a:ext cx="970205" cy="502923"/>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112"/>
            <p:cNvCxnSpPr/>
            <p:nvPr/>
          </p:nvCxnSpPr>
          <p:spPr>
            <a:xfrm>
              <a:off x="5557136" y="3853039"/>
              <a:ext cx="970205" cy="502923"/>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8" name="Isosceles Triangle 114"/>
            <p:cNvSpPr/>
            <p:nvPr/>
          </p:nvSpPr>
          <p:spPr>
            <a:xfrm rot="18000000">
              <a:off x="4644533" y="2415912"/>
              <a:ext cx="340066" cy="293161"/>
            </a:xfrm>
            <a:prstGeom prst="triangle">
              <a:avLst/>
            </a:prstGeom>
            <a:solidFill>
              <a:srgbClr val="887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a:solidFill>
                  <a:schemeClr val="bg1"/>
                </a:solidFill>
              </a:endParaRPr>
            </a:p>
          </p:txBody>
        </p:sp>
        <p:sp>
          <p:nvSpPr>
            <p:cNvPr id="39" name="Donut 115"/>
            <p:cNvSpPr/>
            <p:nvPr/>
          </p:nvSpPr>
          <p:spPr>
            <a:xfrm>
              <a:off x="4581145" y="1912629"/>
              <a:ext cx="1005845" cy="1005845"/>
            </a:xfrm>
            <a:prstGeom prst="donut">
              <a:avLst>
                <a:gd name="adj" fmla="val 1907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a:solidFill>
                  <a:schemeClr val="bg1"/>
                </a:solidFill>
              </a:endParaRPr>
            </a:p>
          </p:txBody>
        </p:sp>
        <p:sp>
          <p:nvSpPr>
            <p:cNvPr id="40" name="Round Same Side Corner Rectangle 117"/>
            <p:cNvSpPr/>
            <p:nvPr/>
          </p:nvSpPr>
          <p:spPr>
            <a:xfrm rot="16200000">
              <a:off x="3632098" y="1104274"/>
              <a:ext cx="539750" cy="2245360"/>
            </a:xfrm>
            <a:prstGeom prst="snipRound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dirty="0">
                <a:solidFill>
                  <a:schemeClr val="bg1"/>
                </a:solidFill>
              </a:endParaRPr>
            </a:p>
          </p:txBody>
        </p:sp>
        <p:sp>
          <p:nvSpPr>
            <p:cNvPr id="42" name="Isosceles Triangle 121"/>
            <p:cNvSpPr/>
            <p:nvPr/>
          </p:nvSpPr>
          <p:spPr>
            <a:xfrm rot="18000000">
              <a:off x="4644533" y="3816084"/>
              <a:ext cx="340066" cy="293161"/>
            </a:xfrm>
            <a:prstGeom prst="triangle">
              <a:avLst/>
            </a:prstGeom>
            <a:solidFill>
              <a:srgbClr val="887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a:solidFill>
                  <a:schemeClr val="bg1"/>
                </a:solidFill>
              </a:endParaRPr>
            </a:p>
          </p:txBody>
        </p:sp>
        <p:sp>
          <p:nvSpPr>
            <p:cNvPr id="43" name="Donut 122"/>
            <p:cNvSpPr/>
            <p:nvPr/>
          </p:nvSpPr>
          <p:spPr>
            <a:xfrm>
              <a:off x="4581145" y="3312802"/>
              <a:ext cx="1005845" cy="1005845"/>
            </a:xfrm>
            <a:prstGeom prst="donut">
              <a:avLst>
                <a:gd name="adj" fmla="val 1907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a:solidFill>
                  <a:schemeClr val="bg1"/>
                </a:solidFill>
              </a:endParaRPr>
            </a:p>
          </p:txBody>
        </p:sp>
        <p:sp>
          <p:nvSpPr>
            <p:cNvPr id="44" name="Round Same Side Corner Rectangle 124"/>
            <p:cNvSpPr/>
            <p:nvPr/>
          </p:nvSpPr>
          <p:spPr>
            <a:xfrm rot="16200000">
              <a:off x="3088538" y="1960254"/>
              <a:ext cx="539750" cy="3333115"/>
            </a:xfrm>
            <a:prstGeom prst="snipRound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500">
                <a:solidFill>
                  <a:schemeClr val="bg1"/>
                </a:solidFill>
              </a:endParaRPr>
            </a:p>
          </p:txBody>
        </p:sp>
        <p:sp>
          <p:nvSpPr>
            <p:cNvPr id="52" name="矩形 51"/>
            <p:cNvSpPr/>
            <p:nvPr/>
          </p:nvSpPr>
          <p:spPr>
            <a:xfrm>
              <a:off x="2703093" y="1957079"/>
              <a:ext cx="2528570" cy="460375"/>
            </a:xfrm>
            <a:prstGeom prst="rect">
              <a:avLst/>
            </a:prstGeom>
          </p:spPr>
          <p:txBody>
            <a:bodyPr wrap="square">
              <a:spAutoFit/>
            </a:bodyPr>
            <a:p>
              <a:pPr algn="ctr"/>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启动与准备阶段</a:t>
              </a:r>
              <a:endPar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52"/>
            <p:cNvSpPr/>
            <p:nvPr/>
          </p:nvSpPr>
          <p:spPr>
            <a:xfrm>
              <a:off x="7295413" y="2687329"/>
              <a:ext cx="3218180" cy="460375"/>
            </a:xfrm>
            <a:prstGeom prst="rect">
              <a:avLst/>
            </a:prstGeom>
          </p:spPr>
          <p:txBody>
            <a:bodyPr wrap="square">
              <a:spAutoFit/>
            </a:bodyPr>
            <a:p>
              <a:pPr algn="ctr"/>
              <a:r>
                <a:rPr lang="zh-CN" altLang="en-US" sz="2400" b="1" dirty="0">
                  <a:solidFill>
                    <a:srgbClr val="40525E"/>
                  </a:solidFill>
                  <a:latin typeface="微软雅黑" panose="020B0503020204020204" pitchFamily="34" charset="-122"/>
                  <a:ea typeface="微软雅黑" panose="020B0503020204020204" pitchFamily="34" charset="-122"/>
                  <a:sym typeface="微软雅黑" panose="020B0503020204020204" pitchFamily="34" charset="-122"/>
                </a:rPr>
                <a:t>理论研究与培训阶段</a:t>
              </a:r>
              <a:endParaRPr lang="zh-CN" altLang="en-US" sz="2400" b="1" dirty="0">
                <a:solidFill>
                  <a:srgbClr val="40525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矩形 53"/>
            <p:cNvSpPr/>
            <p:nvPr/>
          </p:nvSpPr>
          <p:spPr>
            <a:xfrm>
              <a:off x="7016648" y="4053214"/>
              <a:ext cx="3746500" cy="460375"/>
            </a:xfrm>
            <a:prstGeom prst="rect">
              <a:avLst/>
            </a:prstGeom>
          </p:spPr>
          <p:txBody>
            <a:bodyPr wrap="square">
              <a:spAutoFit/>
            </a:bodyPr>
            <a:p>
              <a:pPr algn="ctr"/>
              <a:r>
                <a:rPr lang="zh-CN" altLang="en-US" sz="2400" b="1" dirty="0">
                  <a:solidFill>
                    <a:srgbClr val="40525E"/>
                  </a:solidFill>
                  <a:latin typeface="微软雅黑" panose="020B0503020204020204" pitchFamily="34" charset="-122"/>
                  <a:ea typeface="微软雅黑" panose="020B0503020204020204" pitchFamily="34" charset="-122"/>
                  <a:sym typeface="微软雅黑" panose="020B0503020204020204" pitchFamily="34" charset="-122"/>
                </a:rPr>
                <a:t>研究深化与总结阶段</a:t>
              </a:r>
              <a:endParaRPr lang="zh-CN" altLang="en-US" sz="2400" b="1" dirty="0">
                <a:solidFill>
                  <a:srgbClr val="40525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矩形 59"/>
            <p:cNvSpPr/>
            <p:nvPr/>
          </p:nvSpPr>
          <p:spPr>
            <a:xfrm>
              <a:off x="1660423" y="3391544"/>
              <a:ext cx="3496310" cy="460375"/>
            </a:xfrm>
            <a:prstGeom prst="rect">
              <a:avLst/>
            </a:prstGeom>
          </p:spPr>
          <p:txBody>
            <a:bodyPr wrap="square">
              <a:spAutoFit/>
            </a:bodyPr>
            <a:p>
              <a:pPr algn="ctr"/>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实践研究整体推进阶段</a:t>
              </a:r>
              <a:endPar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1" name="矩形 60"/>
          <p:cNvSpPr/>
          <p:nvPr/>
        </p:nvSpPr>
        <p:spPr>
          <a:xfrm>
            <a:off x="759460" y="1068070"/>
            <a:ext cx="5179060" cy="1489075"/>
          </a:xfrm>
          <a:prstGeom prst="rect">
            <a:avLst/>
          </a:prstGeom>
        </p:spPr>
        <p:txBody>
          <a:bodyPr wrap="square">
            <a:spAutoFit/>
          </a:bodyPr>
          <a:p>
            <a:pPr algn="l">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2023.11——2024.2）学习相关课题的理论，收集资料，确定研究目标，清理工作思路，组建课题研究小组，完成课题方案设计；组织开题论证，进一步完善课题研究方案；课题组核心成员在在一定范围内，采用恰当的方式，对目前学校综合实践活动课程实施现状进行观察分析。</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矩形 61"/>
          <p:cNvSpPr/>
          <p:nvPr/>
        </p:nvSpPr>
        <p:spPr>
          <a:xfrm>
            <a:off x="6584315" y="1636395"/>
            <a:ext cx="5067300" cy="1489075"/>
          </a:xfrm>
          <a:prstGeom prst="rect">
            <a:avLst/>
          </a:prstGeom>
        </p:spPr>
        <p:txBody>
          <a:bodyPr wrap="square">
            <a:spAutoFit/>
          </a:bodyPr>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2024.3——2024.05）围绕前期的文献研究和现状调查进行交流探讨，进一步明确研究的方向和重点。进行深入的理论研究，结合前期的调查与分析，进一步明确研究任务，制订切实可行的实施计划，组织对方案的研讨论证，同时分批分层组织参与研究的老师开展专业培训活动。</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2"/>
          <p:cNvSpPr/>
          <p:nvPr/>
        </p:nvSpPr>
        <p:spPr>
          <a:xfrm>
            <a:off x="734060" y="4683760"/>
            <a:ext cx="4926965" cy="2047875"/>
          </a:xfrm>
          <a:prstGeom prst="rect">
            <a:avLst/>
          </a:prstGeom>
        </p:spPr>
        <p:txBody>
          <a:bodyPr wrap="square">
            <a:spAutoFit/>
          </a:bodyPr>
          <a:p>
            <a:pPr algn="l">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2024.06——2025.06）根据实施方案有计划有步骤地开展实践探索，定期组织课题交流活动，如课堂观摩、主题研讨、读书沙龙、成果展示等。建好课题网站，积累详细研究资料。在实践过程中继续开展理论研究，对实施过程中产生的经验进行理论分析，总结提炼，对发现的问题进行理论研究，修正原定方案。进行课题的中期评估，分析总结课题进展情况，进行阶段研究成果的展示。</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63"/>
          <p:cNvSpPr/>
          <p:nvPr/>
        </p:nvSpPr>
        <p:spPr>
          <a:xfrm>
            <a:off x="6689725" y="5233670"/>
            <a:ext cx="5501640" cy="1489075"/>
          </a:xfrm>
          <a:prstGeom prst="rect">
            <a:avLst/>
          </a:prstGeom>
        </p:spPr>
        <p:txBody>
          <a:bodyPr wrap="square">
            <a:spAutoFit/>
          </a:bodyPr>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2025.07——2026.06）根据中期评估意见，分析总结课题进展情况，进一步完善研究方案。对本课题研究过程、研究成果进行全面分析总结，对实施过程中产生的经验进行理性思辨、总结提炼，形成完整的文本材料，全体成员完成研究案例、论文等收集整理工作，做好结题鉴定准备工作，同时在本区域宣传推广课题研究成果。</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left)">
                                      <p:cBhvr>
                                        <p:cTn id="11" dur="500"/>
                                        <p:tgtEl>
                                          <p:spTgt spid="6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left)">
                                      <p:cBhvr>
                                        <p:cTn id="15" dur="500"/>
                                        <p:tgtEl>
                                          <p:spTgt spid="6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wipe(left)">
                                      <p:cBhvr>
                                        <p:cTn id="19" dur="500"/>
                                        <p:tgtEl>
                                          <p:spTgt spid="6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034967" y="398751"/>
            <a:ext cx="2152547" cy="1014730"/>
          </a:xfrm>
          <a:prstGeom prst="rect">
            <a:avLst/>
          </a:prstGeom>
          <a:noFill/>
        </p:spPr>
        <p:txBody>
          <a:bodyPr vert="horz" wrap="square" rtlCol="0">
            <a:spAutoFit/>
          </a:bodyPr>
          <a:lstStyle/>
          <a:p>
            <a:pPr algn="dist"/>
            <a:r>
              <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文本框 36"/>
          <p:cNvSpPr txBox="1"/>
          <p:nvPr/>
        </p:nvSpPr>
        <p:spPr>
          <a:xfrm>
            <a:off x="198588" y="6355163"/>
            <a:ext cx="2777928" cy="369332"/>
          </a:xfrm>
          <a:prstGeom prst="rect">
            <a:avLst/>
          </a:prstGeom>
          <a:noFill/>
        </p:spPr>
        <p:txBody>
          <a:bodyPr wrap="square" rtlCol="0">
            <a:spAutoFit/>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CONTENTS</a:t>
            </a: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4" name="组合 43"/>
          <p:cNvGrpSpPr/>
          <p:nvPr/>
        </p:nvGrpSpPr>
        <p:grpSpPr>
          <a:xfrm>
            <a:off x="1553270" y="4024770"/>
            <a:ext cx="4016938" cy="1025108"/>
            <a:chOff x="5117014" y="1195578"/>
            <a:chExt cx="4016938" cy="1025108"/>
          </a:xfrm>
        </p:grpSpPr>
        <p:sp>
          <p:nvSpPr>
            <p:cNvPr id="45" name="泪滴形 44"/>
            <p:cNvSpPr/>
            <p:nvPr/>
          </p:nvSpPr>
          <p:spPr>
            <a:xfrm>
              <a:off x="5117014" y="1195578"/>
              <a:ext cx="914400" cy="914400"/>
            </a:xfrm>
            <a:prstGeom prst="teardrop">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sym typeface="微软雅黑" panose="020B0503020204020204" pitchFamily="34" charset="-122"/>
                </a:rPr>
                <a:t>05</a:t>
              </a:r>
              <a:endParaRPr lang="zh-CN" altLang="en-US" sz="2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矩形: 圆角 40"/>
            <p:cNvSpPr/>
            <p:nvPr/>
          </p:nvSpPr>
          <p:spPr>
            <a:xfrm>
              <a:off x="5831460" y="1436913"/>
              <a:ext cx="3302492" cy="783773"/>
            </a:xfrm>
            <a:custGeom>
              <a:avLst/>
              <a:gdLst>
                <a:gd name="connsiteX0" fmla="*/ 0 w 3614736"/>
                <a:gd name="connsiteY0" fmla="*/ 452474 h 1267009"/>
                <a:gd name="connsiteX1" fmla="*/ 452474 w 3614736"/>
                <a:gd name="connsiteY1" fmla="*/ 0 h 1267009"/>
                <a:gd name="connsiteX2" fmla="*/ 3162262 w 3614736"/>
                <a:gd name="connsiteY2" fmla="*/ 0 h 1267009"/>
                <a:gd name="connsiteX3" fmla="*/ 3614736 w 3614736"/>
                <a:gd name="connsiteY3" fmla="*/ 452474 h 1267009"/>
                <a:gd name="connsiteX4" fmla="*/ 3614736 w 3614736"/>
                <a:gd name="connsiteY4" fmla="*/ 814535 h 1267009"/>
                <a:gd name="connsiteX5" fmla="*/ 3162262 w 3614736"/>
                <a:gd name="connsiteY5" fmla="*/ 1267009 h 1267009"/>
                <a:gd name="connsiteX6" fmla="*/ 452474 w 3614736"/>
                <a:gd name="connsiteY6" fmla="*/ 1267009 h 1267009"/>
                <a:gd name="connsiteX7" fmla="*/ 0 w 3614736"/>
                <a:gd name="connsiteY7" fmla="*/ 814535 h 1267009"/>
                <a:gd name="connsiteX8" fmla="*/ 0 w 3614736"/>
                <a:gd name="connsiteY8" fmla="*/ 452474 h 1267009"/>
                <a:gd name="connsiteX0-1" fmla="*/ 0 w 3614736"/>
                <a:gd name="connsiteY0-2" fmla="*/ 814535 h 1267009"/>
                <a:gd name="connsiteX1-3" fmla="*/ 452474 w 3614736"/>
                <a:gd name="connsiteY1-4" fmla="*/ 0 h 1267009"/>
                <a:gd name="connsiteX2-5" fmla="*/ 3162262 w 3614736"/>
                <a:gd name="connsiteY2-6" fmla="*/ 0 h 1267009"/>
                <a:gd name="connsiteX3-7" fmla="*/ 3614736 w 3614736"/>
                <a:gd name="connsiteY3-8" fmla="*/ 452474 h 1267009"/>
                <a:gd name="connsiteX4-9" fmla="*/ 3614736 w 3614736"/>
                <a:gd name="connsiteY4-10" fmla="*/ 814535 h 1267009"/>
                <a:gd name="connsiteX5-11" fmla="*/ 3162262 w 3614736"/>
                <a:gd name="connsiteY5-12" fmla="*/ 1267009 h 1267009"/>
                <a:gd name="connsiteX6-13" fmla="*/ 452474 w 3614736"/>
                <a:gd name="connsiteY6-14" fmla="*/ 1267009 h 1267009"/>
                <a:gd name="connsiteX7-15" fmla="*/ 0 w 3614736"/>
                <a:gd name="connsiteY7-16" fmla="*/ 814535 h 1267009"/>
                <a:gd name="connsiteX0-17" fmla="*/ 383395 w 3545657"/>
                <a:gd name="connsiteY0-18" fmla="*/ 0 h 1267009"/>
                <a:gd name="connsiteX1-19" fmla="*/ 3093183 w 3545657"/>
                <a:gd name="connsiteY1-20" fmla="*/ 0 h 1267009"/>
                <a:gd name="connsiteX2-21" fmla="*/ 3545657 w 3545657"/>
                <a:gd name="connsiteY2-22" fmla="*/ 452474 h 1267009"/>
                <a:gd name="connsiteX3-23" fmla="*/ 3545657 w 3545657"/>
                <a:gd name="connsiteY3-24" fmla="*/ 814535 h 1267009"/>
                <a:gd name="connsiteX4-25" fmla="*/ 3093183 w 3545657"/>
                <a:gd name="connsiteY4-26" fmla="*/ 1267009 h 1267009"/>
                <a:gd name="connsiteX5-27" fmla="*/ 383395 w 3545657"/>
                <a:gd name="connsiteY5-28" fmla="*/ 1267009 h 1267009"/>
                <a:gd name="connsiteX6-29" fmla="*/ 22361 w 3545657"/>
                <a:gd name="connsiteY6-30" fmla="*/ 905975 h 1267009"/>
                <a:gd name="connsiteX0-31" fmla="*/ 389280 w 3551542"/>
                <a:gd name="connsiteY0-32" fmla="*/ 0 h 1267009"/>
                <a:gd name="connsiteX1-33" fmla="*/ 3099068 w 3551542"/>
                <a:gd name="connsiteY1-34" fmla="*/ 0 h 1267009"/>
                <a:gd name="connsiteX2-35" fmla="*/ 3551542 w 3551542"/>
                <a:gd name="connsiteY2-36" fmla="*/ 452474 h 1267009"/>
                <a:gd name="connsiteX3-37" fmla="*/ 3551542 w 3551542"/>
                <a:gd name="connsiteY3-38" fmla="*/ 814535 h 1267009"/>
                <a:gd name="connsiteX4-39" fmla="*/ 3099068 w 3551542"/>
                <a:gd name="connsiteY4-40" fmla="*/ 1267009 h 1267009"/>
                <a:gd name="connsiteX5-41" fmla="*/ 389280 w 3551542"/>
                <a:gd name="connsiteY5-42" fmla="*/ 1267009 h 1267009"/>
                <a:gd name="connsiteX6-43" fmla="*/ 21896 w 3551542"/>
                <a:gd name="connsiteY6-44" fmla="*/ 956775 h 1267009"/>
                <a:gd name="connsiteX0-45" fmla="*/ 367384 w 3529646"/>
                <a:gd name="connsiteY0-46" fmla="*/ 0 h 1267009"/>
                <a:gd name="connsiteX1-47" fmla="*/ 3077172 w 3529646"/>
                <a:gd name="connsiteY1-48" fmla="*/ 0 h 1267009"/>
                <a:gd name="connsiteX2-49" fmla="*/ 3529646 w 3529646"/>
                <a:gd name="connsiteY2-50" fmla="*/ 452474 h 1267009"/>
                <a:gd name="connsiteX3-51" fmla="*/ 3529646 w 3529646"/>
                <a:gd name="connsiteY3-52" fmla="*/ 814535 h 1267009"/>
                <a:gd name="connsiteX4-53" fmla="*/ 3077172 w 3529646"/>
                <a:gd name="connsiteY4-54" fmla="*/ 1267009 h 1267009"/>
                <a:gd name="connsiteX5-55" fmla="*/ 367384 w 3529646"/>
                <a:gd name="connsiteY5-56" fmla="*/ 1267009 h 1267009"/>
                <a:gd name="connsiteX6-57" fmla="*/ 0 w 3529646"/>
                <a:gd name="connsiteY6-58" fmla="*/ 956775 h 1267009"/>
                <a:gd name="connsiteX0-59" fmla="*/ 367384 w 3529646"/>
                <a:gd name="connsiteY0-60" fmla="*/ 0 h 1267009"/>
                <a:gd name="connsiteX1-61" fmla="*/ 3077172 w 3529646"/>
                <a:gd name="connsiteY1-62" fmla="*/ 0 h 1267009"/>
                <a:gd name="connsiteX2-63" fmla="*/ 3529646 w 3529646"/>
                <a:gd name="connsiteY2-64" fmla="*/ 452474 h 1267009"/>
                <a:gd name="connsiteX3-65" fmla="*/ 3529646 w 3529646"/>
                <a:gd name="connsiteY3-66" fmla="*/ 814535 h 1267009"/>
                <a:gd name="connsiteX4-67" fmla="*/ 3077172 w 3529646"/>
                <a:gd name="connsiteY4-68" fmla="*/ 1267009 h 1267009"/>
                <a:gd name="connsiteX5-69" fmla="*/ 367384 w 3529646"/>
                <a:gd name="connsiteY5-70" fmla="*/ 1267009 h 1267009"/>
                <a:gd name="connsiteX6-71" fmla="*/ 0 w 3529646"/>
                <a:gd name="connsiteY6-72" fmla="*/ 956775 h 1267009"/>
                <a:gd name="connsiteX0-73" fmla="*/ 253084 w 3415346"/>
                <a:gd name="connsiteY0-74" fmla="*/ 0 h 1267009"/>
                <a:gd name="connsiteX1-75" fmla="*/ 2962872 w 3415346"/>
                <a:gd name="connsiteY1-76" fmla="*/ 0 h 1267009"/>
                <a:gd name="connsiteX2-77" fmla="*/ 3415346 w 3415346"/>
                <a:gd name="connsiteY2-78" fmla="*/ 452474 h 1267009"/>
                <a:gd name="connsiteX3-79" fmla="*/ 3415346 w 3415346"/>
                <a:gd name="connsiteY3-80" fmla="*/ 814535 h 1267009"/>
                <a:gd name="connsiteX4-81" fmla="*/ 2962872 w 3415346"/>
                <a:gd name="connsiteY4-82" fmla="*/ 1267009 h 1267009"/>
                <a:gd name="connsiteX5-83" fmla="*/ 253084 w 3415346"/>
                <a:gd name="connsiteY5-84" fmla="*/ 1267009 h 1267009"/>
                <a:gd name="connsiteX6-85" fmla="*/ 0 w 3415346"/>
                <a:gd name="connsiteY6-86" fmla="*/ 1115563 h 1267009"/>
                <a:gd name="connsiteX0-87" fmla="*/ 261442 w 3423704"/>
                <a:gd name="connsiteY0-88" fmla="*/ 0 h 1271094"/>
                <a:gd name="connsiteX1-89" fmla="*/ 2971230 w 3423704"/>
                <a:gd name="connsiteY1-90" fmla="*/ 0 h 1271094"/>
                <a:gd name="connsiteX2-91" fmla="*/ 3423704 w 3423704"/>
                <a:gd name="connsiteY2-92" fmla="*/ 452474 h 1271094"/>
                <a:gd name="connsiteX3-93" fmla="*/ 3423704 w 3423704"/>
                <a:gd name="connsiteY3-94" fmla="*/ 814535 h 1271094"/>
                <a:gd name="connsiteX4-95" fmla="*/ 2971230 w 3423704"/>
                <a:gd name="connsiteY4-96" fmla="*/ 1267009 h 1271094"/>
                <a:gd name="connsiteX5-97" fmla="*/ 261442 w 3423704"/>
                <a:gd name="connsiteY5-98" fmla="*/ 1267009 h 1271094"/>
                <a:gd name="connsiteX6-99" fmla="*/ 0 w 3423704"/>
                <a:gd name="connsiteY6-100" fmla="*/ 1174084 h 1271094"/>
                <a:gd name="connsiteX0-101" fmla="*/ 261442 w 3423704"/>
                <a:gd name="connsiteY0-102" fmla="*/ 0 h 1267009"/>
                <a:gd name="connsiteX1-103" fmla="*/ 2971230 w 3423704"/>
                <a:gd name="connsiteY1-104" fmla="*/ 0 h 1267009"/>
                <a:gd name="connsiteX2-105" fmla="*/ 3423704 w 3423704"/>
                <a:gd name="connsiteY2-106" fmla="*/ 452474 h 1267009"/>
                <a:gd name="connsiteX3-107" fmla="*/ 3423704 w 3423704"/>
                <a:gd name="connsiteY3-108" fmla="*/ 814535 h 1267009"/>
                <a:gd name="connsiteX4-109" fmla="*/ 2971230 w 3423704"/>
                <a:gd name="connsiteY4-110" fmla="*/ 1267009 h 1267009"/>
                <a:gd name="connsiteX5-111" fmla="*/ 261442 w 3423704"/>
                <a:gd name="connsiteY5-112" fmla="*/ 1267009 h 1267009"/>
                <a:gd name="connsiteX6-113" fmla="*/ 0 w 3423704"/>
                <a:gd name="connsiteY6-114" fmla="*/ 1174084 h 1267009"/>
                <a:gd name="connsiteX0-115" fmla="*/ 261442 w 3423704"/>
                <a:gd name="connsiteY0-116" fmla="*/ 0 h 1267009"/>
                <a:gd name="connsiteX1-117" fmla="*/ 2971230 w 3423704"/>
                <a:gd name="connsiteY1-118" fmla="*/ 0 h 1267009"/>
                <a:gd name="connsiteX2-119" fmla="*/ 3423704 w 3423704"/>
                <a:gd name="connsiteY2-120" fmla="*/ 452474 h 1267009"/>
                <a:gd name="connsiteX3-121" fmla="*/ 3423704 w 3423704"/>
                <a:gd name="connsiteY3-122" fmla="*/ 814535 h 1267009"/>
                <a:gd name="connsiteX4-123" fmla="*/ 2971230 w 3423704"/>
                <a:gd name="connsiteY4-124" fmla="*/ 1267009 h 1267009"/>
                <a:gd name="connsiteX5-125" fmla="*/ 261442 w 3423704"/>
                <a:gd name="connsiteY5-126" fmla="*/ 1267009 h 1267009"/>
                <a:gd name="connsiteX6-127" fmla="*/ 0 w 3423704"/>
                <a:gd name="connsiteY6-128" fmla="*/ 1174084 h 1267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23704" h="1267009">
                  <a:moveTo>
                    <a:pt x="261442" y="0"/>
                  </a:moveTo>
                  <a:lnTo>
                    <a:pt x="2971230" y="0"/>
                  </a:lnTo>
                  <a:cubicBezTo>
                    <a:pt x="3221124" y="0"/>
                    <a:pt x="3423704" y="202580"/>
                    <a:pt x="3423704" y="452474"/>
                  </a:cubicBezTo>
                  <a:lnTo>
                    <a:pt x="3423704" y="814535"/>
                  </a:lnTo>
                  <a:cubicBezTo>
                    <a:pt x="3423704" y="1064429"/>
                    <a:pt x="3221124" y="1267009"/>
                    <a:pt x="2971230" y="1267009"/>
                  </a:cubicBezTo>
                  <a:lnTo>
                    <a:pt x="261442" y="1267009"/>
                  </a:lnTo>
                  <a:cubicBezTo>
                    <a:pt x="100147" y="1267009"/>
                    <a:pt x="43256" y="1242267"/>
                    <a:pt x="0" y="1174084"/>
                  </a:cubicBezTo>
                </a:path>
              </a:pathLst>
            </a:custGeom>
            <a:noFill/>
            <a:ln>
              <a:solidFill>
                <a:srgbClr val="F4C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文本框 46"/>
            <p:cNvSpPr txBox="1"/>
            <p:nvPr/>
          </p:nvSpPr>
          <p:spPr>
            <a:xfrm>
              <a:off x="6237377" y="1630016"/>
              <a:ext cx="2588043" cy="460375"/>
            </a:xfrm>
            <a:prstGeom prst="rect">
              <a:avLst/>
            </a:prstGeom>
            <a:noFill/>
          </p:spPr>
          <p:txBody>
            <a:bodyPr wrap="square" rtlCol="0">
              <a:spAutoFit/>
            </a:bodyPr>
            <a:lstStyle/>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研究内容</a:t>
              </a:r>
              <a:endPar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8" name="组合 47"/>
          <p:cNvGrpSpPr/>
          <p:nvPr/>
        </p:nvGrpSpPr>
        <p:grpSpPr>
          <a:xfrm>
            <a:off x="6736727" y="4024770"/>
            <a:ext cx="4016938" cy="1025108"/>
            <a:chOff x="5117014" y="1195578"/>
            <a:chExt cx="4016938" cy="1025108"/>
          </a:xfrm>
        </p:grpSpPr>
        <p:sp>
          <p:nvSpPr>
            <p:cNvPr id="49" name="泪滴形 48"/>
            <p:cNvSpPr/>
            <p:nvPr/>
          </p:nvSpPr>
          <p:spPr>
            <a:xfrm>
              <a:off x="5117014" y="1195578"/>
              <a:ext cx="914400" cy="914400"/>
            </a:xfrm>
            <a:prstGeom prst="teardrop">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sym typeface="微软雅黑" panose="020B0503020204020204" pitchFamily="34" charset="-122"/>
                </a:rPr>
                <a:t>06</a:t>
              </a:r>
              <a:endParaRPr lang="zh-CN" altLang="en-US" sz="2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矩形: 圆角 40"/>
            <p:cNvSpPr/>
            <p:nvPr/>
          </p:nvSpPr>
          <p:spPr>
            <a:xfrm>
              <a:off x="5831460" y="1436913"/>
              <a:ext cx="3302492" cy="783773"/>
            </a:xfrm>
            <a:custGeom>
              <a:avLst/>
              <a:gdLst>
                <a:gd name="connsiteX0" fmla="*/ 0 w 3614736"/>
                <a:gd name="connsiteY0" fmla="*/ 452474 h 1267009"/>
                <a:gd name="connsiteX1" fmla="*/ 452474 w 3614736"/>
                <a:gd name="connsiteY1" fmla="*/ 0 h 1267009"/>
                <a:gd name="connsiteX2" fmla="*/ 3162262 w 3614736"/>
                <a:gd name="connsiteY2" fmla="*/ 0 h 1267009"/>
                <a:gd name="connsiteX3" fmla="*/ 3614736 w 3614736"/>
                <a:gd name="connsiteY3" fmla="*/ 452474 h 1267009"/>
                <a:gd name="connsiteX4" fmla="*/ 3614736 w 3614736"/>
                <a:gd name="connsiteY4" fmla="*/ 814535 h 1267009"/>
                <a:gd name="connsiteX5" fmla="*/ 3162262 w 3614736"/>
                <a:gd name="connsiteY5" fmla="*/ 1267009 h 1267009"/>
                <a:gd name="connsiteX6" fmla="*/ 452474 w 3614736"/>
                <a:gd name="connsiteY6" fmla="*/ 1267009 h 1267009"/>
                <a:gd name="connsiteX7" fmla="*/ 0 w 3614736"/>
                <a:gd name="connsiteY7" fmla="*/ 814535 h 1267009"/>
                <a:gd name="connsiteX8" fmla="*/ 0 w 3614736"/>
                <a:gd name="connsiteY8" fmla="*/ 452474 h 1267009"/>
                <a:gd name="connsiteX0-1" fmla="*/ 0 w 3614736"/>
                <a:gd name="connsiteY0-2" fmla="*/ 814535 h 1267009"/>
                <a:gd name="connsiteX1-3" fmla="*/ 452474 w 3614736"/>
                <a:gd name="connsiteY1-4" fmla="*/ 0 h 1267009"/>
                <a:gd name="connsiteX2-5" fmla="*/ 3162262 w 3614736"/>
                <a:gd name="connsiteY2-6" fmla="*/ 0 h 1267009"/>
                <a:gd name="connsiteX3-7" fmla="*/ 3614736 w 3614736"/>
                <a:gd name="connsiteY3-8" fmla="*/ 452474 h 1267009"/>
                <a:gd name="connsiteX4-9" fmla="*/ 3614736 w 3614736"/>
                <a:gd name="connsiteY4-10" fmla="*/ 814535 h 1267009"/>
                <a:gd name="connsiteX5-11" fmla="*/ 3162262 w 3614736"/>
                <a:gd name="connsiteY5-12" fmla="*/ 1267009 h 1267009"/>
                <a:gd name="connsiteX6-13" fmla="*/ 452474 w 3614736"/>
                <a:gd name="connsiteY6-14" fmla="*/ 1267009 h 1267009"/>
                <a:gd name="connsiteX7-15" fmla="*/ 0 w 3614736"/>
                <a:gd name="connsiteY7-16" fmla="*/ 814535 h 1267009"/>
                <a:gd name="connsiteX0-17" fmla="*/ 383395 w 3545657"/>
                <a:gd name="connsiteY0-18" fmla="*/ 0 h 1267009"/>
                <a:gd name="connsiteX1-19" fmla="*/ 3093183 w 3545657"/>
                <a:gd name="connsiteY1-20" fmla="*/ 0 h 1267009"/>
                <a:gd name="connsiteX2-21" fmla="*/ 3545657 w 3545657"/>
                <a:gd name="connsiteY2-22" fmla="*/ 452474 h 1267009"/>
                <a:gd name="connsiteX3-23" fmla="*/ 3545657 w 3545657"/>
                <a:gd name="connsiteY3-24" fmla="*/ 814535 h 1267009"/>
                <a:gd name="connsiteX4-25" fmla="*/ 3093183 w 3545657"/>
                <a:gd name="connsiteY4-26" fmla="*/ 1267009 h 1267009"/>
                <a:gd name="connsiteX5-27" fmla="*/ 383395 w 3545657"/>
                <a:gd name="connsiteY5-28" fmla="*/ 1267009 h 1267009"/>
                <a:gd name="connsiteX6-29" fmla="*/ 22361 w 3545657"/>
                <a:gd name="connsiteY6-30" fmla="*/ 905975 h 1267009"/>
                <a:gd name="connsiteX0-31" fmla="*/ 389280 w 3551542"/>
                <a:gd name="connsiteY0-32" fmla="*/ 0 h 1267009"/>
                <a:gd name="connsiteX1-33" fmla="*/ 3099068 w 3551542"/>
                <a:gd name="connsiteY1-34" fmla="*/ 0 h 1267009"/>
                <a:gd name="connsiteX2-35" fmla="*/ 3551542 w 3551542"/>
                <a:gd name="connsiteY2-36" fmla="*/ 452474 h 1267009"/>
                <a:gd name="connsiteX3-37" fmla="*/ 3551542 w 3551542"/>
                <a:gd name="connsiteY3-38" fmla="*/ 814535 h 1267009"/>
                <a:gd name="connsiteX4-39" fmla="*/ 3099068 w 3551542"/>
                <a:gd name="connsiteY4-40" fmla="*/ 1267009 h 1267009"/>
                <a:gd name="connsiteX5-41" fmla="*/ 389280 w 3551542"/>
                <a:gd name="connsiteY5-42" fmla="*/ 1267009 h 1267009"/>
                <a:gd name="connsiteX6-43" fmla="*/ 21896 w 3551542"/>
                <a:gd name="connsiteY6-44" fmla="*/ 956775 h 1267009"/>
                <a:gd name="connsiteX0-45" fmla="*/ 367384 w 3529646"/>
                <a:gd name="connsiteY0-46" fmla="*/ 0 h 1267009"/>
                <a:gd name="connsiteX1-47" fmla="*/ 3077172 w 3529646"/>
                <a:gd name="connsiteY1-48" fmla="*/ 0 h 1267009"/>
                <a:gd name="connsiteX2-49" fmla="*/ 3529646 w 3529646"/>
                <a:gd name="connsiteY2-50" fmla="*/ 452474 h 1267009"/>
                <a:gd name="connsiteX3-51" fmla="*/ 3529646 w 3529646"/>
                <a:gd name="connsiteY3-52" fmla="*/ 814535 h 1267009"/>
                <a:gd name="connsiteX4-53" fmla="*/ 3077172 w 3529646"/>
                <a:gd name="connsiteY4-54" fmla="*/ 1267009 h 1267009"/>
                <a:gd name="connsiteX5-55" fmla="*/ 367384 w 3529646"/>
                <a:gd name="connsiteY5-56" fmla="*/ 1267009 h 1267009"/>
                <a:gd name="connsiteX6-57" fmla="*/ 0 w 3529646"/>
                <a:gd name="connsiteY6-58" fmla="*/ 956775 h 1267009"/>
                <a:gd name="connsiteX0-59" fmla="*/ 367384 w 3529646"/>
                <a:gd name="connsiteY0-60" fmla="*/ 0 h 1267009"/>
                <a:gd name="connsiteX1-61" fmla="*/ 3077172 w 3529646"/>
                <a:gd name="connsiteY1-62" fmla="*/ 0 h 1267009"/>
                <a:gd name="connsiteX2-63" fmla="*/ 3529646 w 3529646"/>
                <a:gd name="connsiteY2-64" fmla="*/ 452474 h 1267009"/>
                <a:gd name="connsiteX3-65" fmla="*/ 3529646 w 3529646"/>
                <a:gd name="connsiteY3-66" fmla="*/ 814535 h 1267009"/>
                <a:gd name="connsiteX4-67" fmla="*/ 3077172 w 3529646"/>
                <a:gd name="connsiteY4-68" fmla="*/ 1267009 h 1267009"/>
                <a:gd name="connsiteX5-69" fmla="*/ 367384 w 3529646"/>
                <a:gd name="connsiteY5-70" fmla="*/ 1267009 h 1267009"/>
                <a:gd name="connsiteX6-71" fmla="*/ 0 w 3529646"/>
                <a:gd name="connsiteY6-72" fmla="*/ 956775 h 1267009"/>
                <a:gd name="connsiteX0-73" fmla="*/ 253084 w 3415346"/>
                <a:gd name="connsiteY0-74" fmla="*/ 0 h 1267009"/>
                <a:gd name="connsiteX1-75" fmla="*/ 2962872 w 3415346"/>
                <a:gd name="connsiteY1-76" fmla="*/ 0 h 1267009"/>
                <a:gd name="connsiteX2-77" fmla="*/ 3415346 w 3415346"/>
                <a:gd name="connsiteY2-78" fmla="*/ 452474 h 1267009"/>
                <a:gd name="connsiteX3-79" fmla="*/ 3415346 w 3415346"/>
                <a:gd name="connsiteY3-80" fmla="*/ 814535 h 1267009"/>
                <a:gd name="connsiteX4-81" fmla="*/ 2962872 w 3415346"/>
                <a:gd name="connsiteY4-82" fmla="*/ 1267009 h 1267009"/>
                <a:gd name="connsiteX5-83" fmla="*/ 253084 w 3415346"/>
                <a:gd name="connsiteY5-84" fmla="*/ 1267009 h 1267009"/>
                <a:gd name="connsiteX6-85" fmla="*/ 0 w 3415346"/>
                <a:gd name="connsiteY6-86" fmla="*/ 1115563 h 1267009"/>
                <a:gd name="connsiteX0-87" fmla="*/ 261442 w 3423704"/>
                <a:gd name="connsiteY0-88" fmla="*/ 0 h 1271094"/>
                <a:gd name="connsiteX1-89" fmla="*/ 2971230 w 3423704"/>
                <a:gd name="connsiteY1-90" fmla="*/ 0 h 1271094"/>
                <a:gd name="connsiteX2-91" fmla="*/ 3423704 w 3423704"/>
                <a:gd name="connsiteY2-92" fmla="*/ 452474 h 1271094"/>
                <a:gd name="connsiteX3-93" fmla="*/ 3423704 w 3423704"/>
                <a:gd name="connsiteY3-94" fmla="*/ 814535 h 1271094"/>
                <a:gd name="connsiteX4-95" fmla="*/ 2971230 w 3423704"/>
                <a:gd name="connsiteY4-96" fmla="*/ 1267009 h 1271094"/>
                <a:gd name="connsiteX5-97" fmla="*/ 261442 w 3423704"/>
                <a:gd name="connsiteY5-98" fmla="*/ 1267009 h 1271094"/>
                <a:gd name="connsiteX6-99" fmla="*/ 0 w 3423704"/>
                <a:gd name="connsiteY6-100" fmla="*/ 1174084 h 1271094"/>
                <a:gd name="connsiteX0-101" fmla="*/ 261442 w 3423704"/>
                <a:gd name="connsiteY0-102" fmla="*/ 0 h 1267009"/>
                <a:gd name="connsiteX1-103" fmla="*/ 2971230 w 3423704"/>
                <a:gd name="connsiteY1-104" fmla="*/ 0 h 1267009"/>
                <a:gd name="connsiteX2-105" fmla="*/ 3423704 w 3423704"/>
                <a:gd name="connsiteY2-106" fmla="*/ 452474 h 1267009"/>
                <a:gd name="connsiteX3-107" fmla="*/ 3423704 w 3423704"/>
                <a:gd name="connsiteY3-108" fmla="*/ 814535 h 1267009"/>
                <a:gd name="connsiteX4-109" fmla="*/ 2971230 w 3423704"/>
                <a:gd name="connsiteY4-110" fmla="*/ 1267009 h 1267009"/>
                <a:gd name="connsiteX5-111" fmla="*/ 261442 w 3423704"/>
                <a:gd name="connsiteY5-112" fmla="*/ 1267009 h 1267009"/>
                <a:gd name="connsiteX6-113" fmla="*/ 0 w 3423704"/>
                <a:gd name="connsiteY6-114" fmla="*/ 1174084 h 1267009"/>
                <a:gd name="connsiteX0-115" fmla="*/ 261442 w 3423704"/>
                <a:gd name="connsiteY0-116" fmla="*/ 0 h 1267009"/>
                <a:gd name="connsiteX1-117" fmla="*/ 2971230 w 3423704"/>
                <a:gd name="connsiteY1-118" fmla="*/ 0 h 1267009"/>
                <a:gd name="connsiteX2-119" fmla="*/ 3423704 w 3423704"/>
                <a:gd name="connsiteY2-120" fmla="*/ 452474 h 1267009"/>
                <a:gd name="connsiteX3-121" fmla="*/ 3423704 w 3423704"/>
                <a:gd name="connsiteY3-122" fmla="*/ 814535 h 1267009"/>
                <a:gd name="connsiteX4-123" fmla="*/ 2971230 w 3423704"/>
                <a:gd name="connsiteY4-124" fmla="*/ 1267009 h 1267009"/>
                <a:gd name="connsiteX5-125" fmla="*/ 261442 w 3423704"/>
                <a:gd name="connsiteY5-126" fmla="*/ 1267009 h 1267009"/>
                <a:gd name="connsiteX6-127" fmla="*/ 0 w 3423704"/>
                <a:gd name="connsiteY6-128" fmla="*/ 1174084 h 1267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23704" h="1267009">
                  <a:moveTo>
                    <a:pt x="261442" y="0"/>
                  </a:moveTo>
                  <a:lnTo>
                    <a:pt x="2971230" y="0"/>
                  </a:lnTo>
                  <a:cubicBezTo>
                    <a:pt x="3221124" y="0"/>
                    <a:pt x="3423704" y="202580"/>
                    <a:pt x="3423704" y="452474"/>
                  </a:cubicBezTo>
                  <a:lnTo>
                    <a:pt x="3423704" y="814535"/>
                  </a:lnTo>
                  <a:cubicBezTo>
                    <a:pt x="3423704" y="1064429"/>
                    <a:pt x="3221124" y="1267009"/>
                    <a:pt x="2971230" y="1267009"/>
                  </a:cubicBezTo>
                  <a:lnTo>
                    <a:pt x="261442" y="1267009"/>
                  </a:lnTo>
                  <a:cubicBezTo>
                    <a:pt x="100147" y="1267009"/>
                    <a:pt x="43256" y="1242267"/>
                    <a:pt x="0" y="1174084"/>
                  </a:cubicBezTo>
                </a:path>
              </a:pathLst>
            </a:custGeom>
            <a:noFill/>
            <a:ln>
              <a:solidFill>
                <a:srgbClr val="F4C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文本框 50"/>
            <p:cNvSpPr txBox="1"/>
            <p:nvPr/>
          </p:nvSpPr>
          <p:spPr>
            <a:xfrm>
              <a:off x="6230169" y="1598803"/>
              <a:ext cx="2595245" cy="460375"/>
            </a:xfrm>
            <a:prstGeom prst="rect">
              <a:avLst/>
            </a:prstGeom>
            <a:noFill/>
          </p:spPr>
          <p:txBody>
            <a:bodyPr wrap="square" rtlCol="0">
              <a:spAutoFit/>
            </a:bodyPr>
            <a:lstStyle/>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研究方法</a:t>
              </a:r>
              <a:endPar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2" name="组合 51"/>
          <p:cNvGrpSpPr/>
          <p:nvPr/>
        </p:nvGrpSpPr>
        <p:grpSpPr>
          <a:xfrm>
            <a:off x="1550311" y="5120839"/>
            <a:ext cx="4016938" cy="1025108"/>
            <a:chOff x="5117014" y="1195578"/>
            <a:chExt cx="4016938" cy="1025108"/>
          </a:xfrm>
        </p:grpSpPr>
        <p:sp>
          <p:nvSpPr>
            <p:cNvPr id="53" name="泪滴形 52"/>
            <p:cNvSpPr/>
            <p:nvPr/>
          </p:nvSpPr>
          <p:spPr>
            <a:xfrm>
              <a:off x="5117014" y="1195578"/>
              <a:ext cx="914400" cy="914400"/>
            </a:xfrm>
            <a:prstGeom prst="teardrop">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sym typeface="微软雅黑" panose="020B0503020204020204" pitchFamily="34" charset="-122"/>
                </a:rPr>
                <a:t>07</a:t>
              </a:r>
              <a:endParaRPr lang="zh-CN" altLang="en-US" sz="2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矩形: 圆角 40"/>
            <p:cNvSpPr/>
            <p:nvPr/>
          </p:nvSpPr>
          <p:spPr>
            <a:xfrm>
              <a:off x="5831460" y="1436913"/>
              <a:ext cx="3302492" cy="783773"/>
            </a:xfrm>
            <a:custGeom>
              <a:avLst/>
              <a:gdLst>
                <a:gd name="connsiteX0" fmla="*/ 0 w 3614736"/>
                <a:gd name="connsiteY0" fmla="*/ 452474 h 1267009"/>
                <a:gd name="connsiteX1" fmla="*/ 452474 w 3614736"/>
                <a:gd name="connsiteY1" fmla="*/ 0 h 1267009"/>
                <a:gd name="connsiteX2" fmla="*/ 3162262 w 3614736"/>
                <a:gd name="connsiteY2" fmla="*/ 0 h 1267009"/>
                <a:gd name="connsiteX3" fmla="*/ 3614736 w 3614736"/>
                <a:gd name="connsiteY3" fmla="*/ 452474 h 1267009"/>
                <a:gd name="connsiteX4" fmla="*/ 3614736 w 3614736"/>
                <a:gd name="connsiteY4" fmla="*/ 814535 h 1267009"/>
                <a:gd name="connsiteX5" fmla="*/ 3162262 w 3614736"/>
                <a:gd name="connsiteY5" fmla="*/ 1267009 h 1267009"/>
                <a:gd name="connsiteX6" fmla="*/ 452474 w 3614736"/>
                <a:gd name="connsiteY6" fmla="*/ 1267009 h 1267009"/>
                <a:gd name="connsiteX7" fmla="*/ 0 w 3614736"/>
                <a:gd name="connsiteY7" fmla="*/ 814535 h 1267009"/>
                <a:gd name="connsiteX8" fmla="*/ 0 w 3614736"/>
                <a:gd name="connsiteY8" fmla="*/ 452474 h 1267009"/>
                <a:gd name="connsiteX0-1" fmla="*/ 0 w 3614736"/>
                <a:gd name="connsiteY0-2" fmla="*/ 814535 h 1267009"/>
                <a:gd name="connsiteX1-3" fmla="*/ 452474 w 3614736"/>
                <a:gd name="connsiteY1-4" fmla="*/ 0 h 1267009"/>
                <a:gd name="connsiteX2-5" fmla="*/ 3162262 w 3614736"/>
                <a:gd name="connsiteY2-6" fmla="*/ 0 h 1267009"/>
                <a:gd name="connsiteX3-7" fmla="*/ 3614736 w 3614736"/>
                <a:gd name="connsiteY3-8" fmla="*/ 452474 h 1267009"/>
                <a:gd name="connsiteX4-9" fmla="*/ 3614736 w 3614736"/>
                <a:gd name="connsiteY4-10" fmla="*/ 814535 h 1267009"/>
                <a:gd name="connsiteX5-11" fmla="*/ 3162262 w 3614736"/>
                <a:gd name="connsiteY5-12" fmla="*/ 1267009 h 1267009"/>
                <a:gd name="connsiteX6-13" fmla="*/ 452474 w 3614736"/>
                <a:gd name="connsiteY6-14" fmla="*/ 1267009 h 1267009"/>
                <a:gd name="connsiteX7-15" fmla="*/ 0 w 3614736"/>
                <a:gd name="connsiteY7-16" fmla="*/ 814535 h 1267009"/>
                <a:gd name="connsiteX0-17" fmla="*/ 383395 w 3545657"/>
                <a:gd name="connsiteY0-18" fmla="*/ 0 h 1267009"/>
                <a:gd name="connsiteX1-19" fmla="*/ 3093183 w 3545657"/>
                <a:gd name="connsiteY1-20" fmla="*/ 0 h 1267009"/>
                <a:gd name="connsiteX2-21" fmla="*/ 3545657 w 3545657"/>
                <a:gd name="connsiteY2-22" fmla="*/ 452474 h 1267009"/>
                <a:gd name="connsiteX3-23" fmla="*/ 3545657 w 3545657"/>
                <a:gd name="connsiteY3-24" fmla="*/ 814535 h 1267009"/>
                <a:gd name="connsiteX4-25" fmla="*/ 3093183 w 3545657"/>
                <a:gd name="connsiteY4-26" fmla="*/ 1267009 h 1267009"/>
                <a:gd name="connsiteX5-27" fmla="*/ 383395 w 3545657"/>
                <a:gd name="connsiteY5-28" fmla="*/ 1267009 h 1267009"/>
                <a:gd name="connsiteX6-29" fmla="*/ 22361 w 3545657"/>
                <a:gd name="connsiteY6-30" fmla="*/ 905975 h 1267009"/>
                <a:gd name="connsiteX0-31" fmla="*/ 389280 w 3551542"/>
                <a:gd name="connsiteY0-32" fmla="*/ 0 h 1267009"/>
                <a:gd name="connsiteX1-33" fmla="*/ 3099068 w 3551542"/>
                <a:gd name="connsiteY1-34" fmla="*/ 0 h 1267009"/>
                <a:gd name="connsiteX2-35" fmla="*/ 3551542 w 3551542"/>
                <a:gd name="connsiteY2-36" fmla="*/ 452474 h 1267009"/>
                <a:gd name="connsiteX3-37" fmla="*/ 3551542 w 3551542"/>
                <a:gd name="connsiteY3-38" fmla="*/ 814535 h 1267009"/>
                <a:gd name="connsiteX4-39" fmla="*/ 3099068 w 3551542"/>
                <a:gd name="connsiteY4-40" fmla="*/ 1267009 h 1267009"/>
                <a:gd name="connsiteX5-41" fmla="*/ 389280 w 3551542"/>
                <a:gd name="connsiteY5-42" fmla="*/ 1267009 h 1267009"/>
                <a:gd name="connsiteX6-43" fmla="*/ 21896 w 3551542"/>
                <a:gd name="connsiteY6-44" fmla="*/ 956775 h 1267009"/>
                <a:gd name="connsiteX0-45" fmla="*/ 367384 w 3529646"/>
                <a:gd name="connsiteY0-46" fmla="*/ 0 h 1267009"/>
                <a:gd name="connsiteX1-47" fmla="*/ 3077172 w 3529646"/>
                <a:gd name="connsiteY1-48" fmla="*/ 0 h 1267009"/>
                <a:gd name="connsiteX2-49" fmla="*/ 3529646 w 3529646"/>
                <a:gd name="connsiteY2-50" fmla="*/ 452474 h 1267009"/>
                <a:gd name="connsiteX3-51" fmla="*/ 3529646 w 3529646"/>
                <a:gd name="connsiteY3-52" fmla="*/ 814535 h 1267009"/>
                <a:gd name="connsiteX4-53" fmla="*/ 3077172 w 3529646"/>
                <a:gd name="connsiteY4-54" fmla="*/ 1267009 h 1267009"/>
                <a:gd name="connsiteX5-55" fmla="*/ 367384 w 3529646"/>
                <a:gd name="connsiteY5-56" fmla="*/ 1267009 h 1267009"/>
                <a:gd name="connsiteX6-57" fmla="*/ 0 w 3529646"/>
                <a:gd name="connsiteY6-58" fmla="*/ 956775 h 1267009"/>
                <a:gd name="connsiteX0-59" fmla="*/ 367384 w 3529646"/>
                <a:gd name="connsiteY0-60" fmla="*/ 0 h 1267009"/>
                <a:gd name="connsiteX1-61" fmla="*/ 3077172 w 3529646"/>
                <a:gd name="connsiteY1-62" fmla="*/ 0 h 1267009"/>
                <a:gd name="connsiteX2-63" fmla="*/ 3529646 w 3529646"/>
                <a:gd name="connsiteY2-64" fmla="*/ 452474 h 1267009"/>
                <a:gd name="connsiteX3-65" fmla="*/ 3529646 w 3529646"/>
                <a:gd name="connsiteY3-66" fmla="*/ 814535 h 1267009"/>
                <a:gd name="connsiteX4-67" fmla="*/ 3077172 w 3529646"/>
                <a:gd name="connsiteY4-68" fmla="*/ 1267009 h 1267009"/>
                <a:gd name="connsiteX5-69" fmla="*/ 367384 w 3529646"/>
                <a:gd name="connsiteY5-70" fmla="*/ 1267009 h 1267009"/>
                <a:gd name="connsiteX6-71" fmla="*/ 0 w 3529646"/>
                <a:gd name="connsiteY6-72" fmla="*/ 956775 h 1267009"/>
                <a:gd name="connsiteX0-73" fmla="*/ 253084 w 3415346"/>
                <a:gd name="connsiteY0-74" fmla="*/ 0 h 1267009"/>
                <a:gd name="connsiteX1-75" fmla="*/ 2962872 w 3415346"/>
                <a:gd name="connsiteY1-76" fmla="*/ 0 h 1267009"/>
                <a:gd name="connsiteX2-77" fmla="*/ 3415346 w 3415346"/>
                <a:gd name="connsiteY2-78" fmla="*/ 452474 h 1267009"/>
                <a:gd name="connsiteX3-79" fmla="*/ 3415346 w 3415346"/>
                <a:gd name="connsiteY3-80" fmla="*/ 814535 h 1267009"/>
                <a:gd name="connsiteX4-81" fmla="*/ 2962872 w 3415346"/>
                <a:gd name="connsiteY4-82" fmla="*/ 1267009 h 1267009"/>
                <a:gd name="connsiteX5-83" fmla="*/ 253084 w 3415346"/>
                <a:gd name="connsiteY5-84" fmla="*/ 1267009 h 1267009"/>
                <a:gd name="connsiteX6-85" fmla="*/ 0 w 3415346"/>
                <a:gd name="connsiteY6-86" fmla="*/ 1115563 h 1267009"/>
                <a:gd name="connsiteX0-87" fmla="*/ 261442 w 3423704"/>
                <a:gd name="connsiteY0-88" fmla="*/ 0 h 1271094"/>
                <a:gd name="connsiteX1-89" fmla="*/ 2971230 w 3423704"/>
                <a:gd name="connsiteY1-90" fmla="*/ 0 h 1271094"/>
                <a:gd name="connsiteX2-91" fmla="*/ 3423704 w 3423704"/>
                <a:gd name="connsiteY2-92" fmla="*/ 452474 h 1271094"/>
                <a:gd name="connsiteX3-93" fmla="*/ 3423704 w 3423704"/>
                <a:gd name="connsiteY3-94" fmla="*/ 814535 h 1271094"/>
                <a:gd name="connsiteX4-95" fmla="*/ 2971230 w 3423704"/>
                <a:gd name="connsiteY4-96" fmla="*/ 1267009 h 1271094"/>
                <a:gd name="connsiteX5-97" fmla="*/ 261442 w 3423704"/>
                <a:gd name="connsiteY5-98" fmla="*/ 1267009 h 1271094"/>
                <a:gd name="connsiteX6-99" fmla="*/ 0 w 3423704"/>
                <a:gd name="connsiteY6-100" fmla="*/ 1174084 h 1271094"/>
                <a:gd name="connsiteX0-101" fmla="*/ 261442 w 3423704"/>
                <a:gd name="connsiteY0-102" fmla="*/ 0 h 1267009"/>
                <a:gd name="connsiteX1-103" fmla="*/ 2971230 w 3423704"/>
                <a:gd name="connsiteY1-104" fmla="*/ 0 h 1267009"/>
                <a:gd name="connsiteX2-105" fmla="*/ 3423704 w 3423704"/>
                <a:gd name="connsiteY2-106" fmla="*/ 452474 h 1267009"/>
                <a:gd name="connsiteX3-107" fmla="*/ 3423704 w 3423704"/>
                <a:gd name="connsiteY3-108" fmla="*/ 814535 h 1267009"/>
                <a:gd name="connsiteX4-109" fmla="*/ 2971230 w 3423704"/>
                <a:gd name="connsiteY4-110" fmla="*/ 1267009 h 1267009"/>
                <a:gd name="connsiteX5-111" fmla="*/ 261442 w 3423704"/>
                <a:gd name="connsiteY5-112" fmla="*/ 1267009 h 1267009"/>
                <a:gd name="connsiteX6-113" fmla="*/ 0 w 3423704"/>
                <a:gd name="connsiteY6-114" fmla="*/ 1174084 h 1267009"/>
                <a:gd name="connsiteX0-115" fmla="*/ 261442 w 3423704"/>
                <a:gd name="connsiteY0-116" fmla="*/ 0 h 1267009"/>
                <a:gd name="connsiteX1-117" fmla="*/ 2971230 w 3423704"/>
                <a:gd name="connsiteY1-118" fmla="*/ 0 h 1267009"/>
                <a:gd name="connsiteX2-119" fmla="*/ 3423704 w 3423704"/>
                <a:gd name="connsiteY2-120" fmla="*/ 452474 h 1267009"/>
                <a:gd name="connsiteX3-121" fmla="*/ 3423704 w 3423704"/>
                <a:gd name="connsiteY3-122" fmla="*/ 814535 h 1267009"/>
                <a:gd name="connsiteX4-123" fmla="*/ 2971230 w 3423704"/>
                <a:gd name="connsiteY4-124" fmla="*/ 1267009 h 1267009"/>
                <a:gd name="connsiteX5-125" fmla="*/ 261442 w 3423704"/>
                <a:gd name="connsiteY5-126" fmla="*/ 1267009 h 1267009"/>
                <a:gd name="connsiteX6-127" fmla="*/ 0 w 3423704"/>
                <a:gd name="connsiteY6-128" fmla="*/ 1174084 h 1267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23704" h="1267009">
                  <a:moveTo>
                    <a:pt x="261442" y="0"/>
                  </a:moveTo>
                  <a:lnTo>
                    <a:pt x="2971230" y="0"/>
                  </a:lnTo>
                  <a:cubicBezTo>
                    <a:pt x="3221124" y="0"/>
                    <a:pt x="3423704" y="202580"/>
                    <a:pt x="3423704" y="452474"/>
                  </a:cubicBezTo>
                  <a:lnTo>
                    <a:pt x="3423704" y="814535"/>
                  </a:lnTo>
                  <a:cubicBezTo>
                    <a:pt x="3423704" y="1064429"/>
                    <a:pt x="3221124" y="1267009"/>
                    <a:pt x="2971230" y="1267009"/>
                  </a:cubicBezTo>
                  <a:lnTo>
                    <a:pt x="261442" y="1267009"/>
                  </a:lnTo>
                  <a:cubicBezTo>
                    <a:pt x="100147" y="1267009"/>
                    <a:pt x="43256" y="1242267"/>
                    <a:pt x="0" y="1174084"/>
                  </a:cubicBezTo>
                </a:path>
              </a:pathLst>
            </a:custGeom>
            <a:noFill/>
            <a:ln>
              <a:solidFill>
                <a:srgbClr val="F4C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文本框 54"/>
            <p:cNvSpPr txBox="1"/>
            <p:nvPr/>
          </p:nvSpPr>
          <p:spPr>
            <a:xfrm>
              <a:off x="6237377" y="1630016"/>
              <a:ext cx="2588043" cy="460375"/>
            </a:xfrm>
            <a:prstGeom prst="rect">
              <a:avLst/>
            </a:prstGeom>
            <a:noFill/>
          </p:spPr>
          <p:txBody>
            <a:bodyPr wrap="square" rtlCol="0">
              <a:spAutoFit/>
            </a:bodyPr>
            <a:lstStyle/>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实施步骤</a:t>
              </a:r>
              <a:endPar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6" name="组合 55"/>
          <p:cNvGrpSpPr/>
          <p:nvPr/>
        </p:nvGrpSpPr>
        <p:grpSpPr>
          <a:xfrm>
            <a:off x="6736512" y="5121474"/>
            <a:ext cx="4016938" cy="1025108"/>
            <a:chOff x="5117014" y="1195578"/>
            <a:chExt cx="4016938" cy="1025108"/>
          </a:xfrm>
        </p:grpSpPr>
        <p:sp>
          <p:nvSpPr>
            <p:cNvPr id="57" name="泪滴形 56"/>
            <p:cNvSpPr/>
            <p:nvPr/>
          </p:nvSpPr>
          <p:spPr>
            <a:xfrm>
              <a:off x="5117014" y="1195578"/>
              <a:ext cx="914400" cy="914400"/>
            </a:xfrm>
            <a:prstGeom prst="teardrop">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sym typeface="微软雅黑" panose="020B0503020204020204" pitchFamily="34" charset="-122"/>
                </a:rPr>
                <a:t>08</a:t>
              </a:r>
              <a:endParaRPr lang="zh-CN" altLang="en-US" sz="2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圆角 40"/>
            <p:cNvSpPr/>
            <p:nvPr/>
          </p:nvSpPr>
          <p:spPr>
            <a:xfrm>
              <a:off x="5831460" y="1436913"/>
              <a:ext cx="3302492" cy="783773"/>
            </a:xfrm>
            <a:custGeom>
              <a:avLst/>
              <a:gdLst>
                <a:gd name="connsiteX0" fmla="*/ 0 w 3614736"/>
                <a:gd name="connsiteY0" fmla="*/ 452474 h 1267009"/>
                <a:gd name="connsiteX1" fmla="*/ 452474 w 3614736"/>
                <a:gd name="connsiteY1" fmla="*/ 0 h 1267009"/>
                <a:gd name="connsiteX2" fmla="*/ 3162262 w 3614736"/>
                <a:gd name="connsiteY2" fmla="*/ 0 h 1267009"/>
                <a:gd name="connsiteX3" fmla="*/ 3614736 w 3614736"/>
                <a:gd name="connsiteY3" fmla="*/ 452474 h 1267009"/>
                <a:gd name="connsiteX4" fmla="*/ 3614736 w 3614736"/>
                <a:gd name="connsiteY4" fmla="*/ 814535 h 1267009"/>
                <a:gd name="connsiteX5" fmla="*/ 3162262 w 3614736"/>
                <a:gd name="connsiteY5" fmla="*/ 1267009 h 1267009"/>
                <a:gd name="connsiteX6" fmla="*/ 452474 w 3614736"/>
                <a:gd name="connsiteY6" fmla="*/ 1267009 h 1267009"/>
                <a:gd name="connsiteX7" fmla="*/ 0 w 3614736"/>
                <a:gd name="connsiteY7" fmla="*/ 814535 h 1267009"/>
                <a:gd name="connsiteX8" fmla="*/ 0 w 3614736"/>
                <a:gd name="connsiteY8" fmla="*/ 452474 h 1267009"/>
                <a:gd name="connsiteX0-1" fmla="*/ 0 w 3614736"/>
                <a:gd name="connsiteY0-2" fmla="*/ 814535 h 1267009"/>
                <a:gd name="connsiteX1-3" fmla="*/ 452474 w 3614736"/>
                <a:gd name="connsiteY1-4" fmla="*/ 0 h 1267009"/>
                <a:gd name="connsiteX2-5" fmla="*/ 3162262 w 3614736"/>
                <a:gd name="connsiteY2-6" fmla="*/ 0 h 1267009"/>
                <a:gd name="connsiteX3-7" fmla="*/ 3614736 w 3614736"/>
                <a:gd name="connsiteY3-8" fmla="*/ 452474 h 1267009"/>
                <a:gd name="connsiteX4-9" fmla="*/ 3614736 w 3614736"/>
                <a:gd name="connsiteY4-10" fmla="*/ 814535 h 1267009"/>
                <a:gd name="connsiteX5-11" fmla="*/ 3162262 w 3614736"/>
                <a:gd name="connsiteY5-12" fmla="*/ 1267009 h 1267009"/>
                <a:gd name="connsiteX6-13" fmla="*/ 452474 w 3614736"/>
                <a:gd name="connsiteY6-14" fmla="*/ 1267009 h 1267009"/>
                <a:gd name="connsiteX7-15" fmla="*/ 0 w 3614736"/>
                <a:gd name="connsiteY7-16" fmla="*/ 814535 h 1267009"/>
                <a:gd name="connsiteX0-17" fmla="*/ 383395 w 3545657"/>
                <a:gd name="connsiteY0-18" fmla="*/ 0 h 1267009"/>
                <a:gd name="connsiteX1-19" fmla="*/ 3093183 w 3545657"/>
                <a:gd name="connsiteY1-20" fmla="*/ 0 h 1267009"/>
                <a:gd name="connsiteX2-21" fmla="*/ 3545657 w 3545657"/>
                <a:gd name="connsiteY2-22" fmla="*/ 452474 h 1267009"/>
                <a:gd name="connsiteX3-23" fmla="*/ 3545657 w 3545657"/>
                <a:gd name="connsiteY3-24" fmla="*/ 814535 h 1267009"/>
                <a:gd name="connsiteX4-25" fmla="*/ 3093183 w 3545657"/>
                <a:gd name="connsiteY4-26" fmla="*/ 1267009 h 1267009"/>
                <a:gd name="connsiteX5-27" fmla="*/ 383395 w 3545657"/>
                <a:gd name="connsiteY5-28" fmla="*/ 1267009 h 1267009"/>
                <a:gd name="connsiteX6-29" fmla="*/ 22361 w 3545657"/>
                <a:gd name="connsiteY6-30" fmla="*/ 905975 h 1267009"/>
                <a:gd name="connsiteX0-31" fmla="*/ 389280 w 3551542"/>
                <a:gd name="connsiteY0-32" fmla="*/ 0 h 1267009"/>
                <a:gd name="connsiteX1-33" fmla="*/ 3099068 w 3551542"/>
                <a:gd name="connsiteY1-34" fmla="*/ 0 h 1267009"/>
                <a:gd name="connsiteX2-35" fmla="*/ 3551542 w 3551542"/>
                <a:gd name="connsiteY2-36" fmla="*/ 452474 h 1267009"/>
                <a:gd name="connsiteX3-37" fmla="*/ 3551542 w 3551542"/>
                <a:gd name="connsiteY3-38" fmla="*/ 814535 h 1267009"/>
                <a:gd name="connsiteX4-39" fmla="*/ 3099068 w 3551542"/>
                <a:gd name="connsiteY4-40" fmla="*/ 1267009 h 1267009"/>
                <a:gd name="connsiteX5-41" fmla="*/ 389280 w 3551542"/>
                <a:gd name="connsiteY5-42" fmla="*/ 1267009 h 1267009"/>
                <a:gd name="connsiteX6-43" fmla="*/ 21896 w 3551542"/>
                <a:gd name="connsiteY6-44" fmla="*/ 956775 h 1267009"/>
                <a:gd name="connsiteX0-45" fmla="*/ 367384 w 3529646"/>
                <a:gd name="connsiteY0-46" fmla="*/ 0 h 1267009"/>
                <a:gd name="connsiteX1-47" fmla="*/ 3077172 w 3529646"/>
                <a:gd name="connsiteY1-48" fmla="*/ 0 h 1267009"/>
                <a:gd name="connsiteX2-49" fmla="*/ 3529646 w 3529646"/>
                <a:gd name="connsiteY2-50" fmla="*/ 452474 h 1267009"/>
                <a:gd name="connsiteX3-51" fmla="*/ 3529646 w 3529646"/>
                <a:gd name="connsiteY3-52" fmla="*/ 814535 h 1267009"/>
                <a:gd name="connsiteX4-53" fmla="*/ 3077172 w 3529646"/>
                <a:gd name="connsiteY4-54" fmla="*/ 1267009 h 1267009"/>
                <a:gd name="connsiteX5-55" fmla="*/ 367384 w 3529646"/>
                <a:gd name="connsiteY5-56" fmla="*/ 1267009 h 1267009"/>
                <a:gd name="connsiteX6-57" fmla="*/ 0 w 3529646"/>
                <a:gd name="connsiteY6-58" fmla="*/ 956775 h 1267009"/>
                <a:gd name="connsiteX0-59" fmla="*/ 367384 w 3529646"/>
                <a:gd name="connsiteY0-60" fmla="*/ 0 h 1267009"/>
                <a:gd name="connsiteX1-61" fmla="*/ 3077172 w 3529646"/>
                <a:gd name="connsiteY1-62" fmla="*/ 0 h 1267009"/>
                <a:gd name="connsiteX2-63" fmla="*/ 3529646 w 3529646"/>
                <a:gd name="connsiteY2-64" fmla="*/ 452474 h 1267009"/>
                <a:gd name="connsiteX3-65" fmla="*/ 3529646 w 3529646"/>
                <a:gd name="connsiteY3-66" fmla="*/ 814535 h 1267009"/>
                <a:gd name="connsiteX4-67" fmla="*/ 3077172 w 3529646"/>
                <a:gd name="connsiteY4-68" fmla="*/ 1267009 h 1267009"/>
                <a:gd name="connsiteX5-69" fmla="*/ 367384 w 3529646"/>
                <a:gd name="connsiteY5-70" fmla="*/ 1267009 h 1267009"/>
                <a:gd name="connsiteX6-71" fmla="*/ 0 w 3529646"/>
                <a:gd name="connsiteY6-72" fmla="*/ 956775 h 1267009"/>
                <a:gd name="connsiteX0-73" fmla="*/ 253084 w 3415346"/>
                <a:gd name="connsiteY0-74" fmla="*/ 0 h 1267009"/>
                <a:gd name="connsiteX1-75" fmla="*/ 2962872 w 3415346"/>
                <a:gd name="connsiteY1-76" fmla="*/ 0 h 1267009"/>
                <a:gd name="connsiteX2-77" fmla="*/ 3415346 w 3415346"/>
                <a:gd name="connsiteY2-78" fmla="*/ 452474 h 1267009"/>
                <a:gd name="connsiteX3-79" fmla="*/ 3415346 w 3415346"/>
                <a:gd name="connsiteY3-80" fmla="*/ 814535 h 1267009"/>
                <a:gd name="connsiteX4-81" fmla="*/ 2962872 w 3415346"/>
                <a:gd name="connsiteY4-82" fmla="*/ 1267009 h 1267009"/>
                <a:gd name="connsiteX5-83" fmla="*/ 253084 w 3415346"/>
                <a:gd name="connsiteY5-84" fmla="*/ 1267009 h 1267009"/>
                <a:gd name="connsiteX6-85" fmla="*/ 0 w 3415346"/>
                <a:gd name="connsiteY6-86" fmla="*/ 1115563 h 1267009"/>
                <a:gd name="connsiteX0-87" fmla="*/ 261442 w 3423704"/>
                <a:gd name="connsiteY0-88" fmla="*/ 0 h 1271094"/>
                <a:gd name="connsiteX1-89" fmla="*/ 2971230 w 3423704"/>
                <a:gd name="connsiteY1-90" fmla="*/ 0 h 1271094"/>
                <a:gd name="connsiteX2-91" fmla="*/ 3423704 w 3423704"/>
                <a:gd name="connsiteY2-92" fmla="*/ 452474 h 1271094"/>
                <a:gd name="connsiteX3-93" fmla="*/ 3423704 w 3423704"/>
                <a:gd name="connsiteY3-94" fmla="*/ 814535 h 1271094"/>
                <a:gd name="connsiteX4-95" fmla="*/ 2971230 w 3423704"/>
                <a:gd name="connsiteY4-96" fmla="*/ 1267009 h 1271094"/>
                <a:gd name="connsiteX5-97" fmla="*/ 261442 w 3423704"/>
                <a:gd name="connsiteY5-98" fmla="*/ 1267009 h 1271094"/>
                <a:gd name="connsiteX6-99" fmla="*/ 0 w 3423704"/>
                <a:gd name="connsiteY6-100" fmla="*/ 1174084 h 1271094"/>
                <a:gd name="connsiteX0-101" fmla="*/ 261442 w 3423704"/>
                <a:gd name="connsiteY0-102" fmla="*/ 0 h 1267009"/>
                <a:gd name="connsiteX1-103" fmla="*/ 2971230 w 3423704"/>
                <a:gd name="connsiteY1-104" fmla="*/ 0 h 1267009"/>
                <a:gd name="connsiteX2-105" fmla="*/ 3423704 w 3423704"/>
                <a:gd name="connsiteY2-106" fmla="*/ 452474 h 1267009"/>
                <a:gd name="connsiteX3-107" fmla="*/ 3423704 w 3423704"/>
                <a:gd name="connsiteY3-108" fmla="*/ 814535 h 1267009"/>
                <a:gd name="connsiteX4-109" fmla="*/ 2971230 w 3423704"/>
                <a:gd name="connsiteY4-110" fmla="*/ 1267009 h 1267009"/>
                <a:gd name="connsiteX5-111" fmla="*/ 261442 w 3423704"/>
                <a:gd name="connsiteY5-112" fmla="*/ 1267009 h 1267009"/>
                <a:gd name="connsiteX6-113" fmla="*/ 0 w 3423704"/>
                <a:gd name="connsiteY6-114" fmla="*/ 1174084 h 1267009"/>
                <a:gd name="connsiteX0-115" fmla="*/ 261442 w 3423704"/>
                <a:gd name="connsiteY0-116" fmla="*/ 0 h 1267009"/>
                <a:gd name="connsiteX1-117" fmla="*/ 2971230 w 3423704"/>
                <a:gd name="connsiteY1-118" fmla="*/ 0 h 1267009"/>
                <a:gd name="connsiteX2-119" fmla="*/ 3423704 w 3423704"/>
                <a:gd name="connsiteY2-120" fmla="*/ 452474 h 1267009"/>
                <a:gd name="connsiteX3-121" fmla="*/ 3423704 w 3423704"/>
                <a:gd name="connsiteY3-122" fmla="*/ 814535 h 1267009"/>
                <a:gd name="connsiteX4-123" fmla="*/ 2971230 w 3423704"/>
                <a:gd name="connsiteY4-124" fmla="*/ 1267009 h 1267009"/>
                <a:gd name="connsiteX5-125" fmla="*/ 261442 w 3423704"/>
                <a:gd name="connsiteY5-126" fmla="*/ 1267009 h 1267009"/>
                <a:gd name="connsiteX6-127" fmla="*/ 0 w 3423704"/>
                <a:gd name="connsiteY6-128" fmla="*/ 1174084 h 1267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23704" h="1267009">
                  <a:moveTo>
                    <a:pt x="261442" y="0"/>
                  </a:moveTo>
                  <a:lnTo>
                    <a:pt x="2971230" y="0"/>
                  </a:lnTo>
                  <a:cubicBezTo>
                    <a:pt x="3221124" y="0"/>
                    <a:pt x="3423704" y="202580"/>
                    <a:pt x="3423704" y="452474"/>
                  </a:cubicBezTo>
                  <a:lnTo>
                    <a:pt x="3423704" y="814535"/>
                  </a:lnTo>
                  <a:cubicBezTo>
                    <a:pt x="3423704" y="1064429"/>
                    <a:pt x="3221124" y="1267009"/>
                    <a:pt x="2971230" y="1267009"/>
                  </a:cubicBezTo>
                  <a:lnTo>
                    <a:pt x="261442" y="1267009"/>
                  </a:lnTo>
                  <a:cubicBezTo>
                    <a:pt x="100147" y="1267009"/>
                    <a:pt x="43256" y="1242267"/>
                    <a:pt x="0" y="1174084"/>
                  </a:cubicBezTo>
                </a:path>
              </a:pathLst>
            </a:custGeom>
            <a:noFill/>
            <a:ln>
              <a:solidFill>
                <a:srgbClr val="F4C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文本框 58"/>
            <p:cNvSpPr txBox="1"/>
            <p:nvPr/>
          </p:nvSpPr>
          <p:spPr>
            <a:xfrm>
              <a:off x="6237377" y="1630016"/>
              <a:ext cx="2588043" cy="460375"/>
            </a:xfrm>
            <a:prstGeom prst="rect">
              <a:avLst/>
            </a:prstGeom>
            <a:noFill/>
          </p:spPr>
          <p:txBody>
            <a:bodyPr wrap="square" rtlCol="0">
              <a:spAutoFit/>
            </a:bodyPr>
            <a:lstStyle/>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预期研究成果</a:t>
              </a:r>
              <a:endPar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 name="组合 1"/>
          <p:cNvGrpSpPr/>
          <p:nvPr/>
        </p:nvGrpSpPr>
        <p:grpSpPr>
          <a:xfrm>
            <a:off x="1550730" y="1640980"/>
            <a:ext cx="4016938" cy="1025108"/>
            <a:chOff x="5117014" y="1195578"/>
            <a:chExt cx="4016938" cy="1025108"/>
          </a:xfrm>
        </p:grpSpPr>
        <p:sp>
          <p:nvSpPr>
            <p:cNvPr id="3" name="泪滴形 2"/>
            <p:cNvSpPr/>
            <p:nvPr/>
          </p:nvSpPr>
          <p:spPr>
            <a:xfrm>
              <a:off x="5117014" y="1195578"/>
              <a:ext cx="914400" cy="914400"/>
            </a:xfrm>
            <a:prstGeom prst="teardrop">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圆角 40"/>
            <p:cNvSpPr/>
            <p:nvPr/>
          </p:nvSpPr>
          <p:spPr>
            <a:xfrm>
              <a:off x="5831460" y="1436913"/>
              <a:ext cx="3302492" cy="783773"/>
            </a:xfrm>
            <a:custGeom>
              <a:avLst/>
              <a:gdLst>
                <a:gd name="connsiteX0" fmla="*/ 0 w 3614736"/>
                <a:gd name="connsiteY0" fmla="*/ 452474 h 1267009"/>
                <a:gd name="connsiteX1" fmla="*/ 452474 w 3614736"/>
                <a:gd name="connsiteY1" fmla="*/ 0 h 1267009"/>
                <a:gd name="connsiteX2" fmla="*/ 3162262 w 3614736"/>
                <a:gd name="connsiteY2" fmla="*/ 0 h 1267009"/>
                <a:gd name="connsiteX3" fmla="*/ 3614736 w 3614736"/>
                <a:gd name="connsiteY3" fmla="*/ 452474 h 1267009"/>
                <a:gd name="connsiteX4" fmla="*/ 3614736 w 3614736"/>
                <a:gd name="connsiteY4" fmla="*/ 814535 h 1267009"/>
                <a:gd name="connsiteX5" fmla="*/ 3162262 w 3614736"/>
                <a:gd name="connsiteY5" fmla="*/ 1267009 h 1267009"/>
                <a:gd name="connsiteX6" fmla="*/ 452474 w 3614736"/>
                <a:gd name="connsiteY6" fmla="*/ 1267009 h 1267009"/>
                <a:gd name="connsiteX7" fmla="*/ 0 w 3614736"/>
                <a:gd name="connsiteY7" fmla="*/ 814535 h 1267009"/>
                <a:gd name="connsiteX8" fmla="*/ 0 w 3614736"/>
                <a:gd name="connsiteY8" fmla="*/ 452474 h 1267009"/>
                <a:gd name="connsiteX0-1" fmla="*/ 0 w 3614736"/>
                <a:gd name="connsiteY0-2" fmla="*/ 814535 h 1267009"/>
                <a:gd name="connsiteX1-3" fmla="*/ 452474 w 3614736"/>
                <a:gd name="connsiteY1-4" fmla="*/ 0 h 1267009"/>
                <a:gd name="connsiteX2-5" fmla="*/ 3162262 w 3614736"/>
                <a:gd name="connsiteY2-6" fmla="*/ 0 h 1267009"/>
                <a:gd name="connsiteX3-7" fmla="*/ 3614736 w 3614736"/>
                <a:gd name="connsiteY3-8" fmla="*/ 452474 h 1267009"/>
                <a:gd name="connsiteX4-9" fmla="*/ 3614736 w 3614736"/>
                <a:gd name="connsiteY4-10" fmla="*/ 814535 h 1267009"/>
                <a:gd name="connsiteX5-11" fmla="*/ 3162262 w 3614736"/>
                <a:gd name="connsiteY5-12" fmla="*/ 1267009 h 1267009"/>
                <a:gd name="connsiteX6-13" fmla="*/ 452474 w 3614736"/>
                <a:gd name="connsiteY6-14" fmla="*/ 1267009 h 1267009"/>
                <a:gd name="connsiteX7-15" fmla="*/ 0 w 3614736"/>
                <a:gd name="connsiteY7-16" fmla="*/ 814535 h 1267009"/>
                <a:gd name="connsiteX0-17" fmla="*/ 383395 w 3545657"/>
                <a:gd name="connsiteY0-18" fmla="*/ 0 h 1267009"/>
                <a:gd name="connsiteX1-19" fmla="*/ 3093183 w 3545657"/>
                <a:gd name="connsiteY1-20" fmla="*/ 0 h 1267009"/>
                <a:gd name="connsiteX2-21" fmla="*/ 3545657 w 3545657"/>
                <a:gd name="connsiteY2-22" fmla="*/ 452474 h 1267009"/>
                <a:gd name="connsiteX3-23" fmla="*/ 3545657 w 3545657"/>
                <a:gd name="connsiteY3-24" fmla="*/ 814535 h 1267009"/>
                <a:gd name="connsiteX4-25" fmla="*/ 3093183 w 3545657"/>
                <a:gd name="connsiteY4-26" fmla="*/ 1267009 h 1267009"/>
                <a:gd name="connsiteX5-27" fmla="*/ 383395 w 3545657"/>
                <a:gd name="connsiteY5-28" fmla="*/ 1267009 h 1267009"/>
                <a:gd name="connsiteX6-29" fmla="*/ 22361 w 3545657"/>
                <a:gd name="connsiteY6-30" fmla="*/ 905975 h 1267009"/>
                <a:gd name="connsiteX0-31" fmla="*/ 389280 w 3551542"/>
                <a:gd name="connsiteY0-32" fmla="*/ 0 h 1267009"/>
                <a:gd name="connsiteX1-33" fmla="*/ 3099068 w 3551542"/>
                <a:gd name="connsiteY1-34" fmla="*/ 0 h 1267009"/>
                <a:gd name="connsiteX2-35" fmla="*/ 3551542 w 3551542"/>
                <a:gd name="connsiteY2-36" fmla="*/ 452474 h 1267009"/>
                <a:gd name="connsiteX3-37" fmla="*/ 3551542 w 3551542"/>
                <a:gd name="connsiteY3-38" fmla="*/ 814535 h 1267009"/>
                <a:gd name="connsiteX4-39" fmla="*/ 3099068 w 3551542"/>
                <a:gd name="connsiteY4-40" fmla="*/ 1267009 h 1267009"/>
                <a:gd name="connsiteX5-41" fmla="*/ 389280 w 3551542"/>
                <a:gd name="connsiteY5-42" fmla="*/ 1267009 h 1267009"/>
                <a:gd name="connsiteX6-43" fmla="*/ 21896 w 3551542"/>
                <a:gd name="connsiteY6-44" fmla="*/ 956775 h 1267009"/>
                <a:gd name="connsiteX0-45" fmla="*/ 367384 w 3529646"/>
                <a:gd name="connsiteY0-46" fmla="*/ 0 h 1267009"/>
                <a:gd name="connsiteX1-47" fmla="*/ 3077172 w 3529646"/>
                <a:gd name="connsiteY1-48" fmla="*/ 0 h 1267009"/>
                <a:gd name="connsiteX2-49" fmla="*/ 3529646 w 3529646"/>
                <a:gd name="connsiteY2-50" fmla="*/ 452474 h 1267009"/>
                <a:gd name="connsiteX3-51" fmla="*/ 3529646 w 3529646"/>
                <a:gd name="connsiteY3-52" fmla="*/ 814535 h 1267009"/>
                <a:gd name="connsiteX4-53" fmla="*/ 3077172 w 3529646"/>
                <a:gd name="connsiteY4-54" fmla="*/ 1267009 h 1267009"/>
                <a:gd name="connsiteX5-55" fmla="*/ 367384 w 3529646"/>
                <a:gd name="connsiteY5-56" fmla="*/ 1267009 h 1267009"/>
                <a:gd name="connsiteX6-57" fmla="*/ 0 w 3529646"/>
                <a:gd name="connsiteY6-58" fmla="*/ 956775 h 1267009"/>
                <a:gd name="connsiteX0-59" fmla="*/ 367384 w 3529646"/>
                <a:gd name="connsiteY0-60" fmla="*/ 0 h 1267009"/>
                <a:gd name="connsiteX1-61" fmla="*/ 3077172 w 3529646"/>
                <a:gd name="connsiteY1-62" fmla="*/ 0 h 1267009"/>
                <a:gd name="connsiteX2-63" fmla="*/ 3529646 w 3529646"/>
                <a:gd name="connsiteY2-64" fmla="*/ 452474 h 1267009"/>
                <a:gd name="connsiteX3-65" fmla="*/ 3529646 w 3529646"/>
                <a:gd name="connsiteY3-66" fmla="*/ 814535 h 1267009"/>
                <a:gd name="connsiteX4-67" fmla="*/ 3077172 w 3529646"/>
                <a:gd name="connsiteY4-68" fmla="*/ 1267009 h 1267009"/>
                <a:gd name="connsiteX5-69" fmla="*/ 367384 w 3529646"/>
                <a:gd name="connsiteY5-70" fmla="*/ 1267009 h 1267009"/>
                <a:gd name="connsiteX6-71" fmla="*/ 0 w 3529646"/>
                <a:gd name="connsiteY6-72" fmla="*/ 956775 h 1267009"/>
                <a:gd name="connsiteX0-73" fmla="*/ 253084 w 3415346"/>
                <a:gd name="connsiteY0-74" fmla="*/ 0 h 1267009"/>
                <a:gd name="connsiteX1-75" fmla="*/ 2962872 w 3415346"/>
                <a:gd name="connsiteY1-76" fmla="*/ 0 h 1267009"/>
                <a:gd name="connsiteX2-77" fmla="*/ 3415346 w 3415346"/>
                <a:gd name="connsiteY2-78" fmla="*/ 452474 h 1267009"/>
                <a:gd name="connsiteX3-79" fmla="*/ 3415346 w 3415346"/>
                <a:gd name="connsiteY3-80" fmla="*/ 814535 h 1267009"/>
                <a:gd name="connsiteX4-81" fmla="*/ 2962872 w 3415346"/>
                <a:gd name="connsiteY4-82" fmla="*/ 1267009 h 1267009"/>
                <a:gd name="connsiteX5-83" fmla="*/ 253084 w 3415346"/>
                <a:gd name="connsiteY5-84" fmla="*/ 1267009 h 1267009"/>
                <a:gd name="connsiteX6-85" fmla="*/ 0 w 3415346"/>
                <a:gd name="connsiteY6-86" fmla="*/ 1115563 h 1267009"/>
                <a:gd name="connsiteX0-87" fmla="*/ 261442 w 3423704"/>
                <a:gd name="connsiteY0-88" fmla="*/ 0 h 1271094"/>
                <a:gd name="connsiteX1-89" fmla="*/ 2971230 w 3423704"/>
                <a:gd name="connsiteY1-90" fmla="*/ 0 h 1271094"/>
                <a:gd name="connsiteX2-91" fmla="*/ 3423704 w 3423704"/>
                <a:gd name="connsiteY2-92" fmla="*/ 452474 h 1271094"/>
                <a:gd name="connsiteX3-93" fmla="*/ 3423704 w 3423704"/>
                <a:gd name="connsiteY3-94" fmla="*/ 814535 h 1271094"/>
                <a:gd name="connsiteX4-95" fmla="*/ 2971230 w 3423704"/>
                <a:gd name="connsiteY4-96" fmla="*/ 1267009 h 1271094"/>
                <a:gd name="connsiteX5-97" fmla="*/ 261442 w 3423704"/>
                <a:gd name="connsiteY5-98" fmla="*/ 1267009 h 1271094"/>
                <a:gd name="connsiteX6-99" fmla="*/ 0 w 3423704"/>
                <a:gd name="connsiteY6-100" fmla="*/ 1174084 h 1271094"/>
                <a:gd name="connsiteX0-101" fmla="*/ 261442 w 3423704"/>
                <a:gd name="connsiteY0-102" fmla="*/ 0 h 1267009"/>
                <a:gd name="connsiteX1-103" fmla="*/ 2971230 w 3423704"/>
                <a:gd name="connsiteY1-104" fmla="*/ 0 h 1267009"/>
                <a:gd name="connsiteX2-105" fmla="*/ 3423704 w 3423704"/>
                <a:gd name="connsiteY2-106" fmla="*/ 452474 h 1267009"/>
                <a:gd name="connsiteX3-107" fmla="*/ 3423704 w 3423704"/>
                <a:gd name="connsiteY3-108" fmla="*/ 814535 h 1267009"/>
                <a:gd name="connsiteX4-109" fmla="*/ 2971230 w 3423704"/>
                <a:gd name="connsiteY4-110" fmla="*/ 1267009 h 1267009"/>
                <a:gd name="connsiteX5-111" fmla="*/ 261442 w 3423704"/>
                <a:gd name="connsiteY5-112" fmla="*/ 1267009 h 1267009"/>
                <a:gd name="connsiteX6-113" fmla="*/ 0 w 3423704"/>
                <a:gd name="connsiteY6-114" fmla="*/ 1174084 h 1267009"/>
                <a:gd name="connsiteX0-115" fmla="*/ 261442 w 3423704"/>
                <a:gd name="connsiteY0-116" fmla="*/ 0 h 1267009"/>
                <a:gd name="connsiteX1-117" fmla="*/ 2971230 w 3423704"/>
                <a:gd name="connsiteY1-118" fmla="*/ 0 h 1267009"/>
                <a:gd name="connsiteX2-119" fmla="*/ 3423704 w 3423704"/>
                <a:gd name="connsiteY2-120" fmla="*/ 452474 h 1267009"/>
                <a:gd name="connsiteX3-121" fmla="*/ 3423704 w 3423704"/>
                <a:gd name="connsiteY3-122" fmla="*/ 814535 h 1267009"/>
                <a:gd name="connsiteX4-123" fmla="*/ 2971230 w 3423704"/>
                <a:gd name="connsiteY4-124" fmla="*/ 1267009 h 1267009"/>
                <a:gd name="connsiteX5-125" fmla="*/ 261442 w 3423704"/>
                <a:gd name="connsiteY5-126" fmla="*/ 1267009 h 1267009"/>
                <a:gd name="connsiteX6-127" fmla="*/ 0 w 3423704"/>
                <a:gd name="connsiteY6-128" fmla="*/ 1174084 h 1267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23704" h="1267009">
                  <a:moveTo>
                    <a:pt x="261442" y="0"/>
                  </a:moveTo>
                  <a:lnTo>
                    <a:pt x="2971230" y="0"/>
                  </a:lnTo>
                  <a:cubicBezTo>
                    <a:pt x="3221124" y="0"/>
                    <a:pt x="3423704" y="202580"/>
                    <a:pt x="3423704" y="452474"/>
                  </a:cubicBezTo>
                  <a:lnTo>
                    <a:pt x="3423704" y="814535"/>
                  </a:lnTo>
                  <a:cubicBezTo>
                    <a:pt x="3423704" y="1064429"/>
                    <a:pt x="3221124" y="1267009"/>
                    <a:pt x="2971230" y="1267009"/>
                  </a:cubicBezTo>
                  <a:lnTo>
                    <a:pt x="261442" y="1267009"/>
                  </a:lnTo>
                  <a:cubicBezTo>
                    <a:pt x="100147" y="1267009"/>
                    <a:pt x="43256" y="1242267"/>
                    <a:pt x="0" y="1174084"/>
                  </a:cubicBezTo>
                </a:path>
              </a:pathLst>
            </a:custGeom>
            <a:noFill/>
            <a:ln>
              <a:solidFill>
                <a:srgbClr val="F4C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35"/>
            <p:cNvSpPr txBox="1"/>
            <p:nvPr/>
          </p:nvSpPr>
          <p:spPr>
            <a:xfrm>
              <a:off x="6237377" y="1630016"/>
              <a:ext cx="2588043"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核心概念界定</a:t>
              </a:r>
              <a:endPar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8" name="组合 37"/>
          <p:cNvGrpSpPr/>
          <p:nvPr/>
        </p:nvGrpSpPr>
        <p:grpSpPr>
          <a:xfrm>
            <a:off x="6691642" y="1640980"/>
            <a:ext cx="4016938" cy="1059815"/>
            <a:chOff x="5117014" y="1195578"/>
            <a:chExt cx="4016938" cy="1059815"/>
          </a:xfrm>
        </p:grpSpPr>
        <p:sp>
          <p:nvSpPr>
            <p:cNvPr id="39" name="泪滴形 38"/>
            <p:cNvSpPr/>
            <p:nvPr/>
          </p:nvSpPr>
          <p:spPr>
            <a:xfrm>
              <a:off x="5117014" y="1195578"/>
              <a:ext cx="914400" cy="914400"/>
            </a:xfrm>
            <a:prstGeom prst="teardrop">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矩形: 圆角 40"/>
            <p:cNvSpPr/>
            <p:nvPr/>
          </p:nvSpPr>
          <p:spPr>
            <a:xfrm>
              <a:off x="5831460" y="1436913"/>
              <a:ext cx="3302492" cy="783773"/>
            </a:xfrm>
            <a:custGeom>
              <a:avLst/>
              <a:gdLst>
                <a:gd name="connsiteX0" fmla="*/ 0 w 3614736"/>
                <a:gd name="connsiteY0" fmla="*/ 452474 h 1267009"/>
                <a:gd name="connsiteX1" fmla="*/ 452474 w 3614736"/>
                <a:gd name="connsiteY1" fmla="*/ 0 h 1267009"/>
                <a:gd name="connsiteX2" fmla="*/ 3162262 w 3614736"/>
                <a:gd name="connsiteY2" fmla="*/ 0 h 1267009"/>
                <a:gd name="connsiteX3" fmla="*/ 3614736 w 3614736"/>
                <a:gd name="connsiteY3" fmla="*/ 452474 h 1267009"/>
                <a:gd name="connsiteX4" fmla="*/ 3614736 w 3614736"/>
                <a:gd name="connsiteY4" fmla="*/ 814535 h 1267009"/>
                <a:gd name="connsiteX5" fmla="*/ 3162262 w 3614736"/>
                <a:gd name="connsiteY5" fmla="*/ 1267009 h 1267009"/>
                <a:gd name="connsiteX6" fmla="*/ 452474 w 3614736"/>
                <a:gd name="connsiteY6" fmla="*/ 1267009 h 1267009"/>
                <a:gd name="connsiteX7" fmla="*/ 0 w 3614736"/>
                <a:gd name="connsiteY7" fmla="*/ 814535 h 1267009"/>
                <a:gd name="connsiteX8" fmla="*/ 0 w 3614736"/>
                <a:gd name="connsiteY8" fmla="*/ 452474 h 1267009"/>
                <a:gd name="connsiteX0-1" fmla="*/ 0 w 3614736"/>
                <a:gd name="connsiteY0-2" fmla="*/ 814535 h 1267009"/>
                <a:gd name="connsiteX1-3" fmla="*/ 452474 w 3614736"/>
                <a:gd name="connsiteY1-4" fmla="*/ 0 h 1267009"/>
                <a:gd name="connsiteX2-5" fmla="*/ 3162262 w 3614736"/>
                <a:gd name="connsiteY2-6" fmla="*/ 0 h 1267009"/>
                <a:gd name="connsiteX3-7" fmla="*/ 3614736 w 3614736"/>
                <a:gd name="connsiteY3-8" fmla="*/ 452474 h 1267009"/>
                <a:gd name="connsiteX4-9" fmla="*/ 3614736 w 3614736"/>
                <a:gd name="connsiteY4-10" fmla="*/ 814535 h 1267009"/>
                <a:gd name="connsiteX5-11" fmla="*/ 3162262 w 3614736"/>
                <a:gd name="connsiteY5-12" fmla="*/ 1267009 h 1267009"/>
                <a:gd name="connsiteX6-13" fmla="*/ 452474 w 3614736"/>
                <a:gd name="connsiteY6-14" fmla="*/ 1267009 h 1267009"/>
                <a:gd name="connsiteX7-15" fmla="*/ 0 w 3614736"/>
                <a:gd name="connsiteY7-16" fmla="*/ 814535 h 1267009"/>
                <a:gd name="connsiteX0-17" fmla="*/ 383395 w 3545657"/>
                <a:gd name="connsiteY0-18" fmla="*/ 0 h 1267009"/>
                <a:gd name="connsiteX1-19" fmla="*/ 3093183 w 3545657"/>
                <a:gd name="connsiteY1-20" fmla="*/ 0 h 1267009"/>
                <a:gd name="connsiteX2-21" fmla="*/ 3545657 w 3545657"/>
                <a:gd name="connsiteY2-22" fmla="*/ 452474 h 1267009"/>
                <a:gd name="connsiteX3-23" fmla="*/ 3545657 w 3545657"/>
                <a:gd name="connsiteY3-24" fmla="*/ 814535 h 1267009"/>
                <a:gd name="connsiteX4-25" fmla="*/ 3093183 w 3545657"/>
                <a:gd name="connsiteY4-26" fmla="*/ 1267009 h 1267009"/>
                <a:gd name="connsiteX5-27" fmla="*/ 383395 w 3545657"/>
                <a:gd name="connsiteY5-28" fmla="*/ 1267009 h 1267009"/>
                <a:gd name="connsiteX6-29" fmla="*/ 22361 w 3545657"/>
                <a:gd name="connsiteY6-30" fmla="*/ 905975 h 1267009"/>
                <a:gd name="connsiteX0-31" fmla="*/ 389280 w 3551542"/>
                <a:gd name="connsiteY0-32" fmla="*/ 0 h 1267009"/>
                <a:gd name="connsiteX1-33" fmla="*/ 3099068 w 3551542"/>
                <a:gd name="connsiteY1-34" fmla="*/ 0 h 1267009"/>
                <a:gd name="connsiteX2-35" fmla="*/ 3551542 w 3551542"/>
                <a:gd name="connsiteY2-36" fmla="*/ 452474 h 1267009"/>
                <a:gd name="connsiteX3-37" fmla="*/ 3551542 w 3551542"/>
                <a:gd name="connsiteY3-38" fmla="*/ 814535 h 1267009"/>
                <a:gd name="connsiteX4-39" fmla="*/ 3099068 w 3551542"/>
                <a:gd name="connsiteY4-40" fmla="*/ 1267009 h 1267009"/>
                <a:gd name="connsiteX5-41" fmla="*/ 389280 w 3551542"/>
                <a:gd name="connsiteY5-42" fmla="*/ 1267009 h 1267009"/>
                <a:gd name="connsiteX6-43" fmla="*/ 21896 w 3551542"/>
                <a:gd name="connsiteY6-44" fmla="*/ 956775 h 1267009"/>
                <a:gd name="connsiteX0-45" fmla="*/ 367384 w 3529646"/>
                <a:gd name="connsiteY0-46" fmla="*/ 0 h 1267009"/>
                <a:gd name="connsiteX1-47" fmla="*/ 3077172 w 3529646"/>
                <a:gd name="connsiteY1-48" fmla="*/ 0 h 1267009"/>
                <a:gd name="connsiteX2-49" fmla="*/ 3529646 w 3529646"/>
                <a:gd name="connsiteY2-50" fmla="*/ 452474 h 1267009"/>
                <a:gd name="connsiteX3-51" fmla="*/ 3529646 w 3529646"/>
                <a:gd name="connsiteY3-52" fmla="*/ 814535 h 1267009"/>
                <a:gd name="connsiteX4-53" fmla="*/ 3077172 w 3529646"/>
                <a:gd name="connsiteY4-54" fmla="*/ 1267009 h 1267009"/>
                <a:gd name="connsiteX5-55" fmla="*/ 367384 w 3529646"/>
                <a:gd name="connsiteY5-56" fmla="*/ 1267009 h 1267009"/>
                <a:gd name="connsiteX6-57" fmla="*/ 0 w 3529646"/>
                <a:gd name="connsiteY6-58" fmla="*/ 956775 h 1267009"/>
                <a:gd name="connsiteX0-59" fmla="*/ 367384 w 3529646"/>
                <a:gd name="connsiteY0-60" fmla="*/ 0 h 1267009"/>
                <a:gd name="connsiteX1-61" fmla="*/ 3077172 w 3529646"/>
                <a:gd name="connsiteY1-62" fmla="*/ 0 h 1267009"/>
                <a:gd name="connsiteX2-63" fmla="*/ 3529646 w 3529646"/>
                <a:gd name="connsiteY2-64" fmla="*/ 452474 h 1267009"/>
                <a:gd name="connsiteX3-65" fmla="*/ 3529646 w 3529646"/>
                <a:gd name="connsiteY3-66" fmla="*/ 814535 h 1267009"/>
                <a:gd name="connsiteX4-67" fmla="*/ 3077172 w 3529646"/>
                <a:gd name="connsiteY4-68" fmla="*/ 1267009 h 1267009"/>
                <a:gd name="connsiteX5-69" fmla="*/ 367384 w 3529646"/>
                <a:gd name="connsiteY5-70" fmla="*/ 1267009 h 1267009"/>
                <a:gd name="connsiteX6-71" fmla="*/ 0 w 3529646"/>
                <a:gd name="connsiteY6-72" fmla="*/ 956775 h 1267009"/>
                <a:gd name="connsiteX0-73" fmla="*/ 253084 w 3415346"/>
                <a:gd name="connsiteY0-74" fmla="*/ 0 h 1267009"/>
                <a:gd name="connsiteX1-75" fmla="*/ 2962872 w 3415346"/>
                <a:gd name="connsiteY1-76" fmla="*/ 0 h 1267009"/>
                <a:gd name="connsiteX2-77" fmla="*/ 3415346 w 3415346"/>
                <a:gd name="connsiteY2-78" fmla="*/ 452474 h 1267009"/>
                <a:gd name="connsiteX3-79" fmla="*/ 3415346 w 3415346"/>
                <a:gd name="connsiteY3-80" fmla="*/ 814535 h 1267009"/>
                <a:gd name="connsiteX4-81" fmla="*/ 2962872 w 3415346"/>
                <a:gd name="connsiteY4-82" fmla="*/ 1267009 h 1267009"/>
                <a:gd name="connsiteX5-83" fmla="*/ 253084 w 3415346"/>
                <a:gd name="connsiteY5-84" fmla="*/ 1267009 h 1267009"/>
                <a:gd name="connsiteX6-85" fmla="*/ 0 w 3415346"/>
                <a:gd name="connsiteY6-86" fmla="*/ 1115563 h 1267009"/>
                <a:gd name="connsiteX0-87" fmla="*/ 261442 w 3423704"/>
                <a:gd name="connsiteY0-88" fmla="*/ 0 h 1271094"/>
                <a:gd name="connsiteX1-89" fmla="*/ 2971230 w 3423704"/>
                <a:gd name="connsiteY1-90" fmla="*/ 0 h 1271094"/>
                <a:gd name="connsiteX2-91" fmla="*/ 3423704 w 3423704"/>
                <a:gd name="connsiteY2-92" fmla="*/ 452474 h 1271094"/>
                <a:gd name="connsiteX3-93" fmla="*/ 3423704 w 3423704"/>
                <a:gd name="connsiteY3-94" fmla="*/ 814535 h 1271094"/>
                <a:gd name="connsiteX4-95" fmla="*/ 2971230 w 3423704"/>
                <a:gd name="connsiteY4-96" fmla="*/ 1267009 h 1271094"/>
                <a:gd name="connsiteX5-97" fmla="*/ 261442 w 3423704"/>
                <a:gd name="connsiteY5-98" fmla="*/ 1267009 h 1271094"/>
                <a:gd name="connsiteX6-99" fmla="*/ 0 w 3423704"/>
                <a:gd name="connsiteY6-100" fmla="*/ 1174084 h 1271094"/>
                <a:gd name="connsiteX0-101" fmla="*/ 261442 w 3423704"/>
                <a:gd name="connsiteY0-102" fmla="*/ 0 h 1267009"/>
                <a:gd name="connsiteX1-103" fmla="*/ 2971230 w 3423704"/>
                <a:gd name="connsiteY1-104" fmla="*/ 0 h 1267009"/>
                <a:gd name="connsiteX2-105" fmla="*/ 3423704 w 3423704"/>
                <a:gd name="connsiteY2-106" fmla="*/ 452474 h 1267009"/>
                <a:gd name="connsiteX3-107" fmla="*/ 3423704 w 3423704"/>
                <a:gd name="connsiteY3-108" fmla="*/ 814535 h 1267009"/>
                <a:gd name="connsiteX4-109" fmla="*/ 2971230 w 3423704"/>
                <a:gd name="connsiteY4-110" fmla="*/ 1267009 h 1267009"/>
                <a:gd name="connsiteX5-111" fmla="*/ 261442 w 3423704"/>
                <a:gd name="connsiteY5-112" fmla="*/ 1267009 h 1267009"/>
                <a:gd name="connsiteX6-113" fmla="*/ 0 w 3423704"/>
                <a:gd name="connsiteY6-114" fmla="*/ 1174084 h 1267009"/>
                <a:gd name="connsiteX0-115" fmla="*/ 261442 w 3423704"/>
                <a:gd name="connsiteY0-116" fmla="*/ 0 h 1267009"/>
                <a:gd name="connsiteX1-117" fmla="*/ 2971230 w 3423704"/>
                <a:gd name="connsiteY1-118" fmla="*/ 0 h 1267009"/>
                <a:gd name="connsiteX2-119" fmla="*/ 3423704 w 3423704"/>
                <a:gd name="connsiteY2-120" fmla="*/ 452474 h 1267009"/>
                <a:gd name="connsiteX3-121" fmla="*/ 3423704 w 3423704"/>
                <a:gd name="connsiteY3-122" fmla="*/ 814535 h 1267009"/>
                <a:gd name="connsiteX4-123" fmla="*/ 2971230 w 3423704"/>
                <a:gd name="connsiteY4-124" fmla="*/ 1267009 h 1267009"/>
                <a:gd name="connsiteX5-125" fmla="*/ 261442 w 3423704"/>
                <a:gd name="connsiteY5-126" fmla="*/ 1267009 h 1267009"/>
                <a:gd name="connsiteX6-127" fmla="*/ 0 w 3423704"/>
                <a:gd name="connsiteY6-128" fmla="*/ 1174084 h 1267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23704" h="1267009">
                  <a:moveTo>
                    <a:pt x="261442" y="0"/>
                  </a:moveTo>
                  <a:lnTo>
                    <a:pt x="2971230" y="0"/>
                  </a:lnTo>
                  <a:cubicBezTo>
                    <a:pt x="3221124" y="0"/>
                    <a:pt x="3423704" y="202580"/>
                    <a:pt x="3423704" y="452474"/>
                  </a:cubicBezTo>
                  <a:lnTo>
                    <a:pt x="3423704" y="814535"/>
                  </a:lnTo>
                  <a:cubicBezTo>
                    <a:pt x="3423704" y="1064429"/>
                    <a:pt x="3221124" y="1267009"/>
                    <a:pt x="2971230" y="1267009"/>
                  </a:cubicBezTo>
                  <a:lnTo>
                    <a:pt x="261442" y="1267009"/>
                  </a:lnTo>
                  <a:cubicBezTo>
                    <a:pt x="100147" y="1267009"/>
                    <a:pt x="43256" y="1242267"/>
                    <a:pt x="0" y="1174084"/>
                  </a:cubicBezTo>
                </a:path>
              </a:pathLst>
            </a:custGeom>
            <a:noFill/>
            <a:ln>
              <a:solidFill>
                <a:srgbClr val="F4C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文本框 40"/>
            <p:cNvSpPr txBox="1"/>
            <p:nvPr/>
          </p:nvSpPr>
          <p:spPr>
            <a:xfrm>
              <a:off x="6086024" y="1425448"/>
              <a:ext cx="3042920" cy="829945"/>
            </a:xfrm>
            <a:prstGeom prst="rect">
              <a:avLst/>
            </a:prstGeom>
            <a:noFill/>
          </p:spPr>
          <p:txBody>
            <a:bodyPr wrap="square" rtlCol="0">
              <a:spAutoFit/>
            </a:bodyPr>
            <a:p>
              <a:pPr algn="l"/>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国内外同一研究领域现状</a:t>
              </a:r>
              <a:endPar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2" name="组合 41"/>
          <p:cNvGrpSpPr/>
          <p:nvPr/>
        </p:nvGrpSpPr>
        <p:grpSpPr>
          <a:xfrm>
            <a:off x="1550311" y="2796104"/>
            <a:ext cx="4016938" cy="1025108"/>
            <a:chOff x="5117014" y="1195578"/>
            <a:chExt cx="4016938" cy="1025108"/>
          </a:xfrm>
        </p:grpSpPr>
        <p:sp>
          <p:nvSpPr>
            <p:cNvPr id="43" name="泪滴形 42"/>
            <p:cNvSpPr/>
            <p:nvPr/>
          </p:nvSpPr>
          <p:spPr>
            <a:xfrm>
              <a:off x="5117014" y="1195578"/>
              <a:ext cx="914400" cy="914400"/>
            </a:xfrm>
            <a:prstGeom prst="teardrop">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矩形: 圆角 40"/>
            <p:cNvSpPr/>
            <p:nvPr/>
          </p:nvSpPr>
          <p:spPr>
            <a:xfrm>
              <a:off x="5831460" y="1436913"/>
              <a:ext cx="3302492" cy="783773"/>
            </a:xfrm>
            <a:custGeom>
              <a:avLst/>
              <a:gdLst>
                <a:gd name="connsiteX0" fmla="*/ 0 w 3614736"/>
                <a:gd name="connsiteY0" fmla="*/ 452474 h 1267009"/>
                <a:gd name="connsiteX1" fmla="*/ 452474 w 3614736"/>
                <a:gd name="connsiteY1" fmla="*/ 0 h 1267009"/>
                <a:gd name="connsiteX2" fmla="*/ 3162262 w 3614736"/>
                <a:gd name="connsiteY2" fmla="*/ 0 h 1267009"/>
                <a:gd name="connsiteX3" fmla="*/ 3614736 w 3614736"/>
                <a:gd name="connsiteY3" fmla="*/ 452474 h 1267009"/>
                <a:gd name="connsiteX4" fmla="*/ 3614736 w 3614736"/>
                <a:gd name="connsiteY4" fmla="*/ 814535 h 1267009"/>
                <a:gd name="connsiteX5" fmla="*/ 3162262 w 3614736"/>
                <a:gd name="connsiteY5" fmla="*/ 1267009 h 1267009"/>
                <a:gd name="connsiteX6" fmla="*/ 452474 w 3614736"/>
                <a:gd name="connsiteY6" fmla="*/ 1267009 h 1267009"/>
                <a:gd name="connsiteX7" fmla="*/ 0 w 3614736"/>
                <a:gd name="connsiteY7" fmla="*/ 814535 h 1267009"/>
                <a:gd name="connsiteX8" fmla="*/ 0 w 3614736"/>
                <a:gd name="connsiteY8" fmla="*/ 452474 h 1267009"/>
                <a:gd name="connsiteX0-1" fmla="*/ 0 w 3614736"/>
                <a:gd name="connsiteY0-2" fmla="*/ 814535 h 1267009"/>
                <a:gd name="connsiteX1-3" fmla="*/ 452474 w 3614736"/>
                <a:gd name="connsiteY1-4" fmla="*/ 0 h 1267009"/>
                <a:gd name="connsiteX2-5" fmla="*/ 3162262 w 3614736"/>
                <a:gd name="connsiteY2-6" fmla="*/ 0 h 1267009"/>
                <a:gd name="connsiteX3-7" fmla="*/ 3614736 w 3614736"/>
                <a:gd name="connsiteY3-8" fmla="*/ 452474 h 1267009"/>
                <a:gd name="connsiteX4-9" fmla="*/ 3614736 w 3614736"/>
                <a:gd name="connsiteY4-10" fmla="*/ 814535 h 1267009"/>
                <a:gd name="connsiteX5-11" fmla="*/ 3162262 w 3614736"/>
                <a:gd name="connsiteY5-12" fmla="*/ 1267009 h 1267009"/>
                <a:gd name="connsiteX6-13" fmla="*/ 452474 w 3614736"/>
                <a:gd name="connsiteY6-14" fmla="*/ 1267009 h 1267009"/>
                <a:gd name="connsiteX7-15" fmla="*/ 0 w 3614736"/>
                <a:gd name="connsiteY7-16" fmla="*/ 814535 h 1267009"/>
                <a:gd name="connsiteX0-17" fmla="*/ 383395 w 3545657"/>
                <a:gd name="connsiteY0-18" fmla="*/ 0 h 1267009"/>
                <a:gd name="connsiteX1-19" fmla="*/ 3093183 w 3545657"/>
                <a:gd name="connsiteY1-20" fmla="*/ 0 h 1267009"/>
                <a:gd name="connsiteX2-21" fmla="*/ 3545657 w 3545657"/>
                <a:gd name="connsiteY2-22" fmla="*/ 452474 h 1267009"/>
                <a:gd name="connsiteX3-23" fmla="*/ 3545657 w 3545657"/>
                <a:gd name="connsiteY3-24" fmla="*/ 814535 h 1267009"/>
                <a:gd name="connsiteX4-25" fmla="*/ 3093183 w 3545657"/>
                <a:gd name="connsiteY4-26" fmla="*/ 1267009 h 1267009"/>
                <a:gd name="connsiteX5-27" fmla="*/ 383395 w 3545657"/>
                <a:gd name="connsiteY5-28" fmla="*/ 1267009 h 1267009"/>
                <a:gd name="connsiteX6-29" fmla="*/ 22361 w 3545657"/>
                <a:gd name="connsiteY6-30" fmla="*/ 905975 h 1267009"/>
                <a:gd name="connsiteX0-31" fmla="*/ 389280 w 3551542"/>
                <a:gd name="connsiteY0-32" fmla="*/ 0 h 1267009"/>
                <a:gd name="connsiteX1-33" fmla="*/ 3099068 w 3551542"/>
                <a:gd name="connsiteY1-34" fmla="*/ 0 h 1267009"/>
                <a:gd name="connsiteX2-35" fmla="*/ 3551542 w 3551542"/>
                <a:gd name="connsiteY2-36" fmla="*/ 452474 h 1267009"/>
                <a:gd name="connsiteX3-37" fmla="*/ 3551542 w 3551542"/>
                <a:gd name="connsiteY3-38" fmla="*/ 814535 h 1267009"/>
                <a:gd name="connsiteX4-39" fmla="*/ 3099068 w 3551542"/>
                <a:gd name="connsiteY4-40" fmla="*/ 1267009 h 1267009"/>
                <a:gd name="connsiteX5-41" fmla="*/ 389280 w 3551542"/>
                <a:gd name="connsiteY5-42" fmla="*/ 1267009 h 1267009"/>
                <a:gd name="connsiteX6-43" fmla="*/ 21896 w 3551542"/>
                <a:gd name="connsiteY6-44" fmla="*/ 956775 h 1267009"/>
                <a:gd name="connsiteX0-45" fmla="*/ 367384 w 3529646"/>
                <a:gd name="connsiteY0-46" fmla="*/ 0 h 1267009"/>
                <a:gd name="connsiteX1-47" fmla="*/ 3077172 w 3529646"/>
                <a:gd name="connsiteY1-48" fmla="*/ 0 h 1267009"/>
                <a:gd name="connsiteX2-49" fmla="*/ 3529646 w 3529646"/>
                <a:gd name="connsiteY2-50" fmla="*/ 452474 h 1267009"/>
                <a:gd name="connsiteX3-51" fmla="*/ 3529646 w 3529646"/>
                <a:gd name="connsiteY3-52" fmla="*/ 814535 h 1267009"/>
                <a:gd name="connsiteX4-53" fmla="*/ 3077172 w 3529646"/>
                <a:gd name="connsiteY4-54" fmla="*/ 1267009 h 1267009"/>
                <a:gd name="connsiteX5-55" fmla="*/ 367384 w 3529646"/>
                <a:gd name="connsiteY5-56" fmla="*/ 1267009 h 1267009"/>
                <a:gd name="connsiteX6-57" fmla="*/ 0 w 3529646"/>
                <a:gd name="connsiteY6-58" fmla="*/ 956775 h 1267009"/>
                <a:gd name="connsiteX0-59" fmla="*/ 367384 w 3529646"/>
                <a:gd name="connsiteY0-60" fmla="*/ 0 h 1267009"/>
                <a:gd name="connsiteX1-61" fmla="*/ 3077172 w 3529646"/>
                <a:gd name="connsiteY1-62" fmla="*/ 0 h 1267009"/>
                <a:gd name="connsiteX2-63" fmla="*/ 3529646 w 3529646"/>
                <a:gd name="connsiteY2-64" fmla="*/ 452474 h 1267009"/>
                <a:gd name="connsiteX3-65" fmla="*/ 3529646 w 3529646"/>
                <a:gd name="connsiteY3-66" fmla="*/ 814535 h 1267009"/>
                <a:gd name="connsiteX4-67" fmla="*/ 3077172 w 3529646"/>
                <a:gd name="connsiteY4-68" fmla="*/ 1267009 h 1267009"/>
                <a:gd name="connsiteX5-69" fmla="*/ 367384 w 3529646"/>
                <a:gd name="connsiteY5-70" fmla="*/ 1267009 h 1267009"/>
                <a:gd name="connsiteX6-71" fmla="*/ 0 w 3529646"/>
                <a:gd name="connsiteY6-72" fmla="*/ 956775 h 1267009"/>
                <a:gd name="connsiteX0-73" fmla="*/ 253084 w 3415346"/>
                <a:gd name="connsiteY0-74" fmla="*/ 0 h 1267009"/>
                <a:gd name="connsiteX1-75" fmla="*/ 2962872 w 3415346"/>
                <a:gd name="connsiteY1-76" fmla="*/ 0 h 1267009"/>
                <a:gd name="connsiteX2-77" fmla="*/ 3415346 w 3415346"/>
                <a:gd name="connsiteY2-78" fmla="*/ 452474 h 1267009"/>
                <a:gd name="connsiteX3-79" fmla="*/ 3415346 w 3415346"/>
                <a:gd name="connsiteY3-80" fmla="*/ 814535 h 1267009"/>
                <a:gd name="connsiteX4-81" fmla="*/ 2962872 w 3415346"/>
                <a:gd name="connsiteY4-82" fmla="*/ 1267009 h 1267009"/>
                <a:gd name="connsiteX5-83" fmla="*/ 253084 w 3415346"/>
                <a:gd name="connsiteY5-84" fmla="*/ 1267009 h 1267009"/>
                <a:gd name="connsiteX6-85" fmla="*/ 0 w 3415346"/>
                <a:gd name="connsiteY6-86" fmla="*/ 1115563 h 1267009"/>
                <a:gd name="connsiteX0-87" fmla="*/ 261442 w 3423704"/>
                <a:gd name="connsiteY0-88" fmla="*/ 0 h 1271094"/>
                <a:gd name="connsiteX1-89" fmla="*/ 2971230 w 3423704"/>
                <a:gd name="connsiteY1-90" fmla="*/ 0 h 1271094"/>
                <a:gd name="connsiteX2-91" fmla="*/ 3423704 w 3423704"/>
                <a:gd name="connsiteY2-92" fmla="*/ 452474 h 1271094"/>
                <a:gd name="connsiteX3-93" fmla="*/ 3423704 w 3423704"/>
                <a:gd name="connsiteY3-94" fmla="*/ 814535 h 1271094"/>
                <a:gd name="connsiteX4-95" fmla="*/ 2971230 w 3423704"/>
                <a:gd name="connsiteY4-96" fmla="*/ 1267009 h 1271094"/>
                <a:gd name="connsiteX5-97" fmla="*/ 261442 w 3423704"/>
                <a:gd name="connsiteY5-98" fmla="*/ 1267009 h 1271094"/>
                <a:gd name="connsiteX6-99" fmla="*/ 0 w 3423704"/>
                <a:gd name="connsiteY6-100" fmla="*/ 1174084 h 1271094"/>
                <a:gd name="connsiteX0-101" fmla="*/ 261442 w 3423704"/>
                <a:gd name="connsiteY0-102" fmla="*/ 0 h 1267009"/>
                <a:gd name="connsiteX1-103" fmla="*/ 2971230 w 3423704"/>
                <a:gd name="connsiteY1-104" fmla="*/ 0 h 1267009"/>
                <a:gd name="connsiteX2-105" fmla="*/ 3423704 w 3423704"/>
                <a:gd name="connsiteY2-106" fmla="*/ 452474 h 1267009"/>
                <a:gd name="connsiteX3-107" fmla="*/ 3423704 w 3423704"/>
                <a:gd name="connsiteY3-108" fmla="*/ 814535 h 1267009"/>
                <a:gd name="connsiteX4-109" fmla="*/ 2971230 w 3423704"/>
                <a:gd name="connsiteY4-110" fmla="*/ 1267009 h 1267009"/>
                <a:gd name="connsiteX5-111" fmla="*/ 261442 w 3423704"/>
                <a:gd name="connsiteY5-112" fmla="*/ 1267009 h 1267009"/>
                <a:gd name="connsiteX6-113" fmla="*/ 0 w 3423704"/>
                <a:gd name="connsiteY6-114" fmla="*/ 1174084 h 1267009"/>
                <a:gd name="connsiteX0-115" fmla="*/ 261442 w 3423704"/>
                <a:gd name="connsiteY0-116" fmla="*/ 0 h 1267009"/>
                <a:gd name="connsiteX1-117" fmla="*/ 2971230 w 3423704"/>
                <a:gd name="connsiteY1-118" fmla="*/ 0 h 1267009"/>
                <a:gd name="connsiteX2-119" fmla="*/ 3423704 w 3423704"/>
                <a:gd name="connsiteY2-120" fmla="*/ 452474 h 1267009"/>
                <a:gd name="connsiteX3-121" fmla="*/ 3423704 w 3423704"/>
                <a:gd name="connsiteY3-122" fmla="*/ 814535 h 1267009"/>
                <a:gd name="connsiteX4-123" fmla="*/ 2971230 w 3423704"/>
                <a:gd name="connsiteY4-124" fmla="*/ 1267009 h 1267009"/>
                <a:gd name="connsiteX5-125" fmla="*/ 261442 w 3423704"/>
                <a:gd name="connsiteY5-126" fmla="*/ 1267009 h 1267009"/>
                <a:gd name="connsiteX6-127" fmla="*/ 0 w 3423704"/>
                <a:gd name="connsiteY6-128" fmla="*/ 1174084 h 1267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23704" h="1267009">
                  <a:moveTo>
                    <a:pt x="261442" y="0"/>
                  </a:moveTo>
                  <a:lnTo>
                    <a:pt x="2971230" y="0"/>
                  </a:lnTo>
                  <a:cubicBezTo>
                    <a:pt x="3221124" y="0"/>
                    <a:pt x="3423704" y="202580"/>
                    <a:pt x="3423704" y="452474"/>
                  </a:cubicBezTo>
                  <a:lnTo>
                    <a:pt x="3423704" y="814535"/>
                  </a:lnTo>
                  <a:cubicBezTo>
                    <a:pt x="3423704" y="1064429"/>
                    <a:pt x="3221124" y="1267009"/>
                    <a:pt x="2971230" y="1267009"/>
                  </a:cubicBezTo>
                  <a:lnTo>
                    <a:pt x="261442" y="1267009"/>
                  </a:lnTo>
                  <a:cubicBezTo>
                    <a:pt x="100147" y="1267009"/>
                    <a:pt x="43256" y="1242267"/>
                    <a:pt x="0" y="1174084"/>
                  </a:cubicBezTo>
                </a:path>
              </a:pathLst>
            </a:custGeom>
            <a:noFill/>
            <a:ln>
              <a:solidFill>
                <a:srgbClr val="F4C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文本框 60"/>
            <p:cNvSpPr txBox="1"/>
            <p:nvPr/>
          </p:nvSpPr>
          <p:spPr>
            <a:xfrm>
              <a:off x="6237377" y="1630016"/>
              <a:ext cx="2588043"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研究价值</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2" name="组合 61"/>
          <p:cNvGrpSpPr/>
          <p:nvPr/>
        </p:nvGrpSpPr>
        <p:grpSpPr>
          <a:xfrm>
            <a:off x="6728892" y="2796104"/>
            <a:ext cx="4016938" cy="1025108"/>
            <a:chOff x="5117014" y="1195578"/>
            <a:chExt cx="4016938" cy="1025108"/>
          </a:xfrm>
        </p:grpSpPr>
        <p:sp>
          <p:nvSpPr>
            <p:cNvPr id="63" name="泪滴形 62"/>
            <p:cNvSpPr/>
            <p:nvPr/>
          </p:nvSpPr>
          <p:spPr>
            <a:xfrm>
              <a:off x="5117014" y="1195578"/>
              <a:ext cx="914400" cy="914400"/>
            </a:xfrm>
            <a:prstGeom prst="teardrop">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圆角 40"/>
            <p:cNvSpPr/>
            <p:nvPr/>
          </p:nvSpPr>
          <p:spPr>
            <a:xfrm>
              <a:off x="5831460" y="1436913"/>
              <a:ext cx="3302492" cy="783773"/>
            </a:xfrm>
            <a:custGeom>
              <a:avLst/>
              <a:gdLst>
                <a:gd name="connsiteX0" fmla="*/ 0 w 3614736"/>
                <a:gd name="connsiteY0" fmla="*/ 452474 h 1267009"/>
                <a:gd name="connsiteX1" fmla="*/ 452474 w 3614736"/>
                <a:gd name="connsiteY1" fmla="*/ 0 h 1267009"/>
                <a:gd name="connsiteX2" fmla="*/ 3162262 w 3614736"/>
                <a:gd name="connsiteY2" fmla="*/ 0 h 1267009"/>
                <a:gd name="connsiteX3" fmla="*/ 3614736 w 3614736"/>
                <a:gd name="connsiteY3" fmla="*/ 452474 h 1267009"/>
                <a:gd name="connsiteX4" fmla="*/ 3614736 w 3614736"/>
                <a:gd name="connsiteY4" fmla="*/ 814535 h 1267009"/>
                <a:gd name="connsiteX5" fmla="*/ 3162262 w 3614736"/>
                <a:gd name="connsiteY5" fmla="*/ 1267009 h 1267009"/>
                <a:gd name="connsiteX6" fmla="*/ 452474 w 3614736"/>
                <a:gd name="connsiteY6" fmla="*/ 1267009 h 1267009"/>
                <a:gd name="connsiteX7" fmla="*/ 0 w 3614736"/>
                <a:gd name="connsiteY7" fmla="*/ 814535 h 1267009"/>
                <a:gd name="connsiteX8" fmla="*/ 0 w 3614736"/>
                <a:gd name="connsiteY8" fmla="*/ 452474 h 1267009"/>
                <a:gd name="connsiteX0-1" fmla="*/ 0 w 3614736"/>
                <a:gd name="connsiteY0-2" fmla="*/ 814535 h 1267009"/>
                <a:gd name="connsiteX1-3" fmla="*/ 452474 w 3614736"/>
                <a:gd name="connsiteY1-4" fmla="*/ 0 h 1267009"/>
                <a:gd name="connsiteX2-5" fmla="*/ 3162262 w 3614736"/>
                <a:gd name="connsiteY2-6" fmla="*/ 0 h 1267009"/>
                <a:gd name="connsiteX3-7" fmla="*/ 3614736 w 3614736"/>
                <a:gd name="connsiteY3-8" fmla="*/ 452474 h 1267009"/>
                <a:gd name="connsiteX4-9" fmla="*/ 3614736 w 3614736"/>
                <a:gd name="connsiteY4-10" fmla="*/ 814535 h 1267009"/>
                <a:gd name="connsiteX5-11" fmla="*/ 3162262 w 3614736"/>
                <a:gd name="connsiteY5-12" fmla="*/ 1267009 h 1267009"/>
                <a:gd name="connsiteX6-13" fmla="*/ 452474 w 3614736"/>
                <a:gd name="connsiteY6-14" fmla="*/ 1267009 h 1267009"/>
                <a:gd name="connsiteX7-15" fmla="*/ 0 w 3614736"/>
                <a:gd name="connsiteY7-16" fmla="*/ 814535 h 1267009"/>
                <a:gd name="connsiteX0-17" fmla="*/ 383395 w 3545657"/>
                <a:gd name="connsiteY0-18" fmla="*/ 0 h 1267009"/>
                <a:gd name="connsiteX1-19" fmla="*/ 3093183 w 3545657"/>
                <a:gd name="connsiteY1-20" fmla="*/ 0 h 1267009"/>
                <a:gd name="connsiteX2-21" fmla="*/ 3545657 w 3545657"/>
                <a:gd name="connsiteY2-22" fmla="*/ 452474 h 1267009"/>
                <a:gd name="connsiteX3-23" fmla="*/ 3545657 w 3545657"/>
                <a:gd name="connsiteY3-24" fmla="*/ 814535 h 1267009"/>
                <a:gd name="connsiteX4-25" fmla="*/ 3093183 w 3545657"/>
                <a:gd name="connsiteY4-26" fmla="*/ 1267009 h 1267009"/>
                <a:gd name="connsiteX5-27" fmla="*/ 383395 w 3545657"/>
                <a:gd name="connsiteY5-28" fmla="*/ 1267009 h 1267009"/>
                <a:gd name="connsiteX6-29" fmla="*/ 22361 w 3545657"/>
                <a:gd name="connsiteY6-30" fmla="*/ 905975 h 1267009"/>
                <a:gd name="connsiteX0-31" fmla="*/ 389280 w 3551542"/>
                <a:gd name="connsiteY0-32" fmla="*/ 0 h 1267009"/>
                <a:gd name="connsiteX1-33" fmla="*/ 3099068 w 3551542"/>
                <a:gd name="connsiteY1-34" fmla="*/ 0 h 1267009"/>
                <a:gd name="connsiteX2-35" fmla="*/ 3551542 w 3551542"/>
                <a:gd name="connsiteY2-36" fmla="*/ 452474 h 1267009"/>
                <a:gd name="connsiteX3-37" fmla="*/ 3551542 w 3551542"/>
                <a:gd name="connsiteY3-38" fmla="*/ 814535 h 1267009"/>
                <a:gd name="connsiteX4-39" fmla="*/ 3099068 w 3551542"/>
                <a:gd name="connsiteY4-40" fmla="*/ 1267009 h 1267009"/>
                <a:gd name="connsiteX5-41" fmla="*/ 389280 w 3551542"/>
                <a:gd name="connsiteY5-42" fmla="*/ 1267009 h 1267009"/>
                <a:gd name="connsiteX6-43" fmla="*/ 21896 w 3551542"/>
                <a:gd name="connsiteY6-44" fmla="*/ 956775 h 1267009"/>
                <a:gd name="connsiteX0-45" fmla="*/ 367384 w 3529646"/>
                <a:gd name="connsiteY0-46" fmla="*/ 0 h 1267009"/>
                <a:gd name="connsiteX1-47" fmla="*/ 3077172 w 3529646"/>
                <a:gd name="connsiteY1-48" fmla="*/ 0 h 1267009"/>
                <a:gd name="connsiteX2-49" fmla="*/ 3529646 w 3529646"/>
                <a:gd name="connsiteY2-50" fmla="*/ 452474 h 1267009"/>
                <a:gd name="connsiteX3-51" fmla="*/ 3529646 w 3529646"/>
                <a:gd name="connsiteY3-52" fmla="*/ 814535 h 1267009"/>
                <a:gd name="connsiteX4-53" fmla="*/ 3077172 w 3529646"/>
                <a:gd name="connsiteY4-54" fmla="*/ 1267009 h 1267009"/>
                <a:gd name="connsiteX5-55" fmla="*/ 367384 w 3529646"/>
                <a:gd name="connsiteY5-56" fmla="*/ 1267009 h 1267009"/>
                <a:gd name="connsiteX6-57" fmla="*/ 0 w 3529646"/>
                <a:gd name="connsiteY6-58" fmla="*/ 956775 h 1267009"/>
                <a:gd name="connsiteX0-59" fmla="*/ 367384 w 3529646"/>
                <a:gd name="connsiteY0-60" fmla="*/ 0 h 1267009"/>
                <a:gd name="connsiteX1-61" fmla="*/ 3077172 w 3529646"/>
                <a:gd name="connsiteY1-62" fmla="*/ 0 h 1267009"/>
                <a:gd name="connsiteX2-63" fmla="*/ 3529646 w 3529646"/>
                <a:gd name="connsiteY2-64" fmla="*/ 452474 h 1267009"/>
                <a:gd name="connsiteX3-65" fmla="*/ 3529646 w 3529646"/>
                <a:gd name="connsiteY3-66" fmla="*/ 814535 h 1267009"/>
                <a:gd name="connsiteX4-67" fmla="*/ 3077172 w 3529646"/>
                <a:gd name="connsiteY4-68" fmla="*/ 1267009 h 1267009"/>
                <a:gd name="connsiteX5-69" fmla="*/ 367384 w 3529646"/>
                <a:gd name="connsiteY5-70" fmla="*/ 1267009 h 1267009"/>
                <a:gd name="connsiteX6-71" fmla="*/ 0 w 3529646"/>
                <a:gd name="connsiteY6-72" fmla="*/ 956775 h 1267009"/>
                <a:gd name="connsiteX0-73" fmla="*/ 253084 w 3415346"/>
                <a:gd name="connsiteY0-74" fmla="*/ 0 h 1267009"/>
                <a:gd name="connsiteX1-75" fmla="*/ 2962872 w 3415346"/>
                <a:gd name="connsiteY1-76" fmla="*/ 0 h 1267009"/>
                <a:gd name="connsiteX2-77" fmla="*/ 3415346 w 3415346"/>
                <a:gd name="connsiteY2-78" fmla="*/ 452474 h 1267009"/>
                <a:gd name="connsiteX3-79" fmla="*/ 3415346 w 3415346"/>
                <a:gd name="connsiteY3-80" fmla="*/ 814535 h 1267009"/>
                <a:gd name="connsiteX4-81" fmla="*/ 2962872 w 3415346"/>
                <a:gd name="connsiteY4-82" fmla="*/ 1267009 h 1267009"/>
                <a:gd name="connsiteX5-83" fmla="*/ 253084 w 3415346"/>
                <a:gd name="connsiteY5-84" fmla="*/ 1267009 h 1267009"/>
                <a:gd name="connsiteX6-85" fmla="*/ 0 w 3415346"/>
                <a:gd name="connsiteY6-86" fmla="*/ 1115563 h 1267009"/>
                <a:gd name="connsiteX0-87" fmla="*/ 261442 w 3423704"/>
                <a:gd name="connsiteY0-88" fmla="*/ 0 h 1271094"/>
                <a:gd name="connsiteX1-89" fmla="*/ 2971230 w 3423704"/>
                <a:gd name="connsiteY1-90" fmla="*/ 0 h 1271094"/>
                <a:gd name="connsiteX2-91" fmla="*/ 3423704 w 3423704"/>
                <a:gd name="connsiteY2-92" fmla="*/ 452474 h 1271094"/>
                <a:gd name="connsiteX3-93" fmla="*/ 3423704 w 3423704"/>
                <a:gd name="connsiteY3-94" fmla="*/ 814535 h 1271094"/>
                <a:gd name="connsiteX4-95" fmla="*/ 2971230 w 3423704"/>
                <a:gd name="connsiteY4-96" fmla="*/ 1267009 h 1271094"/>
                <a:gd name="connsiteX5-97" fmla="*/ 261442 w 3423704"/>
                <a:gd name="connsiteY5-98" fmla="*/ 1267009 h 1271094"/>
                <a:gd name="connsiteX6-99" fmla="*/ 0 w 3423704"/>
                <a:gd name="connsiteY6-100" fmla="*/ 1174084 h 1271094"/>
                <a:gd name="connsiteX0-101" fmla="*/ 261442 w 3423704"/>
                <a:gd name="connsiteY0-102" fmla="*/ 0 h 1267009"/>
                <a:gd name="connsiteX1-103" fmla="*/ 2971230 w 3423704"/>
                <a:gd name="connsiteY1-104" fmla="*/ 0 h 1267009"/>
                <a:gd name="connsiteX2-105" fmla="*/ 3423704 w 3423704"/>
                <a:gd name="connsiteY2-106" fmla="*/ 452474 h 1267009"/>
                <a:gd name="connsiteX3-107" fmla="*/ 3423704 w 3423704"/>
                <a:gd name="connsiteY3-108" fmla="*/ 814535 h 1267009"/>
                <a:gd name="connsiteX4-109" fmla="*/ 2971230 w 3423704"/>
                <a:gd name="connsiteY4-110" fmla="*/ 1267009 h 1267009"/>
                <a:gd name="connsiteX5-111" fmla="*/ 261442 w 3423704"/>
                <a:gd name="connsiteY5-112" fmla="*/ 1267009 h 1267009"/>
                <a:gd name="connsiteX6-113" fmla="*/ 0 w 3423704"/>
                <a:gd name="connsiteY6-114" fmla="*/ 1174084 h 1267009"/>
                <a:gd name="connsiteX0-115" fmla="*/ 261442 w 3423704"/>
                <a:gd name="connsiteY0-116" fmla="*/ 0 h 1267009"/>
                <a:gd name="connsiteX1-117" fmla="*/ 2971230 w 3423704"/>
                <a:gd name="connsiteY1-118" fmla="*/ 0 h 1267009"/>
                <a:gd name="connsiteX2-119" fmla="*/ 3423704 w 3423704"/>
                <a:gd name="connsiteY2-120" fmla="*/ 452474 h 1267009"/>
                <a:gd name="connsiteX3-121" fmla="*/ 3423704 w 3423704"/>
                <a:gd name="connsiteY3-122" fmla="*/ 814535 h 1267009"/>
                <a:gd name="connsiteX4-123" fmla="*/ 2971230 w 3423704"/>
                <a:gd name="connsiteY4-124" fmla="*/ 1267009 h 1267009"/>
                <a:gd name="connsiteX5-125" fmla="*/ 261442 w 3423704"/>
                <a:gd name="connsiteY5-126" fmla="*/ 1267009 h 1267009"/>
                <a:gd name="connsiteX6-127" fmla="*/ 0 w 3423704"/>
                <a:gd name="connsiteY6-128" fmla="*/ 1174084 h 1267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23704" h="1267009">
                  <a:moveTo>
                    <a:pt x="261442" y="0"/>
                  </a:moveTo>
                  <a:lnTo>
                    <a:pt x="2971230" y="0"/>
                  </a:lnTo>
                  <a:cubicBezTo>
                    <a:pt x="3221124" y="0"/>
                    <a:pt x="3423704" y="202580"/>
                    <a:pt x="3423704" y="452474"/>
                  </a:cubicBezTo>
                  <a:lnTo>
                    <a:pt x="3423704" y="814535"/>
                  </a:lnTo>
                  <a:cubicBezTo>
                    <a:pt x="3423704" y="1064429"/>
                    <a:pt x="3221124" y="1267009"/>
                    <a:pt x="2971230" y="1267009"/>
                  </a:cubicBezTo>
                  <a:lnTo>
                    <a:pt x="261442" y="1267009"/>
                  </a:lnTo>
                  <a:cubicBezTo>
                    <a:pt x="100147" y="1267009"/>
                    <a:pt x="43256" y="1242267"/>
                    <a:pt x="0" y="1174084"/>
                  </a:cubicBezTo>
                </a:path>
              </a:pathLst>
            </a:custGeom>
            <a:noFill/>
            <a:ln>
              <a:solidFill>
                <a:srgbClr val="F4C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文本框 64"/>
            <p:cNvSpPr txBox="1"/>
            <p:nvPr/>
          </p:nvSpPr>
          <p:spPr>
            <a:xfrm>
              <a:off x="6237377" y="1630016"/>
              <a:ext cx="2588043"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研究目标</a:t>
              </a:r>
              <a:endPar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anim calcmode="lin" valueType="num">
                                      <p:cBhvr>
                                        <p:cTn id="20" dur="500" fill="hold"/>
                                        <p:tgtEl>
                                          <p:spTgt spid="52"/>
                                        </p:tgtEl>
                                        <p:attrNameLst>
                                          <p:attrName>ppt_x</p:attrName>
                                        </p:attrNameLst>
                                      </p:cBhvr>
                                      <p:tavLst>
                                        <p:tav tm="0">
                                          <p:val>
                                            <p:strVal val="#ppt_x"/>
                                          </p:val>
                                        </p:tav>
                                        <p:tav tm="100000">
                                          <p:val>
                                            <p:strVal val="#ppt_x"/>
                                          </p:val>
                                        </p:tav>
                                      </p:tavLst>
                                    </p:anim>
                                    <p:anim calcmode="lin" valueType="num">
                                      <p:cBhvr>
                                        <p:cTn id="21" dur="500" fill="hold"/>
                                        <p:tgtEl>
                                          <p:spTgt spid="5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anim calcmode="lin" valueType="num">
                                      <p:cBhvr>
                                        <p:cTn id="26" dur="500" fill="hold"/>
                                        <p:tgtEl>
                                          <p:spTgt spid="56"/>
                                        </p:tgtEl>
                                        <p:attrNameLst>
                                          <p:attrName>ppt_x</p:attrName>
                                        </p:attrNameLst>
                                      </p:cBhvr>
                                      <p:tavLst>
                                        <p:tav tm="0">
                                          <p:val>
                                            <p:strVal val="#ppt_x"/>
                                          </p:val>
                                        </p:tav>
                                        <p:tav tm="100000">
                                          <p:val>
                                            <p:strVal val="#ppt_x"/>
                                          </p:val>
                                        </p:tav>
                                      </p:tavLst>
                                    </p:anim>
                                    <p:anim calcmode="lin" valueType="num">
                                      <p:cBhvr>
                                        <p:cTn id="27" dur="500" fill="hold"/>
                                        <p:tgtEl>
                                          <p:spTgt spid="5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anim calcmode="lin" valueType="num">
                                      <p:cBhvr>
                                        <p:cTn id="31" dur="500" fill="hold"/>
                                        <p:tgtEl>
                                          <p:spTgt spid="2"/>
                                        </p:tgtEl>
                                        <p:attrNameLst>
                                          <p:attrName>ppt_x</p:attrName>
                                        </p:attrNameLst>
                                      </p:cBhvr>
                                      <p:tavLst>
                                        <p:tav tm="0">
                                          <p:val>
                                            <p:strVal val="#ppt_x"/>
                                          </p:val>
                                        </p:tav>
                                        <p:tav tm="100000">
                                          <p:val>
                                            <p:strVal val="#ppt_x"/>
                                          </p:val>
                                        </p:tav>
                                      </p:tavLst>
                                    </p:anim>
                                    <p:anim calcmode="lin" valueType="num">
                                      <p:cBhvr>
                                        <p:cTn id="32" dur="500" fill="hold"/>
                                        <p:tgtEl>
                                          <p:spTgt spid="2"/>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anim calcmode="lin" valueType="num">
                                      <p:cBhvr>
                                        <p:cTn id="37" dur="500" fill="hold"/>
                                        <p:tgtEl>
                                          <p:spTgt spid="38"/>
                                        </p:tgtEl>
                                        <p:attrNameLst>
                                          <p:attrName>ppt_x</p:attrName>
                                        </p:attrNameLst>
                                      </p:cBhvr>
                                      <p:tavLst>
                                        <p:tav tm="0">
                                          <p:val>
                                            <p:strVal val="#ppt_x"/>
                                          </p:val>
                                        </p:tav>
                                        <p:tav tm="100000">
                                          <p:val>
                                            <p:strVal val="#ppt_x"/>
                                          </p:val>
                                        </p:tav>
                                      </p:tavLst>
                                    </p:anim>
                                    <p:anim calcmode="lin" valueType="num">
                                      <p:cBhvr>
                                        <p:cTn id="38" dur="500" fill="hold"/>
                                        <p:tgtEl>
                                          <p:spTgt spid="38"/>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anim calcmode="lin" valueType="num">
                                      <p:cBhvr>
                                        <p:cTn id="43" dur="500" fill="hold"/>
                                        <p:tgtEl>
                                          <p:spTgt spid="42"/>
                                        </p:tgtEl>
                                        <p:attrNameLst>
                                          <p:attrName>ppt_x</p:attrName>
                                        </p:attrNameLst>
                                      </p:cBhvr>
                                      <p:tavLst>
                                        <p:tav tm="0">
                                          <p:val>
                                            <p:strVal val="#ppt_x"/>
                                          </p:val>
                                        </p:tav>
                                        <p:tav tm="100000">
                                          <p:val>
                                            <p:strVal val="#ppt_x"/>
                                          </p:val>
                                        </p:tav>
                                      </p:tavLst>
                                    </p:anim>
                                    <p:anim calcmode="lin" valueType="num">
                                      <p:cBhvr>
                                        <p:cTn id="44" dur="500" fill="hold"/>
                                        <p:tgtEl>
                                          <p:spTgt spid="42"/>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fade">
                                      <p:cBhvr>
                                        <p:cTn id="48" dur="500"/>
                                        <p:tgtEl>
                                          <p:spTgt spid="62"/>
                                        </p:tgtEl>
                                      </p:cBhvr>
                                    </p:animEffect>
                                    <p:anim calcmode="lin" valueType="num">
                                      <p:cBhvr>
                                        <p:cTn id="49" dur="500" fill="hold"/>
                                        <p:tgtEl>
                                          <p:spTgt spid="62"/>
                                        </p:tgtEl>
                                        <p:attrNameLst>
                                          <p:attrName>ppt_x</p:attrName>
                                        </p:attrNameLst>
                                      </p:cBhvr>
                                      <p:tavLst>
                                        <p:tav tm="0">
                                          <p:val>
                                            <p:strVal val="#ppt_x"/>
                                          </p:val>
                                        </p:tav>
                                        <p:tav tm="100000">
                                          <p:val>
                                            <p:strVal val="#ppt_x"/>
                                          </p:val>
                                        </p:tav>
                                      </p:tavLst>
                                    </p:anim>
                                    <p:anim calcmode="lin" valueType="num">
                                      <p:cBhvr>
                                        <p:cTn id="50"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rPr>
              <a:t>8</a:t>
            </a:r>
            <a:endPar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724150" y="2406015"/>
            <a:ext cx="7215505" cy="3538220"/>
          </a:xfrm>
          <a:prstGeom prst="rect">
            <a:avLst/>
          </a:prstGeom>
        </p:spPr>
        <p:txBody>
          <a:bodyPr wrap="square">
            <a:spAutoFit/>
          </a:bodyPr>
          <a:lstStyle/>
          <a:p>
            <a:pPr algn="dist"/>
            <a:r>
              <a:rPr lang="zh-CN" altLang="en-US" sz="8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预期研究成果</a:t>
            </a:r>
            <a:endParaRPr lang="zh-CN" altLang="en-US" sz="8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sz="66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784860" y="291465"/>
            <a:ext cx="2444750"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预期研究成果</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633561" y="381000"/>
            <a:ext cx="723716" cy="461665"/>
            <a:chOff x="7070753" y="3387873"/>
            <a:chExt cx="1692247" cy="1079500"/>
          </a:xfrm>
        </p:grpSpPr>
        <p:cxnSp>
          <p:nvCxnSpPr>
            <p:cNvPr id="14" name="直接连接符 13"/>
            <p:cNvCxnSpPr/>
            <p:nvPr>
              <p:custDataLst>
                <p:tags r:id="rId3"/>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aphicFrame>
        <p:nvGraphicFramePr>
          <p:cNvPr id="3" name="表格 2"/>
          <p:cNvGraphicFramePr/>
          <p:nvPr/>
        </p:nvGraphicFramePr>
        <p:xfrm>
          <a:off x="1413510" y="1198880"/>
          <a:ext cx="9201785" cy="5120640"/>
        </p:xfrm>
        <a:graphic>
          <a:graphicData uri="http://schemas.openxmlformats.org/drawingml/2006/table">
            <a:tbl>
              <a:tblPr firstRow="1" bandRow="1">
                <a:tableStyleId>{5C22544A-7EE6-4342-B048-85BDC9FD1C3A}</a:tableStyleId>
              </a:tblPr>
              <a:tblGrid>
                <a:gridCol w="1435735"/>
                <a:gridCol w="3769995"/>
                <a:gridCol w="1853565"/>
                <a:gridCol w="2142490"/>
              </a:tblGrid>
              <a:tr h="381000">
                <a:tc rowSpan="6">
                  <a:txBody>
                    <a:bodyPr/>
                    <a:p>
                      <a:pPr>
                        <a:buNone/>
                      </a:pPr>
                      <a:r>
                        <a:rPr lang="zh-CN" altLang="en-US" sz="2400">
                          <a:solidFill>
                            <a:schemeClr val="tx1"/>
                          </a:solidFill>
                        </a:rPr>
                        <a:t>阶段成果</a:t>
                      </a:r>
                      <a:endParaRPr lang="zh-CN" altLang="en-US" sz="2400">
                        <a:solidFill>
                          <a:schemeClr val="tx1"/>
                        </a:solidFill>
                      </a:endParaRPr>
                    </a:p>
                  </a:txBody>
                  <a:tcPr>
                    <a:solidFill>
                      <a:schemeClr val="accent2">
                        <a:lumMod val="20000"/>
                        <a:lumOff val="80000"/>
                      </a:schemeClr>
                    </a:solidFill>
                  </a:tcPr>
                </a:tc>
                <a:tc>
                  <a:txBody>
                    <a:bodyPr/>
                    <a:p>
                      <a:pPr indent="0" algn="ctr">
                        <a:buNone/>
                      </a:pPr>
                      <a:r>
                        <a:rPr 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成果名称</a:t>
                      </a:r>
                      <a:endParaRPr lang="en-US"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lgn="ctr">
                        <a:buNone/>
                      </a:pPr>
                      <a:r>
                        <a:rPr 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成果形式</a:t>
                      </a:r>
                      <a:endParaRPr lang="en-US"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lgn="ctr">
                        <a:buNone/>
                      </a:pPr>
                      <a:r>
                        <a:rPr 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完成时间</a:t>
                      </a:r>
                      <a:endParaRPr lang="en-US"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r>
              <a:tr h="381000">
                <a:tc vMerge="1">
                  <a:tcPr/>
                </a:tc>
                <a:tc>
                  <a:txBody>
                    <a:bodyPr/>
                    <a:p>
                      <a:pPr indent="0">
                        <a:buNone/>
                      </a:pPr>
                      <a:r>
                        <a:rPr 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关于综合实践活动项目化实施研究的文献综述</a:t>
                      </a:r>
                      <a:endParaRPr lang="en-US"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buNone/>
                      </a:pPr>
                      <a:r>
                        <a:rPr 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综述报告</a:t>
                      </a:r>
                      <a:endParaRPr lang="en-US"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buNone/>
                      </a:pPr>
                      <a:r>
                        <a:rPr lang="en-US" sz="2800" b="1">
                          <a:solidFill>
                            <a:schemeClr val="tx1"/>
                          </a:solidFill>
                          <a:latin typeface="宋体" panose="02010600030101010101" pitchFamily="2" charset="-122"/>
                          <a:ea typeface="宋体" panose="02010600030101010101" pitchFamily="2" charset="-122"/>
                          <a:cs typeface="宋体" panose="02010600030101010101" pitchFamily="2" charset="-122"/>
                        </a:rPr>
                        <a:t>2024.2</a:t>
                      </a:r>
                      <a:endParaRPr lang="en-US"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r>
              <a:tr h="381000">
                <a:tc vMerge="1">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小学综合实践活动课程项目化实施现状的调查与分析</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调查报告</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2024.5</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r>
              <a:tr h="381000">
                <a:tc vMerge="1">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小学综合实践活动项目化实施能级目标框架</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指标方案</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2024.12</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r>
              <a:tr h="381000">
                <a:tc vMerge="1">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小学综合实践活动项目化实施的内容与方式</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案例、论文</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2025.3</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r>
              <a:tr h="381000">
                <a:tc vMerge="1">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小学综合实践活动项目化实施的研究案例</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案例、论文</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2025.6</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solidFill>
                      <a:schemeClr val="accent2">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33191" y="1174537"/>
            <a:ext cx="13058383" cy="4508927"/>
          </a:xfrm>
          <a:prstGeom prst="rect">
            <a:avLst/>
          </a:prstGeom>
          <a:noFill/>
        </p:spPr>
        <p:txBody>
          <a:bodyPr wrap="none" rtlCol="0">
            <a:spAutoFit/>
          </a:bodyPr>
          <a:lstStyle/>
          <a:p>
            <a:r>
              <a:rPr lang="en-US" altLang="zh-CN" sz="287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rPr>
              <a:t>THANK</a:t>
            </a:r>
            <a:endParaRPr lang="zh-CN" altLang="en-US" sz="287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3625216" y="2406087"/>
            <a:ext cx="4765040" cy="2045826"/>
            <a:chOff x="3625216" y="2921168"/>
            <a:chExt cx="4765040" cy="2045826"/>
          </a:xfrm>
        </p:grpSpPr>
        <p:sp>
          <p:nvSpPr>
            <p:cNvPr id="9" name="矩形 8"/>
            <p:cNvSpPr/>
            <p:nvPr/>
          </p:nvSpPr>
          <p:spPr>
            <a:xfrm>
              <a:off x="3625216" y="2921168"/>
              <a:ext cx="4765040" cy="1198880"/>
            </a:xfrm>
            <a:prstGeom prst="rect">
              <a:avLst/>
            </a:prstGeom>
          </p:spPr>
          <p:txBody>
            <a:bodyPr wrap="square">
              <a:spAutoFit/>
            </a:bodyPr>
            <a:lstStyle/>
            <a:p>
              <a:pPr algn="dist"/>
              <a:r>
                <a:rPr lang="zh-CN" altLang="en-US" sz="7200" b="1" dirty="0">
                  <a:solidFill>
                    <a:srgbClr val="887875"/>
                  </a:solidFill>
                  <a:latin typeface="汉仪雅酷黑 65W" panose="020B0604020202020204" charset="-122"/>
                  <a:ea typeface="汉仪雅酷黑 65W" panose="020B0604020202020204" charset="-122"/>
                  <a:sym typeface="微软雅黑" panose="020B0503020204020204" pitchFamily="34" charset="-122"/>
                </a:rPr>
                <a:t>敬请指正</a:t>
              </a:r>
              <a:endParaRPr lang="zh-CN" altLang="en-US" sz="7200" b="1" dirty="0">
                <a:solidFill>
                  <a:srgbClr val="887875"/>
                </a:solidFill>
                <a:latin typeface="汉仪雅酷黑 65W" panose="020B0604020202020204" charset="-122"/>
                <a:ea typeface="汉仪雅酷黑 65W" panose="020B0604020202020204" charset="-122"/>
                <a:sym typeface="微软雅黑" panose="020B0503020204020204" pitchFamily="34" charset="-122"/>
              </a:endParaRPr>
            </a:p>
          </p:txBody>
        </p:sp>
        <p:sp>
          <p:nvSpPr>
            <p:cNvPr id="28" name="矩形 27"/>
            <p:cNvSpPr/>
            <p:nvPr/>
          </p:nvSpPr>
          <p:spPr>
            <a:xfrm>
              <a:off x="4110356" y="4061746"/>
              <a:ext cx="3929917" cy="905248"/>
            </a:xfrm>
            <a:prstGeom prst="rect">
              <a:avLst/>
            </a:prstGeom>
          </p:spPr>
          <p:txBody>
            <a:bodyPr wrap="square">
              <a:spAutoFit/>
            </a:bodyPr>
            <a:lstStyle/>
            <a:p>
              <a:pPr algn="ctr">
                <a:lnSpc>
                  <a:spcPct val="130000"/>
                </a:lnSpc>
              </a:pPr>
              <a:r>
                <a:rPr lang="en-US" altLang="zh-CN" sz="14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Please replace the text, modify the text, you can also copy your content directly to this. </a:t>
              </a:r>
              <a:endParaRPr lang="en-US" altLang="zh-CN" sz="14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30000"/>
                </a:lnSpc>
              </a:pPr>
              <a:endParaRPr lang="zh-CN" altLang="en-US" sz="14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30"/>
            <p:cNvSpPr/>
            <p:nvPr/>
          </p:nvSpPr>
          <p:spPr>
            <a:xfrm>
              <a:off x="4246867" y="3963288"/>
              <a:ext cx="720000" cy="36000"/>
            </a:xfrm>
            <a:prstGeom prst="rect">
              <a:avLst/>
            </a:prstGeom>
            <a:solidFill>
              <a:srgbClr val="99C9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1"/>
            <p:cNvSpPr/>
            <p:nvPr/>
          </p:nvSpPr>
          <p:spPr>
            <a:xfrm>
              <a:off x="7244259" y="4792628"/>
              <a:ext cx="720000" cy="36000"/>
            </a:xfrm>
            <a:prstGeom prst="rect">
              <a:avLst/>
            </a:prstGeom>
            <a:solidFill>
              <a:srgbClr val="99C9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3625216" y="2406088"/>
            <a:ext cx="5328285" cy="1907459"/>
            <a:chOff x="3625216" y="2921169"/>
            <a:chExt cx="5328285" cy="1907459"/>
          </a:xfrm>
        </p:grpSpPr>
        <p:sp>
          <p:nvSpPr>
            <p:cNvPr id="9" name="矩形 8"/>
            <p:cNvSpPr/>
            <p:nvPr/>
          </p:nvSpPr>
          <p:spPr>
            <a:xfrm>
              <a:off x="3625216" y="2921169"/>
              <a:ext cx="5328285" cy="1014730"/>
            </a:xfrm>
            <a:prstGeom prst="rect">
              <a:avLst/>
            </a:prstGeom>
          </p:spPr>
          <p:txBody>
            <a:bodyPr wrap="square">
              <a:spAutoFit/>
            </a:bodyPr>
            <a:lstStyle/>
            <a:p>
              <a:pPr algn="dist"/>
              <a:r>
                <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核心概念界定</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30"/>
            <p:cNvSpPr/>
            <p:nvPr/>
          </p:nvSpPr>
          <p:spPr>
            <a:xfrm>
              <a:off x="4246867" y="3963288"/>
              <a:ext cx="720000" cy="36000"/>
            </a:xfrm>
            <a:prstGeom prst="rect">
              <a:avLst/>
            </a:prstGeom>
            <a:solidFill>
              <a:srgbClr val="99C9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1"/>
            <p:cNvSpPr/>
            <p:nvPr/>
          </p:nvSpPr>
          <p:spPr>
            <a:xfrm>
              <a:off x="7244259" y="4792628"/>
              <a:ext cx="720000" cy="36000"/>
            </a:xfrm>
            <a:prstGeom prst="rect">
              <a:avLst/>
            </a:prstGeom>
            <a:solidFill>
              <a:srgbClr val="99C9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784860" y="291465"/>
            <a:ext cx="2444750"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核心概念界定</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633561" y="381000"/>
            <a:ext cx="723716" cy="461665"/>
            <a:chOff x="7070753" y="3387873"/>
            <a:chExt cx="1692247" cy="1079500"/>
          </a:xfrm>
        </p:grpSpPr>
        <p:cxnSp>
          <p:nvCxnSpPr>
            <p:cNvPr id="14" name="直接连接符 13"/>
            <p:cNvCxnSpPr/>
            <p:nvPr>
              <p:custDataLst>
                <p:tags r:id="rId3"/>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55" name="矩形: 圆角 54"/>
          <p:cNvSpPr/>
          <p:nvPr>
            <p:custDataLst>
              <p:tags r:id="rId5"/>
            </p:custDataLst>
          </p:nvPr>
        </p:nvSpPr>
        <p:spPr>
          <a:xfrm>
            <a:off x="784860" y="1158240"/>
            <a:ext cx="3171825" cy="612140"/>
          </a:xfrm>
          <a:prstGeom prst="roundRect">
            <a:avLst>
              <a:gd name="adj" fmla="val 22481"/>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a:solidFill>
                  <a:schemeClr val="bg2">
                    <a:lumMod val="25000"/>
                  </a:schemeClr>
                </a:solidFill>
              </a:rPr>
              <a:t>项目化学习</a:t>
            </a:r>
            <a:endParaRPr lang="zh-CN" altLang="en-US" sz="3600" b="1">
              <a:solidFill>
                <a:schemeClr val="bg2">
                  <a:lumMod val="25000"/>
                </a:schemeClr>
              </a:solidFill>
            </a:endParaRPr>
          </a:p>
        </p:txBody>
      </p:sp>
      <p:sp>
        <p:nvSpPr>
          <p:cNvPr id="6" name="文本框 5"/>
          <p:cNvSpPr txBox="1"/>
          <p:nvPr>
            <p:custDataLst>
              <p:tags r:id="rId6"/>
            </p:custDataLst>
          </p:nvPr>
        </p:nvSpPr>
        <p:spPr>
          <a:xfrm>
            <a:off x="724535" y="2176780"/>
            <a:ext cx="11009630" cy="3276600"/>
          </a:xfrm>
          <a:prstGeom prst="rect">
            <a:avLst/>
          </a:prstGeom>
          <a:noFill/>
        </p:spPr>
        <p:txBody>
          <a:bodyPr wrap="square" rtlCol="0">
            <a:spAutoFit/>
          </a:bodyPr>
          <a:p>
            <a:pPr indent="0" fontAlgn="auto">
              <a:lnSpc>
                <a:spcPts val="4140"/>
              </a:lnSpc>
            </a:pPr>
            <a:r>
              <a:rPr lang="en-US" altLang="zh-CN" sz="3600">
                <a:latin typeface="宋体" panose="02010600030101010101" pitchFamily="2" charset="-122"/>
                <a:ea typeface="宋体" panose="02010600030101010101" pitchFamily="2" charset="-122"/>
              </a:rPr>
              <a:t>    </a:t>
            </a:r>
            <a:r>
              <a:rPr lang="en-US" altLang="zh-CN" sz="3200" b="1">
                <a:latin typeface="宋体" panose="02010600030101010101" pitchFamily="2" charset="-122"/>
                <a:ea typeface="宋体" panose="02010600030101010101" pitchFamily="2" charset="-122"/>
              </a:rPr>
              <a:t>本课题研究中，项目化学习是学习过程围绕某个具体的学习项目充分选择和利用最优化的学习资源，在项目开发、实践体验、内化吸收、探索创新中获得较为完整和具体的知识，形成专门的技能和得到充分发展的学习。它以问题（主题）为中心，充分利用基地资源，推进全生活、个性化、多路径的学习。</a:t>
            </a:r>
            <a:endParaRPr lang="en-US" altLang="zh-CN" sz="3200" b="1">
              <a:latin typeface="宋体" panose="02010600030101010101" pitchFamily="2" charset="-122"/>
              <a:ea typeface="宋体" panose="02010600030101010101" pitchFamily="2" charset="-122"/>
            </a:endParaRPr>
          </a:p>
        </p:txBody>
      </p:sp>
      <p:grpSp>
        <p:nvGrpSpPr>
          <p:cNvPr id="17" name="组合 16"/>
          <p:cNvGrpSpPr/>
          <p:nvPr/>
        </p:nvGrpSpPr>
        <p:grpSpPr>
          <a:xfrm rot="10256978">
            <a:off x="10136505" y="4865370"/>
            <a:ext cx="2630805" cy="2596515"/>
            <a:chOff x="-444096" y="-90212"/>
            <a:chExt cx="4208793" cy="4122855"/>
          </a:xfrm>
        </p:grpSpPr>
        <p:sp>
          <p:nvSpPr>
            <p:cNvPr id="18" name="椭圆 17"/>
            <p:cNvSpPr/>
            <p:nvPr>
              <p:custDataLst>
                <p:tags r:id="rId7"/>
              </p:custDataLst>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custDataLst>
                <p:tags r:id="rId8"/>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custDataLst>
                <p:tags r:id="rId9"/>
              </p:custDataLst>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custDataLst>
                <p:tags r:id="rId10"/>
              </p:custDataLst>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custDataLst>
                <p:tags r:id="rId11"/>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custDataLst>
                <p:tags r:id="rId12"/>
              </p:custDataLst>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custDataLst>
                <p:tags r:id="rId13"/>
              </p:custDataLst>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784860" y="291465"/>
            <a:ext cx="2444750"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核心概念界定</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633561" y="381000"/>
            <a:ext cx="723716" cy="461665"/>
            <a:chOff x="7070753" y="3387873"/>
            <a:chExt cx="1692247" cy="1079500"/>
          </a:xfrm>
        </p:grpSpPr>
        <p:cxnSp>
          <p:nvCxnSpPr>
            <p:cNvPr id="14" name="直接连接符 13"/>
            <p:cNvCxnSpPr/>
            <p:nvPr>
              <p:custDataLst>
                <p:tags r:id="rId3"/>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10256978">
            <a:off x="10136505" y="4865370"/>
            <a:ext cx="2630805" cy="2596515"/>
            <a:chOff x="-444096" y="-90212"/>
            <a:chExt cx="4208793" cy="4122855"/>
          </a:xfrm>
        </p:grpSpPr>
        <p:sp>
          <p:nvSpPr>
            <p:cNvPr id="18" name="椭圆 17"/>
            <p:cNvSpPr/>
            <p:nvPr>
              <p:custDataLst>
                <p:tags r:id="rId5"/>
              </p:custDataLst>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custDataLst>
                <p:tags r:id="rId6"/>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custDataLst>
                <p:tags r:id="rId7"/>
              </p:custDataLst>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custDataLst>
                <p:tags r:id="rId8"/>
              </p:custDataLst>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custDataLst>
                <p:tags r:id="rId9"/>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custDataLst>
                <p:tags r:id="rId10"/>
              </p:custDataLst>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custDataLst>
                <p:tags r:id="rId11"/>
              </p:custDataLst>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矩形: 圆角 54"/>
          <p:cNvSpPr/>
          <p:nvPr>
            <p:custDataLst>
              <p:tags r:id="rId12"/>
            </p:custDataLst>
          </p:nvPr>
        </p:nvSpPr>
        <p:spPr>
          <a:xfrm>
            <a:off x="921385" y="1154430"/>
            <a:ext cx="5616575" cy="612140"/>
          </a:xfrm>
          <a:prstGeom prst="roundRect">
            <a:avLst>
              <a:gd name="adj" fmla="val 22481"/>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a:solidFill>
                  <a:schemeClr val="bg2">
                    <a:lumMod val="25000"/>
                  </a:schemeClr>
                </a:solidFill>
              </a:rPr>
              <a:t>综合实践活动项目化实施</a:t>
            </a:r>
            <a:endParaRPr lang="zh-CN" altLang="en-US" sz="3600" b="1">
              <a:solidFill>
                <a:schemeClr val="bg2">
                  <a:lumMod val="25000"/>
                </a:schemeClr>
              </a:solidFill>
            </a:endParaRPr>
          </a:p>
        </p:txBody>
      </p:sp>
      <p:sp>
        <p:nvSpPr>
          <p:cNvPr id="100" name="文本框 99"/>
          <p:cNvSpPr txBox="1"/>
          <p:nvPr>
            <p:custDataLst>
              <p:tags r:id="rId13"/>
            </p:custDataLst>
          </p:nvPr>
        </p:nvSpPr>
        <p:spPr>
          <a:xfrm>
            <a:off x="682625" y="2033270"/>
            <a:ext cx="10919460" cy="4338320"/>
          </a:xfrm>
          <a:prstGeom prst="rect">
            <a:avLst/>
          </a:prstGeom>
          <a:noFill/>
          <a:ln w="9525">
            <a:noFill/>
          </a:ln>
        </p:spPr>
        <p:txBody>
          <a:bodyPr wrap="square">
            <a:spAutoFit/>
          </a:bodyPr>
          <a:p>
            <a:pPr indent="0" fontAlgn="auto">
              <a:lnSpc>
                <a:spcPts val="4140"/>
              </a:lnSpc>
            </a:pPr>
            <a:r>
              <a:rPr lang="en-US" altLang="zh-CN" sz="3200" b="0">
                <a:ea typeface="宋体" panose="02010600030101010101" pitchFamily="2" charset="-122"/>
              </a:rPr>
              <a:t>        </a:t>
            </a:r>
            <a:r>
              <a:rPr lang="zh-CN" sz="3200" b="1">
                <a:ea typeface="宋体" panose="02010600030101010101" pitchFamily="2" charset="-122"/>
              </a:rPr>
              <a:t>综合实践活动不同于传统学科课程，作为一门活动课程它关注学生的综合实践体验和实际问题解决能力的发展。综合实践活动项目化实施即</a:t>
            </a:r>
            <a:r>
              <a:rPr lang="zh-CN" sz="3200" b="1">
                <a:solidFill>
                  <a:schemeClr val="accent2">
                    <a:lumMod val="75000"/>
                  </a:schemeClr>
                </a:solidFill>
                <a:ea typeface="宋体" panose="02010600030101010101" pitchFamily="2" charset="-122"/>
              </a:rPr>
              <a:t>学生通过调查、分析、设计、制作等系列活动，获得解决问题的方法，最终完成预定的“项目”</a:t>
            </a:r>
            <a:r>
              <a:rPr lang="zh-CN" sz="3200" b="1">
                <a:ea typeface="宋体" panose="02010600030101010101" pitchFamily="2" charset="-122"/>
              </a:rPr>
              <a:t>。它主要从四个方面展开。</a:t>
            </a:r>
            <a:r>
              <a:rPr lang="zh-CN" sz="3200" b="1">
                <a:solidFill>
                  <a:schemeClr val="tx1"/>
                </a:solidFill>
                <a:ea typeface="宋体" panose="02010600030101010101" pitchFamily="2" charset="-122"/>
              </a:rPr>
              <a:t>一是基于学生认知特征，确定活动项目。二是加强项目学习指导，优化实践活动。三是科学安排活动项目，目标、内容侧重整体。四是优化项目评价，保证综合实践效果。</a:t>
            </a:r>
            <a:endParaRPr lang="zh-CN" altLang="en-US" sz="3200" b="1">
              <a:solidFill>
                <a:schemeClr val="tx1"/>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25215" y="2406015"/>
            <a:ext cx="5328285" cy="2214880"/>
          </a:xfrm>
          <a:prstGeom prst="rect">
            <a:avLst/>
          </a:prstGeom>
        </p:spPr>
        <p:txBody>
          <a:bodyPr wrap="square">
            <a:spAutoFit/>
          </a:bodyPr>
          <a:lstStyle/>
          <a:p>
            <a:pPr algn="dist"/>
            <a:r>
              <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国内外同一</a:t>
            </a:r>
            <a:endPar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r>
              <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研究领域现状</a:t>
            </a:r>
            <a:endPar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784860" y="291465"/>
            <a:ext cx="4137025"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国内外同一研究领域现状</a:t>
            </a:r>
            <a:endPar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4409656" y="381000"/>
            <a:ext cx="723716" cy="461665"/>
            <a:chOff x="7070753" y="3387873"/>
            <a:chExt cx="1692247" cy="1079500"/>
          </a:xfrm>
        </p:grpSpPr>
        <p:cxnSp>
          <p:nvCxnSpPr>
            <p:cNvPr id="14" name="直接连接符 13"/>
            <p:cNvCxnSpPr/>
            <p:nvPr>
              <p:custDataLst>
                <p:tags r:id="rId3"/>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10256978">
            <a:off x="10136505" y="4865370"/>
            <a:ext cx="2630805" cy="2596515"/>
            <a:chOff x="-444096" y="-90212"/>
            <a:chExt cx="4208793" cy="4122855"/>
          </a:xfrm>
        </p:grpSpPr>
        <p:sp>
          <p:nvSpPr>
            <p:cNvPr id="18" name="椭圆 17"/>
            <p:cNvSpPr/>
            <p:nvPr>
              <p:custDataLst>
                <p:tags r:id="rId5"/>
              </p:custDataLst>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custDataLst>
                <p:tags r:id="rId6"/>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custDataLst>
                <p:tags r:id="rId7"/>
              </p:custDataLst>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custDataLst>
                <p:tags r:id="rId8"/>
              </p:custDataLst>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custDataLst>
                <p:tags r:id="rId9"/>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custDataLst>
                <p:tags r:id="rId10"/>
              </p:custDataLst>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custDataLst>
                <p:tags r:id="rId11"/>
              </p:custDataLst>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5" name="矩形: 圆角 54"/>
          <p:cNvSpPr/>
          <p:nvPr>
            <p:custDataLst>
              <p:tags r:id="rId12"/>
            </p:custDataLst>
          </p:nvPr>
        </p:nvSpPr>
        <p:spPr>
          <a:xfrm>
            <a:off x="784860" y="980440"/>
            <a:ext cx="3171825" cy="612140"/>
          </a:xfrm>
          <a:prstGeom prst="roundRect">
            <a:avLst>
              <a:gd name="adj" fmla="val 22481"/>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a:solidFill>
                  <a:schemeClr val="bg2">
                    <a:lumMod val="25000"/>
                  </a:schemeClr>
                </a:solidFill>
              </a:rPr>
              <a:t>国外相关研究</a:t>
            </a:r>
            <a:endParaRPr lang="zh-CN" altLang="en-US" sz="3600" b="1">
              <a:solidFill>
                <a:schemeClr val="bg2">
                  <a:lumMod val="25000"/>
                </a:schemeClr>
              </a:solidFill>
            </a:endParaRPr>
          </a:p>
        </p:txBody>
      </p:sp>
      <p:sp>
        <p:nvSpPr>
          <p:cNvPr id="6" name="文本框 5"/>
          <p:cNvSpPr txBox="1"/>
          <p:nvPr>
            <p:custDataLst>
              <p:tags r:id="rId13"/>
            </p:custDataLst>
          </p:nvPr>
        </p:nvSpPr>
        <p:spPr>
          <a:xfrm>
            <a:off x="451485" y="1650365"/>
            <a:ext cx="11390630" cy="4869815"/>
          </a:xfrm>
          <a:prstGeom prst="rect">
            <a:avLst/>
          </a:prstGeom>
          <a:noFill/>
        </p:spPr>
        <p:txBody>
          <a:bodyPr wrap="square" rtlCol="0">
            <a:spAutoFit/>
          </a:bodyPr>
          <a:p>
            <a:pPr indent="0" fontAlgn="auto">
              <a:lnSpc>
                <a:spcPts val="4140"/>
              </a:lnSpc>
            </a:pPr>
            <a:r>
              <a:rPr lang="en-US" altLang="zh-CN" sz="3600">
                <a:latin typeface="宋体" panose="02010600030101010101" pitchFamily="2" charset="-122"/>
                <a:ea typeface="宋体" panose="02010600030101010101" pitchFamily="2" charset="-122"/>
              </a:rPr>
              <a:t>    </a:t>
            </a:r>
            <a:r>
              <a:rPr lang="en-US" altLang="zh-CN" sz="3200" b="1">
                <a:latin typeface="宋体" panose="02010600030101010101" pitchFamily="2" charset="-122"/>
                <a:ea typeface="宋体" panose="02010600030101010101" pitchFamily="2" charset="-122"/>
              </a:rPr>
              <a:t>项目化学习最早起源于杜威的实用主义哲学教育思想。杜威等教育家曾提出体验式学习，倡导做中学、以学生为主体的学习。国外认为具有挑战性的项目对学生的成长很有价值，注重组织学生进行实地考察、实验室研究和跨学科活动，丰富并拓宽学生的课堂内容。“做项目”是美国教育的一个长期传统，项目学习就植根于“做项目”中。巴克教育研究所将项目学习定义为一套系统的教学方法,它是对复杂、真实问题的探究过程,也是精心设计项目作品、规划和实施项目任务的过程。在这个过程中，学生能够掌握所需的知识和技能。</a:t>
            </a:r>
            <a:endParaRPr lang="en-US" altLang="zh-CN" sz="32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784860" y="291465"/>
            <a:ext cx="4137025" cy="460375"/>
          </a:xfrm>
          <a:prstGeom prst="rect">
            <a:avLst/>
          </a:prstGeom>
          <a:noFill/>
        </p:spPr>
        <p:txBody>
          <a:bodyPr wrap="square" rtlCol="0">
            <a:spAutoFit/>
          </a:bodyPr>
          <a:p>
            <a:pPr algn="dist"/>
            <a:r>
              <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国内外同一研究领域现状</a:t>
            </a:r>
            <a:endParaRPr lang="zh-CN" altLang="en-US" sz="24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4409656" y="381000"/>
            <a:ext cx="723716" cy="461665"/>
            <a:chOff x="7070753" y="3387873"/>
            <a:chExt cx="1692247" cy="1079500"/>
          </a:xfrm>
        </p:grpSpPr>
        <p:cxnSp>
          <p:nvCxnSpPr>
            <p:cNvPr id="14" name="直接连接符 13"/>
            <p:cNvCxnSpPr/>
            <p:nvPr>
              <p:custDataLst>
                <p:tags r:id="rId3"/>
              </p:custDataLst>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10256978">
            <a:off x="10136505" y="4865370"/>
            <a:ext cx="2630805" cy="2596515"/>
            <a:chOff x="-444096" y="-90212"/>
            <a:chExt cx="4208793" cy="4122855"/>
          </a:xfrm>
        </p:grpSpPr>
        <p:sp>
          <p:nvSpPr>
            <p:cNvPr id="18" name="椭圆 17"/>
            <p:cNvSpPr/>
            <p:nvPr>
              <p:custDataLst>
                <p:tags r:id="rId5"/>
              </p:custDataLst>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custDataLst>
                <p:tags r:id="rId6"/>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custDataLst>
                <p:tags r:id="rId7"/>
              </p:custDataLst>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custDataLst>
                <p:tags r:id="rId8"/>
              </p:custDataLst>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custDataLst>
                <p:tags r:id="rId9"/>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custDataLst>
                <p:tags r:id="rId10"/>
              </p:custDataLst>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custDataLst>
                <p:tags r:id="rId11"/>
              </p:custDataLst>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5" name="矩形: 圆角 54"/>
          <p:cNvSpPr/>
          <p:nvPr>
            <p:custDataLst>
              <p:tags r:id="rId12"/>
            </p:custDataLst>
          </p:nvPr>
        </p:nvSpPr>
        <p:spPr>
          <a:xfrm>
            <a:off x="784860" y="980440"/>
            <a:ext cx="3171825" cy="612140"/>
          </a:xfrm>
          <a:prstGeom prst="roundRect">
            <a:avLst>
              <a:gd name="adj" fmla="val 22481"/>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a:solidFill>
                  <a:schemeClr val="bg2">
                    <a:lumMod val="25000"/>
                  </a:schemeClr>
                </a:solidFill>
              </a:rPr>
              <a:t>国内相关研究</a:t>
            </a:r>
            <a:endParaRPr lang="zh-CN" altLang="en-US" sz="3600" b="1">
              <a:solidFill>
                <a:schemeClr val="bg2">
                  <a:lumMod val="25000"/>
                </a:schemeClr>
              </a:solidFill>
            </a:endParaRPr>
          </a:p>
        </p:txBody>
      </p:sp>
      <p:grpSp>
        <p:nvGrpSpPr>
          <p:cNvPr id="3" name="组合 2"/>
          <p:cNvGrpSpPr/>
          <p:nvPr/>
        </p:nvGrpSpPr>
        <p:grpSpPr>
          <a:xfrm>
            <a:off x="1138239" y="1826419"/>
            <a:ext cx="3789362" cy="3687762"/>
            <a:chOff x="1138239" y="2054226"/>
            <a:chExt cx="3789362" cy="3687762"/>
          </a:xfrm>
        </p:grpSpPr>
        <p:sp>
          <p:nvSpPr>
            <p:cNvPr id="46" name="任意多边形 30"/>
            <p:cNvSpPr/>
            <p:nvPr>
              <p:custDataLst>
                <p:tags r:id="rId13"/>
              </p:custDataLst>
            </p:nvPr>
          </p:nvSpPr>
          <p:spPr bwMode="auto">
            <a:xfrm rot="3292421">
              <a:off x="731046" y="3131344"/>
              <a:ext cx="2449512" cy="1635125"/>
            </a:xfrm>
            <a:custGeom>
              <a:avLst/>
              <a:gdLst>
                <a:gd name="T0" fmla="*/ 63465 w 1857486"/>
                <a:gd name="T1" fmla="*/ 26016 h 1241208"/>
                <a:gd name="T2" fmla="*/ 68086 w 1857486"/>
                <a:gd name="T3" fmla="*/ 42850 h 1241208"/>
                <a:gd name="T4" fmla="*/ 507673 w 1857486"/>
                <a:gd name="T5" fmla="*/ 607768 h 1241208"/>
                <a:gd name="T6" fmla="*/ 723807 w 1857486"/>
                <a:gd name="T7" fmla="*/ 729402 h 1241208"/>
                <a:gd name="T8" fmla="*/ 776491 w 1857486"/>
                <a:gd name="T9" fmla="*/ 749317 h 1241208"/>
                <a:gd name="T10" fmla="*/ 837138 w 1857486"/>
                <a:gd name="T11" fmla="*/ 772242 h 1241208"/>
                <a:gd name="T12" fmla="*/ 1422127 w 1857486"/>
                <a:gd name="T13" fmla="*/ 812612 h 1241208"/>
                <a:gd name="T14" fmla="*/ 1527077 w 1857486"/>
                <a:gd name="T15" fmla="*/ 783806 h 1241208"/>
                <a:gd name="T16" fmla="*/ 1648674 w 1857486"/>
                <a:gd name="T17" fmla="*/ 750431 h 1241208"/>
                <a:gd name="T18" fmla="*/ 1959074 w 1857486"/>
                <a:gd name="T19" fmla="*/ 576963 h 1241208"/>
                <a:gd name="T20" fmla="*/ 1974219 w 1857486"/>
                <a:gd name="T21" fmla="*/ 564050 h 1241208"/>
                <a:gd name="T22" fmla="*/ 2051266 w 1857486"/>
                <a:gd name="T23" fmla="*/ 498353 h 1241208"/>
                <a:gd name="T24" fmla="*/ 2213592 w 1857486"/>
                <a:gd name="T25" fmla="*/ 310844 h 1241208"/>
                <a:gd name="T26" fmla="*/ 2335228 w 1857486"/>
                <a:gd name="T27" fmla="*/ 94710 h 1241208"/>
                <a:gd name="T28" fmla="*/ 2371028 w 1857486"/>
                <a:gd name="T29" fmla="*/ 0 h 1241208"/>
                <a:gd name="T30" fmla="*/ 2412958 w 1857486"/>
                <a:gd name="T31" fmla="*/ 117570 h 1241208"/>
                <a:gd name="T32" fmla="*/ 2447627 w 1857486"/>
                <a:gd name="T33" fmla="*/ 469386 h 1241208"/>
                <a:gd name="T34" fmla="*/ 2447087 w 1857486"/>
                <a:gd name="T35" fmla="*/ 475109 h 1241208"/>
                <a:gd name="T36" fmla="*/ 2436584 w 1857486"/>
                <a:gd name="T37" fmla="*/ 586360 h 1241208"/>
                <a:gd name="T38" fmla="*/ 2217416 w 1857486"/>
                <a:gd name="T39" fmla="*/ 1130244 h 1241208"/>
                <a:gd name="T40" fmla="*/ 2176873 w 1857486"/>
                <a:gd name="T41" fmla="*/ 1180838 h 1241208"/>
                <a:gd name="T42" fmla="*/ 2141653 w 1857486"/>
                <a:gd name="T43" fmla="*/ 1224789 h 1241208"/>
                <a:gd name="T44" fmla="*/ 1959182 w 1857486"/>
                <a:gd name="T45" fmla="*/ 1392759 h 1241208"/>
                <a:gd name="T46" fmla="*/ 1286072 w 1857486"/>
                <a:gd name="T47" fmla="*/ 1636261 h 1241208"/>
                <a:gd name="T48" fmla="*/ 1269854 w 1857486"/>
                <a:gd name="T49" fmla="*/ 1636286 h 1241208"/>
                <a:gd name="T50" fmla="*/ 1168374 w 1857486"/>
                <a:gd name="T51" fmla="*/ 1636436 h 1241208"/>
                <a:gd name="T52" fmla="*/ 245001 w 1857486"/>
                <a:gd name="T53" fmla="*/ 1147992 h 1241208"/>
                <a:gd name="T54" fmla="*/ 34504 w 1857486"/>
                <a:gd name="T55" fmla="*/ 124818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6"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solidFill>
              <a:srgbClr val="99C9C8"/>
            </a:solidFill>
            <a:ln w="12700" cmpd="sng">
              <a:solidFill>
                <a:srgbClr val="FFFFFF"/>
              </a:solidFill>
              <a:prstDash val="sysDash"/>
              <a:miter lim="800000"/>
              <a:tailEnd type="triangle" w="med" len="med"/>
            </a:ln>
          </p:spPr>
          <p:txBody>
            <a:bodyPr lIns="0" tIns="468000" rIns="0" bIns="0" anchor="ctr"/>
            <a:p>
              <a:pPr marL="0" marR="0" lvl="0" indent="0" algn="ctr" defTabSz="914400" eaLnBrk="1" fontAlgn="auto" latinLnBrk="0" hangingPunct="1">
                <a:lnSpc>
                  <a:spcPct val="120000"/>
                </a:lnSpc>
                <a:spcBef>
                  <a:spcPts val="0"/>
                </a:spcBef>
                <a:spcAft>
                  <a:spcPts val="0"/>
                </a:spcAft>
                <a:buClrTx/>
                <a:buSzTx/>
                <a:buFontTx/>
                <a:buNone/>
                <a:defRPr/>
              </a:pPr>
              <a:r>
                <a:rPr lang="en-US" altLang="zh-CN" sz="2400" b="1">
                  <a:solidFill>
                    <a:schemeClr val="accent2">
                      <a:lumMod val="75000"/>
                    </a:schemeClr>
                  </a:solidFill>
                  <a:latin typeface="宋体" panose="02010600030101010101" pitchFamily="2" charset="-122"/>
                  <a:ea typeface="宋体" panose="02010600030101010101" pitchFamily="2" charset="-122"/>
                  <a:sym typeface="+mn-ea"/>
                </a:rPr>
                <a:t>评价体系</a:t>
              </a:r>
              <a:endParaRPr kumimoji="0" lang="zh-CN" altLang="en-US" sz="2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任意多边形 31"/>
            <p:cNvSpPr/>
            <p:nvPr>
              <p:custDataLst>
                <p:tags r:id="rId14"/>
              </p:custDataLst>
            </p:nvPr>
          </p:nvSpPr>
          <p:spPr bwMode="auto">
            <a:xfrm rot="19588634">
              <a:off x="1595439" y="2054226"/>
              <a:ext cx="2446337" cy="2012950"/>
            </a:xfrm>
            <a:custGeom>
              <a:avLst/>
              <a:gdLst>
                <a:gd name="T0" fmla="*/ 1900733 w 1856155"/>
                <a:gd name="T1" fmla="*/ 203791 h 1526889"/>
                <a:gd name="T2" fmla="*/ 2424452 w 1856155"/>
                <a:gd name="T3" fmla="*/ 980904 h 1526889"/>
                <a:gd name="T4" fmla="*/ 2447195 w 1856155"/>
                <a:gd name="T5" fmla="*/ 1197186 h 1526889"/>
                <a:gd name="T6" fmla="*/ 2438181 w 1856155"/>
                <a:gd name="T7" fmla="*/ 1185518 h 1526889"/>
                <a:gd name="T8" fmla="*/ 1834538 w 1856155"/>
                <a:gd name="T9" fmla="*/ 800829 h 1526889"/>
                <a:gd name="T10" fmla="*/ 1590122 w 1856155"/>
                <a:gd name="T11" fmla="*/ 758759 h 1526889"/>
                <a:gd name="T12" fmla="*/ 1531931 w 1856155"/>
                <a:gd name="T13" fmla="*/ 760509 h 1526889"/>
                <a:gd name="T14" fmla="*/ 1349580 w 1856155"/>
                <a:gd name="T15" fmla="*/ 765992 h 1526889"/>
                <a:gd name="T16" fmla="*/ 904359 w 1856155"/>
                <a:gd name="T17" fmla="*/ 914665 h 1526889"/>
                <a:gd name="T18" fmla="*/ 809813 w 1856155"/>
                <a:gd name="T19" fmla="*/ 974230 h 1526889"/>
                <a:gd name="T20" fmla="*/ 804949 w 1856155"/>
                <a:gd name="T21" fmla="*/ 977294 h 1526889"/>
                <a:gd name="T22" fmla="*/ 477600 w 1856155"/>
                <a:gd name="T23" fmla="*/ 1316808 h 1526889"/>
                <a:gd name="T24" fmla="*/ 471833 w 1856155"/>
                <a:gd name="T25" fmla="*/ 1326821 h 1526889"/>
                <a:gd name="T26" fmla="*/ 417128 w 1856155"/>
                <a:gd name="T27" fmla="*/ 1421793 h 1526889"/>
                <a:gd name="T28" fmla="*/ 327120 w 1856155"/>
                <a:gd name="T29" fmla="*/ 1652894 h 1526889"/>
                <a:gd name="T30" fmla="*/ 285049 w 1856155"/>
                <a:gd name="T31" fmla="*/ 1897310 h 1526889"/>
                <a:gd name="T32" fmla="*/ 288531 w 1856155"/>
                <a:gd name="T33" fmla="*/ 2013083 h 1526889"/>
                <a:gd name="T34" fmla="*/ 275199 w 1856155"/>
                <a:gd name="T35" fmla="*/ 1998306 h 1526889"/>
                <a:gd name="T36" fmla="*/ 93114 w 1856155"/>
                <a:gd name="T37" fmla="*/ 1692882 h 1526889"/>
                <a:gd name="T38" fmla="*/ 56348 w 1856155"/>
                <a:gd name="T39" fmla="*/ 1572266 h 1526889"/>
                <a:gd name="T40" fmla="*/ 24616 w 1856155"/>
                <a:gd name="T41" fmla="*/ 1468164 h 1526889"/>
                <a:gd name="T42" fmla="*/ 48601 w 1856155"/>
                <a:gd name="T43" fmla="*/ 882273 h 1526889"/>
                <a:gd name="T44" fmla="*/ 69820 w 1856155"/>
                <a:gd name="T45" fmla="*/ 821010 h 1526889"/>
                <a:gd name="T46" fmla="*/ 88253 w 1856155"/>
                <a:gd name="T47" fmla="*/ 767789 h 1526889"/>
                <a:gd name="T48" fmla="*/ 203791 w 1856155"/>
                <a:gd name="T49" fmla="*/ 548335 h 1526889"/>
                <a:gd name="T50" fmla="*/ 756187 w 1856155"/>
                <a:gd name="T51" fmla="*/ 93112 h 1526889"/>
                <a:gd name="T52" fmla="*/ 772884 w 1856155"/>
                <a:gd name="T53" fmla="*/ 88023 h 1526889"/>
                <a:gd name="T54" fmla="*/ 980906 w 1856155"/>
                <a:gd name="T55" fmla="*/ 24616 h 1526889"/>
                <a:gd name="T56" fmla="*/ 1900733 w 1856155"/>
                <a:gd name="T57" fmla="*/ 203791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solidFill>
              <a:srgbClr val="99C9C8"/>
            </a:solidFill>
            <a:ln w="12700" cmpd="sng">
              <a:solidFill>
                <a:srgbClr val="FFFFFF"/>
              </a:solidFill>
              <a:prstDash val="sysDash"/>
              <a:miter lim="800000"/>
              <a:tailEnd type="triangle" w="med" len="med"/>
            </a:ln>
          </p:spPr>
          <p:txBody>
            <a:bodyPr lIns="0" tIns="108000" rIns="0" bIns="0"/>
            <a:p>
              <a:pPr marL="0" marR="0" lvl="0" indent="0" algn="ctr" defTabSz="914400" eaLnBrk="1" fontAlgn="auto" latinLnBrk="0" hangingPunct="1">
                <a:lnSpc>
                  <a:spcPct val="120000"/>
                </a:lnSpc>
                <a:spcBef>
                  <a:spcPts val="0"/>
                </a:spcBef>
                <a:spcAft>
                  <a:spcPts val="0"/>
                </a:spcAft>
                <a:buClrTx/>
                <a:buSzTx/>
                <a:buFontTx/>
                <a:buNone/>
                <a:defRPr/>
              </a:pPr>
              <a:r>
                <a:rPr lang="en-US" altLang="zh-CN" sz="2400" b="1">
                  <a:solidFill>
                    <a:schemeClr val="accent2">
                      <a:lumMod val="75000"/>
                    </a:schemeClr>
                  </a:solidFill>
                  <a:latin typeface="宋体" panose="02010600030101010101" pitchFamily="2" charset="-122"/>
                  <a:ea typeface="宋体" panose="02010600030101010101" pitchFamily="2" charset="-122"/>
                  <a:sym typeface="+mn-ea"/>
                </a:rPr>
                <a:t>理论模式</a:t>
              </a:r>
              <a:endParaRPr lang="en-US" altLang="zh-CN" sz="2400" b="1">
                <a:solidFill>
                  <a:schemeClr val="accent2">
                    <a:lumMod val="75000"/>
                  </a:schemeClr>
                </a:solidFill>
                <a:latin typeface="宋体" panose="02010600030101010101" pitchFamily="2" charset="-122"/>
                <a:ea typeface="宋体" panose="02010600030101010101" pitchFamily="2" charset="-122"/>
                <a:sym typeface="+mn-ea"/>
              </a:endParaRPr>
            </a:p>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任意多边形 34"/>
            <p:cNvSpPr/>
            <p:nvPr>
              <p:custDataLst>
                <p:tags r:id="rId15"/>
              </p:custDataLst>
            </p:nvPr>
          </p:nvSpPr>
          <p:spPr bwMode="auto">
            <a:xfrm rot="974914">
              <a:off x="2478089" y="2506663"/>
              <a:ext cx="2449512" cy="1663700"/>
            </a:xfrm>
            <a:custGeom>
              <a:avLst/>
              <a:gdLst>
                <a:gd name="T0" fmla="*/ 867391 w 1857556"/>
                <a:gd name="T1" fmla="*/ 53010 h 1261477"/>
                <a:gd name="T2" fmla="*/ 1219002 w 1857556"/>
                <a:gd name="T3" fmla="*/ 0 h 1261477"/>
                <a:gd name="T4" fmla="*/ 1233731 w 1857556"/>
                <a:gd name="T5" fmla="*/ 654 h 1261477"/>
                <a:gd name="T6" fmla="*/ 1336584 w 1857556"/>
                <a:gd name="T7" fmla="*/ 5216 h 1261477"/>
                <a:gd name="T8" fmla="*/ 2236615 w 1857556"/>
                <a:gd name="T9" fmla="*/ 535439 h 1261477"/>
                <a:gd name="T10" fmla="*/ 2400031 w 1857556"/>
                <a:gd name="T11" fmla="*/ 1567181 h 1261477"/>
                <a:gd name="T12" fmla="*/ 2367053 w 1857556"/>
                <a:gd name="T13" fmla="*/ 1663159 h 1261477"/>
                <a:gd name="T14" fmla="*/ 2362729 w 1857556"/>
                <a:gd name="T15" fmla="*/ 1647525 h 1261477"/>
                <a:gd name="T16" fmla="*/ 1949476 w 1857556"/>
                <a:gd name="T17" fmla="*/ 1063065 h 1261477"/>
                <a:gd name="T18" fmla="*/ 1739141 w 1857556"/>
                <a:gd name="T19" fmla="*/ 931658 h 1261477"/>
                <a:gd name="T20" fmla="*/ 1687424 w 1857556"/>
                <a:gd name="T21" fmla="*/ 909353 h 1261477"/>
                <a:gd name="T22" fmla="*/ 1627891 w 1857556"/>
                <a:gd name="T23" fmla="*/ 883675 h 1261477"/>
                <a:gd name="T24" fmla="*/ 1045365 w 1857556"/>
                <a:gd name="T25" fmla="*/ 816551 h 1261477"/>
                <a:gd name="T26" fmla="*/ 935311 w 1857556"/>
                <a:gd name="T27" fmla="*/ 835922 h 1261477"/>
                <a:gd name="T28" fmla="*/ 929648 w 1857556"/>
                <a:gd name="T29" fmla="*/ 836918 h 1261477"/>
                <a:gd name="T30" fmla="*/ 498189 w 1857556"/>
                <a:gd name="T31" fmla="*/ 1027361 h 1261477"/>
                <a:gd name="T32" fmla="*/ 489059 w 1857556"/>
                <a:gd name="T33" fmla="*/ 1034450 h 1261477"/>
                <a:gd name="T34" fmla="*/ 402493 w 1857556"/>
                <a:gd name="T35" fmla="*/ 1101668 h 1261477"/>
                <a:gd name="T36" fmla="*/ 231750 w 1857556"/>
                <a:gd name="T37" fmla="*/ 1281544 h 1261477"/>
                <a:gd name="T38" fmla="*/ 100342 w 1857556"/>
                <a:gd name="T39" fmla="*/ 1491880 h 1261477"/>
                <a:gd name="T40" fmla="*/ 56937 w 1857556"/>
                <a:gd name="T41" fmla="*/ 1592514 h 1261477"/>
                <a:gd name="T42" fmla="*/ 53016 w 1857556"/>
                <a:gd name="T43" fmla="*/ 1581644 h 1261477"/>
                <a:gd name="T44" fmla="*/ 5224 w 1857556"/>
                <a:gd name="T45" fmla="*/ 1112450 h 1261477"/>
                <a:gd name="T46" fmla="*/ 6025 w 1857556"/>
                <a:gd name="T47" fmla="*/ 1106757 h 1261477"/>
                <a:gd name="T48" fmla="*/ 21610 w 1857556"/>
                <a:gd name="T49" fmla="*/ 996103 h 1261477"/>
                <a:gd name="T50" fmla="*/ 195643 w 1857556"/>
                <a:gd name="T51" fmla="*/ 560172 h 1261477"/>
                <a:gd name="T52" fmla="*/ 309227 w 1857556"/>
                <a:gd name="T53" fmla="*/ 417410 h 1261477"/>
                <a:gd name="T54" fmla="*/ 345473 w 1857556"/>
                <a:gd name="T55" fmla="*/ 371852 h 1261477"/>
                <a:gd name="T56" fmla="*/ 535445 w 1857556"/>
                <a:gd name="T57" fmla="*/ 212418 h 1261477"/>
                <a:gd name="T58" fmla="*/ 867391 w 1857556"/>
                <a:gd name="T59" fmla="*/ 53010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solidFill>
              <a:srgbClr val="F4C57A"/>
            </a:solidFill>
            <a:ln w="12700" cmpd="sng">
              <a:solidFill>
                <a:srgbClr val="FFFFFF"/>
              </a:solidFill>
              <a:prstDash val="sysDash"/>
              <a:miter lim="800000"/>
              <a:tailEnd type="triangle" w="med" len="med"/>
            </a:ln>
          </p:spPr>
          <p:txBody>
            <a:bodyPr lIns="72000" tIns="108000" rIns="0" bIns="0"/>
            <a:p>
              <a:pPr marL="0" marR="0" lvl="0" indent="0" algn="ctr" defTabSz="914400" eaLnBrk="1" fontAlgn="auto" latinLnBrk="0" hangingPunct="1">
                <a:lnSpc>
                  <a:spcPct val="120000"/>
                </a:lnSpc>
                <a:spcBef>
                  <a:spcPts val="0"/>
                </a:spcBef>
                <a:spcAft>
                  <a:spcPts val="0"/>
                </a:spcAft>
                <a:buClrTx/>
                <a:buSzTx/>
                <a:buFontTx/>
                <a:buNone/>
                <a:defRPr/>
              </a:pPr>
              <a:r>
                <a:rPr lang="en-US" altLang="zh-CN" sz="2400" b="1">
                  <a:solidFill>
                    <a:schemeClr val="accent2">
                      <a:lumMod val="75000"/>
                    </a:schemeClr>
                  </a:solidFill>
                  <a:latin typeface="宋体" panose="02010600030101010101" pitchFamily="2" charset="-122"/>
                  <a:ea typeface="宋体" panose="02010600030101010101" pitchFamily="2" charset="-122"/>
                  <a:sym typeface="+mn-ea"/>
                </a:rPr>
                <a:t>教学设计</a:t>
              </a: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任意多边形 37"/>
            <p:cNvSpPr/>
            <p:nvPr>
              <p:custDataLst>
                <p:tags r:id="rId16"/>
              </p:custDataLst>
            </p:nvPr>
          </p:nvSpPr>
          <p:spPr bwMode="auto">
            <a:xfrm rot="16521308">
              <a:off x="2474120" y="3650457"/>
              <a:ext cx="2449512" cy="1733550"/>
            </a:xfrm>
            <a:custGeom>
              <a:avLst/>
              <a:gdLst>
                <a:gd name="T0" fmla="*/ 2438842 w 1856926"/>
                <a:gd name="T1" fmla="*/ 352654 h 1315239"/>
                <a:gd name="T2" fmla="*/ 2448212 w 1856926"/>
                <a:gd name="T3" fmla="*/ 469979 h 1315239"/>
                <a:gd name="T4" fmla="*/ 2448121 w 1856926"/>
                <a:gd name="T5" fmla="*/ 475729 h 1315239"/>
                <a:gd name="T6" fmla="*/ 2446344 w 1856926"/>
                <a:gd name="T7" fmla="*/ 587460 h 1315239"/>
                <a:gd name="T8" fmla="*/ 2270344 w 1856926"/>
                <a:gd name="T9" fmla="*/ 1146804 h 1315239"/>
                <a:gd name="T10" fmla="*/ 2233877 w 1856926"/>
                <a:gd name="T11" fmla="*/ 1200413 h 1315239"/>
                <a:gd name="T12" fmla="*/ 2202200 w 1856926"/>
                <a:gd name="T13" fmla="*/ 1246981 h 1315239"/>
                <a:gd name="T14" fmla="*/ 2033411 w 1856926"/>
                <a:gd name="T15" fmla="*/ 1428693 h 1315239"/>
                <a:gd name="T16" fmla="*/ 1381386 w 1856926"/>
                <a:gd name="T17" fmla="*/ 1724045 h 1315239"/>
                <a:gd name="T18" fmla="*/ 1365217 w 1856926"/>
                <a:gd name="T19" fmla="*/ 1725337 h 1315239"/>
                <a:gd name="T20" fmla="*/ 1264062 w 1856926"/>
                <a:gd name="T21" fmla="*/ 1733418 h 1315239"/>
                <a:gd name="T22" fmla="*/ 305347 w 1856926"/>
                <a:gd name="T23" fmla="*/ 1318614 h 1315239"/>
                <a:gd name="T24" fmla="*/ 15544 w 1856926"/>
                <a:gd name="T25" fmla="*/ 315016 h 1315239"/>
                <a:gd name="T26" fmla="*/ 36395 w 1856926"/>
                <a:gd name="T27" fmla="*/ 215698 h 1315239"/>
                <a:gd name="T28" fmla="*/ 42619 w 1856926"/>
                <a:gd name="T29" fmla="*/ 230676 h 1315239"/>
                <a:gd name="T30" fmla="*/ 525004 w 1856926"/>
                <a:gd name="T31" fmla="*/ 759520 h 1315239"/>
                <a:gd name="T32" fmla="*/ 749980 w 1856926"/>
                <a:gd name="T33" fmla="*/ 863896 h 1315239"/>
                <a:gd name="T34" fmla="*/ 804061 w 1856926"/>
                <a:gd name="T35" fmla="*/ 879634 h 1315239"/>
                <a:gd name="T36" fmla="*/ 866313 w 1856926"/>
                <a:gd name="T37" fmla="*/ 897749 h 1315239"/>
                <a:gd name="T38" fmla="*/ 1564976 w 1856926"/>
                <a:gd name="T39" fmla="*/ 857761 h 1315239"/>
                <a:gd name="T40" fmla="*/ 1565234 w 1856926"/>
                <a:gd name="T41" fmla="*/ 857655 h 1315239"/>
                <a:gd name="T42" fmla="*/ 1673662 w 1856926"/>
                <a:gd name="T43" fmla="*/ 812594 h 1315239"/>
                <a:gd name="T44" fmla="*/ 1969559 w 1856926"/>
                <a:gd name="T45" fmla="*/ 615402 h 1315239"/>
                <a:gd name="T46" fmla="*/ 1977741 w 1856926"/>
                <a:gd name="T47" fmla="*/ 607240 h 1315239"/>
                <a:gd name="T48" fmla="*/ 2055326 w 1856926"/>
                <a:gd name="T49" fmla="*/ 529830 h 1315239"/>
                <a:gd name="T50" fmla="*/ 2202506 w 1856926"/>
                <a:gd name="T51" fmla="*/ 330211 h 1315239"/>
                <a:gd name="T52" fmla="*/ 2306882 w 1856926"/>
                <a:gd name="T53" fmla="*/ 105234 h 1315239"/>
                <a:gd name="T54" fmla="*/ 2337505 w 1856926"/>
                <a:gd name="T55" fmla="*/ 0 h 1315239"/>
                <a:gd name="T56" fmla="*/ 2342741 w 1856926"/>
                <a:gd name="T57" fmla="*/ 10303 h 1315239"/>
                <a:gd name="T58" fmla="*/ 2438842 w 1856926"/>
                <a:gd name="T59" fmla="*/ 352654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solidFill>
              <a:srgbClr val="99C9C8"/>
            </a:solidFill>
            <a:ln w="12700" cmpd="sng">
              <a:solidFill>
                <a:srgbClr val="FFFFFF"/>
              </a:solidFill>
              <a:prstDash val="sysDash"/>
              <a:miter lim="800000"/>
              <a:tailEnd type="triangle" w="med" len="med"/>
            </a:ln>
          </p:spPr>
          <p:txBody>
            <a:bodyPr lIns="0" tIns="576000" rIns="0" bIns="0" anchor="ctr"/>
            <a:p>
              <a:pPr marL="0" marR="0" lvl="0" indent="0" algn="ctr" defTabSz="914400" eaLnBrk="1" fontAlgn="auto" latinLnBrk="0" hangingPunct="1">
                <a:lnSpc>
                  <a:spcPct val="120000"/>
                </a:lnSpc>
                <a:spcBef>
                  <a:spcPts val="0"/>
                </a:spcBef>
                <a:spcAft>
                  <a:spcPts val="0"/>
                </a:spcAft>
                <a:buClrTx/>
                <a:buSzTx/>
                <a:buFontTx/>
                <a:buNone/>
                <a:defRPr/>
              </a:pPr>
              <a:r>
                <a:rPr lang="en-US" altLang="zh-CN" sz="2400" b="1">
                  <a:solidFill>
                    <a:schemeClr val="accent2">
                      <a:lumMod val="75000"/>
                    </a:schemeClr>
                  </a:solidFill>
                  <a:latin typeface="宋体" panose="02010600030101010101" pitchFamily="2" charset="-122"/>
                  <a:ea typeface="宋体" panose="02010600030101010101" pitchFamily="2" charset="-122"/>
                  <a:sym typeface="+mn-ea"/>
                </a:rPr>
                <a:t>实施应用</a:t>
              </a:r>
              <a:endParaRPr kumimoji="0" lang="zh-CN" altLang="en-US" sz="2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任意多边形 43"/>
            <p:cNvSpPr/>
            <p:nvPr>
              <p:custDataLst>
                <p:tags r:id="rId17"/>
              </p:custDataLst>
            </p:nvPr>
          </p:nvSpPr>
          <p:spPr bwMode="auto">
            <a:xfrm rot="21115618">
              <a:off x="1355726" y="3883026"/>
              <a:ext cx="2449513" cy="1822450"/>
            </a:xfrm>
            <a:custGeom>
              <a:avLst/>
              <a:gdLst>
                <a:gd name="T0" fmla="*/ 2293327 w 1857377"/>
                <a:gd name="T1" fmla="*/ 0 h 1381292"/>
                <a:gd name="T2" fmla="*/ 2299366 w 1857377"/>
                <a:gd name="T3" fmla="*/ 9855 h 1381292"/>
                <a:gd name="T4" fmla="*/ 2422450 w 1857377"/>
                <a:gd name="T5" fmla="*/ 343455 h 1381292"/>
                <a:gd name="T6" fmla="*/ 2441100 w 1857377"/>
                <a:gd name="T7" fmla="*/ 459383 h 1381292"/>
                <a:gd name="T8" fmla="*/ 2441144 w 1857377"/>
                <a:gd name="T9" fmla="*/ 459660 h 1381292"/>
                <a:gd name="T10" fmla="*/ 2317790 w 1857377"/>
                <a:gd name="T11" fmla="*/ 1148509 h 1381292"/>
                <a:gd name="T12" fmla="*/ 2285714 w 1857377"/>
                <a:gd name="T13" fmla="*/ 1204851 h 1381292"/>
                <a:gd name="T14" fmla="*/ 2257847 w 1857377"/>
                <a:gd name="T15" fmla="*/ 1253799 h 1381292"/>
                <a:gd name="T16" fmla="*/ 2104080 w 1857377"/>
                <a:gd name="T17" fmla="*/ 1448386 h 1381292"/>
                <a:gd name="T18" fmla="*/ 1477672 w 1857377"/>
                <a:gd name="T19" fmla="*/ 1794771 h 1381292"/>
                <a:gd name="T20" fmla="*/ 1461657 w 1857377"/>
                <a:gd name="T21" fmla="*/ 1797347 h 1381292"/>
                <a:gd name="T22" fmla="*/ 1361466 w 1857377"/>
                <a:gd name="T23" fmla="*/ 1813464 h 1381292"/>
                <a:gd name="T24" fmla="*/ 372739 w 1857377"/>
                <a:gd name="T25" fmla="*/ 1476399 h 1381292"/>
                <a:gd name="T26" fmla="*/ 3864 w 1857377"/>
                <a:gd name="T27" fmla="*/ 499095 h 1381292"/>
                <a:gd name="T28" fmla="*/ 16731 w 1857377"/>
                <a:gd name="T29" fmla="*/ 398432 h 1381292"/>
                <a:gd name="T30" fmla="*/ 24130 w 1857377"/>
                <a:gd name="T31" fmla="*/ 412864 h 1381292"/>
                <a:gd name="T32" fmla="*/ 547132 w 1857377"/>
                <a:gd name="T33" fmla="*/ 901574 h 1381292"/>
                <a:gd name="T34" fmla="*/ 779714 w 1857377"/>
                <a:gd name="T35" fmla="*/ 987685 h 1381292"/>
                <a:gd name="T36" fmla="*/ 834874 w 1857377"/>
                <a:gd name="T37" fmla="*/ 999062 h 1381292"/>
                <a:gd name="T38" fmla="*/ 898373 w 1857377"/>
                <a:gd name="T39" fmla="*/ 1012157 h 1381292"/>
                <a:gd name="T40" fmla="*/ 1482427 w 1857377"/>
                <a:gd name="T41" fmla="*/ 959976 h 1381292"/>
                <a:gd name="T42" fmla="*/ 1586283 w 1857377"/>
                <a:gd name="T43" fmla="*/ 918730 h 1381292"/>
                <a:gd name="T44" fmla="*/ 1591626 w 1857377"/>
                <a:gd name="T45" fmla="*/ 916609 h 1381292"/>
                <a:gd name="T46" fmla="*/ 1889179 w 1857377"/>
                <a:gd name="T47" fmla="*/ 725720 h 1381292"/>
                <a:gd name="T48" fmla="*/ 1974814 w 1857377"/>
                <a:gd name="T49" fmla="*/ 634904 h 1381292"/>
                <a:gd name="T50" fmla="*/ 2054278 w 1857377"/>
                <a:gd name="T51" fmla="*/ 550633 h 1381292"/>
                <a:gd name="T52" fmla="*/ 2185078 w 1857377"/>
                <a:gd name="T53" fmla="*/ 339919 h 1381292"/>
                <a:gd name="T54" fmla="*/ 2271188 w 1857377"/>
                <a:gd name="T55" fmla="*/ 107338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solidFill>
              <a:srgbClr val="F4C57A"/>
            </a:solidFill>
            <a:ln w="12700" cmpd="sng">
              <a:solidFill>
                <a:srgbClr val="FFFFFF"/>
              </a:solidFill>
              <a:prstDash val="sysDash"/>
              <a:miter lim="800000"/>
              <a:tailEnd type="triangle" w="med" len="med"/>
            </a:ln>
          </p:spPr>
          <p:txBody>
            <a:bodyPr lIns="0" tIns="648000" rIns="0" bIns="0" anchor="ctr"/>
            <a:p>
              <a:pPr marL="0" marR="0" lvl="0" indent="0" algn="ctr" defTabSz="914400" eaLnBrk="1" fontAlgn="auto" latinLnBrk="0" hangingPunct="1">
                <a:lnSpc>
                  <a:spcPct val="120000"/>
                </a:lnSpc>
                <a:spcBef>
                  <a:spcPts val="0"/>
                </a:spcBef>
                <a:spcAft>
                  <a:spcPts val="0"/>
                </a:spcAft>
                <a:buClrTx/>
                <a:buSzTx/>
                <a:buFontTx/>
                <a:buNone/>
                <a:defRPr/>
              </a:pPr>
              <a:r>
                <a:rPr lang="en-US" altLang="zh-CN" sz="2400" b="1">
                  <a:solidFill>
                    <a:schemeClr val="accent2">
                      <a:lumMod val="75000"/>
                    </a:schemeClr>
                  </a:solidFill>
                  <a:latin typeface="宋体" panose="02010600030101010101" pitchFamily="2" charset="-122"/>
                  <a:ea typeface="宋体" panose="02010600030101010101" pitchFamily="2" charset="-122"/>
                  <a:sym typeface="+mn-ea"/>
                </a:rPr>
                <a:t>问题与对策</a:t>
              </a:r>
              <a:endParaRPr kumimoji="0" lang="zh-CN" altLang="en-US" sz="2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 name="组合 1"/>
          <p:cNvGrpSpPr/>
          <p:nvPr/>
        </p:nvGrpSpPr>
        <p:grpSpPr>
          <a:xfrm>
            <a:off x="5436928" y="929580"/>
            <a:ext cx="5977890" cy="1753235"/>
            <a:chOff x="5522894" y="1611316"/>
            <a:chExt cx="5977890" cy="1753235"/>
          </a:xfrm>
        </p:grpSpPr>
        <p:sp>
          <p:nvSpPr>
            <p:cNvPr id="59" name="矩形 58"/>
            <p:cNvSpPr/>
            <p:nvPr>
              <p:custDataLst>
                <p:tags r:id="rId18"/>
              </p:custDataLst>
            </p:nvPr>
          </p:nvSpPr>
          <p:spPr>
            <a:xfrm>
              <a:off x="5939454" y="1611316"/>
              <a:ext cx="2635250" cy="460375"/>
            </a:xfrm>
            <a:prstGeom prst="rect">
              <a:avLst/>
            </a:prstGeom>
          </p:spPr>
          <p:txBody>
            <a:bodyPr wrap="square">
              <a:spAutoFit/>
            </a:bodyPr>
            <a:p>
              <a:r>
                <a:rPr lang="en-US" altLang="zh-CN" sz="2400" b="1">
                  <a:latin typeface="宋体" panose="02010600030101010101" pitchFamily="2" charset="-122"/>
                  <a:ea typeface="宋体" panose="02010600030101010101" pitchFamily="2" charset="-122"/>
                  <a:sym typeface="+mn-ea"/>
                </a:rPr>
                <a:t>李志河、张丽梅</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矩形 59"/>
            <p:cNvSpPr/>
            <p:nvPr>
              <p:custDataLst>
                <p:tags r:id="rId19"/>
              </p:custDataLst>
            </p:nvPr>
          </p:nvSpPr>
          <p:spPr>
            <a:xfrm>
              <a:off x="5522894" y="2072961"/>
              <a:ext cx="5977890" cy="1291590"/>
            </a:xfrm>
            <a:prstGeom prst="rect">
              <a:avLst/>
            </a:prstGeom>
          </p:spPr>
          <p:txBody>
            <a:bodyPr wrap="square">
              <a:spAutoFit/>
            </a:bodyPr>
            <a:p>
              <a:pPr indent="457200" fontAlgn="auto">
                <a:lnSpc>
                  <a:spcPts val="2340"/>
                </a:lnSpc>
              </a:pPr>
              <a:r>
                <a:rPr lang="en-US" altLang="zh-CN" b="1">
                  <a:latin typeface="宋体" panose="02010600030101010101" pitchFamily="2" charset="-122"/>
                  <a:ea typeface="宋体" panose="02010600030101010101" pitchFamily="2" charset="-122"/>
                  <a:sym typeface="+mn-ea"/>
                </a:rPr>
                <a:t>项目式学习是学习者针对某个具体感兴趣的学习项目，最优化的合理利用学习资源来解决项目的相关问题，从解决问题中获得较为完整而具体的知识，形成专门技能并获得发展性的学习。</a:t>
              </a:r>
              <a:endParaRPr lang="en-US" altLang="zh-CN" b="1" dirty="0">
                <a:solidFill>
                  <a:schemeClr val="bg1">
                    <a:lumMod val="65000"/>
                  </a:schemeClr>
                </a:solidFill>
                <a:latin typeface="宋体" panose="02010600030101010101" pitchFamily="2" charset="-122"/>
                <a:ea typeface="宋体" panose="02010600030101010101" pitchFamily="2" charset="-122"/>
                <a:sym typeface="+mn-ea"/>
              </a:endParaRPr>
            </a:p>
          </p:txBody>
        </p:sp>
        <p:sp>
          <p:nvSpPr>
            <p:cNvPr id="61" name="矩形 60"/>
            <p:cNvSpPr/>
            <p:nvPr>
              <p:custDataLst>
                <p:tags r:id="rId20"/>
              </p:custDataLst>
            </p:nvPr>
          </p:nvSpPr>
          <p:spPr>
            <a:xfrm>
              <a:off x="5653648" y="1727849"/>
              <a:ext cx="218508" cy="242484"/>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2" name="组合 61"/>
          <p:cNvGrpSpPr/>
          <p:nvPr/>
        </p:nvGrpSpPr>
        <p:grpSpPr>
          <a:xfrm>
            <a:off x="5433994" y="2737455"/>
            <a:ext cx="6245225" cy="1753235"/>
            <a:chOff x="5522894" y="1611316"/>
            <a:chExt cx="6245225" cy="1753235"/>
          </a:xfrm>
        </p:grpSpPr>
        <p:sp>
          <p:nvSpPr>
            <p:cNvPr id="63" name="矩形 62"/>
            <p:cNvSpPr/>
            <p:nvPr>
              <p:custDataLst>
                <p:tags r:id="rId21"/>
              </p:custDataLst>
            </p:nvPr>
          </p:nvSpPr>
          <p:spPr>
            <a:xfrm>
              <a:off x="5939741" y="1611316"/>
              <a:ext cx="2031325" cy="460375"/>
            </a:xfrm>
            <a:prstGeom prst="rect">
              <a:avLst/>
            </a:prstGeom>
          </p:spPr>
          <p:txBody>
            <a:bodyPr wrap="square">
              <a:spAutoFit/>
            </a:bodyPr>
            <a:p>
              <a:r>
                <a:rPr lang="en-US" altLang="zh-CN" sz="2400" b="1">
                  <a:latin typeface="宋体" panose="02010600030101010101" pitchFamily="2" charset="-122"/>
                  <a:ea typeface="宋体" panose="02010600030101010101" pitchFamily="2" charset="-122"/>
                  <a:sym typeface="+mn-ea"/>
                </a:rPr>
                <a:t>张爽</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63"/>
            <p:cNvSpPr/>
            <p:nvPr>
              <p:custDataLst>
                <p:tags r:id="rId22"/>
              </p:custDataLst>
            </p:nvPr>
          </p:nvSpPr>
          <p:spPr>
            <a:xfrm>
              <a:off x="5522894" y="2072961"/>
              <a:ext cx="6245225" cy="1291590"/>
            </a:xfrm>
            <a:prstGeom prst="rect">
              <a:avLst/>
            </a:prstGeom>
          </p:spPr>
          <p:txBody>
            <a:bodyPr wrap="square">
              <a:spAutoFit/>
            </a:bodyPr>
            <a:p>
              <a:pPr indent="457200" algn="l" fontAlgn="auto">
                <a:lnSpc>
                  <a:spcPts val="2340"/>
                </a:lnSpc>
                <a:buClrTx/>
                <a:buSzTx/>
                <a:buFontTx/>
              </a:pPr>
              <a:r>
                <a:rPr lang="en-US" altLang="zh-CN" sz="1800" b="1">
                  <a:latin typeface="宋体" panose="02010600030101010101" pitchFamily="2" charset="-122"/>
                  <a:ea typeface="宋体" panose="02010600030101010101" pitchFamily="2" charset="-122"/>
                  <a:sym typeface="+mn-ea"/>
                </a:rPr>
                <a:t>学生注重解决一系列相互关联的问题；学生会制作出具体的成果或产品；学生会以小组合作的形式解决问题；学生会扮演一定的角色开展活动；学生的学习是有一定时间限制的；学习过程中需运用到多种认知工具和信息资源。</a:t>
              </a:r>
              <a:endParaRPr lang="en-US" altLang="zh-CN" b="1">
                <a:latin typeface="宋体" panose="02010600030101010101" pitchFamily="2" charset="-122"/>
                <a:ea typeface="宋体" panose="02010600030101010101" pitchFamily="2" charset="-122"/>
                <a:sym typeface="微软雅黑" panose="020B0503020204020204" pitchFamily="34" charset="-122"/>
              </a:endParaRPr>
            </a:p>
          </p:txBody>
        </p:sp>
        <p:sp>
          <p:nvSpPr>
            <p:cNvPr id="65" name="矩形 64"/>
            <p:cNvSpPr/>
            <p:nvPr>
              <p:custDataLst>
                <p:tags r:id="rId23"/>
              </p:custDataLst>
            </p:nvPr>
          </p:nvSpPr>
          <p:spPr>
            <a:xfrm>
              <a:off x="5653648" y="1727849"/>
              <a:ext cx="218508" cy="242484"/>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6" name="组合 65"/>
          <p:cNvGrpSpPr/>
          <p:nvPr/>
        </p:nvGrpSpPr>
        <p:grpSpPr>
          <a:xfrm>
            <a:off x="5404863" y="4563111"/>
            <a:ext cx="6273800" cy="1631950"/>
            <a:chOff x="5522894" y="1611316"/>
            <a:chExt cx="6273800" cy="1631950"/>
          </a:xfrm>
        </p:grpSpPr>
        <p:sp>
          <p:nvSpPr>
            <p:cNvPr id="67" name="矩形 66"/>
            <p:cNvSpPr/>
            <p:nvPr>
              <p:custDataLst>
                <p:tags r:id="rId24"/>
              </p:custDataLst>
            </p:nvPr>
          </p:nvSpPr>
          <p:spPr>
            <a:xfrm>
              <a:off x="5939741" y="1611316"/>
              <a:ext cx="2031325" cy="460375"/>
            </a:xfrm>
            <a:prstGeom prst="rect">
              <a:avLst/>
            </a:prstGeom>
          </p:spPr>
          <p:txBody>
            <a:bodyPr wrap="square">
              <a:spAutoFit/>
            </a:bodyPr>
            <a:p>
              <a:r>
                <a:rPr lang="en-US" altLang="zh-CN" sz="2400" b="1">
                  <a:latin typeface="宋体" panose="02010600030101010101" pitchFamily="2" charset="-122"/>
                  <a:ea typeface="宋体" panose="02010600030101010101" pitchFamily="2" charset="-122"/>
                  <a:sym typeface="+mn-ea"/>
                </a:rPr>
                <a:t>李小涛</a:t>
              </a:r>
              <a:endParaRPr lang="zh-CN" altLang="en-US" sz="24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67"/>
            <p:cNvSpPr/>
            <p:nvPr>
              <p:custDataLst>
                <p:tags r:id="rId25"/>
              </p:custDataLst>
            </p:nvPr>
          </p:nvSpPr>
          <p:spPr>
            <a:xfrm>
              <a:off x="5522894" y="2072961"/>
              <a:ext cx="6273800" cy="1170305"/>
            </a:xfrm>
            <a:prstGeom prst="rect">
              <a:avLst/>
            </a:prstGeom>
          </p:spPr>
          <p:txBody>
            <a:bodyPr wrap="square">
              <a:spAutoFit/>
            </a:bodyPr>
            <a:p>
              <a:pPr>
                <a:lnSpc>
                  <a:spcPct val="130000"/>
                </a:lnSpc>
              </a:pPr>
              <a:r>
                <a:rPr lang="en-US" altLang="zh-CN" sz="1800" b="1">
                  <a:latin typeface="宋体" panose="02010600030101010101" pitchFamily="2" charset="-122"/>
                  <a:ea typeface="宋体" panose="02010600030101010101" pitchFamily="2" charset="-122"/>
                  <a:sym typeface="+mn-ea"/>
                </a:rPr>
                <a:t>通过项目学习来培养学习者的科学、技术、工程、 艺术和数学素养（即 STEAM 素养），创客教育则主要以培养创新能力为目标，以此来培养学习者的实践能力与创新创造能力。</a:t>
              </a:r>
              <a:endParaRPr lang="en-US" altLang="zh-CN" b="1">
                <a:latin typeface="宋体" panose="02010600030101010101" pitchFamily="2" charset="-122"/>
                <a:ea typeface="宋体" panose="02010600030101010101" pitchFamily="2" charset="-122"/>
                <a:sym typeface="微软雅黑" panose="020B0503020204020204" pitchFamily="34" charset="-122"/>
              </a:endParaRPr>
            </a:p>
          </p:txBody>
        </p:sp>
        <p:sp>
          <p:nvSpPr>
            <p:cNvPr id="69" name="矩形 68"/>
            <p:cNvSpPr/>
            <p:nvPr>
              <p:custDataLst>
                <p:tags r:id="rId26"/>
              </p:custDataLst>
            </p:nvPr>
          </p:nvSpPr>
          <p:spPr>
            <a:xfrm>
              <a:off x="5653648" y="1727849"/>
              <a:ext cx="218508" cy="242484"/>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100" fill="hold"/>
                                        <p:tgtEl>
                                          <p:spTgt spid="3"/>
                                        </p:tgtEl>
                                        <p:attrNameLst>
                                          <p:attrName>r</p:attrName>
                                        </p:attrNameLst>
                                      </p:cBhvr>
                                    </p:animRot>
                                  </p:childTnLst>
                                </p:cTn>
                              </p:par>
                              <p:par>
                                <p:cTn id="7" presetID="37"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900" decel="100000" fill="hold"/>
                                        <p:tgtEl>
                                          <p:spTgt spid="2"/>
                                        </p:tgtEl>
                                        <p:attrNameLst>
                                          <p:attrName>ppt_y</p:attrName>
                                        </p:attrNameLst>
                                      </p:cBhvr>
                                      <p:tavLst>
                                        <p:tav tm="0">
                                          <p:val>
                                            <p:strVal val="#ppt_y+1"/>
                                          </p:val>
                                        </p:tav>
                                        <p:tav tm="100000">
                                          <p:val>
                                            <p:strVal val="#ppt_y-.03"/>
                                          </p:val>
                                        </p:tav>
                                      </p:tavLst>
                                    </p:anim>
                                    <p:anim calcmode="lin" valueType="num">
                                      <p:cBhvr>
                                        <p:cTn id="12"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3" presetID="37" presetClass="entr" presetSubtype="0" fill="hold" nodeType="withEffect">
                                  <p:stCondLst>
                                    <p:cond delay="90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1000"/>
                                        <p:tgtEl>
                                          <p:spTgt spid="62"/>
                                        </p:tgtEl>
                                      </p:cBhvr>
                                    </p:animEffect>
                                    <p:anim calcmode="lin" valueType="num">
                                      <p:cBhvr>
                                        <p:cTn id="16" dur="1000" fill="hold"/>
                                        <p:tgtEl>
                                          <p:spTgt spid="62"/>
                                        </p:tgtEl>
                                        <p:attrNameLst>
                                          <p:attrName>ppt_x</p:attrName>
                                        </p:attrNameLst>
                                      </p:cBhvr>
                                      <p:tavLst>
                                        <p:tav tm="0">
                                          <p:val>
                                            <p:strVal val="#ppt_x"/>
                                          </p:val>
                                        </p:tav>
                                        <p:tav tm="100000">
                                          <p:val>
                                            <p:strVal val="#ppt_x"/>
                                          </p:val>
                                        </p:tav>
                                      </p:tavLst>
                                    </p:anim>
                                    <p:anim calcmode="lin" valueType="num">
                                      <p:cBhvr>
                                        <p:cTn id="17" dur="900" decel="100000" fill="hold"/>
                                        <p:tgtEl>
                                          <p:spTgt spid="6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190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1000"/>
                                        <p:tgtEl>
                                          <p:spTgt spid="66"/>
                                        </p:tgtEl>
                                      </p:cBhvr>
                                    </p:animEffect>
                                    <p:anim calcmode="lin" valueType="num">
                                      <p:cBhvr>
                                        <p:cTn id="22" dur="1000" fill="hold"/>
                                        <p:tgtEl>
                                          <p:spTgt spid="66"/>
                                        </p:tgtEl>
                                        <p:attrNameLst>
                                          <p:attrName>ppt_x</p:attrName>
                                        </p:attrNameLst>
                                      </p:cBhvr>
                                      <p:tavLst>
                                        <p:tav tm="0">
                                          <p:val>
                                            <p:strVal val="#ppt_x"/>
                                          </p:val>
                                        </p:tav>
                                        <p:tav tm="100000">
                                          <p:val>
                                            <p:strVal val="#ppt_x"/>
                                          </p:val>
                                        </p:tav>
                                      </p:tavLst>
                                    </p:anim>
                                    <p:anim calcmode="lin" valueType="num">
                                      <p:cBhvr>
                                        <p:cTn id="23" dur="900" decel="100000" fill="hold"/>
                                        <p:tgtEl>
                                          <p:spTgt spid="6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rPr>
              <a:t>3</a:t>
            </a:r>
            <a:endParaRPr lang="en-US" altLang="zh-CN" sz="49600" dirty="0">
              <a:solidFill>
                <a:srgbClr val="887875">
                  <a:alpha val="7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25215" y="2406015"/>
            <a:ext cx="5328285" cy="2399665"/>
          </a:xfrm>
          <a:prstGeom prst="rect">
            <a:avLst/>
          </a:prstGeom>
        </p:spPr>
        <p:txBody>
          <a:bodyPr wrap="square">
            <a:spAutoFit/>
          </a:bodyPr>
          <a:lstStyle/>
          <a:p>
            <a:pPr algn="dist"/>
            <a:r>
              <a:rPr lang="zh-CN" altLang="en-US" sz="72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rPr>
              <a:t>研究价值</a:t>
            </a:r>
            <a:endParaRPr lang="zh-CN" altLang="en-US" sz="6000"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sz="6000" b="1" dirty="0">
              <a:solidFill>
                <a:srgbClr val="887875"/>
              </a:solidFill>
              <a:latin typeface="微软雅黑" panose="020B0503020204020204" pitchFamily="34" charset="-122"/>
              <a:ea typeface="微软雅黑" panose="020B0503020204020204" pitchFamily="34" charset="-122"/>
              <a:sym typeface="微软雅黑" panose="020B0503020204020204" pitchFamily="34" charset="-122"/>
            </a:endParaRPr>
          </a:p>
          <a:p>
            <a:pPr algn="dist"/>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commondata" val="eyJjb3VudCI6MiwiaGRpZCI6Ijg1YmNiZDI1NzRmM2UxMDM2ZjBhZGVlYmJjZGFlNzQyIiwidXNlckNvdW50IjoyfQ=="/>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2988</Words>
  <Application>WPS 演示</Application>
  <PresentationFormat>宽屏</PresentationFormat>
  <Paragraphs>268</Paragraphs>
  <Slides>22</Slides>
  <Notes>11</Notes>
  <HiddenSlides>0</HiddenSlides>
  <MMClips>0</MMClips>
  <ScaleCrop>false</ScaleCrop>
  <HeadingPairs>
    <vt:vector size="6" baseType="variant">
      <vt:variant>
        <vt:lpstr>已用的字体</vt:lpstr>
      </vt:variant>
      <vt:variant>
        <vt:i4>15</vt:i4>
      </vt:variant>
      <vt:variant>
        <vt:lpstr>主题</vt:lpstr>
      </vt:variant>
      <vt:variant>
        <vt:i4>7</vt:i4>
      </vt:variant>
      <vt:variant>
        <vt:lpstr>幻灯片标题</vt:lpstr>
      </vt:variant>
      <vt:variant>
        <vt:i4>22</vt:i4>
      </vt:variant>
    </vt:vector>
  </HeadingPairs>
  <TitlesOfParts>
    <vt:vector size="44" baseType="lpstr">
      <vt:lpstr>Arial</vt:lpstr>
      <vt:lpstr>宋体</vt:lpstr>
      <vt:lpstr>Wingdings</vt:lpstr>
      <vt:lpstr>微软雅黑</vt:lpstr>
      <vt:lpstr>汉仪雅酷黑W</vt:lpstr>
      <vt:lpstr>思源宋体 CN SemiBold</vt:lpstr>
      <vt:lpstr>等线</vt:lpstr>
      <vt:lpstr>Arial Unicode MS</vt:lpstr>
      <vt:lpstr>等线 Light</vt:lpstr>
      <vt:lpstr>思源黑体 CN Regular</vt:lpstr>
      <vt:lpstr>黑体</vt:lpstr>
      <vt:lpstr>Calibri</vt:lpstr>
      <vt:lpstr>GenWanMin JP Regular</vt:lpstr>
      <vt:lpstr>Yu Gothic UI Semilight</vt:lpstr>
      <vt:lpstr>汉仪雅酷黑 65W</vt:lpstr>
      <vt:lpstr>Office 主题​​</vt:lpstr>
      <vt:lpstr>自定义设计方案</vt:lpstr>
      <vt:lpstr>1_自定义设计方案</vt:lpstr>
      <vt:lpstr>2_自定义设计方案</vt:lpstr>
      <vt:lpstr>3_自定义设计方案</vt:lpstr>
      <vt:lpstr>4_自定义设计方案</vt:lpstr>
      <vt:lpstr>5_自定义设计方案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Sage</cp:lastModifiedBy>
  <cp:revision>51</cp:revision>
  <dcterms:created xsi:type="dcterms:W3CDTF">2020-06-07T04:28:00Z</dcterms:created>
  <dcterms:modified xsi:type="dcterms:W3CDTF">2024-01-01T13:08:14Z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KSOTemplateUUID">
    <vt:lpwstr>v1.0_mb_Qt8qMb90gXcOVg455GySpw==</vt:lpwstr>
  </property>
  <property fmtid="{D5CDD505-2E9C-101B-9397-08002B2CF9AE}" pid="4" name="ICV">
    <vt:lpwstr>981ADB24F6C541EB9BED9652DCA6E6B7_11</vt:lpwstr>
  </property>
</Properties>
</file>