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20.svg" ContentType="image/svg+xml"/>
  <Override PartName="/ppt/media/image3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3" r:id="rId3"/>
    <p:sldMasterId id="2147483677" r:id="rId4"/>
  </p:sldMasterIdLst>
  <p:notesMasterIdLst>
    <p:notesMasterId r:id="rId13"/>
  </p:notesMasterIdLst>
  <p:sldIdLst>
    <p:sldId id="461" r:id="rId5"/>
    <p:sldId id="462" r:id="rId6"/>
    <p:sldId id="463" r:id="rId7"/>
    <p:sldId id="464" r:id="rId8"/>
    <p:sldId id="465" r:id="rId9"/>
    <p:sldId id="466" r:id="rId10"/>
    <p:sldId id="467" r:id="rId11"/>
    <p:sldId id="322" r:id="rId12"/>
    <p:sldId id="351" r:id="rId14"/>
    <p:sldId id="441" r:id="rId15"/>
    <p:sldId id="289" r:id="rId16"/>
    <p:sldId id="499" r:id="rId17"/>
    <p:sldId id="422" r:id="rId18"/>
    <p:sldId id="442" r:id="rId19"/>
    <p:sldId id="354" r:id="rId20"/>
    <p:sldId id="298" r:id="rId21"/>
    <p:sldId id="444" r:id="rId22"/>
    <p:sldId id="393" r:id="rId23"/>
    <p:sldId id="358" r:id="rId24"/>
    <p:sldId id="446" r:id="rId25"/>
    <p:sldId id="360" r:id="rId26"/>
    <p:sldId id="498" r:id="rId27"/>
    <p:sldId id="450" r:id="rId28"/>
    <p:sldId id="362" r:id="rId29"/>
    <p:sldId id="451" r:id="rId30"/>
    <p:sldId id="496" r:id="rId31"/>
    <p:sldId id="454" r:id="rId32"/>
  </p:sldIdLst>
  <p:sldSz cx="12192000" cy="6858000"/>
  <p:notesSz cx="9144000" cy="6858000"/>
  <p:embeddedFontLst>
    <p:embeddedFont>
      <p:font typeface="微软雅黑" panose="020B0503020204020204" pitchFamily="34" charset="-122"/>
      <p:regular r:id="rId37"/>
    </p:embeddedFont>
    <p:embeddedFont>
      <p:font typeface="华文新魏" panose="02010800040101010101" charset="-122"/>
      <p:regular r:id="rId38"/>
    </p:embeddedFont>
    <p:embeddedFont>
      <p:font typeface="黑体" panose="02010609060101010101" charset="-122"/>
      <p:regular r:id="rId39"/>
    </p:embeddedFont>
    <p:embeddedFont>
      <p:font typeface="华文行楷" panose="02010800040101010101" charset="-122"/>
      <p:regular r:id="rId40"/>
    </p:embeddedFont>
    <p:embeddedFont>
      <p:font typeface="等线" panose="02010600030101010101" charset="-122"/>
      <p:regular r:id="rId41"/>
    </p:embeddedFont>
    <p:embeddedFont>
      <p:font typeface="等线 Light" panose="02010600030101010101" charset="-122"/>
      <p:regular r:id="rId42"/>
    </p:embeddedFont>
    <p:embeddedFont>
      <p:font typeface="华文中宋" panose="02010600040101010101" charset="-122"/>
      <p:regular r:id="rId43"/>
    </p:embeddedFont>
    <p:embeddedFont>
      <p:font typeface="华文琥珀" panose="02010800040101010101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/>
  <p:cmAuthor id="2" name="作者" initials="A" lastIdx="0" clrIdx="1"/>
  <p:cmAuthor id="3" name="lenovo" initials="l" lastIdx="0" clrIdx="0"/>
  <p:cmAuthor id="4" name="jh" initials="j" lastIdx="0" clrIdx="0"/>
  <p:cmAuthor id="5" name="www.xkb1.com" initials="w" lastIdx="0" clrIdx="1"/>
  <p:cmAuthor id="8" name="翟宏帅" initials="翟" lastIdx="0" clrIdx="0"/>
  <p:cmAuthor id="6" name="lixinru" initials="l" lastIdx="0" clrIdx="0"/>
  <p:cmAuthor id="9" name="jinli" initials="j" lastIdx="0" clrIdx="0"/>
  <p:cmAuthor id="10" name="新课标第一网" initials="新" lastIdx="0" clrIdx="0"/>
  <p:cmAuthor id="12" name="PC" initials="P" lastIdx="0" clrIdx="12"/>
  <p:cmAuthor id="13" name="user" initials="u" lastIdx="0" clrIdx="0"/>
  <p:cmAuthor id="15" name="Nicole Li  李倩" initials="N" lastIdx="0" clrIdx="0"/>
  <p:cmAuthor id="16" name="admin" initials="a" lastIdx="0" clrIdx="0"/>
  <p:cmAuthor id="18" name="222" initials="2" lastIdx="0" clrIdx="0"/>
  <p:cmAuthor id="19" name="Windows 用户" initials="W" lastIdx="0" clrIdx="0"/>
  <p:cmAuthor id="20" name="刘浩" initials="刘" lastIdx="0" clrIdx="0"/>
  <p:cmAuthor id="21" name="Vivian Liu" initials="V" lastIdx="0" clrIdx="1"/>
  <p:cmAuthor id="11" name="微软用户" initials="微" lastIdx="0" clrIdx="0"/>
  <p:cmAuthor id="14" name="xkb1.com" initials="x" lastIdx="0" clrIdx="0"/>
  <p:cmAuthor id="7" name="ming qiu" initials="m" lastIdx="0" clrIdx="1"/>
  <p:cmAuthor id="22" name="孙宇婷" initials="孙" lastIdx="0" clrIdx="21"/>
  <p:cmAuthor id="2000" name="张瑞霞" initials="authorId_524709945" lastIdx="0" clrIdx="0"/>
  <p:cmAuthor id="23" name="古" initials="" lastIdx="0" clrIdx="24"/>
  <p:cmAuthor id="24" name="xj" initials="x" lastIdx="0" clrIdx="23"/>
  <p:cmAuthor id="25" name="ASUS" initials="A" lastIdx="0" clrIdx="0"/>
  <p:cmAuthor id="26" name="Mia Vida Villanueva" initials="M" lastIdx="0" clrIdx="0"/>
  <p:cmAuthor id="49837069" name="未知用户1" initials="未知用户1" lastIdx="0" clrIdx="22"/>
  <p:cmAuthor id="29" name="韩琳晶" initials="韩" lastIdx="0" clrIdx="28"/>
  <p:cmAuthor id="30" name="gmq" initials="g" lastIdx="0" clrIdx="29"/>
  <p:cmAuthor id="76" name="李彦利" initials="李彦利" lastIdx="0" clrIdx="25"/>
  <p:cmAuthor id="28" name="张 林娜" initials="张" lastIdx="0" clrIdx="0"/>
  <p:cmAuthor id="2001" name="Dino._6ZFrB7nA" initials="authorId_1257418890" lastIdx="0" clrIdx="1"/>
  <p:cmAuthor id="32" name="陈庆" initials="陈" lastIdx="0" clrIdx="3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E4CBCB"/>
    <a:srgbClr val="2E5CB0"/>
    <a:srgbClr val="B60008"/>
    <a:srgbClr val="CDBF97"/>
    <a:srgbClr val="8D7545"/>
    <a:srgbClr val="ECE8E5"/>
    <a:srgbClr val="A88755"/>
    <a:srgbClr val="1F2020"/>
    <a:srgbClr val="263B45"/>
    <a:srgbClr val="193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37" autoAdjust="0"/>
    <p:restoredTop sz="94660"/>
  </p:normalViewPr>
  <p:slideViewPr>
    <p:cSldViewPr snapToGrid="0">
      <p:cViewPr>
        <p:scale>
          <a:sx n="60" d="100"/>
          <a:sy n="60" d="100"/>
        </p:scale>
        <p:origin x="531" y="6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9" Type="http://schemas.openxmlformats.org/officeDocument/2006/relationships/tags" Target="tags/tag132.xml"/><Relationship Id="rId48" Type="http://schemas.openxmlformats.org/officeDocument/2006/relationships/font" Target="fonts/font12.fntdata"/><Relationship Id="rId47" Type="http://schemas.openxmlformats.org/officeDocument/2006/relationships/font" Target="fonts/font11.fntdata"/><Relationship Id="rId46" Type="http://schemas.openxmlformats.org/officeDocument/2006/relationships/font" Target="fonts/font10.fntdata"/><Relationship Id="rId45" Type="http://schemas.openxmlformats.org/officeDocument/2006/relationships/font" Target="fonts/font9.fntdata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E4C91-05EE-4E11-9F24-62F73AE36E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红组组长布置任务：分享</a:t>
            </a:r>
            <a:r>
              <a:rPr lang="zh-CN" altLang="en-US"/>
              <a:t>故事</a:t>
            </a:r>
            <a:endParaRPr lang="zh-CN" altLang="en-US"/>
          </a:p>
          <a:p>
            <a:r>
              <a:rPr lang="en-US" altLang="zh-CN"/>
              <a:t>1.</a:t>
            </a:r>
            <a:r>
              <a:rPr lang="zh-CN" altLang="en-US"/>
              <a:t>为什么印象</a:t>
            </a:r>
            <a:r>
              <a:rPr lang="zh-CN" altLang="en-US"/>
              <a:t>深刻？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最触动你的是一个选择还是某一个</a:t>
            </a:r>
            <a:r>
              <a:rPr lang="zh-CN" altLang="en-US"/>
              <a:t>行为？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最让你感动的是</a:t>
            </a:r>
            <a:r>
              <a:rPr lang="zh-CN" altLang="en-US"/>
              <a:t>什么？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4"/>
          <p:cNvSpPr txBox="1"/>
          <p:nvPr userDrawn="1"/>
        </p:nvSpPr>
        <p:spPr>
          <a:xfrm>
            <a:off x="586904" y="6492875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4394483"/>
            <a:ext cx="12192000" cy="24635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7180" y="214460"/>
            <a:ext cx="11657640" cy="642908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6E49B76-54B4-4154-8C63-2BFE5AD68D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B77B31C-7AE8-4B53-A4E5-98B8814D2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A25B03F-DB4C-46E2-8B03-3B7DBCCA76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7264098-6C3B-40F0-BC9E-29E5B871EA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8238F-64D4-40BB-8FEB-A9D40F7AF4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CC4C5-7FD6-408A-85DC-E51566BAAB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7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image" Target="../media/image4.png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31.xml"/><Relationship Id="rId21" Type="http://schemas.openxmlformats.org/officeDocument/2006/relationships/image" Target="../media/image13.png"/><Relationship Id="rId20" Type="http://schemas.openxmlformats.org/officeDocument/2006/relationships/tags" Target="../tags/tag30.xml"/><Relationship Id="rId2" Type="http://schemas.openxmlformats.org/officeDocument/2006/relationships/image" Target="../media/image11.png"/><Relationship Id="rId19" Type="http://schemas.microsoft.com/office/2007/relationships/media" Target="file:///C:\Users\qing\Desktop\&#22362;&#25345;&#22269;&#23478;&#21033;&#30410;&#33267;&#19978;12.12\&#38761;&#21629;&#33521;&#38596;.mp4" TargetMode="External"/><Relationship Id="rId18" Type="http://schemas.openxmlformats.org/officeDocument/2006/relationships/video" Target="file:///C:\Users\qing\Desktop\&#22362;&#25345;&#22269;&#23478;&#21033;&#30410;&#33267;&#19978;12.12\&#38761;&#21629;&#33521;&#38596;.mp4" TargetMode="External"/><Relationship Id="rId17" Type="http://schemas.openxmlformats.org/officeDocument/2006/relationships/image" Target="../media/image12.png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.xml"/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image" Target="../media/image16.png"/><Relationship Id="rId4" Type="http://schemas.openxmlformats.org/officeDocument/2006/relationships/tags" Target="../tags/tag35.xml"/><Relationship Id="rId3" Type="http://schemas.openxmlformats.org/officeDocument/2006/relationships/image" Target="../media/image15.GIF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3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17.jpeg"/><Relationship Id="rId2" Type="http://schemas.openxmlformats.org/officeDocument/2006/relationships/image" Target="../media/image11.png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image" Target="../media/image20.svg"/><Relationship Id="rId7" Type="http://schemas.openxmlformats.org/officeDocument/2006/relationships/image" Target="../media/image19.png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18.jpe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1.xml"/><Relationship Id="rId7" Type="http://schemas.openxmlformats.org/officeDocument/2006/relationships/tags" Target="../tags/tag52.xml"/><Relationship Id="rId6" Type="http://schemas.openxmlformats.org/officeDocument/2006/relationships/image" Target="../media/image21.png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11.png"/><Relationship Id="rId1" Type="http://schemas.openxmlformats.org/officeDocument/2006/relationships/tags" Target="../tags/tag4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5.xml"/><Relationship Id="rId4" Type="http://schemas.openxmlformats.org/officeDocument/2006/relationships/image" Target="../media/image22.jpeg"/><Relationship Id="rId3" Type="http://schemas.openxmlformats.org/officeDocument/2006/relationships/tags" Target="../tags/tag54.xml"/><Relationship Id="rId2" Type="http://schemas.openxmlformats.org/officeDocument/2006/relationships/image" Target="../media/image11.png"/><Relationship Id="rId1" Type="http://schemas.openxmlformats.org/officeDocument/2006/relationships/tags" Target="../tags/tag5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microsoft.com/office/2007/relationships/media" Target="../media/media1.mp4"/><Relationship Id="rId7" Type="http://schemas.openxmlformats.org/officeDocument/2006/relationships/video" Target="../media/media1.mp4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../media/image23.jpeg"/><Relationship Id="rId3" Type="http://schemas.openxmlformats.org/officeDocument/2006/relationships/tags" Target="../tags/tag57.xm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61.xml"/><Relationship Id="rId10" Type="http://schemas.openxmlformats.org/officeDocument/2006/relationships/image" Target="../media/image24.png"/><Relationship Id="rId1" Type="http://schemas.openxmlformats.org/officeDocument/2006/relationships/tags" Target="../tags/tag5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image" Target="../media/image25.jpeg"/><Relationship Id="rId3" Type="http://schemas.openxmlformats.org/officeDocument/2006/relationships/tags" Target="../tags/tag63.xml"/><Relationship Id="rId2" Type="http://schemas.openxmlformats.org/officeDocument/2006/relationships/image" Target="../media/image11.png"/><Relationship Id="rId1" Type="http://schemas.openxmlformats.org/officeDocument/2006/relationships/tags" Target="../tags/tag6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8.xml"/><Relationship Id="rId7" Type="http://schemas.openxmlformats.org/officeDocument/2006/relationships/image" Target="../media/image27.png"/><Relationship Id="rId6" Type="http://schemas.openxmlformats.org/officeDocument/2006/relationships/tags" Target="../tags/tag67.xml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tags" Target="../tags/tag66.xml"/><Relationship Id="rId2" Type="http://schemas.openxmlformats.org/officeDocument/2006/relationships/image" Target="../media/image26.png"/><Relationship Id="rId1" Type="http://schemas.openxmlformats.org/officeDocument/2006/relationships/tags" Target="../tags/tag6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image" Target="../media/image19.png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18.jpeg"/><Relationship Id="rId18" Type="http://schemas.openxmlformats.org/officeDocument/2006/relationships/notesSlide" Target="../notesSlides/notesSlide7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tags" Target="../tags/tag6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1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image" Target="../media/image28.png"/><Relationship Id="rId3" Type="http://schemas.openxmlformats.org/officeDocument/2006/relationships/tags" Target="../tags/tag86.xml"/><Relationship Id="rId2" Type="http://schemas.openxmlformats.org/officeDocument/2006/relationships/image" Target="../media/image11.png"/><Relationship Id="rId1" Type="http://schemas.openxmlformats.org/officeDocument/2006/relationships/tags" Target="../tags/tag8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2.xml"/><Relationship Id="rId6" Type="http://schemas.openxmlformats.org/officeDocument/2006/relationships/image" Target="../media/image29.png"/><Relationship Id="rId5" Type="http://schemas.openxmlformats.org/officeDocument/2006/relationships/tags" Target="../tags/tag91.xml"/><Relationship Id="rId4" Type="http://schemas.microsoft.com/office/2007/relationships/media" Target="../media/media3.mp4"/><Relationship Id="rId3" Type="http://schemas.openxmlformats.org/officeDocument/2006/relationships/video" Target="../media/media3.mp4"/><Relationship Id="rId2" Type="http://schemas.openxmlformats.org/officeDocument/2006/relationships/image" Target="../media/image11.png"/><Relationship Id="rId1" Type="http://schemas.openxmlformats.org/officeDocument/2006/relationships/tags" Target="../tags/tag9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18.jpeg"/><Relationship Id="rId1" Type="http://schemas.openxmlformats.org/officeDocument/2006/relationships/tags" Target="../tags/tag9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9" Type="http://schemas.openxmlformats.org/officeDocument/2006/relationships/image" Target="../media/image30.png"/><Relationship Id="rId18" Type="http://schemas.openxmlformats.org/officeDocument/2006/relationships/tags" Target="../tags/tag114.xml"/><Relationship Id="rId17" Type="http://schemas.microsoft.com/office/2007/relationships/media" Target="../media/media4.mp4"/><Relationship Id="rId16" Type="http://schemas.openxmlformats.org/officeDocument/2006/relationships/video" Target="../media/media4.mp4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10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image" Target="../media/image19.png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18.jpe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2.svg"/><Relationship Id="rId1" Type="http://schemas.openxmlformats.org/officeDocument/2006/relationships/tags" Target="../tags/tag11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5.png"/><Relationship Id="rId6" Type="http://schemas.microsoft.com/office/2007/relationships/media" Target="../media/media5.mp3"/><Relationship Id="rId5" Type="http://schemas.openxmlformats.org/officeDocument/2006/relationships/audio" Target="../media/media5.mp3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8.xml"/><Relationship Id="rId5" Type="http://schemas.openxmlformats.org/officeDocument/2006/relationships/image" Target="../media/image36.png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18.jpeg"/><Relationship Id="rId1" Type="http://schemas.openxmlformats.org/officeDocument/2006/relationships/tags" Target="../tags/tag1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image" Target="../media/image4.png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image" Target="../media/image4.png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10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image" Target="../media/image4.png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11.png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02"/>
            <a:ext cx="12191999" cy="6863203"/>
          </a:xfrm>
          <a:prstGeom prst="rect">
            <a:avLst/>
          </a:prstGeom>
        </p:spPr>
      </p:pic>
      <p:pic>
        <p:nvPicPr>
          <p:cNvPr id="29" name="图片 28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56691" r="21429" b="19396"/>
          <a:stretch>
            <a:fillRect/>
          </a:stretch>
        </p:blipFill>
        <p:spPr>
          <a:xfrm>
            <a:off x="867828" y="5216918"/>
            <a:ext cx="3135087" cy="1259506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936771" y="4169563"/>
            <a:ext cx="2952750" cy="1047750"/>
            <a:chOff x="482600" y="5180892"/>
            <a:chExt cx="2952750" cy="1047750"/>
          </a:xfrm>
        </p:grpSpPr>
        <p:sp>
          <p:nvSpPr>
            <p:cNvPr id="33" name="梯形 32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EA5455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EA5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EA5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30367" r="21429" b="44514"/>
          <a:stretch>
            <a:fillRect/>
          </a:stretch>
        </p:blipFill>
        <p:spPr>
          <a:xfrm>
            <a:off x="873271" y="3867722"/>
            <a:ext cx="3135087" cy="1361501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4462308" y="4163775"/>
            <a:ext cx="2952750" cy="1047750"/>
            <a:chOff x="482600" y="5180892"/>
            <a:chExt cx="2952750" cy="1047750"/>
          </a:xfrm>
        </p:grpSpPr>
        <p:sp>
          <p:nvSpPr>
            <p:cNvPr id="45" name="梯形 44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0096FF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009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009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000355" y="4151539"/>
            <a:ext cx="3043918" cy="1047750"/>
            <a:chOff x="482600" y="5180892"/>
            <a:chExt cx="2952750" cy="1047750"/>
          </a:xfrm>
        </p:grpSpPr>
        <p:sp>
          <p:nvSpPr>
            <p:cNvPr id="49" name="梯形 48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FEFC5E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FEFC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FEFC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28274" r="21904" b="44085"/>
          <a:stretch>
            <a:fillRect/>
          </a:stretch>
        </p:blipFill>
        <p:spPr>
          <a:xfrm>
            <a:off x="4371140" y="3755530"/>
            <a:ext cx="3135086" cy="1455798"/>
          </a:xfrm>
          <a:prstGeom prst="rect">
            <a:avLst/>
          </a:prstGeom>
        </p:spPr>
      </p:pic>
      <p:pic>
        <p:nvPicPr>
          <p:cNvPr id="40" name="图片 39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56164" r="21904" b="19821"/>
          <a:stretch>
            <a:fillRect/>
          </a:stretch>
        </p:blipFill>
        <p:spPr>
          <a:xfrm>
            <a:off x="4371140" y="5211525"/>
            <a:ext cx="3135086" cy="1264899"/>
          </a:xfrm>
          <a:prstGeom prst="rect">
            <a:avLst/>
          </a:prstGeom>
        </p:spPr>
      </p:pic>
      <p:pic>
        <p:nvPicPr>
          <p:cNvPr id="56" name="图片 5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r="564" b="48668"/>
          <a:stretch>
            <a:fillRect/>
          </a:stretch>
        </p:blipFill>
        <p:spPr>
          <a:xfrm>
            <a:off x="8000354" y="3837461"/>
            <a:ext cx="3135087" cy="1358258"/>
          </a:xfrm>
          <a:prstGeom prst="rect">
            <a:avLst/>
          </a:prstGeom>
        </p:spPr>
      </p:pic>
      <p:pic>
        <p:nvPicPr>
          <p:cNvPr id="57" name="图片 56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t="51613" r="564"/>
          <a:stretch>
            <a:fillRect/>
          </a:stretch>
        </p:blipFill>
        <p:spPr>
          <a:xfrm>
            <a:off x="8000355" y="5196114"/>
            <a:ext cx="3135087" cy="128031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936625" y="953135"/>
            <a:ext cx="105727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8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拆盲盒</a:t>
            </a:r>
            <a:r>
              <a:rPr lang="en-US" altLang="zh-CN" sz="88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zh-CN" altLang="en-US" sz="88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猜盲盒</a:t>
            </a:r>
            <a:endParaRPr lang="zh-CN" altLang="en-US" sz="880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457200" y="304800"/>
            <a:ext cx="3048000" cy="2222500"/>
            <a:chOff x="720" y="480"/>
            <a:chExt cx="4800" cy="35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5" name="任意多边形: 形状 3"/>
            <p:cNvSpPr/>
            <p:nvPr>
              <p:custDataLst>
                <p:tags r:id="rId4"/>
              </p:custDataLst>
            </p:nvPr>
          </p:nvSpPr>
          <p:spPr>
            <a:xfrm flipH="1" flipV="1">
              <a:off x="720" y="480"/>
              <a:ext cx="4800" cy="2400"/>
            </a:xfrm>
            <a:custGeom>
              <a:avLst/>
              <a:gdLst>
                <a:gd name="connsiteX0" fmla="*/ 3081866 w 3172179"/>
                <a:gd name="connsiteY0" fmla="*/ 0 h 1574799"/>
                <a:gd name="connsiteX1" fmla="*/ 3172179 w 3172179"/>
                <a:gd name="connsiteY1" fmla="*/ 0 h 1574799"/>
                <a:gd name="connsiteX2" fmla="*/ 3172179 w 3172179"/>
                <a:gd name="connsiteY2" fmla="*/ 1574799 h 1574799"/>
                <a:gd name="connsiteX3" fmla="*/ 0 w 3172179"/>
                <a:gd name="connsiteY3" fmla="*/ 1574799 h 1574799"/>
                <a:gd name="connsiteX4" fmla="*/ 0 w 3172179"/>
                <a:gd name="connsiteY4" fmla="*/ 1484488 h 1574799"/>
                <a:gd name="connsiteX5" fmla="*/ 3081866 w 3172179"/>
                <a:gd name="connsiteY5" fmla="*/ 1484488 h 157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2179" h="1574799">
                  <a:moveTo>
                    <a:pt x="3081866" y="0"/>
                  </a:moveTo>
                  <a:lnTo>
                    <a:pt x="3172179" y="0"/>
                  </a:lnTo>
                  <a:lnTo>
                    <a:pt x="3172179" y="1574799"/>
                  </a:lnTo>
                  <a:lnTo>
                    <a:pt x="0" y="1574799"/>
                  </a:lnTo>
                  <a:lnTo>
                    <a:pt x="0" y="1484488"/>
                  </a:lnTo>
                  <a:lnTo>
                    <a:pt x="3081866" y="148448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5"/>
              </p:custDataLst>
            </p:nvPr>
          </p:nvSpPr>
          <p:spPr>
            <a:xfrm>
              <a:off x="720" y="3120"/>
              <a:ext cx="140" cy="1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6"/>
              </p:custDataLst>
            </p:nvPr>
          </p:nvSpPr>
          <p:spPr>
            <a:xfrm>
              <a:off x="720" y="3480"/>
              <a:ext cx="140" cy="1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7"/>
              </p:custDataLst>
            </p:nvPr>
          </p:nvSpPr>
          <p:spPr>
            <a:xfrm>
              <a:off x="720" y="3840"/>
              <a:ext cx="140" cy="1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8686800" y="4334510"/>
            <a:ext cx="3048000" cy="2218690"/>
            <a:chOff x="13680" y="6826"/>
            <a:chExt cx="4800" cy="349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3" name="任意多边形: 形状 2"/>
            <p:cNvSpPr/>
            <p:nvPr>
              <p:custDataLst>
                <p:tags r:id="rId9"/>
              </p:custDataLst>
            </p:nvPr>
          </p:nvSpPr>
          <p:spPr>
            <a:xfrm>
              <a:off x="13680" y="7920"/>
              <a:ext cx="4800" cy="2400"/>
            </a:xfrm>
            <a:custGeom>
              <a:avLst/>
              <a:gdLst>
                <a:gd name="connsiteX0" fmla="*/ 3081866 w 3172179"/>
                <a:gd name="connsiteY0" fmla="*/ 0 h 1574799"/>
                <a:gd name="connsiteX1" fmla="*/ 3172179 w 3172179"/>
                <a:gd name="connsiteY1" fmla="*/ 0 h 1574799"/>
                <a:gd name="connsiteX2" fmla="*/ 3172179 w 3172179"/>
                <a:gd name="connsiteY2" fmla="*/ 1574799 h 1574799"/>
                <a:gd name="connsiteX3" fmla="*/ 0 w 3172179"/>
                <a:gd name="connsiteY3" fmla="*/ 1574799 h 1574799"/>
                <a:gd name="connsiteX4" fmla="*/ 0 w 3172179"/>
                <a:gd name="connsiteY4" fmla="*/ 1484488 h 1574799"/>
                <a:gd name="connsiteX5" fmla="*/ 3081866 w 3172179"/>
                <a:gd name="connsiteY5" fmla="*/ 1484488 h 157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2179" h="1574799">
                  <a:moveTo>
                    <a:pt x="3081866" y="0"/>
                  </a:moveTo>
                  <a:lnTo>
                    <a:pt x="3172179" y="0"/>
                  </a:lnTo>
                  <a:lnTo>
                    <a:pt x="3172179" y="1574799"/>
                  </a:lnTo>
                  <a:lnTo>
                    <a:pt x="0" y="1574799"/>
                  </a:lnTo>
                  <a:lnTo>
                    <a:pt x="0" y="1484488"/>
                  </a:lnTo>
                  <a:lnTo>
                    <a:pt x="3081866" y="148448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0"/>
              </p:custDataLst>
            </p:nvPr>
          </p:nvSpPr>
          <p:spPr>
            <a:xfrm>
              <a:off x="18340" y="6826"/>
              <a:ext cx="140" cy="1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1"/>
              </p:custDataLst>
            </p:nvPr>
          </p:nvSpPr>
          <p:spPr>
            <a:xfrm>
              <a:off x="18340" y="7186"/>
              <a:ext cx="140" cy="1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12"/>
              </p:custDataLst>
            </p:nvPr>
          </p:nvSpPr>
          <p:spPr>
            <a:xfrm>
              <a:off x="18340" y="7546"/>
              <a:ext cx="140" cy="1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Right Triangle 13"/>
          <p:cNvSpPr/>
          <p:nvPr>
            <p:custDataLst>
              <p:tags r:id="rId13"/>
            </p:custDataLst>
          </p:nvPr>
        </p:nvSpPr>
        <p:spPr>
          <a:xfrm>
            <a:off x="8980143" y="0"/>
            <a:ext cx="3211859" cy="2888166"/>
          </a:xfrm>
          <a:custGeom>
            <a:avLst/>
            <a:gdLst>
              <a:gd name="connsiteX0" fmla="*/ 0 w 3211859"/>
              <a:gd name="connsiteY0" fmla="*/ 0 h 2888166"/>
              <a:gd name="connsiteX1" fmla="*/ 3211859 w 3211859"/>
              <a:gd name="connsiteY1" fmla="*/ 0 h 2888166"/>
              <a:gd name="connsiteX2" fmla="*/ 3211859 w 3211859"/>
              <a:gd name="connsiteY2" fmla="*/ 2888166 h 288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1859" h="2888166">
                <a:moveTo>
                  <a:pt x="0" y="0"/>
                </a:moveTo>
                <a:lnTo>
                  <a:pt x="3211859" y="0"/>
                </a:lnTo>
                <a:lnTo>
                  <a:pt x="3211859" y="288816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直角三角形 3"/>
          <p:cNvSpPr/>
          <p:nvPr>
            <p:custDataLst>
              <p:tags r:id="rId14"/>
            </p:custDataLst>
          </p:nvPr>
        </p:nvSpPr>
        <p:spPr>
          <a:xfrm>
            <a:off x="0" y="3969835"/>
            <a:ext cx="3211859" cy="2888166"/>
          </a:xfrm>
          <a:prstGeom prst="rtTriangl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9591040" y="0"/>
            <a:ext cx="50647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80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en-US" altLang="zh-CN" sz="480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华文行楷" panose="02010800040101010101" charset="-122"/>
                <a:ea typeface="华文行楷" panose="02010800040101010101" charset="-122"/>
              </a:rPr>
              <a:t>        </a:t>
            </a:r>
            <a:endParaRPr lang="zh-CN" altLang="en-US" sz="480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32" name="PA-102227" descr="图片包含 室内, 就坐, 下一个&#10;&#10;描述已自动生成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screen"/>
          <a:stretch>
            <a:fillRect/>
          </a:stretch>
        </p:blipFill>
        <p:spPr>
          <a:xfrm>
            <a:off x="10911840" y="1442085"/>
            <a:ext cx="1280160" cy="1624330"/>
          </a:xfrm>
          <a:prstGeom prst="rect">
            <a:avLst/>
          </a:prstGeom>
        </p:spPr>
      </p:pic>
      <p:pic>
        <p:nvPicPr>
          <p:cNvPr id="8" name="瞿秋白_20231209_13391533">
            <a:hlinkClick r:id="" action="ppaction://media"/>
          </p:cNvPr>
          <p:cNvPicPr/>
          <p:nvPr>
            <a:videoFile r:link="rId18"/>
            <p:extLst>
              <p:ext uri="{DAA4B4D4-6D71-4841-9C94-3DE7FCFB9230}">
                <p14:media xmlns:p14="http://schemas.microsoft.com/office/powerpoint/2010/main" r:link="rId19"/>
              </p:ext>
            </p:extLst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46735" y="382270"/>
            <a:ext cx="10492105" cy="6323330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110" name="图片 109"/>
          <p:cNvPicPr/>
          <p:nvPr/>
        </p:nvPicPr>
        <p:blipFill>
          <a:blip r:embed="rId3">
            <a:clrChange>
              <a:clrFrom>
                <a:srgbClr val="FEFBE8">
                  <a:alpha val="100000"/>
                </a:srgbClr>
              </a:clrFrom>
              <a:clrTo>
                <a:srgbClr val="FEFBE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42417"/>
            <a:ext cx="12192000" cy="63154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62050" y="1073785"/>
            <a:ext cx="10233025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400">
              <a:highlight>
                <a:srgbClr val="FFFF00"/>
              </a:highlight>
            </a:endParaRPr>
          </a:p>
          <a:p>
            <a:pPr indent="0" fontAlgn="auto">
              <a:lnSpc>
                <a:spcPct val="125000"/>
              </a:lnSpc>
            </a:pPr>
            <a:r>
              <a:rPr lang="en-US" altLang="zh-CN" sz="4400">
                <a:highlight>
                  <a:srgbClr val="FFFF00"/>
                </a:highlight>
              </a:rPr>
              <a:t>“</a:t>
            </a:r>
            <a:r>
              <a:rPr lang="zh-CN" altLang="en-US" sz="4400">
                <a:highlight>
                  <a:srgbClr val="FFFF00"/>
                </a:highlight>
              </a:rPr>
              <a:t>每思祖国金汤固，便忆英雄铁甲寒。</a:t>
            </a:r>
            <a:r>
              <a:rPr lang="en-US" altLang="zh-CN" sz="4400">
                <a:highlight>
                  <a:srgbClr val="FFFF00"/>
                </a:highlight>
              </a:rPr>
              <a:t>”</a:t>
            </a:r>
            <a:endParaRPr lang="zh-CN" altLang="en-US" sz="4400">
              <a:highlight>
                <a:srgbClr val="FFFF00"/>
              </a:highlight>
            </a:endParaRPr>
          </a:p>
          <a:p>
            <a:pPr indent="0" fontAlgn="auto">
              <a:lnSpc>
                <a:spcPct val="125000"/>
              </a:lnSpc>
            </a:pPr>
            <a:r>
              <a:rPr lang="zh-CN" altLang="en-US" sz="4400">
                <a:highlight>
                  <a:srgbClr val="FFFF00"/>
                </a:highlight>
              </a:rPr>
              <a:t>分享印象最深刻、最触动你的英雄故事</a:t>
            </a:r>
            <a:endParaRPr lang="zh-CN" altLang="en-US" sz="4400">
              <a:highlight>
                <a:srgbClr val="FFFF00"/>
              </a:highlight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353695" y="292100"/>
            <a:ext cx="11483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3600" dirty="0">
                <a:latin typeface="FZShiGuangKeSongS" panose="02000500000000000000" pitchFamily="2" charset="-122"/>
                <a:ea typeface="FZShiGuangKeSongS" panose="02000500000000000000" pitchFamily="2" charset="-122"/>
                <a:cs typeface="FZYanSongS-DB-GB" panose="02000000000000000000" pitchFamily="2" charset="-122"/>
              </a:rPr>
              <a:t>【</a:t>
            </a:r>
            <a:r>
              <a:rPr kumimoji="1" lang="zh-CN" altLang="en-US" sz="3600" dirty="0">
                <a:latin typeface="FZShiGuangKeSongS" panose="02000500000000000000" pitchFamily="2" charset="-122"/>
                <a:ea typeface="FZShiGuangKeSongS" panose="02000500000000000000" pitchFamily="2" charset="-122"/>
                <a:cs typeface="FZYanSongS-DB-GB" panose="02000000000000000000" pitchFamily="2" charset="-122"/>
              </a:rPr>
              <a:t>小小故事会</a:t>
            </a:r>
            <a:r>
              <a:rPr kumimoji="1" lang="en-US" altLang="zh-CN" sz="3600" dirty="0">
                <a:latin typeface="FZShiGuangKeSongS" panose="02000500000000000000" pitchFamily="2" charset="-122"/>
                <a:ea typeface="FZShiGuangKeSongS" panose="02000500000000000000" pitchFamily="2" charset="-122"/>
                <a:cs typeface="FZYanSongS-DB-GB" panose="02000000000000000000" pitchFamily="2" charset="-122"/>
              </a:rPr>
              <a:t>】</a:t>
            </a:r>
            <a:endParaRPr kumimoji="1" lang="zh-CN" altLang="en-US" sz="3600" dirty="0">
              <a:latin typeface="FZShiGuangKeSongS" panose="02000500000000000000" pitchFamily="2" charset="-122"/>
              <a:ea typeface="FZShiGuangKeSongS" panose="02000500000000000000" pitchFamily="2" charset="-122"/>
              <a:cs typeface="FZYanSongS-DB-GB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3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红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" y="1821180"/>
            <a:ext cx="5955030" cy="4853940"/>
          </a:xfrm>
          <a:prstGeom prst="rect">
            <a:avLst/>
          </a:prstGeom>
        </p:spPr>
      </p:pic>
      <p:pic>
        <p:nvPicPr>
          <p:cNvPr id="1027" name="Picture 3" descr="F:\PPT加油\5. PS素材\四讲四有\烈士简约背景 可用\PPT尺寸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7" y="1"/>
            <a:ext cx="5325126" cy="212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6092825" y="280035"/>
            <a:ext cx="59963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/>
              <a:t>小调查：</a:t>
            </a:r>
            <a:endParaRPr lang="zh-CN" altLang="en-US" sz="3600"/>
          </a:p>
          <a:p>
            <a:r>
              <a:rPr lang="zh-CN" altLang="en-US" sz="3600"/>
              <a:t>你有在升旗仪式时，和同学嬉笑讲话吗？</a:t>
            </a:r>
            <a:endParaRPr lang="zh-CN" altLang="en-US" sz="3600"/>
          </a:p>
        </p:txBody>
      </p:sp>
      <p:grpSp>
        <p:nvGrpSpPr>
          <p:cNvPr id="6" name="组合 5"/>
          <p:cNvGrpSpPr/>
          <p:nvPr/>
        </p:nvGrpSpPr>
        <p:grpSpPr>
          <a:xfrm>
            <a:off x="6135370" y="2127885"/>
            <a:ext cx="5863590" cy="3503930"/>
            <a:chOff x="681372" y="2057538"/>
            <a:chExt cx="10858153" cy="1694250"/>
          </a:xfrm>
        </p:grpSpPr>
        <p:sp>
          <p:nvSpPr>
            <p:cNvPr id="7" name="圆角矩形 10"/>
            <p:cNvSpPr/>
            <p:nvPr>
              <p:custDataLst>
                <p:tags r:id="rId6"/>
              </p:custDataLst>
            </p:nvPr>
          </p:nvSpPr>
          <p:spPr>
            <a:xfrm>
              <a:off x="681372" y="2057538"/>
              <a:ext cx="10769613" cy="1694250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  <p:sp>
          <p:nvSpPr>
            <p:cNvPr id="9" name="PA-10226"/>
            <p:cNvSpPr/>
            <p:nvPr>
              <p:custDataLst>
                <p:tags r:id="rId7"/>
              </p:custDataLst>
            </p:nvPr>
          </p:nvSpPr>
          <p:spPr>
            <a:xfrm>
              <a:off x="911846" y="2226103"/>
              <a:ext cx="10627679" cy="1446161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有同学认为：只要心中有祖国就行了，升旗时讲点话算什么？你认同这个观点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吗？</a:t>
              </a:r>
              <a:endPara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16"/>
            <p:cNvSpPr/>
            <p:nvPr>
              <p:custDataLst>
                <p:tags r:id="rId8"/>
              </p:custDataLst>
            </p:nvPr>
          </p:nvSpPr>
          <p:spPr>
            <a:xfrm>
              <a:off x="681372" y="2057538"/>
              <a:ext cx="166575" cy="1693233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 descr="爱国主义教育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675"/>
            <a:ext cx="5161915" cy="6791325"/>
          </a:xfrm>
          <a:prstGeom prst="rect">
            <a:avLst/>
          </a:prstGeom>
        </p:spPr>
      </p:pic>
      <p:sp>
        <p:nvSpPr>
          <p:cNvPr id="109" name="文本框 108"/>
          <p:cNvSpPr txBox="1"/>
          <p:nvPr/>
        </p:nvSpPr>
        <p:spPr>
          <a:xfrm>
            <a:off x="6303645" y="66675"/>
            <a:ext cx="5285740" cy="6791325"/>
          </a:xfrm>
          <a:prstGeom prst="rect">
            <a:avLst/>
          </a:prstGeom>
          <a:gradFill>
            <a:gsLst>
              <a:gs pos="50000">
                <a:srgbClr val="F6EDE1"/>
              </a:gs>
              <a:gs pos="0">
                <a:srgbClr val="F9F3EB"/>
              </a:gs>
              <a:gs pos="100000">
                <a:srgbClr val="F3E6D7"/>
              </a:gs>
            </a:gsLst>
            <a:lin scaled="1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p>
            <a:pPr algn="ctr" fontAlgn="auto">
              <a:lnSpc>
                <a:spcPts val="3000"/>
              </a:lnSpc>
            </a:pPr>
            <a:r>
              <a:rPr lang="en-US" altLang="zh-CN" sz="20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 </a:t>
            </a:r>
            <a:endParaRPr lang="en-US" altLang="zh-CN" sz="2000" b="1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  <a:p>
            <a:pPr algn="ctr" fontAlgn="auto">
              <a:lnSpc>
                <a:spcPts val="3000"/>
              </a:lnSpc>
            </a:pPr>
            <a:endParaRPr lang="en-US" altLang="zh-CN" sz="2000" b="1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  <a:p>
            <a:pPr indent="0" algn="ctr" fontAlgn="auto">
              <a:lnSpc>
                <a:spcPts val="3400"/>
              </a:lnSpc>
            </a:pPr>
            <a:r>
              <a:rPr lang="en-US" altLang="zh-CN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   任何公民和组织都应当弘扬爱国主义精神，自觉维护国家安全、荣誉和利益，不</a:t>
            </a:r>
            <a:r>
              <a:rPr lang="zh-CN" altLang="en-US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得</a:t>
            </a:r>
            <a:r>
              <a:rPr lang="en-US" altLang="zh-CN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有下列行为：</a:t>
            </a:r>
            <a:endParaRPr lang="en-US" altLang="zh-CN" sz="3200" b="1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  <a:p>
            <a:pPr indent="0" algn="l" fontAlgn="auto">
              <a:lnSpc>
                <a:spcPts val="3400"/>
              </a:lnSpc>
            </a:pPr>
            <a:r>
              <a:rPr lang="en-US" altLang="zh-CN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　　（一）侮辱国旗、国歌、国徽或者其他有损国旗、国歌、国徽尊严的行为；</a:t>
            </a:r>
            <a:endParaRPr lang="en-US" altLang="zh-CN" sz="3200" b="1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  <a:p>
            <a:pPr indent="0" algn="l" fontAlgn="auto">
              <a:lnSpc>
                <a:spcPts val="3400"/>
              </a:lnSpc>
            </a:pPr>
            <a:r>
              <a:rPr lang="en-US" altLang="zh-CN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　　（二）歪曲、丑化、亵渎、否定英雄烈士事迹和精神</a:t>
            </a:r>
            <a:r>
              <a:rPr lang="zh-CN" altLang="en-US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；</a:t>
            </a:r>
            <a:endParaRPr lang="en-US" altLang="zh-CN" sz="3200" b="1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  <a:p>
            <a:pPr indent="0" algn="l" fontAlgn="auto">
              <a:lnSpc>
                <a:spcPts val="3400"/>
              </a:lnSpc>
            </a:pPr>
            <a:r>
              <a:rPr lang="en-US" altLang="zh-CN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　　（</a:t>
            </a:r>
            <a:r>
              <a:rPr lang="zh-CN" altLang="en-US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三</a:t>
            </a:r>
            <a:r>
              <a:rPr lang="en-US" altLang="zh-CN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）侵占、破坏、污损爱国主义教育设施</a:t>
            </a:r>
            <a:r>
              <a:rPr lang="zh-CN" altLang="en-US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；</a:t>
            </a:r>
            <a:endParaRPr lang="en-US" altLang="zh-CN" sz="3200" b="1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  <a:p>
            <a:pPr indent="0" algn="l" fontAlgn="auto">
              <a:lnSpc>
                <a:spcPts val="3400"/>
              </a:lnSpc>
            </a:pPr>
            <a:r>
              <a:rPr lang="en-US" altLang="zh-CN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    </a:t>
            </a:r>
            <a:r>
              <a:rPr lang="zh-CN" altLang="en-US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（四）</a:t>
            </a:r>
            <a:r>
              <a:rPr lang="en-US" altLang="zh-CN" sz="32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  ............</a:t>
            </a:r>
            <a:endParaRPr lang="en-US" altLang="zh-CN" sz="3200" b="1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  <a:p>
            <a:pPr indent="0" algn="l" fontAlgn="auto">
              <a:lnSpc>
                <a:spcPts val="3400"/>
              </a:lnSpc>
            </a:pPr>
            <a:r>
              <a:rPr lang="en-US" altLang="zh-CN" sz="2000" b="1" dirty="0">
                <a:latin typeface="汉仪旗黑-55简" panose="00020600040101010101" charset="-122"/>
                <a:ea typeface="汉仪旗黑-55简" panose="00020600040101010101" charset="-122"/>
                <a:cs typeface="汉仪旗黑-55简" panose="00020600040101010101" charset="-122"/>
                <a:sym typeface="+mn-ea"/>
              </a:rPr>
              <a:t>　</a:t>
            </a:r>
            <a:endParaRPr lang="en-US" altLang="zh-CN" sz="2000" b="1" dirty="0">
              <a:latin typeface="汉仪旗黑-55简" panose="00020600040101010101" charset="-122"/>
              <a:ea typeface="汉仪旗黑-55简" panose="00020600040101010101" charset="-122"/>
              <a:cs typeface="汉仪旗黑-55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6840" y="66675"/>
            <a:ext cx="4573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《爱国主义教育法》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第三十七条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bldLvl="0" animBg="1"/>
      <p:bldP spid="109" grpId="1" animBg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0" y="-3705"/>
            <a:ext cx="12204000" cy="68616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07988" y="394970"/>
            <a:ext cx="11376025" cy="6049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"/>
            </p:custDataLst>
          </p:nvPr>
        </p:nvSpPr>
        <p:spPr>
          <a:xfrm>
            <a:off x="956945" y="1520825"/>
            <a:ext cx="10279380" cy="186372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60000"/>
              </a:lnSpc>
            </a:pPr>
            <a:r>
              <a:rPr lang="en-US" altLang="zh-CN" sz="24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600" u="sng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zh-CN"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坚持国家利益至上</a:t>
            </a:r>
            <a:r>
              <a:rPr lang="zh-CN" altLang="en-US"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zh-CN" sz="36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我们要心怀爱国之情，牢固树立国家利益至上观念。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5"/>
            </p:custDataLst>
          </p:nvPr>
        </p:nvSpPr>
        <p:spPr>
          <a:xfrm>
            <a:off x="2138045" y="674370"/>
            <a:ext cx="6455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一、树立维护国家利益意识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 descr="303b32313538343931333bb1cabcc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94740" y="739775"/>
            <a:ext cx="514350" cy="51435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956945" y="3511550"/>
            <a:ext cx="10279380" cy="186372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p>
            <a:pPr indent="457200" algn="just">
              <a:lnSpc>
                <a:spcPct val="160000"/>
              </a:lnSpc>
            </a:pPr>
            <a:r>
              <a:rPr lang="en-US" altLang="zh-CN" sz="24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zh-CN"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坚持国家利益至上</a:t>
            </a:r>
            <a:r>
              <a:rPr lang="zh-CN" altLang="en-US"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600" u="sng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增强维护国家利益的责任感和使命感。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12" name="PA-10228"/>
          <p:cNvSpPr/>
          <p:nvPr>
            <p:custDataLst>
              <p:tags r:id="rId3"/>
            </p:custDataLst>
          </p:nvPr>
        </p:nvSpPr>
        <p:spPr>
          <a:xfrm rot="271691">
            <a:off x="350520" y="2272030"/>
            <a:ext cx="7345045" cy="272732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PA-10229"/>
          <p:cNvSpPr/>
          <p:nvPr>
            <p:custDataLst>
              <p:tags r:id="rId4"/>
            </p:custDataLst>
          </p:nvPr>
        </p:nvSpPr>
        <p:spPr>
          <a:xfrm>
            <a:off x="558165" y="2527300"/>
            <a:ext cx="7065645" cy="2553335"/>
          </a:xfrm>
          <a:prstGeom prst="rect">
            <a:avLst/>
          </a:prstGeom>
          <a:solidFill>
            <a:schemeClr val="bg1"/>
          </a:solidFill>
          <a:ln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ym typeface="+mn-ea"/>
              </a:rPr>
              <a:t>答卷一</a:t>
            </a:r>
            <a:r>
              <a:rPr lang="en-US" altLang="zh-CN">
                <a:sym typeface="+mn-ea"/>
              </a:rPr>
              <a:t> 革命先辈 引领向前</a:t>
            </a:r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A-1022125" descr="图片包含 运输, 气球, 航空器&#10;&#10;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400675" y="1108075"/>
            <a:ext cx="7494270" cy="598043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702310" y="3451860"/>
            <a:ext cx="6777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议题</a:t>
            </a:r>
            <a:r>
              <a:rPr lang="zh-CN" altLang="en-US" sz="3200">
                <a:solidFill>
                  <a:srgbClr val="C00000"/>
                </a:solidFill>
              </a:rPr>
              <a:t>二：激扬青春，是小我还是</a:t>
            </a:r>
            <a:r>
              <a:rPr lang="zh-CN" altLang="en-US" sz="3200">
                <a:solidFill>
                  <a:srgbClr val="C00000"/>
                </a:solidFill>
              </a:rPr>
              <a:t>大我？</a:t>
            </a:r>
            <a:endParaRPr lang="zh-CN" altLang="en-US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116" name="图片 115"/>
          <p:cNvPicPr/>
          <p:nvPr>
            <p:custDataLst>
              <p:tags r:id="rId3"/>
            </p:custDataLst>
          </p:nvPr>
        </p:nvPicPr>
        <p:blipFill>
          <a:blip r:embed="rId4"/>
          <a:srcRect b="10028"/>
          <a:stretch>
            <a:fillRect/>
          </a:stretch>
        </p:blipFill>
        <p:spPr>
          <a:xfrm>
            <a:off x="0" y="0"/>
            <a:ext cx="465963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247005" y="387985"/>
            <a:ext cx="6751320" cy="62293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钱七虎，防护工程专家、军事工程专家、教育家，中国工程院院士，国家最高科学技术奖获得者，2022年被授予八一勋章，2023年被评为感动中国2022年度人物。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从事防护工程及地下工程的教学和科研工作，是地下钢铁长城的缔造者。也为南水北调、西气东输、港珠澳大桥等民生工程做出了重大贡献。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l="15809" r="15809"/>
          <a:stretch>
            <a:fillRect/>
          </a:stretch>
        </p:blipFill>
        <p:spPr>
          <a:xfrm>
            <a:off x="8191500" y="290195"/>
            <a:ext cx="3086100" cy="28200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3600">
                <a:moveTo>
                  <a:pt x="0" y="0"/>
                </a:moveTo>
                <a:lnTo>
                  <a:pt x="8160" y="0"/>
                </a:lnTo>
                <a:lnTo>
                  <a:pt x="816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187960" y="180340"/>
            <a:ext cx="797052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/>
            <a:r>
              <a:rPr lang="en-US" altLang="zh-CN" sz="2400" b="1"/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钱七虎所进行的工作是当时处于保密状态的核弹爆炸防护工程研究。在他指导下构建的一系列地下防御工程，就是中国的最后一道防线，是名副其实的地下钢铁长城。为了完成这些保密度极高的秘密工程，在那些不分昼夜，紧锣密鼓工作的日子里，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只能在有限的范围内工作，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隐姓埋名，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与家人两地分居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面对恩爱的妻子，幼小的儿子，年迈的母亲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......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87960" y="4326255"/>
            <a:ext cx="79705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工作重要</a:t>
            </a:r>
            <a:r>
              <a:rPr lang="en-US" altLang="zh-CN" sz="6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or </a:t>
            </a:r>
            <a:r>
              <a:rPr lang="zh-CN" altLang="en-US" sz="6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家庭重要</a:t>
            </a:r>
            <a:r>
              <a:rPr lang="en-US" altLang="zh-CN" sz="6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 </a:t>
            </a:r>
            <a:r>
              <a:rPr lang="zh-CN" altLang="en-US" sz="60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？</a:t>
            </a:r>
            <a:endParaRPr lang="zh-CN" altLang="en-US" sz="600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125" y="3718560"/>
            <a:ext cx="7330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国家防护专家</a:t>
            </a:r>
            <a:r>
              <a:rPr lang="en-US" altLang="zh-CN" sz="3200" b="1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VS </a:t>
            </a:r>
            <a:r>
              <a:rPr lang="zh-CN" altLang="en-US" sz="3200" b="1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丈夫、父亲、儿子</a:t>
            </a:r>
            <a:endParaRPr lang="zh-CN" altLang="en-US" sz="3200" b="1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187960" y="5192107"/>
            <a:ext cx="895731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讨论规则：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四人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小组、组长组织、人人参加，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分钟内完成讨论。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讨论时1人书面记录结论要点，1人准备代表发言。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【2分钟】">
            <a:hlinkClick r:id="" action="ppaction://media"/>
          </p:cNvPr>
          <p:cNvPicPr/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949565" y="3718560"/>
            <a:ext cx="4170680" cy="30480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6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  <p:bldP spid="5" grpId="1"/>
      <p:bldP spid="4" grpId="0"/>
      <p:bldP spid="4" grpId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116" name="图片 115" descr="C:/Users/qing/Desktop/蘑菇云.jpg蘑菇云"/>
          <p:cNvPicPr/>
          <p:nvPr>
            <p:custDataLst>
              <p:tags r:id="rId3"/>
            </p:custDataLst>
          </p:nvPr>
        </p:nvPicPr>
        <p:blipFill>
          <a:blip r:embed="rId4"/>
          <a:srcRect l="8596" r="8596"/>
          <a:stretch>
            <a:fillRect/>
          </a:stretch>
        </p:blipFill>
        <p:spPr>
          <a:xfrm>
            <a:off x="0" y="0"/>
            <a:ext cx="410527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105910" y="168275"/>
            <a:ext cx="808609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/>
              <a:t>    20</a:t>
            </a:r>
            <a:r>
              <a:rPr lang="zh-CN" altLang="en-US" sz="3000" b="1"/>
              <a:t>世纪</a:t>
            </a:r>
            <a:r>
              <a:rPr lang="en-US" altLang="zh-CN" sz="3000" b="1"/>
              <a:t>70</a:t>
            </a:r>
            <a:r>
              <a:rPr lang="zh-CN" altLang="en-US" sz="3000" b="1"/>
              <a:t>年代，钱七虎遇到了科研生涯的第一个艰难挑战</a:t>
            </a:r>
            <a:r>
              <a:rPr lang="en-US" altLang="zh-CN" sz="3000" b="1"/>
              <a:t>——</a:t>
            </a:r>
            <a:r>
              <a:rPr lang="zh-CN" altLang="en-US" sz="3000" b="1"/>
              <a:t>设计能抵御原子弹爆炸冲击的地下飞机洞库防护门。然而这个设计并非易事，需要冒着</a:t>
            </a:r>
            <a:r>
              <a:rPr lang="zh-CN" altLang="en-US" sz="3000" b="1">
                <a:solidFill>
                  <a:srgbClr val="FF0000"/>
                </a:solidFill>
              </a:rPr>
              <a:t>核辐射危险</a:t>
            </a:r>
            <a:r>
              <a:rPr lang="zh-CN" altLang="en-US" sz="3000" b="1"/>
              <a:t>第一时间冲进核爆现场勘察防护门受损情况、变形程度，由此</a:t>
            </a:r>
            <a:r>
              <a:rPr lang="zh-CN" altLang="en-US" sz="3000" b="1">
                <a:solidFill>
                  <a:srgbClr val="FF0000"/>
                </a:solidFill>
              </a:rPr>
              <a:t>获取精确数据</a:t>
            </a:r>
            <a:r>
              <a:rPr lang="zh-CN" altLang="en-US" sz="3000" b="1"/>
              <a:t>，不断进行方案优化。</a:t>
            </a:r>
            <a:endParaRPr lang="zh-CN" altLang="en-US" sz="3000" b="1"/>
          </a:p>
          <a:p>
            <a:r>
              <a:rPr lang="zh-CN" altLang="en-US" sz="3000" b="1"/>
              <a:t> </a:t>
            </a:r>
            <a:r>
              <a:rPr lang="en-US" altLang="zh-CN" sz="3000" b="1"/>
              <a:t>   </a:t>
            </a:r>
            <a:r>
              <a:rPr lang="zh-CN" altLang="en-US" sz="3000" b="1"/>
              <a:t>这时正好传来振奋人心的消息，中国第一颗原子弹</a:t>
            </a:r>
            <a:r>
              <a:rPr lang="zh-CN" altLang="en-US" sz="3000" b="1">
                <a:solidFill>
                  <a:srgbClr val="FF0000"/>
                </a:solidFill>
              </a:rPr>
              <a:t>准备爆破，核弹升级的一手数据就要来</a:t>
            </a:r>
            <a:r>
              <a:rPr lang="zh-CN" altLang="en-US" sz="3000" b="1">
                <a:solidFill>
                  <a:srgbClr val="FF0000"/>
                </a:solidFill>
              </a:rPr>
              <a:t>了！听到这一通知，大家既兴奋又担心</a:t>
            </a:r>
            <a:r>
              <a:rPr lang="en-US" altLang="zh-CN" sz="3000" b="1">
                <a:solidFill>
                  <a:srgbClr val="FF0000"/>
                </a:solidFill>
              </a:rPr>
              <a:t>......</a:t>
            </a:r>
            <a:endParaRPr lang="en-US" altLang="zh-CN" sz="3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5365" y="5687695"/>
            <a:ext cx="74117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数据重要</a:t>
            </a:r>
            <a:r>
              <a:rPr lang="en-US" altLang="zh-CN" sz="54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 or </a:t>
            </a:r>
            <a:r>
              <a:rPr lang="zh-CN" altLang="en-US" sz="54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生命</a:t>
            </a:r>
            <a:r>
              <a:rPr lang="zh-CN" altLang="en-US" sz="54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重要？</a:t>
            </a:r>
            <a:endParaRPr lang="zh-CN" altLang="en-US" sz="5400" b="1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9975" y="4678680"/>
            <a:ext cx="6948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他们兴奋什么？担心的又是什么？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442797" y="65579"/>
            <a:ext cx="588177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4400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钱爷爷的无悔</a:t>
            </a:r>
            <a:r>
              <a:rPr lang="zh-CN" altLang="en-US" sz="4400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选择</a:t>
            </a:r>
            <a:endParaRPr lang="zh-CN" altLang="en-US" sz="4400" dirty="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" name="感动中国人物钱七虎_20231213_00552418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0235" y="712470"/>
            <a:ext cx="10740390" cy="60699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02"/>
            <a:ext cx="12191999" cy="686320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0180" y="262890"/>
            <a:ext cx="8423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请你猜一猜，这是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什么历史事件？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冰雕连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" y="1439545"/>
            <a:ext cx="5574665" cy="4467225"/>
          </a:xfrm>
          <a:prstGeom prst="rect">
            <a:avLst/>
          </a:prstGeom>
        </p:spPr>
      </p:pic>
      <p:pic>
        <p:nvPicPr>
          <p:cNvPr id="6" name="图片 5" descr="冰雕连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39545"/>
            <a:ext cx="5584825" cy="446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0" y="-3705"/>
            <a:ext cx="12204000" cy="68616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15900" y="394970"/>
            <a:ext cx="11761470" cy="628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4"/>
            </p:custDataLst>
          </p:nvPr>
        </p:nvSpPr>
        <p:spPr>
          <a:xfrm>
            <a:off x="2787650" y="394970"/>
            <a:ext cx="7118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二、捍卫国家利益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 descr="303b32313538343931333bb1cabcc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691255" y="478790"/>
            <a:ext cx="514350" cy="51435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7"/>
            </p:custDataLst>
          </p:nvPr>
        </p:nvSpPr>
        <p:spPr>
          <a:xfrm>
            <a:off x="683895" y="1185545"/>
            <a:ext cx="10594340" cy="5499100"/>
          </a:xfrm>
          <a:prstGeom prst="rect">
            <a:avLst/>
          </a:prstGeom>
          <a:noFill/>
          <a:ln w="28575" cmpd="sng">
            <a:solidFill>
              <a:srgbClr val="323232"/>
            </a:solidFill>
            <a:prstDash val="sysDash"/>
          </a:ln>
        </p:spPr>
        <p:txBody>
          <a:bodyPr wrap="square">
            <a:noAutofit/>
          </a:bodyPr>
          <a:lstStyle/>
          <a:p>
            <a:pPr lvl="0" indent="457200" algn="just">
              <a:lnSpc>
                <a:spcPct val="150000"/>
              </a:lnSpc>
              <a:defRPr/>
            </a:pPr>
            <a:r>
              <a:rPr lang="en-US" altLang="zh-CN" sz="32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32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要正确处理国家利益和个人利益的关系</a:t>
            </a:r>
            <a:endParaRPr lang="zh-CN" altLang="en-US" sz="320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indent="457200" algn="just">
              <a:lnSpc>
                <a:spcPct val="150000"/>
              </a:lnSpc>
              <a:defRPr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着眼长远、顾全大局，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以国家利益为重，把国家利益放在第一位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indent="457200" algn="just">
              <a:lnSpc>
                <a:spcPct val="150000"/>
              </a:lnSpc>
              <a:defRPr/>
            </a:pPr>
            <a:r>
              <a:rPr lang="en-US" altLang="zh-CN" sz="320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b.</a:t>
            </a:r>
            <a:r>
              <a:rPr lang="zh-CN" altLang="en-US" sz="320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为了国家利益，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有时不仅需要放弃个人利益，甚至要献出自己的生命</a:t>
            </a:r>
            <a:r>
              <a:rPr lang="zh-CN" altLang="en-US" sz="320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3200" i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indent="457200" algn="just">
              <a:lnSpc>
                <a:spcPct val="150000"/>
              </a:lnSpc>
              <a:defRPr/>
            </a:pPr>
            <a:endParaRPr lang="en-US" alt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15" name="组合 14"/>
          <p:cNvGrpSpPr/>
          <p:nvPr>
            <p:custDataLst>
              <p:tags r:id="rId8"/>
            </p:custDataLst>
          </p:nvPr>
        </p:nvGrpSpPr>
        <p:grpSpPr>
          <a:xfrm>
            <a:off x="1571137" y="4792110"/>
            <a:ext cx="9497451" cy="885654"/>
            <a:chOff x="1697" y="4831"/>
            <a:chExt cx="11221" cy="1046"/>
          </a:xfrm>
        </p:grpSpPr>
        <p:sp>
          <p:nvSpPr>
            <p:cNvPr id="31750" name="文本框 7"/>
            <p:cNvSpPr txBox="1"/>
            <p:nvPr>
              <p:custDataLst>
                <p:tags r:id="rId9"/>
              </p:custDataLst>
            </p:nvPr>
          </p:nvSpPr>
          <p:spPr>
            <a:xfrm>
              <a:off x="1697" y="5012"/>
              <a:ext cx="3792" cy="68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8943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33515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8087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42659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algn="ctr" defTabSz="914400" eaLnBrk="1" hangingPunct="1"/>
              <a:r>
                <a:rPr lang="zh-CN" altLang="en-US" sz="3200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汉仪大黑简" pitchFamily="49" charset="-122"/>
                  <a:ea typeface="汉仪大黑简" pitchFamily="49" charset="-122"/>
                </a:rPr>
                <a:t>国家利益</a:t>
              </a:r>
              <a:endPara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汉仪大黑简" pitchFamily="49" charset="-122"/>
                <a:ea typeface="汉仪大黑简" pitchFamily="49" charset="-122"/>
              </a:endParaRPr>
            </a:p>
          </p:txBody>
        </p:sp>
        <p:sp>
          <p:nvSpPr>
            <p:cNvPr id="31751" name="文本框 8"/>
            <p:cNvSpPr txBox="1"/>
            <p:nvPr>
              <p:custDataLst>
                <p:tags r:id="rId10"/>
              </p:custDataLst>
            </p:nvPr>
          </p:nvSpPr>
          <p:spPr>
            <a:xfrm>
              <a:off x="9126" y="5013"/>
              <a:ext cx="3792" cy="68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8943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33515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8087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42659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algn="ctr" defTabSz="914400" eaLnBrk="1" hangingPunct="1"/>
              <a:r>
                <a:rPr lang="zh-CN" altLang="en-US" sz="3200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汉仪大黑简" pitchFamily="49" charset="-122"/>
                  <a:ea typeface="汉仪大黑简" pitchFamily="49" charset="-122"/>
                </a:rPr>
                <a:t>个人利益</a:t>
              </a:r>
              <a:endPara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汉仪大黑简" pitchFamily="49" charset="-122"/>
                <a:ea typeface="汉仪大黑简" pitchFamily="49" charset="-122"/>
              </a:endParaRPr>
            </a:p>
          </p:txBody>
        </p:sp>
        <p:cxnSp>
          <p:nvCxnSpPr>
            <p:cNvPr id="31752" name="直接箭头连接符 3"/>
            <p:cNvCxnSpPr/>
            <p:nvPr>
              <p:custDataLst>
                <p:tags r:id="rId11"/>
              </p:custDataLst>
            </p:nvPr>
          </p:nvCxnSpPr>
          <p:spPr>
            <a:xfrm>
              <a:off x="5683" y="5362"/>
              <a:ext cx="3037" cy="26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 type="triangle"/>
              <a:tailEnd type="triangle"/>
            </a:ln>
          </p:spPr>
        </p:cxnSp>
        <p:sp>
          <p:nvSpPr>
            <p:cNvPr id="31753" name="Rectangle 1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6369" y="4831"/>
              <a:ext cx="2351" cy="48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en-US" sz="2100">
                  <a:effectLst>
                    <a:outerShdw blurRad="38100" dist="38100" dir="2700000" algn="tl">
                      <a:schemeClr val="bg2"/>
                    </a:outerShdw>
                  </a:effectLst>
                  <a:ea typeface="方正粗黑宋简体" panose="02000000000000000000" pitchFamily="2" charset="-122"/>
                </a:rPr>
                <a:t>根本上一致</a:t>
              </a:r>
              <a:endParaRPr lang="zh-CN" altLang="en-US" sz="2100">
                <a:effectLst>
                  <a:outerShdw blurRad="38100" dist="38100" dir="2700000" algn="tl">
                    <a:schemeClr val="bg2"/>
                  </a:outerShdw>
                </a:effectLst>
                <a:ea typeface="方正粗黑宋简体" panose="02000000000000000000" pitchFamily="2" charset="-122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204" y="5388"/>
              <a:ext cx="2922" cy="48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zh-CN" altLang="en-US" sz="2100">
                  <a:solidFill>
                    <a:srgbClr val="000066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方正粗黑宋简体" panose="02000000000000000000" pitchFamily="2" charset="-122"/>
                </a:rPr>
                <a:t>难免产生矛盾</a:t>
              </a:r>
              <a:endParaRPr lang="zh-CN" altLang="en-US" sz="2100">
                <a:solidFill>
                  <a:srgbClr val="000066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4"/>
            </p:custDataLst>
          </p:nvPr>
        </p:nvGrpSpPr>
        <p:grpSpPr>
          <a:xfrm>
            <a:off x="1956899" y="5611091"/>
            <a:ext cx="8374279" cy="1074470"/>
            <a:chOff x="2092" y="5886"/>
            <a:chExt cx="9894" cy="1269"/>
          </a:xfrm>
        </p:grpSpPr>
        <p:sp>
          <p:nvSpPr>
            <p:cNvPr id="31755" name="箭头: 下 5"/>
            <p:cNvSpPr/>
            <p:nvPr>
              <p:custDataLst>
                <p:tags r:id="rId15"/>
              </p:custDataLst>
            </p:nvPr>
          </p:nvSpPr>
          <p:spPr>
            <a:xfrm>
              <a:off x="7039" y="5886"/>
              <a:ext cx="324" cy="54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algn="ctr" eaLnBrk="1" hangingPunct="1"/>
              <a:endParaRPr lang="zh-CN" altLang="en-US" sz="1300" b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2092" y="6466"/>
              <a:ext cx="9894" cy="689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8943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33515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8087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4265930" indent="-608330" defTabSz="685800" fontAlgn="base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algn="ctr" defTabSz="914400" eaLnBrk="1" hangingPunct="1"/>
              <a:r>
                <a:rPr lang="zh-CN" altLang="en-US" sz="3200">
                  <a:effectLst>
                    <a:outerShdw blurRad="38100" dist="38100" dir="2700000" algn="tl">
                      <a:schemeClr val="bg2"/>
                    </a:outerShdw>
                  </a:effectLst>
                  <a:latin typeface="汉仪大黑简" pitchFamily="49" charset="-122"/>
                  <a:ea typeface="汉仪大黑简" pitchFamily="49" charset="-122"/>
                </a:rPr>
                <a:t>以国家利益为重，把国家利益放在第一位</a:t>
              </a:r>
              <a:endParaRPr lang="zh-CN" altLang="en-US" sz="3200">
                <a:effectLst>
                  <a:outerShdw blurRad="38100" dist="38100" dir="2700000" algn="tl">
                    <a:schemeClr val="bg2"/>
                  </a:outerShdw>
                </a:effectLst>
                <a:latin typeface="汉仪大黑简" pitchFamily="49" charset="-122"/>
                <a:ea typeface="汉仪大黑简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39620" y="5610860"/>
            <a:ext cx="3247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（整体利益）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8463915" y="5554980"/>
            <a:ext cx="2621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</a:t>
            </a:r>
            <a:r>
              <a:rPr lang="zh-CN" altLang="en-US" sz="2800"/>
              <a:t>局部利益）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38" grpId="0" bldLvl="0" animBg="1"/>
      <p:bldP spid="2" grpId="0"/>
      <p:bldP spid="2" grpId="1"/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3" name="TextBox 4"/>
          <p:cNvSpPr txBox="1"/>
          <p:nvPr/>
        </p:nvSpPr>
        <p:spPr>
          <a:xfrm>
            <a:off x="388239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A-1022140" descr="图片包含 天空, 户外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screen"/>
          <a:srcRect l="751" b="4699"/>
          <a:stretch>
            <a:fillRect/>
          </a:stretch>
        </p:blipFill>
        <p:spPr>
          <a:xfrm>
            <a:off x="0" y="-4016375"/>
            <a:ext cx="6269990" cy="11134090"/>
          </a:xfrm>
          <a:prstGeom prst="rect">
            <a:avLst/>
          </a:prstGeom>
        </p:spPr>
      </p:pic>
      <p:sp>
        <p:nvSpPr>
          <p:cNvPr id="12" name="PA-10228"/>
          <p:cNvSpPr/>
          <p:nvPr>
            <p:custDataLst>
              <p:tags r:id="rId5"/>
            </p:custDataLst>
          </p:nvPr>
        </p:nvSpPr>
        <p:spPr>
          <a:xfrm rot="271691">
            <a:off x="4232910" y="2272030"/>
            <a:ext cx="7345045" cy="272732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PA-10229"/>
          <p:cNvSpPr/>
          <p:nvPr>
            <p:custDataLst>
              <p:tags r:id="rId6"/>
            </p:custDataLst>
          </p:nvPr>
        </p:nvSpPr>
        <p:spPr>
          <a:xfrm>
            <a:off x="4440555" y="2527300"/>
            <a:ext cx="7065645" cy="2553335"/>
          </a:xfrm>
          <a:prstGeom prst="rect">
            <a:avLst/>
          </a:prstGeom>
          <a:solidFill>
            <a:schemeClr val="bg1"/>
          </a:solidFill>
          <a:ln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ym typeface="+mn-ea"/>
              </a:rPr>
              <a:t>答卷一</a:t>
            </a:r>
            <a:r>
              <a:rPr lang="en-US" altLang="zh-CN">
                <a:sym typeface="+mn-ea"/>
              </a:rPr>
              <a:t> 革命先辈 引领向前</a:t>
            </a:r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516755" y="3451860"/>
            <a:ext cx="6777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议题三：硬核爱国，是激情还是</a:t>
            </a:r>
            <a:r>
              <a:rPr lang="zh-CN" altLang="en-US" sz="3200">
                <a:solidFill>
                  <a:srgbClr val="C00000"/>
                </a:solidFill>
              </a:rPr>
              <a:t>理性？</a:t>
            </a:r>
            <a:endParaRPr lang="zh-CN" altLang="en-US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6055" y="205105"/>
            <a:ext cx="6608445" cy="2399665"/>
          </a:xfrm>
          <a:prstGeom prst="rect">
            <a:avLst/>
          </a:prstGeom>
          <a:ln w="6350" cap="flat" cmpd="sng" algn="ctr">
            <a:solidFill>
              <a:schemeClr val="accent2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事件回顾</a:t>
            </a:r>
            <a:endParaRPr lang="en-US" altLang="zh-CN" sz="3000" b="1" kern="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0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H&amp;M</a:t>
            </a:r>
            <a:r>
              <a:rPr lang="zh-CN" altLang="zh-CN" sz="3000" b="1" kern="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、耐克等国外品牌声称新疆存在“强迫劳动、歧视少数民族”的问题，拒绝使用新疆棉花产品，傲慢态度，</a:t>
            </a:r>
            <a:r>
              <a:rPr lang="zh-CN" altLang="zh-CN" sz="30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引发众怒。</a:t>
            </a:r>
            <a:endParaRPr lang="en-US" altLang="zh-CN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58660" y="205105"/>
            <a:ext cx="4999355" cy="2861310"/>
          </a:xfrm>
          <a:prstGeom prst="rect">
            <a:avLst/>
          </a:prstGeom>
          <a:ln w="6350" cap="flat" cmpd="sng" algn="ctr">
            <a:solidFill>
              <a:schemeClr val="accent2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rtlCol="0">
            <a:noAutofit/>
          </a:bodyPr>
          <a:p>
            <a:pPr algn="just"/>
            <a:r>
              <a:rPr lang="en-US" altLang="zh-CN" sz="30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zh-CN" sz="30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此次事件的发生并非偶然，早在一年前，美国政府就对新疆棉产业频频打压，针对新疆棉企业发布进口禁令，几乎封堵新疆棉产业的出口渠道。</a:t>
            </a:r>
            <a:endParaRPr lang="zh-CN" altLang="zh-CN" sz="3000" b="1" kern="0" spc="4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/>
            <a:r>
              <a:rPr lang="zh-CN" altLang="zh-CN" sz="30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30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en-US" altLang="zh-CN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95270" y="6266815"/>
            <a:ext cx="7840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这种抹黑、抵制新疆棉的行为目的何在？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外交部澄清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6055" y="2678430"/>
            <a:ext cx="6816725" cy="348678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7221855" y="3295015"/>
            <a:ext cx="4854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94855" y="3168015"/>
            <a:ext cx="4854575" cy="299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en-US" altLang="zh-CN" sz="32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zh-CN" sz="32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曾任前美国国务卿幕僚长的上校说：</a:t>
            </a:r>
            <a:r>
              <a:rPr lang="en-US" altLang="zh-CN" sz="32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中国新疆有两千万维吾尔族人，如果</a:t>
            </a:r>
            <a:r>
              <a:rPr lang="en-US" altLang="zh-CN" sz="32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CIA</a:t>
            </a:r>
            <a:r>
              <a:rPr lang="zh-CN" altLang="en-US" sz="3200" b="1" kern="0" spc="4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想破坏中国的稳定，最好的办法就是制造动荡，从内部搞乱中国。</a:t>
            </a:r>
            <a:endParaRPr lang="zh-CN" altLang="en-US" sz="3200" b="1" kern="0" spc="4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31" fill="hold" display="1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8" grpId="0"/>
      <p:bldP spid="8" grpId="1"/>
      <p:bldP spid="13" grpId="0"/>
      <p:bldP spid="1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0" y="-3705"/>
            <a:ext cx="12204000" cy="68616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07988" y="394970"/>
            <a:ext cx="11376025" cy="6049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"/>
            </p:custDataLst>
          </p:nvPr>
        </p:nvSpPr>
        <p:spPr>
          <a:xfrm>
            <a:off x="956945" y="1520825"/>
            <a:ext cx="10279380" cy="2749550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60000"/>
              </a:lnSpc>
            </a:pPr>
            <a:r>
              <a:rPr lang="en-US" altLang="zh-CN" sz="24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u="sng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600" u="sng">
                <a:latin typeface="Calibri" panose="020F0502020204030204" charset="0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坚持国家利益至上，</a:t>
            </a:r>
            <a:r>
              <a:rPr lang="zh-CN" altLang="en-US"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我们要</a:t>
            </a:r>
            <a:r>
              <a:rPr lang="zh-CN" altLang="en-US" sz="36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树立和增强危机意识和防范意识</a:t>
            </a:r>
            <a:r>
              <a:rPr lang="zh-CN" altLang="en-US"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。对危害国家利益、威胁国家生存发展的行为时刻保持警惕。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5"/>
            </p:custDataLst>
          </p:nvPr>
        </p:nvSpPr>
        <p:spPr>
          <a:xfrm>
            <a:off x="2138045" y="674370"/>
            <a:ext cx="6455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一、树立维护国家利益意识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 descr="303b32313538343931333bb1cabcc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94740" y="739775"/>
            <a:ext cx="514350" cy="514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731135"/>
            <a:ext cx="6858000" cy="12192000"/>
          </a:xfrm>
          <a:prstGeom prst="rect">
            <a:avLst/>
          </a:prstGeom>
        </p:spPr>
      </p:pic>
      <p:sp>
        <p:nvSpPr>
          <p:cNvPr id="28" name="TextBox 8"/>
          <p:cNvSpPr txBox="1"/>
          <p:nvPr>
            <p:custDataLst>
              <p:tags r:id="rId3"/>
            </p:custDataLst>
          </p:nvPr>
        </p:nvSpPr>
        <p:spPr>
          <a:xfrm>
            <a:off x="130878" y="250789"/>
            <a:ext cx="11796894" cy="1198880"/>
          </a:xfrm>
          <a:prstGeom prst="rect">
            <a:avLst/>
          </a:prstGeom>
          <a:noFill/>
          <a:ln w="19050">
            <a:solidFill>
              <a:srgbClr val="44546A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0065AC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914400"/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请以四人小组为单位，讨论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分钟，选择两位网友的观点进行点评。</a:t>
            </a:r>
            <a:endParaRPr lang="zh-CN" altLang="en-US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0040" y="1815465"/>
            <a:ext cx="9088131" cy="732790"/>
            <a:chOff x="681372" y="2057538"/>
            <a:chExt cx="10769528" cy="1172864"/>
          </a:xfrm>
        </p:grpSpPr>
        <p:sp>
          <p:nvSpPr>
            <p:cNvPr id="17" name="圆角矩形 10"/>
            <p:cNvSpPr/>
            <p:nvPr>
              <p:custDataLst>
                <p:tags r:id="rId4"/>
              </p:custDataLst>
            </p:nvPr>
          </p:nvSpPr>
          <p:spPr>
            <a:xfrm>
              <a:off x="681372" y="2057538"/>
              <a:ext cx="10769528" cy="117286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  <p:sp>
          <p:nvSpPr>
            <p:cNvPr id="18" name="PA-10226"/>
            <p:cNvSpPr/>
            <p:nvPr>
              <p:custDataLst>
                <p:tags r:id="rId5"/>
              </p:custDataLst>
            </p:nvPr>
          </p:nvSpPr>
          <p:spPr>
            <a:xfrm>
              <a:off x="950008" y="2226251"/>
              <a:ext cx="9886854" cy="83543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抵制从我做起，不会再购买抵制新疆棉的品牌。</a:t>
              </a:r>
              <a:endPara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圆角矩形 16"/>
            <p:cNvSpPr/>
            <p:nvPr>
              <p:custDataLst>
                <p:tags r:id="rId6"/>
              </p:custDataLst>
            </p:nvPr>
          </p:nvSpPr>
          <p:spPr>
            <a:xfrm>
              <a:off x="681372" y="2057538"/>
              <a:ext cx="137387" cy="1172864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0040" y="3044190"/>
            <a:ext cx="9189085" cy="732790"/>
            <a:chOff x="681372" y="2057538"/>
            <a:chExt cx="10858153" cy="1172864"/>
          </a:xfrm>
        </p:grpSpPr>
        <p:sp>
          <p:nvSpPr>
            <p:cNvPr id="29" name="圆角矩形 10"/>
            <p:cNvSpPr/>
            <p:nvPr>
              <p:custDataLst>
                <p:tags r:id="rId7"/>
              </p:custDataLst>
            </p:nvPr>
          </p:nvSpPr>
          <p:spPr>
            <a:xfrm>
              <a:off x="681372" y="2057538"/>
              <a:ext cx="10769528" cy="1172864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  <p:sp>
          <p:nvSpPr>
            <p:cNvPr id="30" name="PA-10226"/>
            <p:cNvSpPr/>
            <p:nvPr>
              <p:custDataLst>
                <p:tags r:id="rId8"/>
              </p:custDataLst>
            </p:nvPr>
          </p:nvSpPr>
          <p:spPr>
            <a:xfrm>
              <a:off x="911352" y="2226072"/>
              <a:ext cx="10628173" cy="83543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这些店竟然还开着！！我们一起去</a:t>
              </a:r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砸！</a:t>
              </a:r>
              <a:endPara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圆角矩形 16"/>
            <p:cNvSpPr/>
            <p:nvPr>
              <p:custDataLst>
                <p:tags r:id="rId9"/>
              </p:custDataLst>
            </p:nvPr>
          </p:nvSpPr>
          <p:spPr>
            <a:xfrm>
              <a:off x="681372" y="2057538"/>
              <a:ext cx="137387" cy="1172864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4005" y="4191635"/>
            <a:ext cx="9189085" cy="1058545"/>
            <a:chOff x="681372" y="2057538"/>
            <a:chExt cx="10858153" cy="1694250"/>
          </a:xfrm>
        </p:grpSpPr>
        <p:sp>
          <p:nvSpPr>
            <p:cNvPr id="4" name="圆角矩形 10"/>
            <p:cNvSpPr/>
            <p:nvPr>
              <p:custDataLst>
                <p:tags r:id="rId10"/>
              </p:custDataLst>
            </p:nvPr>
          </p:nvSpPr>
          <p:spPr>
            <a:xfrm>
              <a:off x="681372" y="2057538"/>
              <a:ext cx="10769613" cy="1694250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  <p:sp>
          <p:nvSpPr>
            <p:cNvPr id="8" name="PA-10226"/>
            <p:cNvSpPr/>
            <p:nvPr>
              <p:custDataLst>
                <p:tags r:id="rId11"/>
              </p:custDataLst>
            </p:nvPr>
          </p:nvSpPr>
          <p:spPr>
            <a:xfrm>
              <a:off x="911352" y="2226072"/>
              <a:ext cx="10628173" cy="152553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我今天出门竟然还有人穿着耐克鞋，要是爱国，就应该全部都扔掉</a:t>
              </a:r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销毁。</a:t>
              </a:r>
              <a:endPara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16"/>
            <p:cNvSpPr/>
            <p:nvPr>
              <p:custDataLst>
                <p:tags r:id="rId12"/>
              </p:custDataLst>
            </p:nvPr>
          </p:nvSpPr>
          <p:spPr>
            <a:xfrm>
              <a:off x="681372" y="2057538"/>
              <a:ext cx="166575" cy="1693233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4005" y="5502910"/>
            <a:ext cx="9189085" cy="1058545"/>
            <a:chOff x="681372" y="2057538"/>
            <a:chExt cx="10858153" cy="1694250"/>
          </a:xfrm>
        </p:grpSpPr>
        <p:sp>
          <p:nvSpPr>
            <p:cNvPr id="12" name="圆角矩形 10"/>
            <p:cNvSpPr/>
            <p:nvPr>
              <p:custDataLst>
                <p:tags r:id="rId13"/>
              </p:custDataLst>
            </p:nvPr>
          </p:nvSpPr>
          <p:spPr>
            <a:xfrm>
              <a:off x="681372" y="2057538"/>
              <a:ext cx="10769613" cy="1694250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  <p:sp>
          <p:nvSpPr>
            <p:cNvPr id="13" name="PA-10226"/>
            <p:cNvSpPr/>
            <p:nvPr>
              <p:custDataLst>
                <p:tags r:id="rId14"/>
              </p:custDataLst>
            </p:nvPr>
          </p:nvSpPr>
          <p:spPr>
            <a:xfrm>
              <a:off x="911352" y="2226072"/>
              <a:ext cx="10628173" cy="152553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大家一定要团结起来，拥护政府的外交行动，表达自己的爱国情感，一定要</a:t>
              </a:r>
              <a:r>
                <a:rPr lang="zh-CN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长记性。</a:t>
              </a:r>
              <a:endPara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6"/>
            <p:cNvSpPr/>
            <p:nvPr>
              <p:custDataLst>
                <p:tags r:id="rId15"/>
              </p:custDataLst>
            </p:nvPr>
          </p:nvSpPr>
          <p:spPr>
            <a:xfrm>
              <a:off x="681372" y="2057538"/>
              <a:ext cx="166575" cy="1693233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kumimoji="1" lang="zh-CN" altLang="en-US">
                <a:solidFill>
                  <a:srgbClr val="C00000"/>
                </a:solidFill>
                <a:latin typeface="Source Han Sans Regular" panose="020B0500000000000000" pitchFamily="34" charset="-122"/>
                <a:ea typeface="Source Han Sans Regular" panose="020B0500000000000000" pitchFamily="34" charset="-122"/>
              </a:endParaRPr>
            </a:p>
          </p:txBody>
        </p:sp>
      </p:grpSp>
      <p:pic>
        <p:nvPicPr>
          <p:cNvPr id="5" name="3分钟">
            <a:hlinkClick r:id="" action="ppaction://media"/>
          </p:cNvPr>
          <p:cNvPicPr/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483090" y="4768850"/>
            <a:ext cx="2640330" cy="1792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8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0" y="-3705"/>
            <a:ext cx="12204000" cy="68616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15900" y="394970"/>
            <a:ext cx="11761470" cy="628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4"/>
            </p:custDataLst>
          </p:nvPr>
        </p:nvSpPr>
        <p:spPr>
          <a:xfrm>
            <a:off x="3809365" y="857885"/>
            <a:ext cx="5332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二、捍卫国家利益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 descr="303b32313538343931333bb1cabcc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809365" y="908685"/>
            <a:ext cx="514350" cy="514350"/>
          </a:xfrm>
          <a:prstGeom prst="rect">
            <a:avLst/>
          </a:prstGeom>
        </p:spPr>
      </p:pic>
      <p:sp>
        <p:nvSpPr>
          <p:cNvPr id="48" name="文本框 47"/>
          <p:cNvSpPr txBox="1"/>
          <p:nvPr>
            <p:custDataLst>
              <p:tags r:id="rId7"/>
            </p:custDataLst>
          </p:nvPr>
        </p:nvSpPr>
        <p:spPr>
          <a:xfrm>
            <a:off x="1753235" y="2077720"/>
            <a:ext cx="8890000" cy="2667000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ysDash"/>
          </a:ln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2.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坚决同一切损害国家利益的行为作斗争。</a:t>
            </a:r>
            <a:endParaRPr lang="zh-CN" altLang="en-US" sz="3600" b="1">
              <a:solidFill>
                <a:srgbClr val="4F0FB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自觉遵守道德和法律，积极维护国家团结稳定的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局面。</a:t>
            </a:r>
            <a:endParaRPr lang="zh-CN" altLang="en-US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 descr="303b32313539363737343bbdb2bde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24110" y="4186555"/>
            <a:ext cx="2498090" cy="24980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 l="43263"/>
          <a:stretch>
            <a:fillRect/>
          </a:stretch>
        </p:blipFill>
        <p:spPr>
          <a:xfrm>
            <a:off x="0" y="91440"/>
            <a:ext cx="1684655" cy="545465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 rot="21314498">
            <a:off x="1795780" y="337820"/>
            <a:ext cx="8411210" cy="6254115"/>
          </a:xfrm>
          <a:custGeom>
            <a:avLst/>
            <a:gdLst>
              <a:gd name="connsiteX0" fmla="*/ 8410936 w 8410937"/>
              <a:gd name="connsiteY0" fmla="*/ 0 h 5746578"/>
              <a:gd name="connsiteX1" fmla="*/ 8410937 w 8410937"/>
              <a:gd name="connsiteY1" fmla="*/ 5746578 h 5746578"/>
              <a:gd name="connsiteX2" fmla="*/ 0 w 8410937"/>
              <a:gd name="connsiteY2" fmla="*/ 5046446 h 5746578"/>
              <a:gd name="connsiteX3" fmla="*/ 0 w 8410937"/>
              <a:gd name="connsiteY3" fmla="*/ 0 h 5746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0937" h="5746578">
                <a:moveTo>
                  <a:pt x="8410936" y="0"/>
                </a:moveTo>
                <a:lnTo>
                  <a:pt x="8410937" y="5746578"/>
                </a:lnTo>
                <a:lnTo>
                  <a:pt x="0" y="5046446"/>
                </a:lnTo>
                <a:lnTo>
                  <a:pt x="0" y="0"/>
                </a:lnTo>
                <a:close/>
              </a:path>
            </a:pathLst>
          </a:custGeom>
          <a:solidFill>
            <a:srgbClr val="D0222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/>
          </a:p>
        </p:txBody>
      </p:sp>
      <p:sp>
        <p:nvSpPr>
          <p:cNvPr id="14" name="任意多边形 13"/>
          <p:cNvSpPr/>
          <p:nvPr/>
        </p:nvSpPr>
        <p:spPr>
          <a:xfrm>
            <a:off x="2132965" y="233680"/>
            <a:ext cx="8411210" cy="5778500"/>
          </a:xfrm>
          <a:custGeom>
            <a:avLst/>
            <a:gdLst>
              <a:gd name="connsiteX0" fmla="*/ 0 w 8410936"/>
              <a:gd name="connsiteY0" fmla="*/ 0 h 5388246"/>
              <a:gd name="connsiteX1" fmla="*/ 8410936 w 8410936"/>
              <a:gd name="connsiteY1" fmla="*/ 0 h 5388246"/>
              <a:gd name="connsiteX2" fmla="*/ 8410936 w 8410936"/>
              <a:gd name="connsiteY2" fmla="*/ 5388246 h 5388246"/>
              <a:gd name="connsiteX3" fmla="*/ 0 w 8410936"/>
              <a:gd name="connsiteY3" fmla="*/ 5388246 h 538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0936" h="5388246">
                <a:moveTo>
                  <a:pt x="0" y="0"/>
                </a:moveTo>
                <a:lnTo>
                  <a:pt x="8410936" y="0"/>
                </a:lnTo>
                <a:lnTo>
                  <a:pt x="8410936" y="5388246"/>
                </a:lnTo>
                <a:lnTo>
                  <a:pt x="0" y="5388246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 w="28575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图片包含 桌子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37996"/>
            <a:ext cx="12192000" cy="620004"/>
          </a:xfrm>
          <a:prstGeom prst="rect">
            <a:avLst/>
          </a:prstGeom>
        </p:spPr>
      </p:pic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2266724" y="336932"/>
            <a:ext cx="860426" cy="768351"/>
          </a:xfrm>
          <a:custGeom>
            <a:avLst/>
            <a:gdLst>
              <a:gd name="T0" fmla="*/ 0 w 618"/>
              <a:gd name="T1" fmla="*/ 303 h 552"/>
              <a:gd name="T2" fmla="*/ 61 w 618"/>
              <a:gd name="T3" fmla="*/ 100 h 552"/>
              <a:gd name="T4" fmla="*/ 230 w 618"/>
              <a:gd name="T5" fmla="*/ 2 h 552"/>
              <a:gd name="T6" fmla="*/ 248 w 618"/>
              <a:gd name="T7" fmla="*/ 13 h 552"/>
              <a:gd name="T8" fmla="*/ 256 w 618"/>
              <a:gd name="T9" fmla="*/ 82 h 552"/>
              <a:gd name="T10" fmla="*/ 248 w 618"/>
              <a:gd name="T11" fmla="*/ 95 h 552"/>
              <a:gd name="T12" fmla="*/ 165 w 618"/>
              <a:gd name="T13" fmla="*/ 155 h 552"/>
              <a:gd name="T14" fmla="*/ 142 w 618"/>
              <a:gd name="T15" fmla="*/ 205 h 552"/>
              <a:gd name="T16" fmla="*/ 191 w 618"/>
              <a:gd name="T17" fmla="*/ 264 h 552"/>
              <a:gd name="T18" fmla="*/ 192 w 618"/>
              <a:gd name="T19" fmla="*/ 264 h 552"/>
              <a:gd name="T20" fmla="*/ 242 w 618"/>
              <a:gd name="T21" fmla="*/ 311 h 552"/>
              <a:gd name="T22" fmla="*/ 242 w 618"/>
              <a:gd name="T23" fmla="*/ 505 h 552"/>
              <a:gd name="T24" fmla="*/ 192 w 618"/>
              <a:gd name="T25" fmla="*/ 552 h 552"/>
              <a:gd name="T26" fmla="*/ 51 w 618"/>
              <a:gd name="T27" fmla="*/ 552 h 552"/>
              <a:gd name="T28" fmla="*/ 0 w 618"/>
              <a:gd name="T29" fmla="*/ 505 h 552"/>
              <a:gd name="T30" fmla="*/ 0 w 618"/>
              <a:gd name="T31" fmla="*/ 303 h 552"/>
              <a:gd name="T32" fmla="*/ 361 w 618"/>
              <a:gd name="T33" fmla="*/ 303 h 552"/>
              <a:gd name="T34" fmla="*/ 422 w 618"/>
              <a:gd name="T35" fmla="*/ 100 h 552"/>
              <a:gd name="T36" fmla="*/ 591 w 618"/>
              <a:gd name="T37" fmla="*/ 2 h 552"/>
              <a:gd name="T38" fmla="*/ 609 w 618"/>
              <a:gd name="T39" fmla="*/ 13 h 552"/>
              <a:gd name="T40" fmla="*/ 617 w 618"/>
              <a:gd name="T41" fmla="*/ 82 h 552"/>
              <a:gd name="T42" fmla="*/ 609 w 618"/>
              <a:gd name="T43" fmla="*/ 95 h 552"/>
              <a:gd name="T44" fmla="*/ 526 w 618"/>
              <a:gd name="T45" fmla="*/ 155 h 552"/>
              <a:gd name="T46" fmla="*/ 503 w 618"/>
              <a:gd name="T47" fmla="*/ 205 h 552"/>
              <a:gd name="T48" fmla="*/ 552 w 618"/>
              <a:gd name="T49" fmla="*/ 264 h 552"/>
              <a:gd name="T50" fmla="*/ 553 w 618"/>
              <a:gd name="T51" fmla="*/ 264 h 552"/>
              <a:gd name="T52" fmla="*/ 603 w 618"/>
              <a:gd name="T53" fmla="*/ 311 h 552"/>
              <a:gd name="T54" fmla="*/ 603 w 618"/>
              <a:gd name="T55" fmla="*/ 505 h 552"/>
              <a:gd name="T56" fmla="*/ 553 w 618"/>
              <a:gd name="T57" fmla="*/ 552 h 552"/>
              <a:gd name="T58" fmla="*/ 412 w 618"/>
              <a:gd name="T59" fmla="*/ 552 h 552"/>
              <a:gd name="T60" fmla="*/ 361 w 618"/>
              <a:gd name="T61" fmla="*/ 505 h 552"/>
              <a:gd name="T62" fmla="*/ 361 w 618"/>
              <a:gd name="T63" fmla="*/ 303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8" h="552">
                <a:moveTo>
                  <a:pt x="0" y="303"/>
                </a:moveTo>
                <a:cubicBezTo>
                  <a:pt x="0" y="215"/>
                  <a:pt x="20" y="147"/>
                  <a:pt x="61" y="100"/>
                </a:cubicBezTo>
                <a:cubicBezTo>
                  <a:pt x="98" y="55"/>
                  <a:pt x="155" y="23"/>
                  <a:pt x="230" y="2"/>
                </a:cubicBezTo>
                <a:cubicBezTo>
                  <a:pt x="239" y="0"/>
                  <a:pt x="247" y="5"/>
                  <a:pt x="248" y="13"/>
                </a:cubicBezTo>
                <a:cubicBezTo>
                  <a:pt x="256" y="82"/>
                  <a:pt x="256" y="82"/>
                  <a:pt x="256" y="82"/>
                </a:cubicBezTo>
                <a:cubicBezTo>
                  <a:pt x="257" y="88"/>
                  <a:pt x="254" y="93"/>
                  <a:pt x="248" y="95"/>
                </a:cubicBezTo>
                <a:cubicBezTo>
                  <a:pt x="211" y="110"/>
                  <a:pt x="183" y="130"/>
                  <a:pt x="165" y="155"/>
                </a:cubicBezTo>
                <a:cubicBezTo>
                  <a:pt x="155" y="169"/>
                  <a:pt x="148" y="186"/>
                  <a:pt x="142" y="205"/>
                </a:cubicBezTo>
                <a:cubicBezTo>
                  <a:pt x="134" y="234"/>
                  <a:pt x="158" y="264"/>
                  <a:pt x="191" y="264"/>
                </a:cubicBezTo>
                <a:cubicBezTo>
                  <a:pt x="192" y="264"/>
                  <a:pt x="192" y="264"/>
                  <a:pt x="192" y="264"/>
                </a:cubicBezTo>
                <a:cubicBezTo>
                  <a:pt x="220" y="264"/>
                  <a:pt x="242" y="285"/>
                  <a:pt x="242" y="311"/>
                </a:cubicBezTo>
                <a:cubicBezTo>
                  <a:pt x="242" y="505"/>
                  <a:pt x="242" y="505"/>
                  <a:pt x="242" y="505"/>
                </a:cubicBezTo>
                <a:cubicBezTo>
                  <a:pt x="242" y="531"/>
                  <a:pt x="220" y="552"/>
                  <a:pt x="192" y="552"/>
                </a:cubicBezTo>
                <a:cubicBezTo>
                  <a:pt x="51" y="552"/>
                  <a:pt x="51" y="552"/>
                  <a:pt x="51" y="552"/>
                </a:cubicBezTo>
                <a:cubicBezTo>
                  <a:pt x="23" y="552"/>
                  <a:pt x="0" y="531"/>
                  <a:pt x="0" y="505"/>
                </a:cubicBezTo>
                <a:lnTo>
                  <a:pt x="0" y="303"/>
                </a:lnTo>
                <a:close/>
                <a:moveTo>
                  <a:pt x="361" y="303"/>
                </a:moveTo>
                <a:cubicBezTo>
                  <a:pt x="361" y="215"/>
                  <a:pt x="381" y="147"/>
                  <a:pt x="422" y="100"/>
                </a:cubicBezTo>
                <a:cubicBezTo>
                  <a:pt x="459" y="55"/>
                  <a:pt x="516" y="23"/>
                  <a:pt x="591" y="2"/>
                </a:cubicBezTo>
                <a:cubicBezTo>
                  <a:pt x="599" y="0"/>
                  <a:pt x="608" y="5"/>
                  <a:pt x="609" y="13"/>
                </a:cubicBezTo>
                <a:cubicBezTo>
                  <a:pt x="617" y="82"/>
                  <a:pt x="617" y="82"/>
                  <a:pt x="617" y="82"/>
                </a:cubicBezTo>
                <a:cubicBezTo>
                  <a:pt x="618" y="88"/>
                  <a:pt x="615" y="93"/>
                  <a:pt x="609" y="95"/>
                </a:cubicBezTo>
                <a:cubicBezTo>
                  <a:pt x="572" y="110"/>
                  <a:pt x="544" y="130"/>
                  <a:pt x="526" y="155"/>
                </a:cubicBezTo>
                <a:cubicBezTo>
                  <a:pt x="516" y="169"/>
                  <a:pt x="509" y="186"/>
                  <a:pt x="503" y="205"/>
                </a:cubicBezTo>
                <a:cubicBezTo>
                  <a:pt x="494" y="234"/>
                  <a:pt x="519" y="264"/>
                  <a:pt x="552" y="264"/>
                </a:cubicBezTo>
                <a:cubicBezTo>
                  <a:pt x="553" y="264"/>
                  <a:pt x="553" y="264"/>
                  <a:pt x="553" y="264"/>
                </a:cubicBezTo>
                <a:cubicBezTo>
                  <a:pt x="580" y="264"/>
                  <a:pt x="603" y="285"/>
                  <a:pt x="603" y="311"/>
                </a:cubicBezTo>
                <a:cubicBezTo>
                  <a:pt x="603" y="505"/>
                  <a:pt x="603" y="505"/>
                  <a:pt x="603" y="505"/>
                </a:cubicBezTo>
                <a:cubicBezTo>
                  <a:pt x="603" y="531"/>
                  <a:pt x="580" y="552"/>
                  <a:pt x="553" y="552"/>
                </a:cubicBezTo>
                <a:cubicBezTo>
                  <a:pt x="412" y="552"/>
                  <a:pt x="412" y="552"/>
                  <a:pt x="412" y="552"/>
                </a:cubicBezTo>
                <a:cubicBezTo>
                  <a:pt x="384" y="552"/>
                  <a:pt x="361" y="531"/>
                  <a:pt x="361" y="505"/>
                </a:cubicBezTo>
                <a:lnTo>
                  <a:pt x="361" y="303"/>
                </a:lnTo>
                <a:close/>
              </a:path>
            </a:pathLst>
          </a:custGeom>
          <a:solidFill>
            <a:srgbClr val="D02227">
              <a:alpha val="3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1"/>
          <p:cNvSpPr txBox="1"/>
          <p:nvPr>
            <p:custDataLst>
              <p:tags r:id="rId3"/>
            </p:custDataLst>
          </p:nvPr>
        </p:nvSpPr>
        <p:spPr>
          <a:xfrm>
            <a:off x="3127375" y="482600"/>
            <a:ext cx="7211060" cy="16414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D02227"/>
                </a:solidFill>
                <a:latin typeface="黑体" panose="02010609060101010101" charset="-122"/>
                <a:ea typeface="黑体" panose="02010609060101010101" charset="-122"/>
              </a:rPr>
              <a:t>作为新时代的中国青年，我们自当铭记先辈们的英勇奉献，坚决维护国家利益，自觉承担起护国的责任使命，请写下你的爱国</a:t>
            </a:r>
            <a:r>
              <a:rPr lang="zh-CN" altLang="en-US" sz="2800" b="1" dirty="0">
                <a:solidFill>
                  <a:srgbClr val="D02227"/>
                </a:solidFill>
                <a:latin typeface="黑体" panose="02010609060101010101" charset="-122"/>
                <a:ea typeface="黑体" panose="02010609060101010101" charset="-122"/>
              </a:rPr>
              <a:t>宣言！</a:t>
            </a:r>
            <a:endParaRPr lang="zh-CN" altLang="en-US" sz="2800" b="1" dirty="0">
              <a:solidFill>
                <a:srgbClr val="D0222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"/>
            </p:custDataLst>
          </p:nvPr>
        </p:nvSpPr>
        <p:spPr>
          <a:xfrm>
            <a:off x="2381885" y="2124075"/>
            <a:ext cx="8161655" cy="3887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30000"/>
              </a:lnSpc>
            </a:pP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致敬最可爱的人！</a:t>
            </a:r>
            <a:endParaRPr lang="zh-CN" altLang="en-US" sz="28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我将学习他们身上</a:t>
            </a:r>
            <a:r>
              <a:rPr lang="en-US" altLang="zh-CN" sz="2800" b="1" u="sng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</a:t>
            </a: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的精神！</a:t>
            </a:r>
            <a:endParaRPr lang="zh-CN" altLang="en-US" sz="28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在学校生活中，我会</a:t>
            </a:r>
            <a:r>
              <a:rPr lang="en-US" altLang="zh-CN" sz="2800" b="1" u="sng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</a:t>
            </a: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！</a:t>
            </a:r>
            <a:endParaRPr lang="zh-CN" altLang="en-US" sz="28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在社会生活中，我会</a:t>
            </a:r>
            <a:r>
              <a:rPr lang="en-US" altLang="zh-CN" sz="2800" b="1" u="sng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</a:t>
            </a: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！</a:t>
            </a:r>
            <a:endParaRPr lang="zh-CN" altLang="en-US" sz="28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..................,  </a:t>
            </a: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我会</a:t>
            </a:r>
            <a:r>
              <a:rPr lang="en-US" altLang="zh-CN" sz="2800" b="1" u="sng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</a:t>
            </a: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！</a:t>
            </a:r>
            <a:endParaRPr lang="zh-CN" altLang="en-US" sz="28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我将始终捍卫国家利益，践行当代青年使命担当！</a:t>
            </a:r>
            <a:endParaRPr lang="zh-CN" altLang="en-US" sz="28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endParaRPr lang="zh-CN" altLang="en-US" sz="28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温暖纯音乐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992485" y="5667375"/>
            <a:ext cx="589915" cy="570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77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3" grpId="0"/>
      <p:bldP spid="4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0" y="-3705"/>
            <a:ext cx="12204000" cy="68616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76593" y="650875"/>
            <a:ext cx="10838815" cy="5556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pic>
        <p:nvPicPr>
          <p:cNvPr id="1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00" y="5199723"/>
            <a:ext cx="12204000" cy="1658277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1534160" y="1903730"/>
            <a:ext cx="9123680" cy="279971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>
                <a:solidFill>
                  <a:srgbClr val="CB0D15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愿以吾辈之</a:t>
            </a:r>
            <a:r>
              <a:rPr lang="zh-CN" altLang="en-US" sz="8800">
                <a:solidFill>
                  <a:srgbClr val="CB0D15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青春</a:t>
            </a:r>
            <a:endParaRPr lang="zh-CN" altLang="en-US" sz="8800">
              <a:solidFill>
                <a:srgbClr val="CB0D15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ctr"/>
            <a:r>
              <a:rPr lang="zh-CN" altLang="en-US" sz="8800">
                <a:solidFill>
                  <a:srgbClr val="CB0D15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捍卫盛世之中</a:t>
            </a:r>
            <a:r>
              <a:rPr lang="zh-CN" altLang="en-US" sz="8800">
                <a:solidFill>
                  <a:srgbClr val="CB0D15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华！</a:t>
            </a:r>
            <a:endParaRPr lang="zh-CN" altLang="en-US" sz="8800">
              <a:solidFill>
                <a:srgbClr val="CB0D15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02"/>
            <a:ext cx="12191999" cy="6863203"/>
          </a:xfrm>
          <a:prstGeom prst="rect">
            <a:avLst/>
          </a:prstGeom>
        </p:spPr>
      </p:pic>
      <p:pic>
        <p:nvPicPr>
          <p:cNvPr id="29" name="图片 28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56691" r="21429" b="19396"/>
          <a:stretch>
            <a:fillRect/>
          </a:stretch>
        </p:blipFill>
        <p:spPr>
          <a:xfrm>
            <a:off x="867828" y="5216918"/>
            <a:ext cx="3135087" cy="1259506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936771" y="4169563"/>
            <a:ext cx="2952750" cy="1047750"/>
            <a:chOff x="482600" y="5180892"/>
            <a:chExt cx="2952750" cy="1047750"/>
          </a:xfrm>
        </p:grpSpPr>
        <p:sp>
          <p:nvSpPr>
            <p:cNvPr id="33" name="梯形 32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EA5455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EA5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EA5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30367" r="21429" b="44514"/>
          <a:stretch>
            <a:fillRect/>
          </a:stretch>
        </p:blipFill>
        <p:spPr>
          <a:xfrm>
            <a:off x="873271" y="3867722"/>
            <a:ext cx="3135087" cy="1361501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4462308" y="4163775"/>
            <a:ext cx="2952750" cy="1047750"/>
            <a:chOff x="482600" y="5180892"/>
            <a:chExt cx="2952750" cy="1047750"/>
          </a:xfrm>
        </p:grpSpPr>
        <p:sp>
          <p:nvSpPr>
            <p:cNvPr id="45" name="梯形 44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0096FF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009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009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000355" y="4151539"/>
            <a:ext cx="3043918" cy="1047750"/>
            <a:chOff x="482600" y="5180892"/>
            <a:chExt cx="2952750" cy="1047750"/>
          </a:xfrm>
        </p:grpSpPr>
        <p:sp>
          <p:nvSpPr>
            <p:cNvPr id="49" name="梯形 48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FEFC5E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FEFC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FEFC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28274" r="21904" b="44085"/>
          <a:stretch>
            <a:fillRect/>
          </a:stretch>
        </p:blipFill>
        <p:spPr>
          <a:xfrm>
            <a:off x="4371140" y="3755530"/>
            <a:ext cx="3135086" cy="1455798"/>
          </a:xfrm>
          <a:prstGeom prst="rect">
            <a:avLst/>
          </a:prstGeom>
        </p:spPr>
      </p:pic>
      <p:pic>
        <p:nvPicPr>
          <p:cNvPr id="40" name="图片 39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56164" r="21904" b="19821"/>
          <a:stretch>
            <a:fillRect/>
          </a:stretch>
        </p:blipFill>
        <p:spPr>
          <a:xfrm>
            <a:off x="4371140" y="5211525"/>
            <a:ext cx="3135086" cy="1264899"/>
          </a:xfrm>
          <a:prstGeom prst="rect">
            <a:avLst/>
          </a:prstGeom>
        </p:spPr>
      </p:pic>
      <p:pic>
        <p:nvPicPr>
          <p:cNvPr id="56" name="图片 5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r="564" b="48668"/>
          <a:stretch>
            <a:fillRect/>
          </a:stretch>
        </p:blipFill>
        <p:spPr>
          <a:xfrm>
            <a:off x="8000354" y="3837461"/>
            <a:ext cx="3135087" cy="1358258"/>
          </a:xfrm>
          <a:prstGeom prst="rect">
            <a:avLst/>
          </a:prstGeom>
        </p:spPr>
      </p:pic>
      <p:pic>
        <p:nvPicPr>
          <p:cNvPr id="57" name="图片 56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t="51613" r="564"/>
          <a:stretch>
            <a:fillRect/>
          </a:stretch>
        </p:blipFill>
        <p:spPr>
          <a:xfrm>
            <a:off x="8000355" y="5196114"/>
            <a:ext cx="3135087" cy="12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02"/>
            <a:ext cx="12191999" cy="6863203"/>
          </a:xfrm>
          <a:prstGeom prst="rect">
            <a:avLst/>
          </a:prstGeom>
        </p:spPr>
      </p:pic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657860" y="846455"/>
            <a:ext cx="4215130" cy="592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7373620" y="895985"/>
            <a:ext cx="4508500" cy="5921375"/>
          </a:xfrm>
          <a:prstGeom prst="rect">
            <a:avLst/>
          </a:prstGeom>
          <a:noFill/>
          <a:ln w="28575">
            <a:solidFill>
              <a:srgbClr val="B1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36485" y="1848485"/>
            <a:ext cx="45085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国家铸盾者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endParaRPr lang="zh-CN" altLang="en-US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八一勋章获得者</a:t>
            </a:r>
            <a:endParaRPr lang="zh-CN" altLang="en-US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endParaRPr lang="zh-CN" altLang="en-US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感动中国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2022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度人物</a:t>
            </a:r>
            <a:endParaRPr lang="zh-CN" altLang="en-US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530985" y="144780"/>
            <a:ext cx="8423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请你猜一猜，这是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谁？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02"/>
            <a:ext cx="12191999" cy="6863203"/>
          </a:xfrm>
          <a:prstGeom prst="rect">
            <a:avLst/>
          </a:prstGeom>
        </p:spPr>
      </p:pic>
      <p:pic>
        <p:nvPicPr>
          <p:cNvPr id="29" name="图片 28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56691" r="21429" b="19396"/>
          <a:stretch>
            <a:fillRect/>
          </a:stretch>
        </p:blipFill>
        <p:spPr>
          <a:xfrm>
            <a:off x="867828" y="5216918"/>
            <a:ext cx="3135087" cy="1259506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936771" y="4169563"/>
            <a:ext cx="2952750" cy="1047750"/>
            <a:chOff x="482600" y="5180892"/>
            <a:chExt cx="2952750" cy="1047750"/>
          </a:xfrm>
        </p:grpSpPr>
        <p:sp>
          <p:nvSpPr>
            <p:cNvPr id="33" name="梯形 32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EA5455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EA5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EA5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30367" r="21429" b="44514"/>
          <a:stretch>
            <a:fillRect/>
          </a:stretch>
        </p:blipFill>
        <p:spPr>
          <a:xfrm>
            <a:off x="873271" y="3867722"/>
            <a:ext cx="3135087" cy="1361501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4462308" y="4163775"/>
            <a:ext cx="2952750" cy="1047750"/>
            <a:chOff x="482600" y="5180892"/>
            <a:chExt cx="2952750" cy="1047750"/>
          </a:xfrm>
        </p:grpSpPr>
        <p:sp>
          <p:nvSpPr>
            <p:cNvPr id="45" name="梯形 44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0096FF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009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009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000355" y="4151539"/>
            <a:ext cx="3043918" cy="1047750"/>
            <a:chOff x="482600" y="5180892"/>
            <a:chExt cx="2952750" cy="1047750"/>
          </a:xfrm>
        </p:grpSpPr>
        <p:sp>
          <p:nvSpPr>
            <p:cNvPr id="49" name="梯形 48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FEFC5E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FEFC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FEFC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28274" r="21904" b="44085"/>
          <a:stretch>
            <a:fillRect/>
          </a:stretch>
        </p:blipFill>
        <p:spPr>
          <a:xfrm>
            <a:off x="4371140" y="3755530"/>
            <a:ext cx="3135086" cy="1455798"/>
          </a:xfrm>
          <a:prstGeom prst="rect">
            <a:avLst/>
          </a:prstGeom>
        </p:spPr>
      </p:pic>
      <p:pic>
        <p:nvPicPr>
          <p:cNvPr id="40" name="图片 39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56164" r="21904" b="19821"/>
          <a:stretch>
            <a:fillRect/>
          </a:stretch>
        </p:blipFill>
        <p:spPr>
          <a:xfrm>
            <a:off x="4371140" y="5211525"/>
            <a:ext cx="3135086" cy="1264899"/>
          </a:xfrm>
          <a:prstGeom prst="rect">
            <a:avLst/>
          </a:prstGeom>
        </p:spPr>
      </p:pic>
      <p:pic>
        <p:nvPicPr>
          <p:cNvPr id="56" name="图片 5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r="564" b="48668"/>
          <a:stretch>
            <a:fillRect/>
          </a:stretch>
        </p:blipFill>
        <p:spPr>
          <a:xfrm>
            <a:off x="8000354" y="3837461"/>
            <a:ext cx="3135087" cy="1358258"/>
          </a:xfrm>
          <a:prstGeom prst="rect">
            <a:avLst/>
          </a:prstGeom>
        </p:spPr>
      </p:pic>
      <p:pic>
        <p:nvPicPr>
          <p:cNvPr id="57" name="图片 56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t="51613" r="564"/>
          <a:stretch>
            <a:fillRect/>
          </a:stretch>
        </p:blipFill>
        <p:spPr>
          <a:xfrm>
            <a:off x="8000355" y="5196114"/>
            <a:ext cx="3135087" cy="12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02"/>
            <a:ext cx="12191999" cy="6863203"/>
          </a:xfrm>
          <a:prstGeom prst="rect">
            <a:avLst/>
          </a:prstGeom>
        </p:spPr>
      </p:pic>
      <p:pic>
        <p:nvPicPr>
          <p:cNvPr id="2" name="图片 1" descr="普通群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490" y="763270"/>
            <a:ext cx="4154805" cy="609409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383030" y="179070"/>
            <a:ext cx="8423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请你猜一猜，这是</a:t>
            </a:r>
            <a:r>
              <a:rPr lang="zh-CN" altLang="en-US" sz="3200" b="1">
                <a:solidFill>
                  <a:srgbClr val="C00000"/>
                </a:solidFill>
              </a:rPr>
              <a:t>什么事件？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02"/>
            <a:ext cx="12191999" cy="6863203"/>
          </a:xfrm>
          <a:prstGeom prst="rect">
            <a:avLst/>
          </a:prstGeom>
        </p:spPr>
      </p:pic>
      <p:pic>
        <p:nvPicPr>
          <p:cNvPr id="29" name="图片 28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56691" r="21429" b="19396"/>
          <a:stretch>
            <a:fillRect/>
          </a:stretch>
        </p:blipFill>
        <p:spPr>
          <a:xfrm>
            <a:off x="662723" y="3248418"/>
            <a:ext cx="3135087" cy="1259506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754526" y="2201063"/>
            <a:ext cx="2952750" cy="1047750"/>
            <a:chOff x="482600" y="5180892"/>
            <a:chExt cx="2952750" cy="1047750"/>
          </a:xfrm>
        </p:grpSpPr>
        <p:sp>
          <p:nvSpPr>
            <p:cNvPr id="33" name="梯形 32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EA5455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EA5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EA5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30367" r="21429" b="44514"/>
          <a:stretch>
            <a:fillRect/>
          </a:stretch>
        </p:blipFill>
        <p:spPr>
          <a:xfrm>
            <a:off x="663086" y="1887157"/>
            <a:ext cx="3135087" cy="1361501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4462308" y="2117805"/>
            <a:ext cx="2952750" cy="1047750"/>
            <a:chOff x="482600" y="5180892"/>
            <a:chExt cx="2952750" cy="1047750"/>
          </a:xfrm>
        </p:grpSpPr>
        <p:sp>
          <p:nvSpPr>
            <p:cNvPr id="45" name="梯形 44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0096FF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009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009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079095" y="2043974"/>
            <a:ext cx="3043918" cy="1047750"/>
            <a:chOff x="482600" y="5180892"/>
            <a:chExt cx="2952750" cy="1047750"/>
          </a:xfrm>
        </p:grpSpPr>
        <p:sp>
          <p:nvSpPr>
            <p:cNvPr id="49" name="梯形 48"/>
            <p:cNvSpPr/>
            <p:nvPr/>
          </p:nvSpPr>
          <p:spPr>
            <a:xfrm>
              <a:off x="482600" y="5180892"/>
              <a:ext cx="2952750" cy="1047750"/>
            </a:xfrm>
            <a:prstGeom prst="trapezoid">
              <a:avLst/>
            </a:prstGeom>
            <a:solidFill>
              <a:schemeClr val="bg1"/>
            </a:solidFill>
            <a:ln>
              <a:solidFill>
                <a:srgbClr val="FEFC5E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735291" y="5180892"/>
              <a:ext cx="235670" cy="1047355"/>
            </a:xfrm>
            <a:prstGeom prst="line">
              <a:avLst/>
            </a:prstGeom>
            <a:ln>
              <a:solidFill>
                <a:srgbClr val="FEFC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931908" y="5180892"/>
              <a:ext cx="235670" cy="1047355"/>
            </a:xfrm>
            <a:prstGeom prst="line">
              <a:avLst/>
            </a:prstGeom>
            <a:ln>
              <a:solidFill>
                <a:srgbClr val="FEFC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28274" r="21904" b="44085"/>
          <a:stretch>
            <a:fillRect/>
          </a:stretch>
        </p:blipFill>
        <p:spPr>
          <a:xfrm>
            <a:off x="4371140" y="1709560"/>
            <a:ext cx="3135086" cy="1455798"/>
          </a:xfrm>
          <a:prstGeom prst="rect">
            <a:avLst/>
          </a:prstGeom>
        </p:spPr>
      </p:pic>
      <p:pic>
        <p:nvPicPr>
          <p:cNvPr id="40" name="图片 39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56164" r="21904" b="19821"/>
          <a:stretch>
            <a:fillRect/>
          </a:stretch>
        </p:blipFill>
        <p:spPr>
          <a:xfrm>
            <a:off x="4371140" y="3165555"/>
            <a:ext cx="3135086" cy="1264899"/>
          </a:xfrm>
          <a:prstGeom prst="rect">
            <a:avLst/>
          </a:prstGeom>
        </p:spPr>
      </p:pic>
      <p:pic>
        <p:nvPicPr>
          <p:cNvPr id="56" name="图片 5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r="564" b="48668"/>
          <a:stretch>
            <a:fillRect/>
          </a:stretch>
        </p:blipFill>
        <p:spPr>
          <a:xfrm>
            <a:off x="8079729" y="1807366"/>
            <a:ext cx="3135087" cy="1358258"/>
          </a:xfrm>
          <a:prstGeom prst="rect">
            <a:avLst/>
          </a:prstGeom>
        </p:spPr>
      </p:pic>
      <p:pic>
        <p:nvPicPr>
          <p:cNvPr id="57" name="图片 56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t="51613" r="564"/>
          <a:stretch>
            <a:fillRect/>
          </a:stretch>
        </p:blipFill>
        <p:spPr>
          <a:xfrm>
            <a:off x="8079730" y="3165384"/>
            <a:ext cx="3135087" cy="12803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07110" y="264160"/>
            <a:ext cx="105727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8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坚持国家利益至上</a:t>
            </a:r>
            <a:endParaRPr lang="zh-CN" altLang="en-US" sz="880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025" y="4620895"/>
            <a:ext cx="33000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议题一：</a:t>
            </a:r>
            <a:endParaRPr lang="zh-CN" altLang="en-US" sz="3200">
              <a:solidFill>
                <a:srgbClr val="C00000"/>
              </a:solidFill>
            </a:endParaRPr>
          </a:p>
          <a:p>
            <a:r>
              <a:rPr lang="zh-CN" altLang="en-US" sz="3200">
                <a:solidFill>
                  <a:srgbClr val="C00000"/>
                </a:solidFill>
              </a:rPr>
              <a:t>缅怀先烈，</a:t>
            </a:r>
            <a:endParaRPr lang="zh-CN" altLang="en-US" sz="3200">
              <a:solidFill>
                <a:srgbClr val="C00000"/>
              </a:solidFill>
            </a:endParaRPr>
          </a:p>
          <a:p>
            <a:r>
              <a:rPr lang="zh-CN" altLang="en-US" sz="3200">
                <a:solidFill>
                  <a:srgbClr val="C00000"/>
                </a:solidFill>
              </a:rPr>
              <a:t>是心动还是行动？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2145" y="4680585"/>
            <a:ext cx="3044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议题</a:t>
            </a:r>
            <a:r>
              <a:rPr lang="zh-CN" altLang="en-US" sz="3200">
                <a:solidFill>
                  <a:srgbClr val="C00000"/>
                </a:solidFill>
              </a:rPr>
              <a:t>二：</a:t>
            </a:r>
            <a:endParaRPr lang="zh-CN" altLang="en-US" sz="3200">
              <a:solidFill>
                <a:srgbClr val="C00000"/>
              </a:solidFill>
            </a:endParaRPr>
          </a:p>
          <a:p>
            <a:r>
              <a:rPr lang="zh-CN" altLang="en-US" sz="3200">
                <a:solidFill>
                  <a:srgbClr val="C00000"/>
                </a:solidFill>
              </a:rPr>
              <a:t>激扬青春，</a:t>
            </a:r>
            <a:endParaRPr lang="zh-CN" altLang="en-US" sz="3200">
              <a:solidFill>
                <a:srgbClr val="C00000"/>
              </a:solidFill>
            </a:endParaRPr>
          </a:p>
          <a:p>
            <a:r>
              <a:rPr lang="zh-CN" altLang="en-US" sz="3200">
                <a:solidFill>
                  <a:srgbClr val="C00000"/>
                </a:solidFill>
              </a:rPr>
              <a:t>是小我还是</a:t>
            </a:r>
            <a:r>
              <a:rPr lang="zh-CN" altLang="en-US" sz="3200">
                <a:solidFill>
                  <a:srgbClr val="C00000"/>
                </a:solidFill>
              </a:rPr>
              <a:t>大我？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4975" y="4680585"/>
            <a:ext cx="32251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议题三：</a:t>
            </a:r>
            <a:endParaRPr lang="zh-CN" altLang="en-US" sz="3200">
              <a:solidFill>
                <a:srgbClr val="C00000"/>
              </a:solidFill>
            </a:endParaRPr>
          </a:p>
          <a:p>
            <a:r>
              <a:rPr lang="zh-CN" altLang="en-US" sz="3200">
                <a:solidFill>
                  <a:srgbClr val="C00000"/>
                </a:solidFill>
              </a:rPr>
              <a:t>硬核爱国，</a:t>
            </a:r>
            <a:endParaRPr lang="zh-CN" altLang="en-US" sz="3200">
              <a:solidFill>
                <a:srgbClr val="C00000"/>
              </a:solidFill>
            </a:endParaRPr>
          </a:p>
          <a:p>
            <a:r>
              <a:rPr lang="zh-CN" altLang="en-US" sz="3200">
                <a:solidFill>
                  <a:srgbClr val="C00000"/>
                </a:solidFill>
              </a:rPr>
              <a:t>是激情还是</a:t>
            </a:r>
            <a:r>
              <a:rPr lang="zh-CN" altLang="en-US" sz="3200">
                <a:solidFill>
                  <a:srgbClr val="C00000"/>
                </a:solidFill>
              </a:rPr>
              <a:t>理性？</a:t>
            </a:r>
            <a:endParaRPr lang="zh-CN" altLang="en-US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:\资料\PPT\包\形状 1.png形状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55750" y="1798955"/>
            <a:ext cx="10636250" cy="4900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26970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国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41980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家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56990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利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72000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益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7010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至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2020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上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055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第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4065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八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9075" y="439420"/>
            <a:ext cx="669925" cy="651067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E1B19"/>
                </a:solidFill>
                <a:cs typeface="+mn-ea"/>
                <a:sym typeface="+mn-lt"/>
              </a:rPr>
              <a:t>课</a:t>
            </a:r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40280" y="713740"/>
            <a:ext cx="105410" cy="102870"/>
          </a:xfrm>
          <a:prstGeom prst="ellipse">
            <a:avLst/>
          </a:prstGeom>
          <a:gradFill>
            <a:gsLst>
              <a:gs pos="5000">
                <a:srgbClr val="FEF4D4"/>
              </a:gs>
              <a:gs pos="100000">
                <a:srgbClr val="FBCB78"/>
              </a:gs>
            </a:gsLst>
            <a:lin ang="2700000" scaled="0"/>
          </a:gradFill>
        </p:spPr>
        <p:txBody>
          <a:bodyPr wrap="square" rtlCol="0">
            <a:noAutofit/>
          </a:bodyPr>
          <a:lstStyle/>
          <a:p>
            <a:pPr algn="ctr"/>
            <a:endParaRPr lang="zh-CN" altLang="en-US" sz="2400" dirty="0">
              <a:solidFill>
                <a:srgbClr val="AE1B19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5430" y="1704975"/>
            <a:ext cx="105727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华文新魏" panose="02010800040101010101" charset="-122"/>
                <a:ea typeface="华文新魏" panose="02010800040101010101" charset="-122"/>
              </a:rPr>
              <a:t>坚持国家利益至上</a:t>
            </a:r>
            <a:endParaRPr lang="zh-CN" altLang="en-US" sz="8800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1" grpId="0" animBg="1"/>
      <p:bldP spid="31" grpId="1" animBg="1"/>
      <p:bldP spid="38" grpId="0" animBg="1"/>
      <p:bldP spid="38" grpId="1" animBg="1"/>
      <p:bldP spid="39" grpId="0" animBg="1"/>
      <p:bldP spid="39" grpId="1" animBg="1"/>
      <p:bldP spid="2" grpId="0" animBg="1"/>
      <p:bldP spid="2" grpId="1" animBg="1"/>
      <p:bldP spid="3" grpId="0" animBg="1"/>
      <p:bldP spid="3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12" name="PA-10228"/>
          <p:cNvSpPr/>
          <p:nvPr>
            <p:custDataLst>
              <p:tags r:id="rId3"/>
            </p:custDataLst>
          </p:nvPr>
        </p:nvSpPr>
        <p:spPr>
          <a:xfrm rot="271691">
            <a:off x="350520" y="2272030"/>
            <a:ext cx="7345045" cy="272732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PA-10229"/>
          <p:cNvSpPr/>
          <p:nvPr>
            <p:custDataLst>
              <p:tags r:id="rId4"/>
            </p:custDataLst>
          </p:nvPr>
        </p:nvSpPr>
        <p:spPr>
          <a:xfrm>
            <a:off x="558165" y="2527300"/>
            <a:ext cx="7065645" cy="2553335"/>
          </a:xfrm>
          <a:prstGeom prst="rect">
            <a:avLst/>
          </a:prstGeom>
          <a:solidFill>
            <a:schemeClr val="bg1"/>
          </a:solidFill>
          <a:ln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ym typeface="+mn-ea"/>
              </a:rPr>
              <a:t>答卷一</a:t>
            </a:r>
            <a:r>
              <a:rPr lang="en-US" altLang="zh-CN">
                <a:sym typeface="+mn-ea"/>
              </a:rPr>
              <a:t> 革命先辈 引领向前</a:t>
            </a:r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A-102227" descr="图片包含 室内, 就坐, 下一个&#10;&#10;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screen"/>
          <a:stretch>
            <a:fillRect/>
          </a:stretch>
        </p:blipFill>
        <p:spPr>
          <a:xfrm>
            <a:off x="6758940" y="0"/>
            <a:ext cx="5433060" cy="68916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2310" y="3451860"/>
            <a:ext cx="6777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议题一：缅怀先烈，是心动还是行动？</a:t>
            </a:r>
            <a:endParaRPr lang="zh-CN" altLang="en-US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AS_UNIQUEID" val="13976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PA" val="v5.2.4"/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PA" val="v5.2.4"/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PA" val="v5.2.4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PA" val="v5.2.4"/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1742*1074*673*67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5.xml><?xml version="1.0" encoding="utf-8"?>
<p:tagLst xmlns:p="http://schemas.openxmlformats.org/presentationml/2006/main">
  <p:tag name="AS_UNIQUEID" val="7490"/>
</p:tagLst>
</file>

<file path=ppt/tags/tag116.xml><?xml version="1.0" encoding="utf-8"?>
<p:tagLst xmlns:p="http://schemas.openxmlformats.org/presentationml/2006/main">
  <p:tag name="AS_UNIQUEID" val="7491"/>
</p:tagLst>
</file>

<file path=ppt/tags/tag117.xml><?xml version="1.0" encoding="utf-8"?>
<p:tagLst xmlns:p="http://schemas.openxmlformats.org/presentationml/2006/main">
  <p:tag name="AS_UNIQUEID" val="7492"/>
</p:tagLst>
</file>

<file path=ppt/tags/tag118.xml><?xml version="1.0" encoding="utf-8"?>
<p:tagLst xmlns:p="http://schemas.openxmlformats.org/presentationml/2006/main">
  <p:tag name="AS_UNIQUEID" val="7493"/>
</p:tagLst>
</file>

<file path=ppt/tags/tag119.xml><?xml version="1.0" encoding="utf-8"?>
<p:tagLst xmlns:p="http://schemas.openxmlformats.org/presentationml/2006/main">
  <p:tag name="AS_UNIQUEID" val="671"/>
</p:tagLst>
</file>

<file path=ppt/tags/tag12.xml><?xml version="1.0" encoding="utf-8"?>
<p:tagLst xmlns:p="http://schemas.openxmlformats.org/presentationml/2006/main">
  <p:tag name="PA" val="v5.2.5"/>
</p:tagLst>
</file>

<file path=ppt/tags/tag120.xml><?xml version="1.0" encoding="utf-8"?>
<p:tagLst xmlns:p="http://schemas.openxmlformats.org/presentationml/2006/main">
  <p:tag name="AS_UNIQUEID" val="7494"/>
</p:tagLst>
</file>

<file path=ppt/tags/tag121.xml><?xml version="1.0" encoding="utf-8"?>
<p:tagLst xmlns:p="http://schemas.openxmlformats.org/presentationml/2006/main">
  <p:tag name="AS_UNIQUEID" val="7487"/>
</p:tagLst>
</file>

<file path=ppt/tags/tag122.xml><?xml version="1.0" encoding="utf-8"?>
<p:tagLst xmlns:p="http://schemas.openxmlformats.org/presentationml/2006/main">
  <p:tag name="AS_UNIQUEID" val="7488"/>
</p:tagLst>
</file>

<file path=ppt/tags/tag123.xml><?xml version="1.0" encoding="utf-8"?>
<p:tagLst xmlns:p="http://schemas.openxmlformats.org/presentationml/2006/main">
  <p:tag name="PA" val="v4.1.3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AS_UNIQUEID" val="1002"/>
</p:tagLst>
</file>

<file path=ppt/tags/tag126.xml><?xml version="1.0" encoding="utf-8"?>
<p:tagLst xmlns:p="http://schemas.openxmlformats.org/presentationml/2006/main">
  <p:tag name="AS_UNIQUEID" val="1003"/>
</p:tagLst>
</file>

<file path=ppt/tags/tag127.xml><?xml version="1.0" encoding="utf-8"?>
<p:tagLst xmlns:p="http://schemas.openxmlformats.org/presentationml/2006/main">
  <p:tag name="AS_UNIQUEID" val="1004"/>
</p:tagLst>
</file>

<file path=ppt/tags/tag128.xml><?xml version="1.0" encoding="utf-8"?>
<p:tagLst xmlns:p="http://schemas.openxmlformats.org/presentationml/2006/main">
  <p:tag name="AS_UNIQUEID" val="1005"/>
</p:tagLst>
</file>

<file path=ppt/tags/tag129.xml><?xml version="1.0" encoding="utf-8"?>
<p:tagLst xmlns:p="http://schemas.openxmlformats.org/presentationml/2006/main">
  <p:tag name="AS_UNIQUEID" val="998"/>
</p:tagLst>
</file>

<file path=ppt/tags/tag13.xml><?xml version="1.0" encoding="utf-8"?>
<p:tagLst xmlns:p="http://schemas.openxmlformats.org/presentationml/2006/main">
  <p:tag name="PA" val="v5.2.5"/>
</p:tagLst>
</file>

<file path=ppt/tags/tag130.xml><?xml version="1.0" encoding="utf-8"?>
<p:tagLst xmlns:p="http://schemas.openxmlformats.org/presentationml/2006/main">
  <p:tag name="AS_UNIQUEID" val="999"/>
</p:tagLst>
</file>

<file path=ppt/tags/tag131.xml><?xml version="1.0" encoding="utf-8"?>
<p:tagLst xmlns:p="http://schemas.openxmlformats.org/presentationml/2006/main">
  <p:tag name="AS_UNIQUEID" val="1000"/>
</p:tagLst>
</file>

<file path=ppt/tags/tag132.xml><?xml version="1.0" encoding="utf-8"?>
<p:tagLst xmlns:p="http://schemas.openxmlformats.org/presentationml/2006/main">
  <p:tag name="ISPRING_PRESENTATION_TITLE" val="PowerPoint 演示文稿"/>
  <p:tag name="KSO_WPP_MARK_KEY" val="e5b7b1a4-665e-475c-a429-d4786ab14d4b"/>
  <p:tag name="COMMONDATA" val="eyJoZGlkIjoiMmQwODZmODE0YzE2YmRiMDA3NmY2Zjk5ZmNhN2NiOGIifQ=="/>
  <p:tag name="commondata" val="eyJoZGlkIjoiOGI5YjQ2MDczOWRkMTRmOTc2OTlkNDQ1Y2U3NWNjOGUifQ=="/>
</p:tagLst>
</file>

<file path=ppt/tags/tag14.xml><?xml version="1.0" encoding="utf-8"?>
<p:tagLst xmlns:p="http://schemas.openxmlformats.org/presentationml/2006/main">
  <p:tag name="PA" val="v5.2.5"/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7575_1*i*1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090df619eb24a29be860caa3f1e17f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d7460cafe44fab1839bd1a"/>
  <p:tag name="KSO_WM_CHIP_XID" val="5ed212f9daf2e53b70be3eb1"/>
  <p:tag name="KSO_WM_TEMPLATE_ASSEMBLE_XID" val="60656e6e4054ed1e2fb7f894"/>
  <p:tag name="KSO_WM_TEMPLATE_ASSEMBLE_GROUPID" val="60656e6e4054ed1e2fb7f894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75_1*i*2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008b2d3867524338a4cb096811b1bae7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5"/>
  <p:tag name="KSO_WM_TEMPLATE_ASSEMBLE_XID" val="60656e6e4054ed1e2fb7f894"/>
  <p:tag name="KSO_WM_TEMPLATE_ASSEMBLE_GROUPID" val="60656e6e4054ed1e2fb7f894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575_1*i*3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1633926b034d47d5b76db74a46673418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6e4054ed1e2fb7f894"/>
  <p:tag name="KSO_WM_TEMPLATE_ASSEMBLE_GROUPID" val="60656e6e4054ed1e2fb7f894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575_1*i*4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4cde5c3a353543559ccf52c032d187af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6e4054ed1e2fb7f894"/>
  <p:tag name="KSO_WM_TEMPLATE_ASSEMBLE_GROUPID" val="60656e6e4054ed1e2fb7f894"/>
</p:tagLst>
</file>

<file path=ppt/tags/tag2.xml><?xml version="1.0" encoding="utf-8"?>
<p:tagLst xmlns:p="http://schemas.openxmlformats.org/presentationml/2006/main">
  <p:tag name="AS_UNIQUEID" val="13977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7575_1*i*5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e1ac2e52681843d0836ae71a8348414c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6e4054ed1e2fb7f894"/>
  <p:tag name="KSO_WM_TEMPLATE_ASSEMBLE_GROUPID" val="60656e6e4054ed1e2fb7f894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7575_1*i*6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46c5bceac97498ea01ab27e1af65450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ed7460cafe44fab1839bd1a"/>
  <p:tag name="KSO_WM_CHIP_XID" val="5ed212f9daf2e53b70be3eb1"/>
  <p:tag name="KSO_WM_TEMPLATE_ASSEMBLE_XID" val="60656e6e4054ed1e2fb7f894"/>
  <p:tag name="KSO_WM_TEMPLATE_ASSEMBLE_GROUPID" val="60656e6e4054ed1e2fb7f894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7575_1*i*7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EC_AREA_ID" val="df2cb7a8eab04bd7a138f79bef914df6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5"/>
  <p:tag name="KSO_WM_TEMPLATE_ASSEMBLE_XID" val="60656e6e4054ed1e2fb7f894"/>
  <p:tag name="KSO_WM_TEMPLATE_ASSEMBLE_GROUPID" val="60656e6e4054ed1e2fb7f894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7575_1*i*8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44db627f571c4a2a8e2c26a4a2d3f54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6e4054ed1e2fb7f894"/>
  <p:tag name="KSO_WM_TEMPLATE_ASSEMBLE_GROUPID" val="60656e6e4054ed1e2fb7f894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7575_1*i*9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c7950b2ebee3495a999fea4c70b2eed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6e4054ed1e2fb7f894"/>
  <p:tag name="KSO_WM_TEMPLATE_ASSEMBLE_GROUPID" val="60656e6e4054ed1e2fb7f894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7575_1*i*10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eb3a3e7619f44262a58f8c4694f34e8d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CHIP_GROUPID" val="5ed7460cafe44fab1839bd1a"/>
  <p:tag name="KSO_WM_CHIP_XID" val="5ed212f9daf2e53b70be3eb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6e4054ed1e2fb7f894"/>
  <p:tag name="KSO_WM_TEMPLATE_ASSEMBLE_GROUPID" val="60656e6e4054ed1e2fb7f894"/>
</p:tagLst>
</file>

<file path=ppt/tags/tag26.xml><?xml version="1.0" encoding="utf-8"?>
<p:tagLst xmlns:p="http://schemas.openxmlformats.org/presentationml/2006/main">
  <p:tag name="KSO_WM_UNIT_BLOCK" val="0"/>
  <p:tag name="KSO_WM_UNIT_DEC_AREA_ID" val="30a2504febc34bd1af9864aa03396e49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7575_1*i*11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d7460cafe44fab1839bd1a"/>
  <p:tag name="KSO_WM_CHIP_XID" val="5ed212f9daf2e53b70be3eb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0"/>
  <p:tag name="KSO_WM_TEMPLATE_ASSEMBLE_XID" val="60656e6e4054ed1e2fb7f894"/>
  <p:tag name="KSO_WM_TEMPLATE_ASSEMBLE_GROUPID" val="60656e6e4054ed1e2fb7f894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7575_1*i*12"/>
  <p:tag name="KSO_WM_TEMPLATE_CATEGORY" val="diagram"/>
  <p:tag name="KSO_WM_TEMPLATE_INDEX" val="2020757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ea7d300e8a440ea9bf30f76c40d68d4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CHIP_GROUPID" val="5ed7460cafe44fab1839bd1a"/>
  <p:tag name="KSO_WM_CHIP_XID" val="5ed212f9daf2e53b70be3eb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0"/>
  <p:tag name="KSO_WM_TEMPLATE_ASSEMBLE_XID" val="60656e6e4054ed1e2fb7f894"/>
  <p:tag name="KSO_WM_TEMPLATE_ASSEMBLE_GROUPID" val="60656e6e4054ed1e2fb7f894"/>
</p:tagLst>
</file>

<file path=ppt/tags/tag2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9.xml><?xml version="1.0" encoding="utf-8"?>
<p:tagLst xmlns:p="http://schemas.openxmlformats.org/presentationml/2006/main">
  <p:tag name="PA" val="v5.2.5"/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.xml><?xml version="1.0" encoding="utf-8"?>
<p:tagLst xmlns:p="http://schemas.openxmlformats.org/presentationml/2006/main">
  <p:tag name="AS_UNIQUEID" val="13978"/>
</p:tagLst>
</file>

<file path=ppt/tags/tag3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991*4709*539*53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1.xml><?xml version="1.0" encoding="utf-8"?>
<p:tagLst xmlns:p="http://schemas.openxmlformats.org/presentationml/2006/main">
  <p:tag name="KSO_WM_BEAUTIFY_FLAG" val="#wm#"/>
  <p:tag name="KSO_WM_TEMPLATE_CATEGORY" val="diagram"/>
  <p:tag name="KSO_WM_TEMPLATE_INDEX" val="20207575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3-06-15T13:42:32&quot;,&quot;maxSize&quot;:{&quot;size1&quot;:100},&quot;minSize&quot;:{&quot;size1&quot;:100},&quot;normalSize&quot;:{&quot;size1&quot;:100},&quot;subLayout&quot;:[{&quot;id&quot;:&quot;2023-06-15T13:42:32&quot;,&quot;margin&quot;:{&quot;bottom&quot;:2.117000102996826,&quot;left&quot;:2.5399999618530273,&quot;right&quot;:2.5399999618530273,&quot;top&quot;:2.117000102996826},&quot;type&quot;:0},{&quot;id&quot;:&quot;2023-06-15T13:42:32&quot;,&quot;type&quot;:0}],&quot;type&quot;:0}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212f9daf2e53b70be3eb1"/>
  <p:tag name="KSO_WM_CHIP_FILLPROP" val="[[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93462f48a4e641b7a117cd822d727b87&quot;,&quot;fill_align&quot;:&quot;cm&quot;,&quot;chip_types&quot;:[&quot;diagram&quot;,&quot;pictext&quot;,&quot;picture&quot;,&quot;chart&quot;,&quot;table&quot;,&quot;video&quot;]}]]"/>
  <p:tag name="KSO_WM_SLIDE_ID" val="diagram2020757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59*539"/>
  <p:tag name="KSO_WM_SLIDE_POSITION" val="0*0"/>
  <p:tag name="KSO_WM_TAG_VERSION" val="1.0"/>
  <p:tag name="KSO_WM_SLIDE_LAYOUT" val="d"/>
  <p:tag name="KSO_WM_SLIDE_LAYOUT_CNT" val="1"/>
  <p:tag name="KSO_WM_CHIP_DECFILLPROP" val="[]"/>
  <p:tag name="KSO_WM_SLIDE_BACKGROUND" val="[&quot;general&quot;]"/>
  <p:tag name="KSO_WM_CHIP_GROUPID" val="5ed7460cafe44fab1839bd1a"/>
  <p:tag name="KSO_WM_SLIDE_BK_DARK_LIGHT" val="2"/>
  <p:tag name="KSO_WM_SLIDE_BACKGROUND_TYPE" val="general"/>
  <p:tag name="KSO_WM_SLIDE_SUPPORT_FEATURE_TYPE" val="3"/>
  <p:tag name="KSO_WM_TEMPLATE_ASSEMBLE_XID" val="60656e6e4054ed1e2fb7f894"/>
  <p:tag name="KSO_WM_TEMPLATE_ASSEMBLE_GROUPID" val="60656e6e4054ed1e2fb7f894"/>
</p:tagLst>
</file>

<file path=ppt/tags/tag3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PA" val="v5.2.4"/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AS_UNIQUEID" val="13979"/>
</p:tagLst>
</file>

<file path=ppt/tags/tag40.xml><?xml version="1.0" encoding="utf-8"?>
<p:tagLst xmlns:p="http://schemas.openxmlformats.org/presentationml/2006/main">
  <p:tag name="AS_UNIQUEID" val="7297"/>
</p:tagLst>
</file>

<file path=ppt/tags/tag41.xml><?xml version="1.0" encoding="utf-8"?>
<p:tagLst xmlns:p="http://schemas.openxmlformats.org/presentationml/2006/main">
  <p:tag name="AS_UNIQUEID" val="7298"/>
</p:tagLst>
</file>

<file path=ppt/tags/tag42.xml><?xml version="1.0" encoding="utf-8"?>
<p:tagLst xmlns:p="http://schemas.openxmlformats.org/presentationml/2006/main">
  <p:tag name="AS_UNIQUEID" val="993"/>
</p:tagLst>
</file>

<file path=ppt/tags/tag43.xml><?xml version="1.0" encoding="utf-8"?>
<p:tagLst xmlns:p="http://schemas.openxmlformats.org/presentationml/2006/main">
  <p:tag name="AS_UNIQUEID" val="7299"/>
</p:tagLst>
</file>

<file path=ppt/tags/tag44.xml><?xml version="1.0" encoding="utf-8"?>
<p:tagLst xmlns:p="http://schemas.openxmlformats.org/presentationml/2006/main">
  <p:tag name="AS_UNIQUEID" val="7300"/>
</p:tagLst>
</file>

<file path=ppt/tags/tag45.xml><?xml version="1.0" encoding="utf-8"?>
<p:tagLst xmlns:p="http://schemas.openxmlformats.org/presentationml/2006/main">
  <p:tag name="AS_UNIQUEID" val="993"/>
  <p:tag name="KSO_WM_BEAUTIFY_FLAG" val=""/>
</p:tagLst>
</file>

<file path=ppt/tags/tag46.xml><?xml version="1.0" encoding="utf-8"?>
<p:tagLst xmlns:p="http://schemas.openxmlformats.org/presentationml/2006/main">
  <p:tag name="AS_UNIQUEID" val="7294"/>
</p:tagLst>
</file>

<file path=ppt/tags/tag47.xml><?xml version="1.0" encoding="utf-8"?>
<p:tagLst xmlns:p="http://schemas.openxmlformats.org/presentationml/2006/main">
  <p:tag name="AS_UNIQUEID" val="7295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PA" val="v5.2.5"/>
</p:tagLst>
</file>

<file path=ppt/tags/tag5.xml><?xml version="1.0" encoding="utf-8"?>
<p:tagLst xmlns:p="http://schemas.openxmlformats.org/presentationml/2006/main">
  <p:tag name="AS_UNIQUEID" val="13980"/>
</p:tagLst>
</file>

<file path=ppt/tags/tag50.xml><?xml version="1.0" encoding="utf-8"?>
<p:tagLst xmlns:p="http://schemas.openxmlformats.org/presentationml/2006/main">
  <p:tag name="PA" val="v5.2.5"/>
</p:tagLst>
</file>

<file path=ppt/tags/tag51.xml><?xml version="1.0" encoding="utf-8"?>
<p:tagLst xmlns:p="http://schemas.openxmlformats.org/presentationml/2006/main">
  <p:tag name="PA" val="v5.2.5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5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57.xml><?xml version="1.0" encoding="utf-8"?>
<p:tagLst xmlns:p="http://schemas.openxmlformats.org/presentationml/2006/main">
  <p:tag name="KSO_WM_UNIT_VALUE" val="635*14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511_1*d*1"/>
  <p:tag name="KSO_WM_TEMPLATE_CATEGORY" val="diagram"/>
  <p:tag name="KSO_WM_TEMPLATE_INDEX" val="2021551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ce0e0a39e99409586323b9bfa2547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201c28a0f8b450eab251b1a04ac2886"/>
  <p:tag name="KSO_WM_UNIT_SUPPORT_UNIT_TYPE" val="[&quot;d&quot;]"/>
  <p:tag name="KSO_WM_TEMPLATE_ASSEMBLE_XID" val="60656fad4054ed1e2fb80f0a"/>
  <p:tag name="KSO_WM_TEMPLATE_ASSEMBLE_GROUPID" val="60656fad4054ed1e2fb80f0a"/>
  <p:tag name="KSO_WM_UNIT_PICTURE_CLIP_FLAG" val="0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AS_UNIQUEID" val="13981"/>
</p:tagLst>
</file>

<file path=ppt/tags/tag6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947*2063*673*67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1.xml><?xml version="1.0" encoding="utf-8"?>
<p:tagLst xmlns:p="http://schemas.openxmlformats.org/presentationml/2006/main">
  <p:tag name="KSO_WM_SLIDE_BACKGROUND" val="[&quot;general&quot;,&quot;frame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efd6b24b822ad86e01408"/>
  <p:tag name="KSO_WM_CHIP_FILLPROP" val="[[{&quot;text_align&quot;:&quot;cm&quot;,&quot;text_direction&quot;:&quot;horizontal&quot;,&quot;support_features&quot;:[&quot;collage&quot;,&quot;carousel&quot;,&quot;creativecrop&quot;],&quot;support_big_font&quot;:false,&quot;picture_toward&quot;:0,&quot;picture_dockside&quot;:[],&quot;fill_id&quot;:&quot;47eafe0f634d4f3aabff8103a21d55e6&quot;,&quot;fill_align&quot;:&quot;cm&quot;,&quot;chip_types&quot;:[&quot;diagram&quot;,&quot;pictext&quot;,&quot;text&quot;,&quot;picture&quot;,&quot;chart&quot;,&quot;table&quot;,&quot;video&quot;]},{&quot;text_align&quot;:&quot;lm&quot;,&quot;text_direction&quot;:&quot;horizontal&quot;,&quot;support_big_font&quot;:false,&quot;picture_toward&quot;:0,&quot;picture_dockside&quot;:[],&quot;fill_id&quot;:&quot;95cb42cb65c742cfa9154be72aa920f1&quot;,&quot;fill_align&quot;:&quot;l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0e08f70ca3974acc8e07bb8d2be94999&quot;,&quot;fill_align&quot;:&quot;lm&quot;,&quot;chip_types&quot;:[&quot;text&quot;,&quot;picture&quot;]}]]"/>
  <p:tag name="KSO_WM_CHIP_DECFILLPROP" val="[]"/>
  <p:tag name="KSO_WM_SLIDE_ID" val="diagram20215511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5511"/>
  <p:tag name="KSO_WM_SLIDE_LAYOUT" val="d"/>
  <p:tag name="KSO_WM_SLIDE_LAYOUT_CNT" val="3"/>
  <p:tag name="KSO_WM_SLIDE_TYPE" val="text"/>
  <p:tag name="KSO_WM_SLIDE_SUBTYPE" val="picTxt"/>
  <p:tag name="KSO_WM_SLIDE_SIZE" val="816*372"/>
  <p:tag name="KSO_WM_SLIDE_POSITION" val="72*84"/>
  <p:tag name="KSO_WM_SLIDE_CAN_ADD_NAVIGATION" val="1"/>
  <p:tag name="KSO_WM_CHIP_GROUPID" val="5e7efd6b24b822ad86e01407"/>
  <p:tag name="KSO_WM_SLIDE_BK_DARK_LIGHT" val="2"/>
  <p:tag name="KSO_WM_SLIDE_BACKGROUND_TYPE" val="frame"/>
  <p:tag name="KSO_WM_SLIDE_SUPPORT_FEATURE_TYPE" val="0"/>
  <p:tag name="KSO_WM_TEMPLATE_ASSEMBLE_XID" val="60656fad4054ed1e2fb80f0a"/>
  <p:tag name="KSO_WM_TEMPLATE_ASSEMBLE_GROUPID" val="60656fad4054ed1e2fb80f0a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3-06-15T15:41:21&quot;,&quot;maxSize&quot;:{&quot;size1&quot;:64.99961436238664},&quot;minSize&quot;:{&quot;size1&quot;:47.49961436238664},&quot;normalSize&quot;:{&quot;size1&quot;:64.68711436238664},&quot;subLayout&quot;:[{&quot;id&quot;:&quot;2023-06-15T15:41:21&quot;,&quot;margin&quot;:{&quot;bottom&quot;:1.6929999589920044,&quot;left&quot;:2.5399999618530273,&quot;right&quot;:0,&quot;top&quot;:1.6929999589920044},&quot;type&quot;:0},{&quot;id&quot;:&quot;2023-06-15T15:41:21&quot;,&quot;maxSize&quot;:{&quot;size1&quot;:55.599981271516675},&quot;minSize&quot;:{&quot;size1&quot;:31.099981271516675},&quot;normalSize&quot;:{&quot;size1&quot;:54.73331460485001},&quot;subLayout&quot;:[{&quot;id&quot;:&quot;2023-06-15T15:41:21&quot;,&quot;margin&quot;:{&quot;bottom&quot;:0,&quot;left&quot;:0.847000002861023,&quot;right&quot;:2.5399999618530273,&quot;top&quot;:1.6929999589920044},&quot;type&quot;:0},{&quot;id&quot;:&quot;2023-06-15T15:41:21&quot;,&quot;margin&quot;:{&quot;bottom&quot;:1.6929999589920044,&quot;left&quot;:0.847000002861023,&quot;right&quot;:2.5399999618530273,&quot;top&quot;:0.4230000674724579},&quot;type&quot;:0}],&quot;type&quot;:0}],&quot;type&quot;:0}"/>
</p:tagLst>
</file>

<file path=ppt/tags/tag6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054_1*i*1"/>
  <p:tag name="KSO_WM_TEMPLATE_CATEGORY" val="diagram"/>
  <p:tag name="KSO_WM_TEMPLATE_INDEX" val="20202054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6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187*4509*539*53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8.xml><?xml version="1.0" encoding="utf-8"?>
<p:tagLst xmlns:p="http://schemas.openxmlformats.org/presentationml/2006/main">
  <p:tag name="KSO_WM_SLIDE_ID" val="diagram20202054_1"/>
  <p:tag name="KSO_WM_TEMPLATE_SUBCATEGORY" val="13"/>
  <p:tag name="KSO_WM_SLIDE_TYPE" val="text"/>
  <p:tag name="KSO_WM_SLIDE_SUBTYPE" val="picTxt"/>
  <p:tag name="KSO_WM_SLIDE_ITEM_CNT" val="0"/>
  <p:tag name="KSO_WM_SLIDE_INDEX" val="1"/>
  <p:tag name="KSO_WM_SLIDE_SIZE" val="959*540"/>
  <p:tag name="KSO_WM_SLIDE_POSITION" val="0*0"/>
  <p:tag name="KSO_WM_TAG_VERSION" val="1.0"/>
  <p:tag name="KSO_WM_BEAUTIFY_FLAG" val="#wm#"/>
  <p:tag name="KSO_WM_TEMPLATE_CATEGORY" val="diagram"/>
  <p:tag name="KSO_WM_TEMPLATE_INDEX" val="20202054"/>
  <p:tag name="KSO_WM_SLIDE_LAYOUT" val="θ"/>
  <p:tag name="KSO_WM_SLIDE_LAYOUT_CNT" val="1"/>
</p:tagLst>
</file>

<file path=ppt/tags/tag69.xml><?xml version="1.0" encoding="utf-8"?>
<p:tagLst xmlns:p="http://schemas.openxmlformats.org/presentationml/2006/main">
  <p:tag name="AS_UNIQUEID" val="7421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AS_UNIQUEID" val="7422"/>
</p:tagLst>
</file>

<file path=ppt/tags/tag71.xml><?xml version="1.0" encoding="utf-8"?>
<p:tagLst xmlns:p="http://schemas.openxmlformats.org/presentationml/2006/main">
  <p:tag name="AS_UNIQUEID" val="7423"/>
</p:tagLst>
</file>

<file path=ppt/tags/tag72.xml><?xml version="1.0" encoding="utf-8"?>
<p:tagLst xmlns:p="http://schemas.openxmlformats.org/presentationml/2006/main">
  <p:tag name="AS_UNIQUEID" val="7424"/>
</p:tagLst>
</file>

<file path=ppt/tags/tag73.xml><?xml version="1.0" encoding="utf-8"?>
<p:tagLst xmlns:p="http://schemas.openxmlformats.org/presentationml/2006/main">
  <p:tag name="AS_UNIQUEID" val="247"/>
</p:tagLst>
</file>

<file path=ppt/tags/tag74.xml><?xml version="1.0" encoding="utf-8"?>
<p:tagLst xmlns:p="http://schemas.openxmlformats.org/presentationml/2006/main">
  <p:tag name="AS_UNIQUEID" val="2407"/>
</p:tagLst>
</file>

<file path=ppt/tags/tag75.xml><?xml version="1.0" encoding="utf-8"?>
<p:tagLst xmlns:p="http://schemas.openxmlformats.org/presentationml/2006/main">
  <p:tag name="AS_UNIQUEID" val="956"/>
</p:tagLst>
</file>

<file path=ppt/tags/tag76.xml><?xml version="1.0" encoding="utf-8"?>
<p:tagLst xmlns:p="http://schemas.openxmlformats.org/presentationml/2006/main">
  <p:tag name="AS_UNIQUEID" val="957"/>
</p:tagLst>
</file>

<file path=ppt/tags/tag77.xml><?xml version="1.0" encoding="utf-8"?>
<p:tagLst xmlns:p="http://schemas.openxmlformats.org/presentationml/2006/main">
  <p:tag name="AS_UNIQUEID" val="958"/>
</p:tagLst>
</file>

<file path=ppt/tags/tag78.xml><?xml version="1.0" encoding="utf-8"?>
<p:tagLst xmlns:p="http://schemas.openxmlformats.org/presentationml/2006/main">
  <p:tag name="AS_UNIQUEID" val="959"/>
</p:tagLst>
</file>

<file path=ppt/tags/tag79.xml><?xml version="1.0" encoding="utf-8"?>
<p:tagLst xmlns:p="http://schemas.openxmlformats.org/presentationml/2006/main">
  <p:tag name="AS_UNIQUEID" val="960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2408"/>
</p:tagLst>
</file>

<file path=ppt/tags/tag81.xml><?xml version="1.0" encoding="utf-8"?>
<p:tagLst xmlns:p="http://schemas.openxmlformats.org/presentationml/2006/main">
  <p:tag name="AS_UNIQUEID" val="961"/>
</p:tagLst>
</file>

<file path=ppt/tags/tag82.xml><?xml version="1.0" encoding="utf-8"?>
<p:tagLst xmlns:p="http://schemas.openxmlformats.org/presentationml/2006/main">
  <p:tag name="AS_UNIQUEID" val="962"/>
</p:tagLst>
</file>

<file path=ppt/tags/tag83.xml><?xml version="1.0" encoding="utf-8"?>
<p:tagLst xmlns:p="http://schemas.openxmlformats.org/presentationml/2006/main">
  <p:tag name="AS_UNIQUEID" val="7418"/>
</p:tagLst>
</file>

<file path=ppt/tags/tag84.xml><?xml version="1.0" encoding="utf-8"?>
<p:tagLst xmlns:p="http://schemas.openxmlformats.org/presentationml/2006/main">
  <p:tag name="AS_UNIQUEID" val="7419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PA" val="v5.2.5"/>
  <p:tag name="KSO_WM_BEAUTIFY_FLAG" val=""/>
</p:tagLst>
</file>

<file path=ppt/tags/tag87.xml><?xml version="1.0" encoding="utf-8"?>
<p:tagLst xmlns:p="http://schemas.openxmlformats.org/presentationml/2006/main">
  <p:tag name="PA" val="v5.2.5"/>
</p:tagLst>
</file>

<file path=ppt/tags/tag88.xml><?xml version="1.0" encoding="utf-8"?>
<p:tagLst xmlns:p="http://schemas.openxmlformats.org/presentationml/2006/main">
  <p:tag name="PA" val="v5.2.5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163*2541*408*408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AS_UNIQUEID" val="7297"/>
</p:tagLst>
</file>

<file path=ppt/tags/tag94.xml><?xml version="1.0" encoding="utf-8"?>
<p:tagLst xmlns:p="http://schemas.openxmlformats.org/presentationml/2006/main">
  <p:tag name="AS_UNIQUEID" val="7298"/>
</p:tagLst>
</file>

<file path=ppt/tags/tag95.xml><?xml version="1.0" encoding="utf-8"?>
<p:tagLst xmlns:p="http://schemas.openxmlformats.org/presentationml/2006/main">
  <p:tag name="AS_UNIQUEID" val="993"/>
</p:tagLst>
</file>

<file path=ppt/tags/tag96.xml><?xml version="1.0" encoding="utf-8"?>
<p:tagLst xmlns:p="http://schemas.openxmlformats.org/presentationml/2006/main">
  <p:tag name="AS_UNIQUEID" val="7299"/>
</p:tagLst>
</file>

<file path=ppt/tags/tag97.xml><?xml version="1.0" encoding="utf-8"?>
<p:tagLst xmlns:p="http://schemas.openxmlformats.org/presentationml/2006/main">
  <p:tag name="AS_UNIQUEID" val="7300"/>
</p:tagLst>
</file>

<file path=ppt/tags/tag98.xml><?xml version="1.0" encoding="utf-8"?>
<p:tagLst xmlns:p="http://schemas.openxmlformats.org/presentationml/2006/main">
  <p:tag name="AS_UNIQUEID" val="7294"/>
</p:tagLst>
</file>

<file path=ppt/tags/tag99.xml><?xml version="1.0" encoding="utf-8"?>
<p:tagLst xmlns:p="http://schemas.openxmlformats.org/presentationml/2006/main">
  <p:tag name="AS_UNIQUEID" val="7295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5ltia2wm">
      <a:majorFont>
        <a:latin typeface="印品黑体"/>
        <a:ea typeface="仓耳青禾体-谷力 W05"/>
        <a:cs typeface=""/>
      </a:majorFont>
      <a:minorFont>
        <a:latin typeface="印品黑体"/>
        <a:ea typeface="仓耳青禾体-谷力 W05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2235</Words>
  <Application>WPS 演示</Application>
  <PresentationFormat>宽屏</PresentationFormat>
  <Paragraphs>184</Paragraphs>
  <Slides>27</Slides>
  <Notes>6</Notes>
  <HiddenSlides>0</HiddenSlides>
  <MMClips>6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华文新魏</vt:lpstr>
      <vt:lpstr>黑体</vt:lpstr>
      <vt:lpstr>Arial</vt:lpstr>
      <vt:lpstr>华文行楷</vt:lpstr>
      <vt:lpstr>等线</vt:lpstr>
      <vt:lpstr>Arial Unicode MS</vt:lpstr>
      <vt:lpstr>等线 Light</vt:lpstr>
      <vt:lpstr>FZShiGuangKeSongS</vt:lpstr>
      <vt:lpstr>FZYanSongS-DB-GB</vt:lpstr>
      <vt:lpstr>Source Han Sans Regular</vt:lpstr>
      <vt:lpstr>汉仪旗黑-55简</vt:lpstr>
      <vt:lpstr>Wingdings</vt:lpstr>
      <vt:lpstr>华文中宋</vt:lpstr>
      <vt:lpstr>华文琥珀</vt:lpstr>
      <vt:lpstr>汉仪大黑简</vt:lpstr>
      <vt:lpstr>方正粗黑宋简体</vt:lpstr>
      <vt:lpstr>Impact</vt:lpstr>
      <vt:lpstr>Calibri</vt:lpstr>
      <vt:lpstr>印品黑体</vt:lpstr>
      <vt:lpstr>仓耳青禾体-谷力 W05</vt:lpstr>
      <vt:lpstr>Segoe Print</vt:lpstr>
      <vt:lpstr>第一PPT，www.1ppt.com</vt:lpstr>
      <vt:lpstr>自定义设计方案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爱国主义教育</dc:title>
  <dc:creator>第一PPT</dc:creator>
  <cp:keywords>www.1ppt.com</cp:keywords>
  <dc:description>www.1ppt.com</dc:description>
  <cp:lastModifiedBy>唯一の我,需要唯一の你</cp:lastModifiedBy>
  <cp:revision>316</cp:revision>
  <dcterms:created xsi:type="dcterms:W3CDTF">2019-03-29T12:25:00Z</dcterms:created>
  <dcterms:modified xsi:type="dcterms:W3CDTF">2023-12-13T14:50:47Z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BB82D2EEBE974A5BACB1EF944D58B3BA_13</vt:lpwstr>
  </property>
  <property fmtid="{D5CDD505-2E9C-101B-9397-08002B2CF9AE}" pid="3" name="KSOProductBuildVer">
    <vt:lpwstr>2052-12.1.0.15712</vt:lpwstr>
  </property>
</Properties>
</file>