
<file path=[Content_Types].xml><?xml version="1.0" encoding="utf-8"?>
<Types xmlns="http://schemas.openxmlformats.org/package/2006/content-types">
  <Default Extension="png" ContentType="image/png"/>
  <Default Extension="jpeg" ContentType="image/jpeg"/>
  <Default Extension="JPG" ContentType="image/.jp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80" r:id="rId3"/>
    <p:sldId id="259" r:id="rId4"/>
    <p:sldId id="303" r:id="rId5"/>
    <p:sldId id="261" r:id="rId6"/>
    <p:sldId id="269" r:id="rId7"/>
    <p:sldId id="270" r:id="rId8"/>
    <p:sldId id="263" r:id="rId9"/>
    <p:sldId id="265" r:id="rId10"/>
    <p:sldId id="274" r:id="rId11"/>
    <p:sldId id="294" r:id="rId12"/>
    <p:sldId id="273" r:id="rId13"/>
    <p:sldId id="272" r:id="rId14"/>
    <p:sldId id="275" r:id="rId15"/>
    <p:sldId id="277" r:id="rId16"/>
    <p:sldId id="278"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134" y="72"/>
      </p:cViewPr>
      <p:guideLst>
        <p:guide orient="horz" pos="2160"/>
        <p:guide pos="380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76.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4.jpe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刷难关#mc=目录配置1#e17ec8fc5">
    <p:spTree>
      <p:nvGrpSpPr>
        <p:cNvPr id="1" name=""/>
        <p:cNvGrpSpPr/>
        <p:nvPr/>
      </p:nvGrpSpPr>
      <p:grpSpPr>
        <a:xfrm>
          <a:off x="0" y="0"/>
          <a:ext cx="0" cy="0"/>
          <a:chOff x="0" y="0"/>
          <a:chExt cx="0" cy="0"/>
        </a:xfrm>
      </p:grpSpPr>
      <p:pic>
        <p:nvPicPr>
          <p:cNvPr id="2" name="Hexin Shape 2" descr="preencoded.png"/>
          <p:cNvPicPr>
            <a:picLocks noChangeAspect="1"/>
          </p:cNvPicPr>
          <p:nvPr/>
        </p:nvPicPr>
        <p:blipFill>
          <a:blip r:embed="rId2"/>
          <a:stretch>
            <a:fillRect/>
          </a:stretch>
        </p:blipFill>
        <p:spPr>
          <a:xfrm>
            <a:off x="0" y="0"/>
            <a:ext cx="12188952" cy="6858000"/>
          </a:xfrm>
          <a:prstGeom prst="rect">
            <a:avLst/>
          </a:prstGeom>
        </p:spPr>
      </p:pic>
      <p:pic>
        <p:nvPicPr>
          <p:cNvPr id="3" name="Hexin Shape 3" descr="preencoded.png"/>
          <p:cNvPicPr>
            <a:picLocks noChangeAspect="1"/>
          </p:cNvPicPr>
          <p:nvPr/>
        </p:nvPicPr>
        <p:blipFill>
          <a:blip r:embed="rId3"/>
          <a:stretch>
            <a:fillRect/>
          </a:stretch>
        </p:blipFill>
        <p:spPr>
          <a:xfrm>
            <a:off x="7443216" y="182880"/>
            <a:ext cx="1609344" cy="539496"/>
          </a:xfrm>
          <a:prstGeom prst="rect">
            <a:avLst/>
          </a:prstGeom>
        </p:spPr>
      </p:pic>
      <p:sp>
        <p:nvSpPr>
          <p:cNvPr id="4" name="Hexin Shape 4">
            <a:hlinkClick r:id="" action="ppaction://noaction"/>
          </p:cNvPr>
          <p:cNvSpPr/>
          <p:nvPr/>
        </p:nvSpPr>
        <p:spPr>
          <a:xfrm>
            <a:off x="7443216" y="210312"/>
            <a:ext cx="1609344" cy="484632"/>
          </a:xfrm>
          <a:prstGeom prst="rect">
            <a:avLst/>
          </a:prstGeom>
          <a:noFill/>
        </p:spPr>
        <p:txBody>
          <a:bodyPr wrap="square" lIns="0" tIns="0" rIns="0" bIns="0" rtlCol="0" anchor="ctr"/>
          <a:lstStyle/>
          <a:p>
            <a:pPr algn="ctr"/>
            <a:r>
              <a:rPr lang="en-US" sz="2800" b="1" i="0">
                <a:solidFill>
                  <a:srgbClr val="00A34F"/>
                </a:solidFill>
                <a:latin typeface="黑体" panose="02010609060101010101" pitchFamily="11" charset="-122"/>
                <a:ea typeface="黑体" panose="02010609060101010101" pitchFamily="11" charset="-122"/>
                <a:cs typeface="黑体" panose="02010609060101010101" pitchFamily="34" charset="-120"/>
              </a:rPr>
              <a:t>刷难关</a:t>
            </a:r>
            <a:endParaRPr lang="en-US" sz="2800"/>
          </a:p>
        </p:txBody>
      </p:sp>
      <p:pic>
        <p:nvPicPr>
          <p:cNvPr id="5" name="Hexin Shape 5" descr="preencoded.png"/>
          <p:cNvPicPr>
            <a:picLocks noChangeAspect="1"/>
          </p:cNvPicPr>
          <p:nvPr/>
        </p:nvPicPr>
        <p:blipFill>
          <a:blip r:embed="rId4"/>
          <a:stretch>
            <a:fillRect/>
          </a:stretch>
        </p:blipFill>
        <p:spPr>
          <a:xfrm>
            <a:off x="9354312" y="155448"/>
            <a:ext cx="2331720" cy="539496"/>
          </a:xfrm>
          <a:prstGeom prst="rect">
            <a:avLst/>
          </a:prstGeom>
        </p:spPr>
      </p:pic>
      <p:pic>
        <p:nvPicPr>
          <p:cNvPr id="6" name="Hexin Shape 6" descr="preencoded.png"/>
          <p:cNvPicPr>
            <a:picLocks noChangeAspect="1"/>
          </p:cNvPicPr>
          <p:nvPr/>
        </p:nvPicPr>
        <p:blipFill>
          <a:blip r:embed="rId5"/>
          <a:stretch>
            <a:fillRect/>
          </a:stretch>
        </p:blipFill>
        <p:spPr>
          <a:xfrm>
            <a:off x="9601200" y="246888"/>
            <a:ext cx="393192" cy="356616"/>
          </a:xfrm>
          <a:prstGeom prst="rect">
            <a:avLst/>
          </a:prstGeom>
        </p:spPr>
      </p:pic>
      <p:sp>
        <p:nvSpPr>
          <p:cNvPr id="7" name="Hexin Shape 7">
            <a:hlinkClick r:id="" action="ppaction://noaction"/>
          </p:cNvPr>
          <p:cNvSpPr/>
          <p:nvPr/>
        </p:nvSpPr>
        <p:spPr>
          <a:xfrm>
            <a:off x="10003536" y="182880"/>
            <a:ext cx="1545336" cy="484632"/>
          </a:xfrm>
          <a:prstGeom prst="rect">
            <a:avLst/>
          </a:prstGeom>
          <a:noFill/>
        </p:spPr>
        <p:txBody>
          <a:bodyPr wrap="square" lIns="0" tIns="0" rIns="0" bIns="0" rtlCol="0" anchor="ctr"/>
          <a:lstStyle/>
          <a:p>
            <a:pPr algn="ctr"/>
            <a:r>
              <a:rPr lang="en-US" sz="2800" b="1" i="0">
                <a:solidFill>
                  <a:srgbClr val="00A34F"/>
                </a:solidFill>
                <a:latin typeface="黑体" panose="02010609060101010101" pitchFamily="11" charset="-122"/>
                <a:ea typeface="黑体" panose="02010609060101010101" pitchFamily="11" charset="-122"/>
                <a:cs typeface="黑体" panose="02010609060101010101" pitchFamily="34" charset="-120"/>
              </a:rPr>
              <a:t>返回目录</a:t>
            </a:r>
            <a:endParaRPr lang="en-US" sz="2800"/>
          </a:p>
        </p:txBody>
      </p:sp>
      <p:sp>
        <p:nvSpPr>
          <p:cNvPr id="8" name="Hexin Shape 8">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9" name="Hexin Shape 9">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10" name="Hexin Shape 10">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11" name="Hexin Shape 11">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12" name="Hexin Shape 12">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13" name="Hexin Shape 13">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14" name="Hexin Shape 14">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15" name="Hexin Shape 15">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16" name="Hexin Shape 16">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17" name="Hexin Shape 17">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18" name="Hexin Shape 18">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19" name="Hexin Shape 19">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20" name="Hexin Shape 20">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21" name="Hexin Shape 21">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22" name="Hexin Shape 22">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23" name="Hexin Shape 23">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24" name="Hexin Shape 24">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25" name="Hexin Shape 25">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26" name="Hexin Shape 26">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27" name="Hexin Shape 27">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28" name="Hexin Shape 28">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29" name="Hexin Shape 29">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30" name="Hexin Shape 30">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31" name="Hexin Shape 31">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32" name="Hexin Shape 32">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33" name="Hexin Shape 33">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34" name="Hexin Shape 34">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35" name="Hexin Shape 35">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36" name="Hexin Shape 36">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37" name="Hexin Shape 37">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38" name="Hexin Shape 38">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39" name="Hexin Shape 39">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40" name="Hexin Shape 40">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41" name="Hexin Shape 41">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42" name="Hexin Shape 42">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43" name="Hexin Shape 43">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44" name="Hexin Shape 44">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45" name="Hexin Shape 45">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46" name="Hexin Shape 46">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47" name="Hexin Shape 47">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48" name="Hexin Shape 48">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49" name="Hexin Shape 49">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50" name="Hexin Shape 50">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51" name="Hexin Shape 51">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52" name="Hexin Shape 52">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53" name="Hexin Shape 53">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54" name="Hexin Shape 54">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55" name="Hexin Shape 55">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56" name="Hexin Shape 56">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57" name="Hexin Shape 57">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58" name="Hexin Shape 58">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59" name="Hexin Shape 59">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60" name="Hexin Shape 60">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61" name="Hexin Shape 61">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62" name="Hexin Shape 62">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63" name="Hexin Shape 63">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64" name="Hexin Shape 64">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65" name="Hexin Shape 65">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66" name="Hexin Shape 66">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67" name="Hexin Shape 67">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68" name="Hexin Shape 68">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69" name="Hexin Shape 69">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70" name="Hexin Shape 70">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71" name="Hexin Shape 71">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72" name="Hexin Shape 72">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73" name="Hexin Shape 73">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74" name="Hexin Shape 74">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75" name="Hexin Shape 75">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76" name="Hexin Shape 76">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77" name="Hexin Shape 77">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78" name="Hexin Shape 78">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79" name="Hexin Shape 79">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
        <p:nvSpPr>
          <p:cNvPr id="80" name="Hexin Shape 80">
            <a:hlinkClick r:id="" action="ppaction://noaction"/>
          </p:cNvPr>
          <p:cNvSpPr/>
          <p:nvPr/>
        </p:nvSpPr>
        <p:spPr>
          <a:xfrm>
            <a:off x="302666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1</a:t>
            </a:r>
            <a:endParaRPr lang="en-US" sz="1800"/>
          </a:p>
        </p:txBody>
      </p:sp>
      <p:sp>
        <p:nvSpPr>
          <p:cNvPr id="81" name="Hexin Shape 81">
            <a:hlinkClick r:id="" action="ppaction://noaction"/>
          </p:cNvPr>
          <p:cNvSpPr/>
          <p:nvPr/>
        </p:nvSpPr>
        <p:spPr>
          <a:xfrm>
            <a:off x="379476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2</a:t>
            </a:r>
            <a:endParaRPr lang="en-US" sz="1800"/>
          </a:p>
        </p:txBody>
      </p:sp>
      <p:sp>
        <p:nvSpPr>
          <p:cNvPr id="82" name="Hexin Shape 82">
            <a:hlinkClick r:id="" action="ppaction://noaction"/>
          </p:cNvPr>
          <p:cNvSpPr/>
          <p:nvPr/>
        </p:nvSpPr>
        <p:spPr>
          <a:xfrm>
            <a:off x="455371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3</a:t>
            </a:r>
            <a:endParaRPr lang="en-US" sz="1800"/>
          </a:p>
        </p:txBody>
      </p:sp>
      <p:sp>
        <p:nvSpPr>
          <p:cNvPr id="83" name="Hexin Shape 83">
            <a:hlinkClick r:id="" action="ppaction://noaction"/>
          </p:cNvPr>
          <p:cNvSpPr/>
          <p:nvPr/>
        </p:nvSpPr>
        <p:spPr>
          <a:xfrm>
            <a:off x="5321808"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4</a:t>
            </a:r>
            <a:endParaRPr lang="en-US" sz="1800"/>
          </a:p>
        </p:txBody>
      </p:sp>
      <p:sp>
        <p:nvSpPr>
          <p:cNvPr id="84" name="Hexin Shape 84">
            <a:hlinkClick r:id="" action="ppaction://noaction"/>
          </p:cNvPr>
          <p:cNvSpPr/>
          <p:nvPr/>
        </p:nvSpPr>
        <p:spPr>
          <a:xfrm>
            <a:off x="6089904"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5</a:t>
            </a:r>
            <a:endParaRPr lang="en-US" sz="1800"/>
          </a:p>
        </p:txBody>
      </p:sp>
      <p:sp>
        <p:nvSpPr>
          <p:cNvPr id="85" name="Hexin Shape 85">
            <a:hlinkClick r:id="" action="ppaction://noaction"/>
          </p:cNvPr>
          <p:cNvSpPr/>
          <p:nvPr/>
        </p:nvSpPr>
        <p:spPr>
          <a:xfrm>
            <a:off x="6858000"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6</a:t>
            </a:r>
            <a:endParaRPr lang="en-US" sz="1800"/>
          </a:p>
        </p:txBody>
      </p:sp>
      <p:sp>
        <p:nvSpPr>
          <p:cNvPr id="86" name="Hexin Shape 86">
            <a:hlinkClick r:id="" action="ppaction://noaction"/>
          </p:cNvPr>
          <p:cNvSpPr/>
          <p:nvPr/>
        </p:nvSpPr>
        <p:spPr>
          <a:xfrm>
            <a:off x="7626096"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7</a:t>
            </a:r>
            <a:endParaRPr lang="en-US" sz="1800"/>
          </a:p>
        </p:txBody>
      </p:sp>
      <p:sp>
        <p:nvSpPr>
          <p:cNvPr id="87" name="Hexin Shape 87">
            <a:hlinkClick r:id="" action="ppaction://noaction"/>
          </p:cNvPr>
          <p:cNvSpPr/>
          <p:nvPr/>
        </p:nvSpPr>
        <p:spPr>
          <a:xfrm>
            <a:off x="8394192" y="6099048"/>
            <a:ext cx="585216" cy="374904"/>
          </a:xfrm>
          <a:prstGeom prst="rect">
            <a:avLst/>
          </a:prstGeom>
          <a:solidFill>
            <a:srgbClr val="D9FFEB">
              <a:alpha val="80000"/>
            </a:srgbClr>
          </a:solidFill>
          <a:ln>
            <a:solidFill>
              <a:srgbClr val="00A34F"/>
            </a:solidFill>
          </a:ln>
        </p:spPr>
        <p:txBody>
          <a:bodyPr wrap="square" lIns="127000" tIns="127000" rIns="127000" bIns="127000" rtlCol="0" anchor="ctr"/>
          <a:lstStyle/>
          <a:p>
            <a:pPr marL="0" algn="ctr">
              <a:lnSpc>
                <a:spcPct val="100000"/>
              </a:lnSpc>
            </a:pPr>
            <a:r>
              <a:rPr lang="en-US" sz="1800" b="1" i="0">
                <a:solidFill>
                  <a:srgbClr val="00A34F"/>
                </a:solidFill>
                <a:latin typeface="Calibri (正文)" pitchFamily="34" charset="0"/>
                <a:ea typeface="Calibri (正文)" pitchFamily="34" charset="-122"/>
                <a:cs typeface="Calibri (正文)" pitchFamily="34" charset="-120"/>
              </a:rPr>
              <a:t>8</a:t>
            </a:r>
            <a:endParaRPr lang="en-US" sz="180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5.jpeg"/><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jpeg"/><Relationship Id="rId1" Type="http://schemas.openxmlformats.org/officeDocument/2006/relationships/tags" Target="../tags/tag7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tags" Target="../tags/tag74.xml"/><Relationship Id="rId3" Type="http://schemas.openxmlformats.org/officeDocument/2006/relationships/image" Target="../media/image20.jpeg"/><Relationship Id="rId2" Type="http://schemas.openxmlformats.org/officeDocument/2006/relationships/tags" Target="../tags/tag73.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tags" Target="../tags/tag7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microsoft.com/office/2007/relationships/media" Target="../media/media1.mp4"/><Relationship Id="rId1" Type="http://schemas.openxmlformats.org/officeDocument/2006/relationships/video" Target="../media/media1.mp4"/></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67.xml"/><Relationship Id="rId2" Type="http://schemas.microsoft.com/office/2007/relationships/media" Target="../media/media2.mp4"/><Relationship Id="rId1" Type="http://schemas.openxmlformats.org/officeDocument/2006/relationships/video" Target="../media/media2.mp4"/></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microsoft.com/office/2007/relationships/media" Target="../media/media3.mp4"/><Relationship Id="rId1" Type="http://schemas.openxmlformats.org/officeDocument/2006/relationships/video" Target="../media/media3.mp4"/></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microsoft.com/office/2007/relationships/media" Target="../media/media4.mp4"/><Relationship Id="rId1" Type="http://schemas.openxmlformats.org/officeDocument/2006/relationships/video" Target="../media/media4.mp4"/></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data/cache/ac181c2c19d260234203b9523dfcb7e6.jpgac181c2c19d260234203b9523dfcb7e6"/>
          <p:cNvPicPr>
            <a:picLocks noChangeAspect="1"/>
          </p:cNvPicPr>
          <p:nvPr>
            <p:custDataLst>
              <p:tags r:id="rId1"/>
            </p:custDataLst>
          </p:nvPr>
        </p:nvPicPr>
        <p:blipFill rotWithShape="1">
          <a:blip r:embed="rId2"/>
          <a:srcRect l="3556" r="3556"/>
          <a:stretch>
            <a:fillRect/>
          </a:stretch>
        </p:blipFill>
        <p:spPr>
          <a:xfrm>
            <a:off x="-5" y="-30"/>
            <a:ext cx="12192000" cy="6858000"/>
          </a:xfrm>
          <a:custGeom>
            <a:avLst/>
            <a:gdLst/>
            <a:ahLst/>
            <a:cxnLst>
              <a:cxn ang="3">
                <a:pos x="hc" y="t"/>
              </a:cxn>
              <a:cxn ang="cd2">
                <a:pos x="l" y="vc"/>
              </a:cxn>
              <a:cxn ang="cd4">
                <a:pos x="hc" y="b"/>
              </a:cxn>
              <a:cxn ang="0">
                <a:pos x="r" y="vc"/>
              </a:cxn>
            </a:cxnLst>
            <a:rect l="l" t="t" r="r" b="b"/>
            <a:pathLst>
              <a:path w="19200" h="10800">
                <a:moveTo>
                  <a:pt x="0" y="0"/>
                </a:moveTo>
                <a:lnTo>
                  <a:pt x="19200" y="0"/>
                </a:lnTo>
                <a:lnTo>
                  <a:pt x="19200" y="10800"/>
                </a:lnTo>
                <a:lnTo>
                  <a:pt x="0" y="10800"/>
                </a:lnTo>
                <a:lnTo>
                  <a:pt x="0" y="0"/>
                </a:lnTo>
                <a:close/>
              </a:path>
            </a:pathLst>
          </a:custGeom>
        </p:spPr>
      </p:pic>
      <p:sp>
        <p:nvSpPr>
          <p:cNvPr id="5" name="背景"/>
          <p:cNvSpPr/>
          <p:nvPr>
            <p:custDataLst>
              <p:tags r:id="rId3"/>
            </p:custDataLst>
          </p:nvPr>
        </p:nvSpPr>
        <p:spPr>
          <a:xfrm>
            <a:off x="762000" y="0"/>
            <a:ext cx="4114800" cy="5829315"/>
          </a:xfrm>
          <a:prstGeom prst="rect">
            <a:avLst/>
          </a:prstGeom>
          <a:solidFill>
            <a:schemeClr val="dk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5169544" y="3429010"/>
            <a:ext cx="3505225" cy="310896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5000" b="1" spc="340">
                <a:solidFill>
                  <a:schemeClr val="lt1"/>
                </a:solidFill>
                <a:uFillTx/>
                <a:latin typeface="微软雅黑" panose="020B0503020204020204" charset="-122"/>
                <a:ea typeface="微软雅黑" panose="020B0503020204020204" charset="-122"/>
              </a:rPr>
              <a:t>第三章    光现象   </a:t>
            </a:r>
            <a:endParaRPr lang="zh-CN" altLang="en-US" sz="5000" b="1" spc="340">
              <a:solidFill>
                <a:schemeClr val="lt1"/>
              </a:solidFill>
              <a:uFillTx/>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雪"/>
          <p:cNvPicPr>
            <a:picLocks noChangeAspect="1"/>
          </p:cNvPicPr>
          <p:nvPr/>
        </p:nvPicPr>
        <p:blipFill>
          <a:blip r:embed="rId1"/>
          <a:stretch>
            <a:fillRect/>
          </a:stretch>
        </p:blipFill>
        <p:spPr>
          <a:xfrm>
            <a:off x="152400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47" name="yt_shape_11747"/>
          <p:cNvSpPr txBox="1"/>
          <p:nvPr/>
        </p:nvSpPr>
        <p:spPr>
          <a:xfrm>
            <a:off x="250" y="-64"/>
            <a:ext cx="3563620" cy="923290"/>
          </a:xfrm>
          <a:prstGeom prst="rect">
            <a:avLst/>
          </a:prstGeom>
        </p:spPr>
        <p:txBody>
          <a:bodyPr vert="horz" wrap="none" lIns="0" tIns="0" rIns="0" bIns="0" rtlCol="0">
            <a:spAutoFit/>
          </a:bodyPr>
          <a:lstStyle/>
          <a:p>
            <a:pPr algn="l">
              <a:lnSpc>
                <a:spcPct val="150000"/>
              </a:lnSpc>
            </a:pPr>
            <a:r>
              <a:rPr lang="zh-CN" altLang="zh-CN" sz="4000" b="1" i="0" u="none">
                <a:solidFill>
                  <a:srgbClr val="000000"/>
                </a:solidFill>
                <a:effectLst/>
                <a:latin typeface="Calibri" panose="020F0502020204030204" pitchFamily="11"/>
                <a:ea typeface="黑体" panose="02010609060101010101" pitchFamily="11" charset="-122"/>
                <a:cs typeface="黑体" panose="02010609060101010101" pitchFamily="11" charset="-122"/>
              </a:rPr>
              <a:t>考点四</a:t>
            </a:r>
            <a:r>
              <a:rPr lang="zh-CN" altLang="zh-CN" sz="4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rPr>
              <a:t>平面镜</a:t>
            </a:r>
            <a:endPar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endParaRPr>
          </a:p>
        </p:txBody>
      </p:sp>
      <p:sp>
        <p:nvSpPr>
          <p:cNvPr id="11748" name="yt_shape_11748"/>
          <p:cNvSpPr txBox="1"/>
          <p:nvPr/>
        </p:nvSpPr>
        <p:spPr>
          <a:xfrm>
            <a:off x="0" y="923290"/>
            <a:ext cx="11939270" cy="2954655"/>
          </a:xfrm>
          <a:prstGeom prst="rect">
            <a:avLst/>
          </a:prstGeom>
        </p:spPr>
        <p:txBody>
          <a:bodyPr vert="horz" wrap="square" lIns="0" tIns="0" rIns="0" bIns="0" rtlCol="0">
            <a:spAutoFit/>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6.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如图所示，</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AB</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之间的距离为</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2m.</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当小球从</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向</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B</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移动了</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1m</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时，若不考虑小球的形状和大小，这时小球和它的像之间的距离为</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1</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m</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；小明向竖直的平面镜走近时看到自己的像变大了，而实际上他的像的大小是</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不变</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变大</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不变</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变小</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的</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11750" name="yt_shape_11750"/>
          <p:cNvSpPr txBox="1"/>
          <p:nvPr/>
        </p:nvSpPr>
        <p:spPr>
          <a:xfrm>
            <a:off x="4986160" y="2454943"/>
            <a:ext cx="2183765" cy="307340"/>
          </a:xfrm>
          <a:prstGeom prst="rect">
            <a:avLst/>
          </a:prstGeom>
        </p:spPr>
        <p:txBody>
          <a:bodyPr vert="horz" wrap="none" lIns="0" tIns="0" rIns="0" bIns="0" rtlCol="0">
            <a:spAutoFit/>
          </a:bodyPr>
          <a:lstStyle/>
          <a:p>
            <a:pPr algn="l">
              <a:lnSpc>
                <a:spcPct val="100000"/>
              </a:lnSpc>
            </a:pPr>
            <a:r>
              <a:rPr lang="en-US" altLang="zh-CN" sz="2000" b="0" i="0" u="none" spc="12746">
                <a:solidFill>
                  <a:srgbClr val="C71585"/>
                </a:solidFill>
                <a:effectLst/>
                <a:latin typeface="Calibri" panose="020F0502020204030204" pitchFamily="11"/>
                <a:ea typeface="宋体" panose="02010600030101010101" pitchFamily="2" charset="-122"/>
                <a:cs typeface="Cambria" panose="02040503050406030204" pitchFamily="11"/>
              </a:rPr>
              <a:t> </a:t>
            </a:r>
            <a:r>
              <a:rPr lang="zh-CN" altLang="zh-CN" sz="2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zh-CN" altLang="zh-CN" sz="20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2" name="文本框 1"/>
          <p:cNvSpPr txBox="1"/>
          <p:nvPr/>
        </p:nvSpPr>
        <p:spPr>
          <a:xfrm>
            <a:off x="10782391" y="1752738"/>
            <a:ext cx="564261" cy="550812"/>
          </a:xfrm>
          <a:prstGeom prst="rect">
            <a:avLst/>
          </a:prstGeom>
          <a:noFill/>
        </p:spPr>
        <p:txBody>
          <a:bodyPr vert="horz" wrap="none" rtlCol="0">
            <a:noAutofit/>
          </a:bodyPr>
          <a:lstStyle/>
          <a:p>
            <a:pPr>
              <a:lnSpc>
                <a:spcPct val="150000"/>
              </a:lnSpc>
            </a:pPr>
            <a:r>
              <a:rPr kumimoji="0" lang="en-US"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1</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4" name="文本框 3"/>
          <p:cNvSpPr txBox="1"/>
          <p:nvPr/>
        </p:nvSpPr>
        <p:spPr>
          <a:xfrm>
            <a:off x="2524534" y="3154183"/>
            <a:ext cx="691261" cy="498615"/>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不变</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pic>
        <p:nvPicPr>
          <p:cNvPr id="5" name="图片 4" descr="图"/>
          <p:cNvPicPr>
            <a:picLocks noChangeAspect="1"/>
          </p:cNvPicPr>
          <p:nvPr/>
        </p:nvPicPr>
        <p:blipFill>
          <a:blip r:embed="rId1"/>
          <a:stretch>
            <a:fillRect/>
          </a:stretch>
        </p:blipFill>
        <p:spPr>
          <a:xfrm>
            <a:off x="6829425" y="3877945"/>
            <a:ext cx="3952875" cy="24003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52" name="yt_shape_11752"/>
          <p:cNvSpPr txBox="1"/>
          <p:nvPr/>
        </p:nvSpPr>
        <p:spPr>
          <a:xfrm>
            <a:off x="411480" y="252095"/>
            <a:ext cx="11499215" cy="2215515"/>
          </a:xfrm>
          <a:prstGeom prst="rect">
            <a:avLst/>
          </a:prstGeom>
        </p:spPr>
        <p:txBody>
          <a:bodyPr vert="horz" wrap="square" lIns="0" tIns="0" rIns="0" bIns="0" rtlCol="0">
            <a:spAutoFit/>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7.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舞蹈教室内有一面非常大的平面镜，一名同学先后站在镜前甲、乙、丙、丁四个位置，如图所示</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关于他在平面镜中所成像的特点，下列描述中正确的是</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sz="3200"/>
              <a:t>　</a:t>
            </a:r>
            <a:r>
              <a:rPr lang="en-US" altLang="zh-CN" sz="3200" b="1" i="0" u="none">
                <a:solidFill>
                  <a:srgbClr val="FF0000">
                    <a:alpha val="0"/>
                  </a:srgbClr>
                </a:solidFill>
                <a:effectLst/>
                <a:latin typeface="Calibri" panose="020F0502020204030204" pitchFamily="11"/>
                <a:ea typeface="宋体" panose="02010600030101010101" pitchFamily="2" charset="-122"/>
                <a:cs typeface="宋体" panose="02010600030101010101" pitchFamily="2" charset="-122"/>
              </a:rPr>
              <a:t>D</a:t>
            </a:r>
            <a:r>
              <a:rPr lang="zh-CN" sz="3200"/>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endPar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graphicFrame>
        <p:nvGraphicFramePr>
          <p:cNvPr id="11754" name="yt_table_11754_skip" title="H_127.56"/>
          <p:cNvGraphicFramePr>
            <a:graphicFrameLocks noGrp="1"/>
          </p:cNvGraphicFramePr>
          <p:nvPr>
            <p:custDataLst>
              <p:tags r:id="rId1"/>
            </p:custDataLst>
          </p:nvPr>
        </p:nvGraphicFramePr>
        <p:xfrm>
          <a:off x="262255" y="2628900"/>
          <a:ext cx="7014210" cy="2711323"/>
        </p:xfrm>
        <a:graphic>
          <a:graphicData uri="http://schemas.openxmlformats.org/drawingml/2006/table">
            <a:tbl>
              <a:tblPr/>
              <a:tblGrid>
                <a:gridCol w="7014210"/>
              </a:tblGrid>
              <a:tr h="767080">
                <a:tc>
                  <a:txBody>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在甲处所成的像是最小的像</a:t>
                      </a:r>
                      <a:endPar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370840">
                <a:tc>
                  <a:txBody>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B.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在乙处所成的像一定是实像</a:t>
                      </a:r>
                      <a:endPar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370840">
                <a:tc>
                  <a:txBody>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C.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在丙处所成的像是倒立的像</a:t>
                      </a:r>
                      <a:endPar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r h="370840">
                <a:tc>
                  <a:txBody>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D.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在丁处所成的像离镜子最近</a:t>
                      </a:r>
                      <a:endPar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a:txBody>
                  <a:tcPr marL="0" marR="0" marT="0" marB="0" anchor="ctr">
                    <a:lnL w="9522" cmpd="sng">
                      <a:noFill/>
                    </a:lnL>
                    <a:lnR w="9522" cmpd="sng">
                      <a:noFill/>
                    </a:lnR>
                    <a:lnT w="9522" cmpd="sng">
                      <a:noFill/>
                    </a:lnT>
                    <a:lnB w="9522" cmpd="sng">
                      <a:noFill/>
                    </a:lnB>
                  </a:tcPr>
                </a:tc>
              </a:tr>
            </a:tbl>
          </a:graphicData>
        </a:graphic>
      </p:graphicFrame>
      <p:pic>
        <p:nvPicPr>
          <p:cNvPr id="11753" name="yt_image_11753_skip" title="H_98.6456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67195" y="2916555"/>
            <a:ext cx="3500120" cy="255778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flipH="1">
            <a:off x="5479415" y="1765935"/>
            <a:ext cx="302260" cy="498475"/>
          </a:xfrm>
          <a:prstGeom prst="rect">
            <a:avLst/>
          </a:prstGeom>
          <a:noFill/>
        </p:spPr>
        <p:txBody>
          <a:bodyPr vert="horz" wrap="none" rtlCol="0">
            <a:noAutofit/>
          </a:bodyPr>
          <a:lstStyle/>
          <a:p>
            <a:pPr>
              <a:lnSpc>
                <a:spcPct val="150000"/>
              </a:lnSpc>
            </a:pPr>
            <a:r>
              <a:rPr kumimoji="0" lang="en-US" altLang="zh-CN" sz="3200" b="1" i="0" strike="noStrike" kern="1200" cap="none" spc="0" normalizeH="0" baseline="0" noProof="0">
                <a:ln>
                  <a:noFill/>
                </a:ln>
                <a:solidFill>
                  <a:srgbClr val="FF0000"/>
                </a:solidFill>
                <a:effectLst/>
                <a:uLnTx/>
                <a:uFillTx/>
                <a:latin typeface="Calibri" panose="020F0502020204030204" pitchFamily="11"/>
                <a:ea typeface="宋体" panose="02010600030101010101" pitchFamily="2" charset="-122"/>
                <a:cs typeface="宋体" panose="02010600030101010101" pitchFamily="2" charset="-122"/>
              </a:rPr>
              <a:t>D</a:t>
            </a:r>
            <a:endParaRPr lang="zh-CN" alt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3" name="文本框 2"/>
          <p:cNvSpPr txBox="1"/>
          <p:nvPr/>
        </p:nvSpPr>
        <p:spPr>
          <a:xfrm>
            <a:off x="6829486" y="999459"/>
            <a:ext cx="946849" cy="550812"/>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dirty="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凸面</a:t>
            </a:r>
            <a:r>
              <a:rPr kumimoji="0" lang="zh-CN" altLang="zh-CN" sz="2000" b="1" i="0" strike="noStrike" kern="1200" cap="none" spc="0" normalizeH="0" baseline="0" noProof="0" dirty="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dirty="0"/>
          </a:p>
        </p:txBody>
      </p:sp>
      <p:sp>
        <p:nvSpPr>
          <p:cNvPr id="11791" name="yt_shape_11791"/>
          <p:cNvSpPr txBox="1"/>
          <p:nvPr/>
        </p:nvSpPr>
        <p:spPr>
          <a:xfrm>
            <a:off x="448310" y="252095"/>
            <a:ext cx="11743690" cy="2215515"/>
          </a:xfrm>
          <a:prstGeom prst="rect">
            <a:avLst/>
          </a:prstGeom>
        </p:spPr>
        <p:txBody>
          <a:bodyPr vert="horz" wrap="square" lIns="0" tIns="0" rIns="0" bIns="0" rtlCol="0">
            <a:spAutoFit/>
          </a:bodyPr>
          <a:lstStyle/>
          <a:p>
            <a:pPr algn="l">
              <a:lnSpc>
                <a:spcPct val="150000"/>
              </a:lnSpc>
            </a:pPr>
            <a:r>
              <a:rPr lang="en-US"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8. </a:t>
            </a:r>
            <a:r>
              <a:rPr lang="zh-CN"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手电筒中的反光罩是</a:t>
            </a:r>
            <a:r>
              <a:rPr lang="zh-CN" altLang="zh-CN" sz="3200" b="1" i="0" u="sng" dirty="0">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dirty="0">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凹面</a:t>
            </a:r>
            <a:r>
              <a:rPr lang="zh-CN" altLang="zh-CN" sz="3200" b="1" i="0" u="sng" dirty="0">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镜，它对光有会聚作用；</a:t>
            </a:r>
            <a:endParaRPr lang="en-US"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endParaRPr>
          </a:p>
          <a:p>
            <a:pPr algn="l">
              <a:lnSpc>
                <a:spcPct val="150000"/>
              </a:lnSpc>
            </a:pPr>
            <a:r>
              <a:rPr lang="en-US" altLang="zh-CN" sz="3200" dirty="0">
                <a:solidFill>
                  <a:srgbClr val="000000"/>
                </a:solidFill>
                <a:latin typeface="Calibri" panose="020F0502020204030204" pitchFamily="11"/>
                <a:ea typeface="宋体" panose="02010600030101010101" pitchFamily="2" charset="-122"/>
                <a:cs typeface="宋体" panose="02010600030101010101" pitchFamily="2" charset="-122"/>
              </a:rPr>
              <a:t>    </a:t>
            </a:r>
            <a:r>
              <a:rPr lang="zh-CN"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在山区道路的拐弯处常常设置有</a:t>
            </a:r>
            <a:r>
              <a:rPr lang="zh-CN" altLang="zh-CN" sz="3200" b="1" i="0" u="sng" dirty="0">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dirty="0">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凸面</a:t>
            </a:r>
            <a:r>
              <a:rPr lang="zh-CN" altLang="zh-CN" sz="3200" b="1" i="0" u="sng" dirty="0">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镜，其作用是</a:t>
            </a:r>
            <a:r>
              <a:rPr lang="zh-CN" altLang="zh-CN" sz="3200" b="1" i="0" u="sng" dirty="0">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dirty="0">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扩大视野</a:t>
            </a:r>
            <a:r>
              <a:rPr lang="zh-CN" altLang="zh-CN" sz="3200" b="1" i="0" u="sng" dirty="0">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，有利于避免交通事故的发生</a:t>
            </a:r>
            <a:r>
              <a:rPr lang="en-US"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en-US" altLang="zh-CN" sz="3200" b="0" i="0" u="none" dirty="0">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2" name="文本框 1"/>
          <p:cNvSpPr txBox="1"/>
          <p:nvPr/>
        </p:nvSpPr>
        <p:spPr>
          <a:xfrm>
            <a:off x="4806408" y="339210"/>
            <a:ext cx="946849" cy="550812"/>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dirty="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凹面</a:t>
            </a:r>
            <a:r>
              <a:rPr kumimoji="0" lang="zh-CN" altLang="zh-CN" sz="2000" b="1" i="0" strike="noStrike" kern="1200" cap="none" spc="0" normalizeH="0" baseline="0" noProof="0" dirty="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dirty="0"/>
          </a:p>
        </p:txBody>
      </p:sp>
      <p:sp>
        <p:nvSpPr>
          <p:cNvPr id="4" name="文本框 3"/>
          <p:cNvSpPr txBox="1"/>
          <p:nvPr/>
        </p:nvSpPr>
        <p:spPr>
          <a:xfrm>
            <a:off x="416287" y="1782123"/>
            <a:ext cx="1458024" cy="550812"/>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dirty="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扩大视野</a:t>
            </a:r>
            <a:r>
              <a:rPr kumimoji="0" lang="zh-CN" altLang="zh-CN" sz="2000" b="1" i="0" strike="noStrike" kern="1200" cap="none" spc="0" normalizeH="0" baseline="0" noProof="0" dirty="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dirty="0"/>
          </a:p>
        </p:txBody>
      </p:sp>
      <p:pic>
        <p:nvPicPr>
          <p:cNvPr id="5" name="图片 4" descr="手电筒"/>
          <p:cNvPicPr>
            <a:picLocks noChangeAspect="1"/>
          </p:cNvPicPr>
          <p:nvPr/>
        </p:nvPicPr>
        <p:blipFill>
          <a:blip r:embed="rId1"/>
          <a:stretch>
            <a:fillRect/>
          </a:stretch>
        </p:blipFill>
        <p:spPr>
          <a:xfrm>
            <a:off x="842010" y="2595245"/>
            <a:ext cx="2968625" cy="3958590"/>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138" y="2595245"/>
            <a:ext cx="2968942" cy="3958590"/>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8583" y="2595245"/>
            <a:ext cx="2968942" cy="395859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91"/>
                                        </p:tgtEl>
                                        <p:attrNameLst>
                                          <p:attrName>style.visibility</p:attrName>
                                        </p:attrNameLst>
                                      </p:cBhvr>
                                      <p:to>
                                        <p:strVal val="visible"/>
                                      </p:to>
                                    </p:set>
                                    <p:animEffect transition="in" filter="blinds(horizontal)">
                                      <p:cBhvr>
                                        <p:cTn id="7" dur="500"/>
                                        <p:tgtEl>
                                          <p:spTgt spid="1179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791" grpId="0"/>
      <p:bldP spid="11791" grpId="1"/>
      <p:bldP spid="2" grpId="0"/>
      <p:bldP spid="2"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in Shape 2"/>
          <p:cNvSpPr/>
          <p:nvPr>
            <p:custDataLst>
              <p:tags r:id="rId1"/>
            </p:custDataLst>
          </p:nvPr>
        </p:nvSpPr>
        <p:spPr>
          <a:xfrm>
            <a:off x="649224" y="864000"/>
            <a:ext cx="11146536" cy="1493774"/>
          </a:xfrm>
          <a:prstGeom prst="rect">
            <a:avLst/>
          </a:prstGeom>
          <a:noFill/>
        </p:spPr>
        <p:txBody>
          <a:bodyPr wrap="square" lIns="0" tIns="0" rIns="0" bIns="0" rtlCol="0" anchor="t"/>
          <a:lstStyle/>
          <a:p>
            <a:pPr algn="l" latinLnBrk="1">
              <a:lnSpc>
                <a:spcPct val="150000"/>
              </a:lnSpc>
            </a:pPr>
            <a:r>
              <a:rPr lang="en-US" altLang="zh-CN" sz="3200" b="0" i="0">
                <a:solidFill>
                  <a:srgbClr val="000000"/>
                </a:solidFill>
                <a:latin typeface="黑体" panose="02010609060101010101" pitchFamily="11" charset="-122"/>
                <a:ea typeface="黑体" panose="02010609060101010101" pitchFamily="11" charset="-122"/>
                <a:cs typeface="黑体" panose="02010609060101010101" pitchFamily="34" charset="-120"/>
              </a:rPr>
              <a:t>图为魔术“飞天仙女”的解密图。请你作图来说明为什么观众看不到演员本人却可以看到直立在空中的“飞天仙女”。（请用“</a:t>
            </a:r>
            <a:r>
              <a:rPr lang="en-US" altLang="zh-CN" sz="3200" b="0" i="0" kern="0" spc="-99900">
                <a:solidFill>
                  <a:srgbClr val="FFFFFF"/>
                </a:solidFill>
                <a:latin typeface="黑体" panose="02010609060101010101" pitchFamily="11" charset="-122"/>
                <a:ea typeface="黑体" panose="02010609060101010101" pitchFamily="11" charset="-122"/>
                <a:cs typeface="黑体" panose="02010609060101010101" pitchFamily="34" charset="-120"/>
              </a:rPr>
              <a:t>&amp;1&amp; </a:t>
            </a:r>
            <a:r>
              <a:rPr lang="en-US" altLang="zh-CN" sz="3200" b="0" i="0" kern="0">
                <a:solidFill>
                  <a:srgbClr val="FFFFFF"/>
                </a:solidFill>
                <a:latin typeface="宋体" panose="02010600030101010101" pitchFamily="2" charset="-122"/>
                <a:ea typeface="黑体" panose="02010609060101010101" pitchFamily="11" charset="-122"/>
                <a:cs typeface="黑体" panose="02010609060101010101" pitchFamily="34" charset="-120"/>
              </a:rPr>
              <a:t>     </a:t>
            </a:r>
            <a:r>
              <a:rPr lang="en-US" altLang="zh-CN" sz="3200" b="0" i="0">
                <a:solidFill>
                  <a:srgbClr val="000000"/>
                </a:solidFill>
                <a:latin typeface="黑体" panose="02010609060101010101" pitchFamily="11" charset="-122"/>
                <a:ea typeface="黑体" panose="02010609060101010101" pitchFamily="11" charset="-122"/>
                <a:cs typeface="黑体" panose="02010609060101010101" pitchFamily="34" charset="-120"/>
              </a:rPr>
              <a:t>”表示演员的像）</a:t>
            </a:r>
            <a:endParaRPr lang="en-US" altLang="zh-CN" sz="3200"/>
          </a:p>
        </p:txBody>
      </p:sp>
      <p:pic>
        <p:nvPicPr>
          <p:cNvPr id="4" name="Hexin Shape 4" descr="preencoded.png"/>
          <p:cNvPicPr>
            <a:picLocks noChangeAspect="1"/>
          </p:cNvPicPr>
          <p:nvPr>
            <p:custDataLst>
              <p:tags r:id="rId2"/>
            </p:custDataLst>
          </p:nvPr>
        </p:nvPicPr>
        <p:blipFill>
          <a:blip r:embed="rId3">
            <a:clrChange>
              <a:clrFrom>
                <a:srgbClr val="FFFFFF"/>
              </a:clrFrom>
              <a:clrTo>
                <a:srgbClr val="FFFFFF">
                  <a:alpha val="0"/>
                </a:srgbClr>
              </a:clrTo>
            </a:clrChange>
          </a:blip>
          <a:stretch>
            <a:fillRect/>
          </a:stretch>
        </p:blipFill>
        <p:spPr>
          <a:xfrm>
            <a:off x="2463800" y="3297555"/>
            <a:ext cx="6060440" cy="3086735"/>
          </a:xfrm>
          <a:prstGeom prst="rect">
            <a:avLst/>
          </a:prstGeom>
          <a:noFill/>
          <a:extLst>
            <a:ext uri="{909E8E84-426E-40DD-AFC4-6F175D3DCCD1}">
              <a14:hiddenFill xmlns:a14="http://schemas.microsoft.com/office/drawing/2010/main">
                <a:solidFill>
                  <a:scrgbClr r="0" g="0" b="0">
                    <a:alpha val="0"/>
                  </a:scrgbClr>
                </a:solidFill>
              </a14:hiddenFill>
            </a:ext>
          </a:extLst>
        </p:spPr>
      </p:pic>
      <p:pic>
        <p:nvPicPr>
          <p:cNvPr id="3" name="Hexin Shape 3" descr="preencoded.png"/>
          <p:cNvPicPr>
            <a:picLocks noChangeAspect="1"/>
          </p:cNvPicPr>
          <p:nvPr>
            <p:custDataLst>
              <p:tags r:id="rId4"/>
            </p:custDataLst>
          </p:nvPr>
        </p:nvPicPr>
        <p:blipFill>
          <a:blip r:embed="rId5">
            <a:clrChange>
              <a:clrFrom>
                <a:srgbClr val="FFFFFF"/>
              </a:clrFrom>
              <a:clrTo>
                <a:srgbClr val="FFFFFF">
                  <a:alpha val="0"/>
                </a:srgbClr>
              </a:clrTo>
            </a:clrChange>
          </a:blip>
          <a:stretch>
            <a:fillRect/>
          </a:stretch>
        </p:blipFill>
        <p:spPr>
          <a:xfrm>
            <a:off x="1827308" y="2355996"/>
            <a:ext cx="265176" cy="941832"/>
          </a:xfrm>
          <a:prstGeom prst="rect">
            <a:avLst/>
          </a:prstGeom>
          <a:noFill/>
          <a:extLst>
            <a:ext uri="{909E8E84-426E-40DD-AFC4-6F175D3DCCD1}">
              <a14:hiddenFill xmlns:a14="http://schemas.microsoft.com/office/drawing/2010/main">
                <a:solidFill>
                  <a:scrgbClr r="0" g="0" b="0">
                    <a:alpha val="0"/>
                  </a:scrgbClr>
                </a:solidFill>
              </a14:hiddenFill>
            </a:ext>
          </a:extLst>
        </p:spPr>
      </p:pic>
      <p:sp>
        <p:nvSpPr>
          <p:cNvPr id="5" name="文本框 4"/>
          <p:cNvSpPr txBox="1"/>
          <p:nvPr/>
        </p:nvSpPr>
        <p:spPr>
          <a:xfrm>
            <a:off x="275590" y="149775"/>
            <a:ext cx="4064000" cy="829945"/>
          </a:xfrm>
          <a:prstGeom prst="rect">
            <a:avLst/>
          </a:prstGeom>
        </p:spPr>
        <p:txBody>
          <a:bodyPr>
            <a:spAutoFit/>
          </a:bodyPr>
          <a:lstStyle/>
          <a:p>
            <a:pPr algn="l"/>
            <a:r>
              <a:rPr lang="zh-CN" altLang="en-US" sz="4800">
                <a:solidFill>
                  <a:srgbClr val="FF0000"/>
                </a:solidFill>
                <a:latin typeface="Arial" panose="020B0604020202020204" pitchFamily="34" charset="0"/>
                <a:ea typeface="微软雅黑" panose="020B0503020204020204" charset="-122"/>
              </a:rPr>
              <a:t>巩固提升</a:t>
            </a:r>
            <a:endParaRPr lang="zh-CN" altLang="en-US" sz="4800">
              <a:solidFill>
                <a:srgbClr val="FF0000"/>
              </a:solidFill>
              <a:latin typeface="Arial" panose="020B0604020202020204" pitchFamily="34" charset="0"/>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exin Shape 3" descr="preencoded.png"/>
          <p:cNvPicPr>
            <a:picLocks noChangeAspect="1"/>
          </p:cNvPicPr>
          <p:nvPr>
            <p:custDataLst>
              <p:tags r:id="rId1"/>
            </p:custDataLst>
          </p:nvPr>
        </p:nvPicPr>
        <p:blipFill>
          <a:blip r:embed="rId2">
            <a:clrChange>
              <a:clrFrom>
                <a:srgbClr val="FFFFFF"/>
              </a:clrFrom>
              <a:clrTo>
                <a:srgbClr val="FFFFFF">
                  <a:alpha val="0"/>
                </a:srgbClr>
              </a:clrTo>
            </a:clrChange>
          </a:blip>
          <a:stretch>
            <a:fillRect/>
          </a:stretch>
        </p:blipFill>
        <p:spPr>
          <a:xfrm>
            <a:off x="1583690" y="992505"/>
            <a:ext cx="8395335" cy="4512945"/>
          </a:xfrm>
          <a:prstGeom prst="rect">
            <a:avLst/>
          </a:prstGeom>
          <a:noFill/>
          <a:extLst>
            <a:ext uri="{909E8E84-426E-40DD-AFC4-6F175D3DCCD1}">
              <a14:hiddenFill xmlns:a14="http://schemas.microsoft.com/office/drawing/2010/main">
                <a:solidFill>
                  <a:scrgbClr r="0" g="0" b="0">
                    <a:alpha val="0"/>
                  </a:scrgbClr>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0" y="0"/>
            <a:ext cx="12087225" cy="685800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A2">
            <a:hlinkClick r:id="" action="ppaction://media"/>
          </p:cNvPr>
          <p:cNvPicPr/>
          <p:nvPr>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0" y="0"/>
            <a:ext cx="12191365" cy="6858000"/>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G_1354(1)">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a:off x="0" y="0"/>
            <a:ext cx="12191365" cy="6858000"/>
          </a:xfrm>
          <a:prstGeom prst="rect">
            <a:avLst/>
          </a:prstGeom>
        </p:spPr>
      </p:pic>
    </p:spTree>
  </p:cSld>
  <p:clrMapOvr>
    <a:masterClrMapping/>
  </p:clrMapOvr>
  <p:timing>
    <p:tnLst>
      <p:par>
        <p:cTn id="1" dur="indefinite" restart="never" nodeType="tmRoot">
          <p:childTnLst>
            <p:video>
              <p:cMediaNode>
                <p:cTn id="2" fill="hold" display="1">
                  <p:stCondLst>
                    <p:cond delay="indefinite"/>
                  </p:stCondLst>
                </p:cTn>
                <p:tgtEl>
                  <p:spTgt spid="6"/>
                </p:tgtEl>
              </p:cMediaNode>
            </p:video>
            <p:seq concurrent="1" nextAc="seek">
              <p:cTn id="3" restart="whenNotActive" fill="hold" evtFilter="cancelBubble" nodeType="interactiveSeq">
                <p:stCondLst>
                  <p:cond evt="onClick" delay="0">
                    <p:tgtEl>
                      <p:spTgt spid="6"/>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686" name="yt_shape_11686"/>
          <p:cNvSpPr txBox="1"/>
          <p:nvPr/>
        </p:nvSpPr>
        <p:spPr>
          <a:xfrm>
            <a:off x="170180" y="0"/>
            <a:ext cx="6631305" cy="923290"/>
          </a:xfrm>
          <a:prstGeom prst="rect">
            <a:avLst/>
          </a:prstGeom>
        </p:spPr>
        <p:txBody>
          <a:bodyPr vert="horz" wrap="square" lIns="0" tIns="0" rIns="0" bIns="0" rtlCol="0">
            <a:spAutoFit/>
          </a:bodyPr>
          <a:lstStyle/>
          <a:p>
            <a:pPr algn="l">
              <a:lnSpc>
                <a:spcPct val="150000"/>
              </a:lnSpc>
            </a:pPr>
            <a:r>
              <a:rPr lang="zh-CN" altLang="zh-CN" sz="4000" b="1" i="0" u="none">
                <a:solidFill>
                  <a:srgbClr val="000000"/>
                </a:solidFill>
                <a:effectLst/>
                <a:latin typeface="Calibri" panose="020F0502020204030204" pitchFamily="11"/>
                <a:ea typeface="黑体" panose="02010609060101010101" pitchFamily="11" charset="-122"/>
                <a:cs typeface="黑体" panose="02010609060101010101" pitchFamily="11" charset="-122"/>
              </a:rPr>
              <a:t>考点一</a:t>
            </a:r>
            <a:r>
              <a:rPr lang="zh-CN" altLang="zh-CN" sz="4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rPr>
              <a:t>光的色彩</a:t>
            </a:r>
            <a:r>
              <a:rPr lang="zh-CN" altLang="zh-CN" sz="4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rPr>
              <a:t>颜色</a:t>
            </a:r>
            <a:endPar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endParaRPr>
          </a:p>
        </p:txBody>
      </p:sp>
      <p:sp>
        <p:nvSpPr>
          <p:cNvPr id="11687" name="yt_shape_11687"/>
          <p:cNvSpPr txBox="1"/>
          <p:nvPr/>
        </p:nvSpPr>
        <p:spPr>
          <a:xfrm>
            <a:off x="482600" y="1071245"/>
            <a:ext cx="11340465" cy="3693160"/>
          </a:xfrm>
          <a:prstGeom prst="rect">
            <a:avLst/>
          </a:prstGeom>
        </p:spPr>
        <p:txBody>
          <a:bodyPr vert="horz" wrap="square" lIns="0" tIns="0" rIns="0" bIns="0" rtlCol="0">
            <a:spAutoFit/>
          </a:bodyPr>
          <a:lstStyle/>
          <a:p>
            <a:pPr algn="l">
              <a:lnSpc>
                <a:spcPct val="150000"/>
              </a:lnSpc>
            </a:pPr>
            <a:r>
              <a:rPr lang="en-US" altLang="zh-CN" sz="3200" b="1" i="0" u="none">
                <a:solidFill>
                  <a:srgbClr val="000000"/>
                </a:solidFill>
                <a:effectLst/>
                <a:latin typeface="Calibri" panose="020F0502020204030204" pitchFamily="11"/>
                <a:ea typeface="宋体" panose="02010600030101010101" pitchFamily="2" charset="-122"/>
                <a:cs typeface="宋体" panose="02010600030101010101" pitchFamily="2" charset="-122"/>
              </a:rPr>
              <a:t>1</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a:solidFill>
                  <a:srgbClr val="000000"/>
                </a:solidFill>
                <a:effectLst/>
                <a:latin typeface="Calibri" panose="020F0502020204030204" pitchFamily="11"/>
                <a:ea typeface="宋体" panose="02010600030101010101" pitchFamily="2" charset="-122"/>
                <a:cs typeface="宋体" panose="02010600030101010101" pitchFamily="2" charset="-122"/>
                <a:sym typeface="+mn-ea"/>
              </a:rPr>
              <a:t>在镜头前加红色滤色镜，会让</a:t>
            </a:r>
            <a:r>
              <a:rPr lang="zh-CN" altLang="zh-CN" sz="3200" b="1"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sym typeface="+mn-ea"/>
              </a:rPr>
              <a:t>　</a:t>
            </a:r>
            <a:r>
              <a:rPr lang="zh-CN" altLang="zh-CN" sz="3200" b="1"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sym typeface="+mn-ea"/>
              </a:rPr>
              <a:t>红</a:t>
            </a:r>
            <a:r>
              <a:rPr lang="zh-CN" altLang="zh-CN" sz="3200" b="1"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sym typeface="+mn-ea"/>
              </a:rPr>
              <a:t>　</a:t>
            </a:r>
            <a:r>
              <a:rPr lang="zh-CN" altLang="zh-CN" sz="3200">
                <a:solidFill>
                  <a:srgbClr val="000000"/>
                </a:solidFill>
                <a:effectLst/>
                <a:latin typeface="Calibri" panose="020F0502020204030204" pitchFamily="11"/>
                <a:ea typeface="宋体" panose="02010600030101010101" pitchFamily="2" charset="-122"/>
                <a:cs typeface="宋体" panose="02010600030101010101" pitchFamily="2" charset="-122"/>
                <a:sym typeface="+mn-ea"/>
              </a:rPr>
              <a:t>色光通过，而吸收</a:t>
            </a:r>
            <a:r>
              <a:rPr lang="zh-CN" altLang="zh-CN" sz="3200" b="1"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sym typeface="+mn-ea"/>
              </a:rPr>
              <a:t>　</a:t>
            </a:r>
            <a:r>
              <a:rPr lang="zh-CN" altLang="zh-CN" sz="3200" b="1"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sym typeface="+mn-ea"/>
              </a:rPr>
              <a:t>其其他颜色的</a:t>
            </a:r>
            <a:r>
              <a:rPr lang="zh-CN" altLang="zh-CN" sz="3200" b="1"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sym typeface="+mn-ea"/>
              </a:rPr>
              <a:t>　</a:t>
            </a:r>
            <a:r>
              <a:rPr lang="en-US" altLang="zh-CN" sz="3200" b="1"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sym typeface="+mn-ea"/>
              </a:rPr>
              <a:t>          </a:t>
            </a:r>
            <a:r>
              <a:rPr lang="zh-CN" altLang="zh-CN" sz="3200">
                <a:solidFill>
                  <a:srgbClr val="000000"/>
                </a:solidFill>
                <a:effectLst/>
                <a:latin typeface="Calibri" panose="020F0502020204030204" pitchFamily="11"/>
                <a:ea typeface="宋体" panose="02010600030101010101" pitchFamily="2" charset="-122"/>
                <a:cs typeface="宋体" panose="02010600030101010101" pitchFamily="2" charset="-122"/>
                <a:sym typeface="+mn-ea"/>
              </a:rPr>
              <a:t>色光</a:t>
            </a:r>
            <a:endParaRPr lang="zh-CN" altLang="zh-CN" sz="3200">
              <a:solidFill>
                <a:srgbClr val="000000"/>
              </a:solidFill>
              <a:effectLst/>
              <a:latin typeface="Calibri" panose="020F0502020204030204" pitchFamily="11"/>
              <a:ea typeface="宋体" panose="02010600030101010101" pitchFamily="2" charset="-122"/>
              <a:cs typeface="宋体" panose="02010600030101010101" pitchFamily="2" charset="-122"/>
              <a:sym typeface="+mn-ea"/>
            </a:endParaRPr>
          </a:p>
          <a:p>
            <a:pPr algn="l">
              <a:lnSpc>
                <a:spcPct val="150000"/>
              </a:lnSpc>
            </a:pPr>
            <a:r>
              <a:rPr lang="zh-CN" altLang="zh-CN" sz="3200">
                <a:solidFill>
                  <a:srgbClr val="000000"/>
                </a:solidFill>
                <a:effectLst/>
                <a:latin typeface="Calibri" panose="020F0502020204030204" pitchFamily="11"/>
                <a:ea typeface="宋体" panose="02010600030101010101" pitchFamily="2" charset="-122"/>
                <a:cs typeface="宋体" panose="02010600030101010101" pitchFamily="2" charset="-122"/>
                <a:sym typeface="+mn-ea"/>
              </a:rPr>
              <a:t> </a:t>
            </a:r>
            <a:r>
              <a:rPr lang="en-US" altLang="zh-CN" sz="3200">
                <a:solidFill>
                  <a:srgbClr val="000000"/>
                </a:solidFill>
                <a:effectLst/>
                <a:latin typeface="Calibri" panose="020F0502020204030204" pitchFamily="11"/>
                <a:ea typeface="宋体" panose="02010600030101010101" pitchFamily="2" charset="-122"/>
                <a:cs typeface="宋体" panose="02010600030101010101" pitchFamily="2" charset="-122"/>
                <a:sym typeface="+mn-ea"/>
              </a:rPr>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夕阳返照桃花渡，柳絮飞来片片红</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柳絮白如雪，怎是片片红呢？这是因为</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红</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颜色的光照射到白色的柳絮上被柳絮反射，从而形成</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片片红</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的醉人景色</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为拍摄美丽的自然风光</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11691" name="yt_shape_11691"/>
          <p:cNvSpPr txBox="1"/>
          <p:nvPr/>
        </p:nvSpPr>
        <p:spPr>
          <a:xfrm>
            <a:off x="7179309" y="4285706"/>
            <a:ext cx="1515745" cy="307340"/>
          </a:xfrm>
          <a:prstGeom prst="rect">
            <a:avLst/>
          </a:prstGeom>
        </p:spPr>
        <p:txBody>
          <a:bodyPr vert="horz" wrap="none" lIns="0" tIns="0" rIns="0" bIns="0" rtlCol="0">
            <a:spAutoFit/>
          </a:bodyPr>
          <a:lstStyle/>
          <a:p>
            <a:pPr algn="l">
              <a:lnSpc>
                <a:spcPct val="100000"/>
              </a:lnSpc>
            </a:pPr>
            <a:r>
              <a:rPr lang="en-US" altLang="zh-CN" sz="2000" b="0" i="0" u="none" spc="11487">
                <a:solidFill>
                  <a:srgbClr val="C71585"/>
                </a:solidFill>
                <a:effectLst/>
                <a:latin typeface="Calibri" panose="020F0502020204030204" pitchFamily="11"/>
                <a:ea typeface="宋体" panose="02010600030101010101" pitchFamily="2" charset="-122"/>
                <a:cs typeface="Cambria" panose="02040503050406030204" pitchFamily="11"/>
              </a:rPr>
              <a:t> </a:t>
            </a:r>
            <a:endParaRPr lang="en-US" altLang="zh-CN" sz="2000" b="0" i="0" u="none" spc="11487">
              <a:solidFill>
                <a:srgbClr val="C71585"/>
              </a:solidFill>
              <a:effectLst/>
              <a:latin typeface="Calibri" panose="020F0502020204030204" pitchFamily="11"/>
              <a:ea typeface="宋体" panose="02010600030101010101" pitchFamily="2" charset="-122"/>
              <a:cs typeface="Cambria" panose="02040503050406030204" pitchFamily="11"/>
            </a:endParaRPr>
          </a:p>
        </p:txBody>
      </p:sp>
      <p:sp>
        <p:nvSpPr>
          <p:cNvPr id="3" name="文本框 2"/>
          <p:cNvSpPr txBox="1"/>
          <p:nvPr/>
        </p:nvSpPr>
        <p:spPr>
          <a:xfrm>
            <a:off x="6220552" y="923428"/>
            <a:ext cx="691260" cy="550812"/>
          </a:xfrm>
          <a:prstGeom prst="rect">
            <a:avLst/>
          </a:prstGeom>
          <a:noFill/>
        </p:spPr>
        <p:txBody>
          <a:bodyPr vert="horz" wrap="none" rtlCol="0">
            <a:noAutofit/>
          </a:bodyPr>
          <a:lstStyle/>
          <a:p>
            <a:pPr>
              <a:lnSpc>
                <a:spcPct val="150000"/>
              </a:lnSpc>
            </a:pPr>
            <a:r>
              <a:rPr kumimoji="0" lang="zh-CN" altLang="zh-CN" sz="36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红</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4" name="文本框 3"/>
          <p:cNvSpPr txBox="1"/>
          <p:nvPr/>
        </p:nvSpPr>
        <p:spPr>
          <a:xfrm>
            <a:off x="3703412" y="3153548"/>
            <a:ext cx="691260" cy="550812"/>
          </a:xfrm>
          <a:prstGeom prst="rect">
            <a:avLst/>
          </a:prstGeom>
          <a:noFill/>
        </p:spPr>
        <p:txBody>
          <a:bodyPr vert="horz" wrap="none" rtlCol="0">
            <a:noAutofit/>
          </a:bodyPr>
          <a:lstStyle/>
          <a:p>
            <a:pPr>
              <a:lnSpc>
                <a:spcPct val="150000"/>
              </a:lnSpc>
            </a:pPr>
            <a:r>
              <a:rPr kumimoji="0" lang="zh-CN" altLang="zh-CN" sz="36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红</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6" name="文本框 5"/>
          <p:cNvSpPr txBox="1"/>
          <p:nvPr/>
        </p:nvSpPr>
        <p:spPr>
          <a:xfrm flipH="1">
            <a:off x="928370" y="1706245"/>
            <a:ext cx="2964180" cy="899795"/>
          </a:xfrm>
          <a:prstGeom prst="rect">
            <a:avLst/>
          </a:prstGeom>
          <a:noFill/>
        </p:spPr>
        <p:txBody>
          <a:bodyPr vert="horz" wrap="none" rtlCol="0">
            <a:noAutofit/>
          </a:bodyPr>
          <a:lstStyle/>
          <a:p>
            <a:pPr>
              <a:lnSpc>
                <a:spcPct val="150000"/>
              </a:lnSpc>
            </a:pPr>
            <a:r>
              <a:rPr kumimoji="0" lang="en-US" altLang="zh-CN" sz="36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 </a:t>
            </a:r>
            <a:r>
              <a:rPr kumimoji="0" lang="zh-CN" altLang="en-US" sz="36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其</a:t>
            </a:r>
            <a:r>
              <a:rPr kumimoji="0" lang="zh-CN" altLang="zh-CN" sz="36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他颜色的</a:t>
            </a:r>
            <a:r>
              <a:rPr kumimoji="0" lang="en-US" altLang="zh-CN" sz="36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   </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86"/>
                                        </p:tgtEl>
                                        <p:attrNameLst>
                                          <p:attrName>style.visibility</p:attrName>
                                        </p:attrNameLst>
                                      </p:cBhvr>
                                      <p:to>
                                        <p:strVal val="visible"/>
                                      </p:to>
                                    </p:set>
                                    <p:animEffect transition="in" filter="blinds(horizontal)">
                                      <p:cBhvr>
                                        <p:cTn id="7" dur="500"/>
                                        <p:tgtEl>
                                          <p:spTgt spid="116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87"/>
                                        </p:tgtEl>
                                        <p:attrNameLst>
                                          <p:attrName>style.visibility</p:attrName>
                                        </p:attrNameLst>
                                      </p:cBhvr>
                                      <p:to>
                                        <p:strVal val="visible"/>
                                      </p:to>
                                    </p:set>
                                    <p:animEffect transition="in" filter="blinds(horizontal)">
                                      <p:cBhvr>
                                        <p:cTn id="12" dur="500"/>
                                        <p:tgtEl>
                                          <p:spTgt spid="1168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6" grpId="0"/>
      <p:bldP spid="11686" grpId="1"/>
      <p:bldP spid="11687" grpId="0"/>
      <p:bldP spid="11687" grpId="1"/>
      <p:bldP spid="3" grpId="0"/>
      <p:bldP spid="3" grpId="1"/>
      <p:bldP spid="4" grpId="0"/>
      <p:bldP spid="4" grpId="1"/>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710" name="yt_shape_11710"/>
          <p:cNvSpPr txBox="1"/>
          <p:nvPr/>
        </p:nvSpPr>
        <p:spPr>
          <a:xfrm>
            <a:off x="164465" y="-133985"/>
            <a:ext cx="7790815" cy="923290"/>
          </a:xfrm>
          <a:prstGeom prst="rect">
            <a:avLst/>
          </a:prstGeom>
        </p:spPr>
        <p:txBody>
          <a:bodyPr vert="horz" wrap="square" lIns="0" tIns="0" rIns="0" bIns="0" rtlCol="0">
            <a:spAutoFit/>
          </a:bodyPr>
          <a:lstStyle/>
          <a:p>
            <a:pPr algn="l">
              <a:lnSpc>
                <a:spcPct val="150000"/>
              </a:lnSpc>
            </a:pPr>
            <a:r>
              <a:rPr lang="zh-CN" altLang="zh-CN" sz="4000" b="1" i="0" u="none">
                <a:solidFill>
                  <a:srgbClr val="000000"/>
                </a:solidFill>
                <a:effectLst/>
                <a:latin typeface="Calibri" panose="020F0502020204030204" pitchFamily="11"/>
                <a:ea typeface="黑体" panose="02010609060101010101" pitchFamily="11" charset="-122"/>
                <a:cs typeface="黑体" panose="02010609060101010101" pitchFamily="11" charset="-122"/>
              </a:rPr>
              <a:t>考点二</a:t>
            </a:r>
            <a:r>
              <a:rPr lang="zh-CN" altLang="zh-CN" sz="4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rPr>
              <a:t>光的直线传播</a:t>
            </a:r>
            <a:endPar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endParaRPr>
          </a:p>
        </p:txBody>
      </p:sp>
      <p:sp>
        <p:nvSpPr>
          <p:cNvPr id="11711" name="yt_shape_11711"/>
          <p:cNvSpPr txBox="1"/>
          <p:nvPr/>
        </p:nvSpPr>
        <p:spPr>
          <a:xfrm>
            <a:off x="164465" y="1159510"/>
            <a:ext cx="11716385" cy="1477010"/>
          </a:xfrm>
          <a:prstGeom prst="rect">
            <a:avLst/>
          </a:prstGeom>
        </p:spPr>
        <p:txBody>
          <a:bodyPr vert="horz" wrap="square" lIns="0" tIns="0" rIns="0" bIns="0" rtlCol="0">
            <a:spAutoFit/>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2.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如图所示为天文爱好者拍摄到的月偏食现象</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形成这种奇观是由于光</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沿直线</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传播，并且说明光</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能</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能</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不能</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在真空中传播</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en-US" altLang="zh-CN" sz="28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en-US" altLang="zh-CN" sz="28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pic>
        <p:nvPicPr>
          <p:cNvPr id="2" name="yt_image_1171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457575" y="3217545"/>
            <a:ext cx="3649345" cy="2430145"/>
          </a:xfrm>
          <a:prstGeom prst="rect">
            <a:avLst/>
          </a:prstGeom>
          <a:noFill/>
          <a:extLst>
            <a:ext uri="{909E8E84-426E-40DD-AFC4-6F175D3DCCD1}">
              <a14:hiddenFill xmlns:a14="http://schemas.microsoft.com/office/drawing/2010/main">
                <a:solidFill>
                  <a:srgbClr val="FFFFFF"/>
                </a:solidFill>
              </a14:hiddenFill>
            </a:ext>
          </a:extLst>
        </p:spPr>
      </p:pic>
      <p:sp>
        <p:nvSpPr>
          <p:cNvPr id="11715" name="yt_shape_11715"/>
          <p:cNvSpPr txBox="1"/>
          <p:nvPr/>
        </p:nvSpPr>
        <p:spPr>
          <a:xfrm>
            <a:off x="6095999" y="3007072"/>
            <a:ext cx="1678305" cy="307340"/>
          </a:xfrm>
          <a:prstGeom prst="rect">
            <a:avLst/>
          </a:prstGeom>
        </p:spPr>
        <p:txBody>
          <a:bodyPr vert="horz" wrap="none" lIns="0" tIns="0" rIns="0" bIns="0" rtlCol="0">
            <a:spAutoFit/>
          </a:bodyPr>
          <a:lstStyle/>
          <a:p>
            <a:pPr algn="l">
              <a:lnSpc>
                <a:spcPct val="100000"/>
              </a:lnSpc>
            </a:pPr>
            <a:r>
              <a:rPr lang="en-US" altLang="zh-CN" sz="2000" b="0" i="0" u="none" spc="12767">
                <a:solidFill>
                  <a:srgbClr val="C71585"/>
                </a:solidFill>
                <a:effectLst/>
                <a:latin typeface="Calibri" panose="020F0502020204030204" pitchFamily="11"/>
                <a:ea typeface="宋体" panose="02010600030101010101" pitchFamily="2" charset="-122"/>
                <a:cs typeface="Cambria" panose="02040503050406030204" pitchFamily="11"/>
              </a:rPr>
              <a:t> </a:t>
            </a:r>
            <a:endParaRPr lang="en-US" altLang="zh-CN" sz="2000" b="0" i="0" u="none" spc="12767">
              <a:solidFill>
                <a:srgbClr val="C71585"/>
              </a:solidFill>
              <a:effectLst/>
              <a:latin typeface="Calibri" panose="020F0502020204030204" pitchFamily="11"/>
              <a:ea typeface="宋体" panose="02010600030101010101" pitchFamily="2" charset="-122"/>
              <a:cs typeface="Cambria" panose="02040503050406030204" pitchFamily="11"/>
            </a:endParaRPr>
          </a:p>
        </p:txBody>
      </p:sp>
      <p:sp>
        <p:nvSpPr>
          <p:cNvPr id="3" name="文本框 2"/>
          <p:cNvSpPr txBox="1"/>
          <p:nvPr/>
        </p:nvSpPr>
        <p:spPr>
          <a:xfrm>
            <a:off x="1326925" y="1848623"/>
            <a:ext cx="1202437" cy="498615"/>
          </a:xfrm>
          <a:prstGeom prst="rect">
            <a:avLst/>
          </a:prstGeom>
          <a:noFill/>
        </p:spPr>
        <p:txBody>
          <a:bodyPr vert="horz" wrap="none" rtlCol="0">
            <a:noAutofit/>
          </a:bodyPr>
          <a:lstStyle/>
          <a:p>
            <a:pPr>
              <a:lnSpc>
                <a:spcPct val="150000"/>
              </a:lnSpc>
            </a:pPr>
            <a:r>
              <a:rPr kumimoji="0" lang="zh-CN" altLang="zh-CN" sz="32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沿直线</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4" name="文本框 3"/>
          <p:cNvSpPr txBox="1"/>
          <p:nvPr/>
        </p:nvSpPr>
        <p:spPr>
          <a:xfrm>
            <a:off x="6482173" y="1848623"/>
            <a:ext cx="691260" cy="498615"/>
          </a:xfrm>
          <a:prstGeom prst="rect">
            <a:avLst/>
          </a:prstGeom>
          <a:noFill/>
        </p:spPr>
        <p:txBody>
          <a:bodyPr vert="horz" wrap="none" rtlCol="0">
            <a:noAutofit/>
          </a:bodyPr>
          <a:lstStyle/>
          <a:p>
            <a:pPr>
              <a:lnSpc>
                <a:spcPct val="150000"/>
              </a:lnSpc>
            </a:pPr>
            <a:r>
              <a:rPr kumimoji="0" lang="zh-CN" altLang="zh-CN" sz="32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能</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710"/>
                                        </p:tgtEl>
                                        <p:attrNameLst>
                                          <p:attrName>style.visibility</p:attrName>
                                        </p:attrNameLst>
                                      </p:cBhvr>
                                      <p:to>
                                        <p:strVal val="visible"/>
                                      </p:to>
                                    </p:set>
                                    <p:animEffect transition="in" filter="blinds(horizontal)">
                                      <p:cBhvr>
                                        <p:cTn id="7" dur="500"/>
                                        <p:tgtEl>
                                          <p:spTgt spid="11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11"/>
                                        </p:tgtEl>
                                        <p:attrNameLst>
                                          <p:attrName>style.visibility</p:attrName>
                                        </p:attrNameLst>
                                      </p:cBhvr>
                                      <p:to>
                                        <p:strVal val="visible"/>
                                      </p:to>
                                    </p:set>
                                    <p:animEffect transition="in" filter="blinds(horizontal)">
                                      <p:cBhvr>
                                        <p:cTn id="12" dur="500"/>
                                        <p:tgtEl>
                                          <p:spTgt spid="117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0" grpId="0"/>
      <p:bldP spid="11710" grpId="1"/>
      <p:bldP spid="11711" grpId="0"/>
      <p:bldP spid="11711" grpId="1"/>
      <p:bldP spid="3" grpId="0"/>
      <p:bldP spid="3" grpId="1"/>
      <p:bldP spid="4" grpId="0"/>
      <p:bldP spid="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小孔成像">
            <a:hlinkClick r:id="" action="ppaction://media"/>
          </p:cNvPr>
          <p:cNvPicPr/>
          <p:nvPr>
            <a:videoFile r:link="rId1"/>
            <p:extLst>
              <p:ext uri="{DAA4B4D4-6D71-4841-9C94-3DE7FCFB9230}">
                <p14:media xmlns:p14="http://schemas.microsoft.com/office/powerpoint/2010/main" r:embed="rId2"/>
              </p:ext>
            </p:extLst>
          </p:nvPr>
        </p:nvPicPr>
        <p:blipFill>
          <a:blip r:embed="rId3"/>
          <a:stretch>
            <a:fillRect/>
          </a:stretch>
        </p:blipFill>
        <p:spPr>
          <a:xfrm rot="5400000">
            <a:off x="-504825" y="504825"/>
            <a:ext cx="6857365" cy="5848350"/>
          </a:xfrm>
          <a:prstGeom prst="rect">
            <a:avLst/>
          </a:prstGeom>
        </p:spPr>
      </p:pic>
      <p:sp>
        <p:nvSpPr>
          <p:cNvPr id="5" name="文本框 4"/>
          <p:cNvSpPr txBox="1"/>
          <p:nvPr/>
        </p:nvSpPr>
        <p:spPr>
          <a:xfrm>
            <a:off x="8444865" y="2010410"/>
            <a:ext cx="1151890" cy="3415030"/>
          </a:xfrm>
          <a:prstGeom prst="rect">
            <a:avLst/>
          </a:prstGeom>
        </p:spPr>
        <p:txBody>
          <a:bodyPr wrap="square">
            <a:spAutoFit/>
          </a:bodyPr>
          <a:lstStyle/>
          <a:p>
            <a:pPr algn="l"/>
            <a:r>
              <a:rPr lang="zh-CN" altLang="en-US" sz="5400">
                <a:solidFill>
                  <a:srgbClr val="FF0000"/>
                </a:solidFill>
                <a:latin typeface="微软雅黑" panose="020B0503020204020204" charset="-122"/>
                <a:ea typeface="微软雅黑" panose="020B0503020204020204" charset="-122"/>
              </a:rPr>
              <a:t>小</a:t>
            </a:r>
            <a:endParaRPr lang="zh-CN" altLang="en-US" sz="5400">
              <a:solidFill>
                <a:srgbClr val="FF0000"/>
              </a:solidFill>
              <a:latin typeface="微软雅黑" panose="020B0503020204020204" charset="-122"/>
              <a:ea typeface="微软雅黑" panose="020B0503020204020204" charset="-122"/>
            </a:endParaRPr>
          </a:p>
          <a:p>
            <a:pPr algn="l"/>
            <a:r>
              <a:rPr lang="zh-CN" altLang="en-US" sz="5400">
                <a:solidFill>
                  <a:srgbClr val="FF0000"/>
                </a:solidFill>
                <a:latin typeface="微软雅黑" panose="020B0503020204020204" charset="-122"/>
                <a:ea typeface="微软雅黑" panose="020B0503020204020204" charset="-122"/>
              </a:rPr>
              <a:t>孔</a:t>
            </a:r>
            <a:endParaRPr lang="zh-CN" altLang="en-US" sz="5400">
              <a:solidFill>
                <a:srgbClr val="FF0000"/>
              </a:solidFill>
              <a:latin typeface="微软雅黑" panose="020B0503020204020204" charset="-122"/>
              <a:ea typeface="微软雅黑" panose="020B0503020204020204" charset="-122"/>
            </a:endParaRPr>
          </a:p>
          <a:p>
            <a:pPr algn="l"/>
            <a:r>
              <a:rPr lang="zh-CN" altLang="en-US" sz="5400">
                <a:solidFill>
                  <a:srgbClr val="FF0000"/>
                </a:solidFill>
                <a:latin typeface="微软雅黑" panose="020B0503020204020204" charset="-122"/>
                <a:ea typeface="微软雅黑" panose="020B0503020204020204" charset="-122"/>
              </a:rPr>
              <a:t>成</a:t>
            </a:r>
            <a:endParaRPr lang="zh-CN" altLang="en-US" sz="5400">
              <a:solidFill>
                <a:srgbClr val="FF0000"/>
              </a:solidFill>
              <a:latin typeface="微软雅黑" panose="020B0503020204020204" charset="-122"/>
              <a:ea typeface="微软雅黑" panose="020B0503020204020204" charset="-122"/>
            </a:endParaRPr>
          </a:p>
          <a:p>
            <a:pPr algn="l"/>
            <a:r>
              <a:rPr lang="zh-CN" altLang="en-US" sz="5400">
                <a:solidFill>
                  <a:srgbClr val="FF0000"/>
                </a:solidFill>
                <a:latin typeface="微软雅黑" panose="020B0503020204020204" charset="-122"/>
                <a:ea typeface="微软雅黑" panose="020B0503020204020204" charset="-122"/>
              </a:rPr>
              <a:t>像</a:t>
            </a:r>
            <a:endParaRPr lang="zh-CN" altLang="en-US" sz="540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video>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53671" y="544772"/>
            <a:ext cx="11656665" cy="5614035"/>
          </a:xfrm>
          <a:prstGeom prst="rect">
            <a:avLst/>
          </a:prstGeom>
          <a:noFill/>
          <a:ln w="9525">
            <a:noFill/>
          </a:ln>
        </p:spPr>
        <p:txBody>
          <a:bodyPr wrap="square" anchor="t">
            <a:spAutoFit/>
          </a:bodyPr>
          <a:lstStyle/>
          <a:p>
            <a:pPr indent="457200" eaLnBrk="0" hangingPunct="0">
              <a:lnSpc>
                <a:spcPct val="130000"/>
              </a:lnSpc>
              <a:spcBef>
                <a:spcPct val="0"/>
              </a:spcBef>
              <a:spcAft>
                <a:spcPct val="0"/>
              </a:spcAft>
            </a:pPr>
            <a:r>
              <a:rPr lang="en-US" sz="3065">
                <a:solidFill>
                  <a:srgbClr val="002060"/>
                </a:solidFill>
                <a:latin typeface="宋体" panose="02010600030101010101" pitchFamily="2" charset="-122"/>
                <a:ea typeface="宋体" panose="02010600030101010101" pitchFamily="2" charset="-122"/>
                <a:cs typeface="宋体" panose="02010600030101010101" pitchFamily="2" charset="-122"/>
              </a:rPr>
              <a:t>3. 如图所示，用自制针孔照相机观察烛焰，有以下说法：</a:t>
            </a:r>
            <a:endParaRPr lang="en-US" sz="3065">
              <a:solidFill>
                <a:srgbClr val="002060"/>
              </a:solidFill>
              <a:latin typeface="宋体" panose="02010600030101010101" pitchFamily="2" charset="-122"/>
              <a:ea typeface="宋体" panose="02010600030101010101" pitchFamily="2" charset="-122"/>
              <a:cs typeface="宋体" panose="02010600030101010101" pitchFamily="2" charset="-122"/>
            </a:endParaRPr>
          </a:p>
          <a:p>
            <a:pPr indent="457200" eaLnBrk="0" hangingPunct="0">
              <a:lnSpc>
                <a:spcPct val="130000"/>
              </a:lnSpc>
              <a:spcBef>
                <a:spcPct val="0"/>
              </a:spcBef>
              <a:spcAft>
                <a:spcPct val="0"/>
              </a:spcAft>
            </a:pPr>
            <a:r>
              <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①薄膜上出现烛焰的像是倒立的；</a:t>
            </a:r>
            <a:endParaRPr lang="en-US" altLang="zh-CN"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indent="457200" eaLnBrk="0" hangingPunct="0">
              <a:lnSpc>
                <a:spcPct val="130000"/>
              </a:lnSpc>
              <a:spcBef>
                <a:spcPct val="0"/>
              </a:spcBef>
              <a:spcAft>
                <a:spcPct val="0"/>
              </a:spcAft>
            </a:pPr>
            <a:r>
              <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②薄膜上烛焰的像可能是缩小的，也可能是放大的；</a:t>
            </a:r>
            <a:endParaRPr lang="en-US" altLang="zh-CN"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indent="457200" eaLnBrk="0" hangingPunct="0">
              <a:lnSpc>
                <a:spcPct val="130000"/>
              </a:lnSpc>
              <a:spcBef>
                <a:spcPct val="0"/>
              </a:spcBef>
              <a:spcAft>
                <a:spcPct val="0"/>
              </a:spcAft>
            </a:pPr>
            <a:r>
              <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③保持小孔和烛焰的距离不变，向后拉动内筒增加筒长，烛焰的像变大 ；</a:t>
            </a:r>
            <a:endParaRPr lang="en-US" altLang="zh-CN"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indent="457200" eaLnBrk="0" hangingPunct="0">
              <a:lnSpc>
                <a:spcPct val="130000"/>
              </a:lnSpc>
              <a:spcBef>
                <a:spcPct val="0"/>
              </a:spcBef>
              <a:spcAft>
                <a:spcPct val="0"/>
              </a:spcAft>
            </a:pPr>
            <a:r>
              <a:rPr lang="zh-CN" altLang="en-US" sz="3065" spc="-120">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④保持小孔和烛焰的距离不变，向前推动内筒，烛焰的像变亮</a:t>
            </a:r>
            <a:endParaRPr lang="zh-CN" altLang="en-US" sz="3065" spc="-120">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indent="457200" eaLnBrk="0" hangingPunct="0">
              <a:lnSpc>
                <a:spcPct val="130000"/>
              </a:lnSpc>
              <a:spcBef>
                <a:spcPct val="0"/>
              </a:spcBef>
              <a:spcAft>
                <a:spcPct val="0"/>
              </a:spcAft>
            </a:pPr>
            <a:r>
              <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对于这四句说法，其中正确的是（     ）</a:t>
            </a:r>
            <a:endPar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indent="457200" eaLnBrk="0" hangingPunct="0">
              <a:lnSpc>
                <a:spcPct val="130000"/>
              </a:lnSpc>
              <a:spcBef>
                <a:spcPct val="0"/>
              </a:spcBef>
              <a:spcAft>
                <a:spcPct val="0"/>
              </a:spcAft>
            </a:pPr>
            <a:r>
              <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A．①②                     B．③④</a:t>
            </a:r>
            <a:endPar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endParaRPr>
          </a:p>
          <a:p>
            <a:pPr indent="457200" eaLnBrk="0" hangingPunct="0">
              <a:lnSpc>
                <a:spcPct val="130000"/>
              </a:lnSpc>
              <a:spcBef>
                <a:spcPct val="0"/>
              </a:spcBef>
              <a:spcAft>
                <a:spcPct val="0"/>
              </a:spcAft>
            </a:pPr>
            <a:r>
              <a:rPr lang="zh-CN" altLang="en-US" sz="3065">
                <a:solidFill>
                  <a:srgbClr val="002060"/>
                </a:solidFill>
                <a:latin typeface="宋体" panose="02010600030101010101" pitchFamily="2" charset="-122"/>
                <a:ea typeface="宋体" panose="02010600030101010101" pitchFamily="2" charset="-122"/>
                <a:cs typeface="宋体" panose="02010600030101010101" pitchFamily="2" charset="-122"/>
                <a:sym typeface="+mn-ea"/>
              </a:rPr>
              <a:t>    C．①③④                   D．①②③④</a:t>
            </a:r>
            <a:endParaRPr lang="zh-CN" altLang="en-US" sz="3065">
              <a:solidFill>
                <a:srgbClr val="002060"/>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custDataLst>
              <p:tags r:id="rId2"/>
            </p:custDataLst>
          </p:nvPr>
        </p:nvSpPr>
        <p:spPr>
          <a:xfrm>
            <a:off x="7259067" y="4346199"/>
            <a:ext cx="615696" cy="583565"/>
          </a:xfrm>
          <a:prstGeom prst="rect">
            <a:avLst/>
          </a:prstGeom>
          <a:noFill/>
          <a:ln w="9525">
            <a:noFill/>
          </a:ln>
        </p:spPr>
        <p:txBody>
          <a:bodyPr wrap="square" anchor="t">
            <a:spAutoFit/>
          </a:bodyPr>
          <a:lstStyle/>
          <a:p>
            <a:pPr eaLnBrk="0" hangingPunct="0"/>
            <a:r>
              <a:rPr lang="en-US" altLang="zh-CN" sz="3195">
                <a:solidFill>
                  <a:srgbClr val="C00000"/>
                </a:solidFill>
                <a:latin typeface="Times New Roman" panose="02020603050405020304" pitchFamily="18" charset="0"/>
                <a:ea typeface="微软雅黑" panose="020B0503020204020204" charset="-122"/>
                <a:cs typeface="Times New Roman" panose="02020603050405020304" pitchFamily="18" charset="0"/>
              </a:rPr>
              <a:t>D</a:t>
            </a:r>
            <a:endParaRPr lang="en-US" altLang="zh-CN" sz="3195">
              <a:solidFill>
                <a:srgbClr val="C00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2147482292"/>
          <p:cNvPicPr>
            <a:picLocks noChangeAspect="1"/>
          </p:cNvPicPr>
          <p:nvPr>
            <p:custDataLst>
              <p:tags r:id="rId3"/>
            </p:custDataLst>
          </p:nvPr>
        </p:nvPicPr>
        <p:blipFill>
          <a:blip r:embed="rId4"/>
          <a:stretch>
            <a:fillRect/>
          </a:stretch>
        </p:blipFill>
        <p:spPr>
          <a:xfrm>
            <a:off x="3476938" y="4891041"/>
            <a:ext cx="3113952" cy="196701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435">
                                          <p:stCondLst>
                                            <p:cond delay="0"/>
                                          </p:stCondLst>
                                        </p:cTn>
                                        <p:tgtEl>
                                          <p:spTgt spid="3"/>
                                        </p:tgtEl>
                                      </p:cBhvr>
                                    </p:animEffect>
                                    <p:anim calcmode="lin" valueType="num">
                                      <p:cBhvr>
                                        <p:cTn id="8" dur="1367"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3"/>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3"/>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3"/>
                                        </p:tgtEl>
                                        <p:attrNameLst>
                                          <p:attrName>ppt_y</p:attrName>
                                        </p:attrNameLst>
                                      </p:cBhvr>
                                      <p:tavLst>
                                        <p:tav tm="0" fmla="#ppt_y-sin(pi*$)/81">
                                          <p:val>
                                            <p:fltVal val="0"/>
                                          </p:val>
                                        </p:tav>
                                        <p:tav tm="100000">
                                          <p:val>
                                            <p:fltVal val="1"/>
                                          </p:val>
                                        </p:tav>
                                      </p:tavLst>
                                    </p:anim>
                                    <p:animScale>
                                      <p:cBhvr>
                                        <p:cTn id="13" dur="20">
                                          <p:stCondLst>
                                            <p:cond delay="487"/>
                                          </p:stCondLst>
                                        </p:cTn>
                                        <p:tgtEl>
                                          <p:spTgt spid="3"/>
                                        </p:tgtEl>
                                      </p:cBhvr>
                                      <p:to x="100000" y="60000"/>
                                    </p:animScale>
                                    <p:animScale>
                                      <p:cBhvr>
                                        <p:cTn id="14" dur="124" decel="50000">
                                          <p:stCondLst>
                                            <p:cond delay="507"/>
                                          </p:stCondLst>
                                        </p:cTn>
                                        <p:tgtEl>
                                          <p:spTgt spid="3"/>
                                        </p:tgtEl>
                                      </p:cBhvr>
                                      <p:to x="100000" y="100000"/>
                                    </p:animScale>
                                    <p:animScale>
                                      <p:cBhvr>
                                        <p:cTn id="15" dur="20">
                                          <p:stCondLst>
                                            <p:cond delay="984"/>
                                          </p:stCondLst>
                                        </p:cTn>
                                        <p:tgtEl>
                                          <p:spTgt spid="3"/>
                                        </p:tgtEl>
                                      </p:cBhvr>
                                      <p:to x="100000" y="80000"/>
                                    </p:animScale>
                                    <p:animScale>
                                      <p:cBhvr>
                                        <p:cTn id="16" dur="124" decel="50000">
                                          <p:stCondLst>
                                            <p:cond delay="1004"/>
                                          </p:stCondLst>
                                        </p:cTn>
                                        <p:tgtEl>
                                          <p:spTgt spid="3"/>
                                        </p:tgtEl>
                                      </p:cBhvr>
                                      <p:to x="100000" y="100000"/>
                                    </p:animScale>
                                    <p:animScale>
                                      <p:cBhvr>
                                        <p:cTn id="17" dur="20">
                                          <p:stCondLst>
                                            <p:cond delay="1231"/>
                                          </p:stCondLst>
                                        </p:cTn>
                                        <p:tgtEl>
                                          <p:spTgt spid="3"/>
                                        </p:tgtEl>
                                      </p:cBhvr>
                                      <p:to x="100000" y="90000"/>
                                    </p:animScale>
                                    <p:animScale>
                                      <p:cBhvr>
                                        <p:cTn id="18" dur="124" decel="50000">
                                          <p:stCondLst>
                                            <p:cond delay="1251"/>
                                          </p:stCondLst>
                                        </p:cTn>
                                        <p:tgtEl>
                                          <p:spTgt spid="3"/>
                                        </p:tgtEl>
                                      </p:cBhvr>
                                      <p:to x="100000" y="100000"/>
                                    </p:animScale>
                                    <p:animScale>
                                      <p:cBhvr>
                                        <p:cTn id="19" dur="20">
                                          <p:stCondLst>
                                            <p:cond delay="1356"/>
                                          </p:stCondLst>
                                        </p:cTn>
                                        <p:tgtEl>
                                          <p:spTgt spid="3"/>
                                        </p:tgtEl>
                                      </p:cBhvr>
                                      <p:to x="100000" y="95000"/>
                                    </p:animScale>
                                    <p:animScale>
                                      <p:cBhvr>
                                        <p:cTn id="20" dur="124" decel="50000">
                                          <p:stCondLst>
                                            <p:cond delay="1376"/>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6" name="yt_shape_11782"/>
          <p:cNvSpPr txBox="1"/>
          <p:nvPr/>
        </p:nvSpPr>
        <p:spPr>
          <a:xfrm>
            <a:off x="85725" y="-100965"/>
            <a:ext cx="6775450" cy="923290"/>
          </a:xfrm>
          <a:prstGeom prst="rect">
            <a:avLst/>
          </a:prstGeom>
        </p:spPr>
        <p:txBody>
          <a:bodyPr vert="horz" wrap="square" lIns="0" tIns="0" rIns="0" bIns="0" rtlCol="0">
            <a:spAutoFit/>
          </a:bodyPr>
          <a:lstStyle/>
          <a:p>
            <a:pPr algn="l">
              <a:lnSpc>
                <a:spcPct val="150000"/>
              </a:lnSpc>
            </a:pPr>
            <a:r>
              <a:rPr lang="zh-CN" altLang="zh-CN" sz="4000" b="1" i="0" u="none">
                <a:solidFill>
                  <a:srgbClr val="000000"/>
                </a:solidFill>
                <a:effectLst/>
                <a:latin typeface="Calibri" panose="020F0502020204030204" pitchFamily="11"/>
                <a:ea typeface="黑体" panose="02010609060101010101" pitchFamily="11" charset="-122"/>
                <a:cs typeface="黑体" panose="02010609060101010101" pitchFamily="11" charset="-122"/>
              </a:rPr>
              <a:t>考点三</a:t>
            </a:r>
            <a:r>
              <a:rPr lang="zh-CN" altLang="zh-CN" sz="4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r>
              <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rPr>
              <a:t>光的反射</a:t>
            </a:r>
            <a:endParaRPr lang="zh-CN" altLang="zh-CN" sz="4000" b="0" i="0" u="none">
              <a:solidFill>
                <a:srgbClr val="000000"/>
              </a:solidFill>
              <a:effectLst/>
              <a:latin typeface="Calibri" panose="020F0502020204030204" pitchFamily="11"/>
              <a:ea typeface="黑体" panose="02010609060101010101" pitchFamily="11" charset="-122"/>
              <a:cs typeface="黑体" panose="02010609060101010101" pitchFamily="11" charset="-122"/>
            </a:endParaRPr>
          </a:p>
        </p:txBody>
      </p:sp>
      <p:sp>
        <p:nvSpPr>
          <p:cNvPr id="7" name="yt_shape_11783"/>
          <p:cNvSpPr txBox="1"/>
          <p:nvPr/>
        </p:nvSpPr>
        <p:spPr>
          <a:xfrm>
            <a:off x="86360" y="708025"/>
            <a:ext cx="11795760" cy="1477010"/>
          </a:xfrm>
          <a:prstGeom prst="rect">
            <a:avLst/>
          </a:prstGeom>
        </p:spPr>
        <p:txBody>
          <a:bodyPr vert="horz" wrap="square" lIns="0" tIns="0" rIns="0" bIns="0" rtlCol="0">
            <a:spAutoFit/>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4.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利用一块平面镜使图中的一束光竖直射入井中，则反射角的大小是</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55°</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8" name="yt_shape_11785"/>
          <p:cNvSpPr txBox="1"/>
          <p:nvPr/>
        </p:nvSpPr>
        <p:spPr>
          <a:xfrm>
            <a:off x="5294770" y="1578493"/>
            <a:ext cx="1566545" cy="307340"/>
          </a:xfrm>
          <a:prstGeom prst="rect">
            <a:avLst/>
          </a:prstGeom>
        </p:spPr>
        <p:txBody>
          <a:bodyPr vert="horz" wrap="none" lIns="0" tIns="0" rIns="0" bIns="0" rtlCol="0">
            <a:spAutoFit/>
          </a:bodyPr>
          <a:lstStyle/>
          <a:p>
            <a:pPr algn="l">
              <a:lnSpc>
                <a:spcPct val="100000"/>
              </a:lnSpc>
            </a:pPr>
            <a:r>
              <a:rPr lang="en-US" altLang="zh-CN" sz="2000" b="0" i="0" u="none" spc="7885">
                <a:solidFill>
                  <a:srgbClr val="C71585"/>
                </a:solidFill>
                <a:effectLst/>
                <a:latin typeface="Calibri" panose="020F0502020204030204" pitchFamily="11"/>
                <a:ea typeface="宋体" panose="02010600030101010101" pitchFamily="2" charset="-122"/>
                <a:cs typeface="Cambria" panose="02040503050406030204" pitchFamily="11"/>
              </a:rPr>
              <a:t> </a:t>
            </a:r>
            <a:r>
              <a:rPr lang="zh-CN" altLang="zh-CN" sz="20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zh-CN" altLang="zh-CN" sz="20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2" name="文本框 1"/>
          <p:cNvSpPr txBox="1"/>
          <p:nvPr/>
        </p:nvSpPr>
        <p:spPr>
          <a:xfrm>
            <a:off x="1012918" y="1387503"/>
            <a:ext cx="948436" cy="498615"/>
          </a:xfrm>
          <a:prstGeom prst="rect">
            <a:avLst/>
          </a:prstGeom>
          <a:noFill/>
        </p:spPr>
        <p:txBody>
          <a:bodyPr vert="horz" wrap="none" rtlCol="0">
            <a:noAutofit/>
          </a:bodyPr>
          <a:lstStyle/>
          <a:p>
            <a:pPr>
              <a:lnSpc>
                <a:spcPct val="150000"/>
              </a:lnSpc>
            </a:pPr>
            <a:r>
              <a:rPr kumimoji="0" lang="en-US" altLang="zh-CN" sz="32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55°</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11787" name="yt_shape_11787"/>
          <p:cNvSpPr txBox="1"/>
          <p:nvPr/>
        </p:nvSpPr>
        <p:spPr>
          <a:xfrm>
            <a:off x="0" y="2642235"/>
            <a:ext cx="12080240" cy="2954655"/>
          </a:xfrm>
          <a:prstGeom prst="rect">
            <a:avLst/>
          </a:prstGeom>
        </p:spPr>
        <p:txBody>
          <a:bodyPr vert="horz" wrap="square" lIns="0" tIns="0" rIns="0" bIns="0" rtlCol="0">
            <a:spAutoFit/>
          </a:bodyPr>
          <a:lstStyle/>
          <a:p>
            <a:pPr algn="l">
              <a:lnSpc>
                <a:spcPct val="150000"/>
              </a:lnSpc>
            </a:pP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5.</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晚上，在桌面上铺一张白纸，把一块小平面镜平放在纸上，让手电筒的光正对着平面镜照射，如图所示，从侧面看去，</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白纸</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镜子</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白纸</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比较亮，因为镜子上发生了</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镜面</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反射，而白纸上发生了</a:t>
            </a:r>
            <a:r>
              <a:rPr lang="zh-CN" altLang="zh-CN" sz="3200" b="1" i="0" u="sng">
                <a:solidFill>
                  <a:srgbClr val="FF0000"/>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1" i="0" u="sng">
                <a:solidFill>
                  <a:srgbClr val="FF0000">
                    <a:alpha val="0"/>
                  </a:srgbClr>
                </a:solidFill>
                <a:effectLst/>
                <a:uFill>
                  <a:solidFill>
                    <a:srgbClr val="000000"/>
                  </a:solidFill>
                </a:uFill>
                <a:latin typeface="Calibri" panose="020F0502020204030204" pitchFamily="11"/>
                <a:ea typeface="黑体" panose="02010609060101010101" pitchFamily="11" charset="-122"/>
                <a:cs typeface="黑体" panose="02010609060101010101" pitchFamily="11" charset="-122"/>
              </a:rPr>
              <a:t>漫</a:t>
            </a:r>
            <a:r>
              <a:rPr lang="zh-CN" altLang="zh-CN" sz="3200" b="1" i="0" u="sng">
                <a:solidFill>
                  <a:srgbClr val="FF0000">
                    <a:alpha val="0"/>
                  </a:srgbClr>
                </a:solidFill>
                <a:effectLst/>
                <a:uFill>
                  <a:solidFill>
                    <a:srgbClr val="000000"/>
                  </a:solidFill>
                </a:uFill>
                <a:latin typeface="Calibri" panose="020F0502020204030204" pitchFamily="11"/>
                <a:ea typeface="宋体" panose="02010600030101010101" pitchFamily="2" charset="-122"/>
                <a:cs typeface="宋体" panose="02010600030101010101" pitchFamily="2" charset="-122"/>
              </a:rPr>
              <a:t>　</a:t>
            </a:r>
            <a:r>
              <a:rPr lang="zh-CN"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反射</a:t>
            </a:r>
            <a:r>
              <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rPr>
              <a:t>. </a:t>
            </a:r>
            <a:endParaRPr lang="en-US" altLang="zh-CN" sz="3200" b="0" i="0" u="none">
              <a:solidFill>
                <a:srgbClr val="000000"/>
              </a:solidFill>
              <a:effectLst/>
              <a:latin typeface="Calibri" panose="020F0502020204030204" pitchFamily="11"/>
              <a:ea typeface="宋体" panose="02010600030101010101" pitchFamily="2" charset="-122"/>
              <a:cs typeface="宋体" panose="02010600030101010101" pitchFamily="2" charset="-122"/>
            </a:endParaRPr>
          </a:p>
        </p:txBody>
      </p:sp>
      <p:sp>
        <p:nvSpPr>
          <p:cNvPr id="11789" name="yt_shape_11789"/>
          <p:cNvSpPr txBox="1"/>
          <p:nvPr/>
        </p:nvSpPr>
        <p:spPr>
          <a:xfrm>
            <a:off x="2064000" y="4162419"/>
            <a:ext cx="1310005" cy="307340"/>
          </a:xfrm>
          <a:prstGeom prst="rect">
            <a:avLst/>
          </a:prstGeom>
        </p:spPr>
        <p:txBody>
          <a:bodyPr vert="horz" wrap="none" lIns="0" tIns="0" rIns="0" bIns="0" rtlCol="0">
            <a:spAutoFit/>
          </a:bodyPr>
          <a:lstStyle/>
          <a:p>
            <a:pPr algn="l">
              <a:lnSpc>
                <a:spcPct val="100000"/>
              </a:lnSpc>
            </a:pPr>
            <a:r>
              <a:rPr lang="en-US" altLang="zh-CN" sz="2000" b="0" i="0" u="none" spc="9867">
                <a:solidFill>
                  <a:srgbClr val="C71585"/>
                </a:solidFill>
                <a:effectLst/>
                <a:latin typeface="Calibri" panose="020F0502020204030204" pitchFamily="11"/>
                <a:ea typeface="宋体" panose="02010600030101010101" pitchFamily="2" charset="-122"/>
                <a:cs typeface="宋体" panose="02010600030101010101" pitchFamily="2" charset="-122"/>
              </a:rPr>
              <a:t> </a:t>
            </a:r>
            <a:endParaRPr lang="en-US" altLang="zh-CN" sz="2000" b="0" i="0" u="none" spc="9867">
              <a:solidFill>
                <a:srgbClr val="C71585"/>
              </a:solidFill>
              <a:effectLst/>
              <a:latin typeface="Calibri" panose="020F0502020204030204" pitchFamily="11"/>
              <a:ea typeface="宋体" panose="02010600030101010101" pitchFamily="2" charset="-122"/>
              <a:cs typeface="宋体" panose="02010600030101010101" pitchFamily="2" charset="-122"/>
            </a:endParaRPr>
          </a:p>
        </p:txBody>
      </p:sp>
      <p:sp>
        <p:nvSpPr>
          <p:cNvPr id="3" name="文本框 2"/>
          <p:cNvSpPr txBox="1"/>
          <p:nvPr/>
        </p:nvSpPr>
        <p:spPr>
          <a:xfrm>
            <a:off x="10122628" y="3429120"/>
            <a:ext cx="946849" cy="550812"/>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白纸</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4" name="文本框 3"/>
          <p:cNvSpPr txBox="1"/>
          <p:nvPr/>
        </p:nvSpPr>
        <p:spPr>
          <a:xfrm>
            <a:off x="6545580" y="4162425"/>
            <a:ext cx="1607185" cy="532130"/>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镜面</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sp>
        <p:nvSpPr>
          <p:cNvPr id="5" name="文本框 4"/>
          <p:cNvSpPr txBox="1"/>
          <p:nvPr/>
        </p:nvSpPr>
        <p:spPr>
          <a:xfrm>
            <a:off x="86452" y="4944865"/>
            <a:ext cx="691260" cy="498615"/>
          </a:xfrm>
          <a:prstGeom prst="rect">
            <a:avLst/>
          </a:prstGeom>
          <a:noFill/>
        </p:spPr>
        <p:txBody>
          <a:bodyPr vert="horz" wrap="none" rtlCol="0">
            <a:noAutofit/>
          </a:bodyPr>
          <a:lstStyle/>
          <a:p>
            <a:pPr>
              <a:lnSpc>
                <a:spcPct val="150000"/>
              </a:lnSpc>
            </a:pP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黑体" panose="02010609060101010101" pitchFamily="11" charset="-122"/>
                <a:cs typeface="黑体" panose="02010609060101010101" pitchFamily="11" charset="-122"/>
              </a:rPr>
              <a:t>漫</a:t>
            </a:r>
            <a:r>
              <a:rPr kumimoji="0" lang="zh-CN" altLang="zh-CN" sz="2000" b="1" i="0" strike="noStrike" kern="1200" cap="none" spc="0" normalizeH="0" baseline="0" noProof="0">
                <a:ln>
                  <a:noFill/>
                </a:ln>
                <a:solidFill>
                  <a:srgbClr val="FF0000"/>
                </a:solidFill>
                <a:effectLst/>
                <a:uLnTx/>
                <a:uFill>
                  <a:solidFill>
                    <a:srgbClr val="000000"/>
                  </a:solidFill>
                </a:uFill>
                <a:latin typeface="Calibri" panose="020F0502020204030204" pitchFamily="11"/>
                <a:ea typeface="宋体" panose="02010600030101010101" pitchFamily="2" charset="-122"/>
                <a:cs typeface="宋体" panose="02010600030101010101" pitchFamily="2" charset="-122"/>
              </a:rPr>
              <a:t>　</a:t>
            </a:r>
            <a:endParaRPr lang="zh-CN" altLang="en-US" b="1"/>
          </a:p>
        </p:txBody>
      </p:sp>
      <p:pic>
        <p:nvPicPr>
          <p:cNvPr id="10" name="图片 9" descr="8D8A5D853958DBFE48ED3C9E1DE3D109"/>
          <p:cNvPicPr>
            <a:picLocks noChangeAspect="1"/>
          </p:cNvPicPr>
          <p:nvPr/>
        </p:nvPicPr>
        <p:blipFill>
          <a:blip r:embed="rId1"/>
          <a:stretch>
            <a:fillRect/>
          </a:stretch>
        </p:blipFill>
        <p:spPr>
          <a:xfrm>
            <a:off x="10281285" y="4944745"/>
            <a:ext cx="1257300" cy="1285875"/>
          </a:xfrm>
          <a:prstGeom prst="rect">
            <a:avLst/>
          </a:prstGeom>
        </p:spPr>
      </p:pic>
      <p:pic>
        <p:nvPicPr>
          <p:cNvPr id="11" name="图片 10" descr="IMG_1364(20231219-130507)"/>
          <p:cNvPicPr>
            <a:picLocks noChangeAspect="1"/>
          </p:cNvPicPr>
          <p:nvPr/>
        </p:nvPicPr>
        <p:blipFill>
          <a:blip r:embed="rId2"/>
          <a:stretch>
            <a:fillRect/>
          </a:stretch>
        </p:blipFill>
        <p:spPr>
          <a:xfrm>
            <a:off x="9260840" y="1536065"/>
            <a:ext cx="1123950" cy="10287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787"/>
                                        </p:tgtEl>
                                        <p:attrNameLst>
                                          <p:attrName>style.visibility</p:attrName>
                                        </p:attrNameLst>
                                      </p:cBhvr>
                                      <p:to>
                                        <p:strVal val="visible"/>
                                      </p:to>
                                    </p:set>
                                    <p:animEffect transition="in" filter="blinds(horizontal)">
                                      <p:cBhvr>
                                        <p:cTn id="27" dur="500"/>
                                        <p:tgtEl>
                                          <p:spTgt spid="1178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linds(horizontal)">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linds(horizont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linds(horizont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2" grpId="0"/>
      <p:bldP spid="2" grpId="1"/>
      <p:bldP spid="11787" grpId="0"/>
      <p:bldP spid="3" grpId="0"/>
      <p:bldP spid="3" grpId="1"/>
      <p:bldP spid="4" grpId="0"/>
      <p:bldP spid="4" grpId="1"/>
      <p:bldP spid="5" grpId="0"/>
      <p:bldP spid="5"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VALUE" val="1904*3384"/>
  <p:tag name="KSO_WM_UNIT_HIGHLIGHT" val="0"/>
  <p:tag name="KSO_WM_UNIT_COMPATIBLE" val="1"/>
  <p:tag name="KSO_WM_UNIT_DIAGRAM_ISNUMVISUAL" val="0"/>
  <p:tag name="KSO_WM_UNIT_DIAGRAM_ISREFERUNIT" val="0"/>
  <p:tag name="KSO_WM_UNIT_TYPE" val="d"/>
  <p:tag name="KSO_WM_UNIT_INDEX" val="1"/>
  <p:tag name="KSO_WM_UNIT_ID" val="diagram20212592_1*d*1"/>
  <p:tag name="KSO_WM_TEMPLATE_CATEGORY" val="diagram"/>
  <p:tag name="KSO_WM_TEMPLATE_INDEX" val="20212592"/>
  <p:tag name="KSO_WM_UNIT_LAYERLEVEL" val="1"/>
  <p:tag name="KSO_WM_TAG_VERSION" val="1.0"/>
  <p:tag name="KSO_WM_BEAUTIFY_FLAG" val="#wm#"/>
  <p:tag name="KSO_WM_CHIP_GROUPID" val="5e7310da9a230a26b9e88a19"/>
  <p:tag name="KSO_WM_CHIP_XID" val="5e7310da9a230a26b9e88a1a"/>
  <p:tag name="KSO_WM_UNIT_DEC_AREA_ID" val="6b7a27e6e4544ffbb7f96c5dde42eab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e7dd2fd7130f43c784d4bb3efdd7134c"/>
  <p:tag name="KSO_WM_UNIT_PLACING_PICTURE" val="e7dd2fd7130f43c784d4bb3efdd7134c"/>
  <p:tag name="KSO_WM_TEMPLATE_ASSEMBLE_XID" val="60656f534054ed1e2fb807d2"/>
  <p:tag name="KSO_WM_TEMPLATE_ASSEMBLE_GROUPID" val="60656f534054ed1e2fb807d2"/>
  <p:tag name="KSO_WM_UNIT_PLACING_PICTURE_USER_VIEWPORT" val="{&quot;height&quot;:10800,&quot;width&quot;:1920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12592_1*i*1"/>
  <p:tag name="KSO_WM_TEMPLATE_CATEGORY" val="diagram"/>
  <p:tag name="KSO_WM_TEMPLATE_INDEX" val="20212592"/>
  <p:tag name="KSO_WM_UNIT_LAYERLEVEL" val="1"/>
  <p:tag name="KSO_WM_TAG_VERSION" val="1.0"/>
  <p:tag name="KSO_WM_BEAUTIFY_FLAG" val="#wm#"/>
  <p:tag name="KSO_WM_UNIT_BLOCK" val="0"/>
  <p:tag name="KSO_WM_UNIT_SM_LIMIT_TYPE" val="2"/>
  <p:tag name="KSO_WM_UNIT_DECORATE_INFO" val="{&quot;DecorateInfoH&quot;:{&quot;IsAbs&quot;:false},&quot;DecorateInfoW&quot;:{&quot;IsAbs&quot;:false},&quot;DecorateInfoX&quot;:{&quot;IsAbs&quot;:false,&quot;Pos&quot;:1},&quot;DecorateInfoY&quot;:{&quot;IsAbs&quot;:false,&quot;Pos&quot;:1},&quot;ReferentInfo&quot;:{&quot;Id&quot;:&quot;e5f9eb96b57043d48919e79963868e1c&quot;,&quot;X&quot;:{&quot;Pos&quot;:1},&quot;Y&quot;:{&quot;Pos&quot;:1}},&quot;whChangeMode&quot;:0}"/>
  <p:tag name="KSO_WM_UNIT_DEC_AREA_ID" val="bdf3302b82b143338273b9a47591076f"/>
  <p:tag name="KSO_WM_CHIP_GROUPID" val="5e9e90b7660c33b3b8e63fd8"/>
  <p:tag name="KSO_WM_CHIP_XID" val="5e9e90b7660c33b3b8e63fd9"/>
  <p:tag name="KSO_WM_UNIT_FILL_FORE_SCHEMECOLOR_INDEX_BRIGHTNESS" val="0"/>
  <p:tag name="KSO_WM_UNIT_FILL_FORE_SCHEMECOLOR_INDEX" val="13"/>
  <p:tag name="KSO_WM_UNIT_FILL_TYPE" val="1"/>
  <p:tag name="KSO_WM_UNIT_TEXT_FILL_FORE_SCHEMECOLOR_INDEX_BRIGHTNESS" val="0"/>
  <p:tag name="KSO_WM_UNIT_TEXT_FILL_FORE_SCHEMECOLOR_INDEX" val="2"/>
  <p:tag name="KSO_WM_UNIT_TEXT_FILL_TYPE" val="1"/>
  <p:tag name="KSO_WM_UNIT_VALUE" val="288"/>
  <p:tag name="KSO_WM_TEMPLATE_ASSEMBLE_XID" val="60656f534054ed1e2fb807d2"/>
  <p:tag name="KSO_WM_TEMPLATE_ASSEMBLE_GROUPID" val="60656f534054ed1e2fb807d2"/>
</p:tagLst>
</file>

<file path=ppt/tags/tag65.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2592_1*a*1"/>
  <p:tag name="KSO_WM_TEMPLATE_CATEGORY" val="diagram"/>
  <p:tag name="KSO_WM_TEMPLATE_INDEX" val="20212592"/>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e5f9eb96b57043d48919e79963868e1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4aa0f7d864b4d66a9b72cba1aec24d1"/>
  <p:tag name="KSO_WM_UNIT_TEXT_FILL_FORE_SCHEMECOLOR_INDEX_BRIGHTNESS" val="0"/>
  <p:tag name="KSO_WM_UNIT_TEXT_FILL_FORE_SCHEMECOLOR_INDEX" val="13"/>
  <p:tag name="KSO_WM_UNIT_TEXT_FILL_TYPE" val="1"/>
  <p:tag name="KSO_WM_TEMPLATE_ASSEMBLE_XID" val="60656f534054ed1e2fb807d2"/>
  <p:tag name="KSO_WM_TEMPLATE_ASSEMBLE_GROUPID" val="60656f534054ed1e2fb807d2"/>
</p:tagLst>
</file>

<file path=ppt/tags/tag66.xml><?xml version="1.0" encoding="utf-8"?>
<p:tagLst xmlns:p="http://schemas.openxmlformats.org/presentationml/2006/main">
  <p:tag name="KSO_WM_BEAUTIFY_FLAG" val="#wm#"/>
  <p:tag name="KSO_WM_TEMPLATE_CATEGORY" val="diagram"/>
  <p:tag name="KSO_WM_TEMPLATE_INDEX" val="20212592"/>
  <p:tag name="KSO_WM_SLIDE_BACKGROUND" val="[&quot;general&quot;]"/>
  <p:tag name="KSO_WM_SLIDE_RATIO" val="1.777778"/>
  <p:tag name="KSO_WM_CHIP_INFOS" val="{&quot;layout_type&quot;:&quot;full&quot;,&quot;layout_feature&quot;:2,&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9e90b7660c33b3b8e63fd9"/>
  <p:tag name="KSO_WM_CHIP_FILLPROP" val="[[{&quot;fill_id&quot;:&quot;aba29f97896d468db7af49615dc83d39&quot;,&quot;fill_align&quot;:&quot;cm&quot;,&quot;text_align&quot;:&quot;cm&quot;,&quot;text_direction&quot;:&quot;horizontal&quot;,&quot;chip_types&quot;:[&quot;picture&quot;]},{&quot;fill_id&quot;:&quot;17dda57324e5415296d939101bcf5d82&quot;,&quot;fill_align&quot;:&quot;cm&quot;,&quot;text_align&quot;:&quot;lm&quot;,&quot;text_direction&quot;:&quot;horizontal&quot;,&quot;chip_types&quot;:[&quot;text&quot;,&quot;header&quot;]}]]"/>
  <p:tag name="KSO_WM_SLIDE_ID" val="diagram2021259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60*540"/>
  <p:tag name="KSO_WM_SLIDE_POSITION" val="0*0"/>
  <p:tag name="KSO_WM_TAG_VERSION" val="1.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1-04-01T15:40:03&quot;,&quot;maxSize&quot;:{&quot;size1&quot;:97.8},&quot;minSize&quot;:{&quot;size1&quot;:97.8},&quot;normalSize&quot;:{&quot;size1&quot;:97.8},&quot;subLayout&quot;:[{&quot;id&quot;:&quot;2021-04-01T15:40:03&quot;,&quot;margin&quot;:{&quot;bottom&quot;:5.079999923706055,&quot;left&quot;:2.9629998207092285,&quot;right&quot;:21.1669979095459,&quot;top&quot;:3.38700008392334},&quot;type&quot;:0},{&quot;id&quot;:&quot;2021-04-01T15:40:03&quot;,&quot;type&quot;:0}],&quot;type&quot;:0}"/>
  <p:tag name="KSO_WM_SLIDE_CAN_ADD_NAVIGATION" val="1"/>
  <p:tag name="KSO_WM_CHIP_GROUPID" val="5e9e90b7660c33b3b8e63fd8"/>
  <p:tag name="KSO_WM_SLIDE_BK_DARK_LIGHT" val="2"/>
  <p:tag name="KSO_WM_SLIDE_BACKGROUND_TYPE" val="general"/>
  <p:tag name="KSO_WM_SLIDE_SUPPORT_FEATURE_TYPE" val="0"/>
  <p:tag name="KSO_WM_TEMPLATE_ASSEMBLE_XID" val="60656f534054ed1e2fb807d2"/>
  <p:tag name="KSO_WM_TEMPLATE_ASSEMBLE_GROUPID" val="60656f534054ed1e2fb807d2"/>
</p:tagLst>
</file>

<file path=ppt/tags/tag67.xml><?xml version="1.0" encoding="utf-8"?>
<p:tagLst xmlns:p="http://schemas.openxmlformats.org/presentationml/2006/main">
  <p:tag name="KSO_WM_MEDIACOVER_FLAG" val="1"/>
  <p:tag name="KSO_WM_UNIT_MEDIACOVER_BTN_STATE" val="1"/>
  <p:tag name="KSO_WM_UNIT_MEDIACOVER_BTNRECT" val="3043*1483*1112*1112"/>
  <p:tag name="KSO_WM_UNIT_MEDIACOVER_STYLEID" val="1"/>
  <p:tag name="KSO_WM_UNIT_MEDIACOVER_TEXTSTATE" val="0"/>
  <p:tag name="KSO_WM_UNIT_MEDIACOVER_BTN_POS" val="c"/>
  <p:tag name="KSO_WM_UNIT_MEDIACOVER_BTN_STYLE" val="ee0bc779c1f3d7f3e90c96344320e69a"/>
  <p:tag name="KSO_WM_UNIT_MEDIACOVER_RGB" val="000000"/>
  <p:tag name="KSO_WM_UNIT_MEDIACOVER_TRANSPARENCY" val="0.5"/>
</p:tagLst>
</file>

<file path=ppt/tags/tag68.xml><?xml version="1.0" encoding="utf-8"?>
<p:tagLst xmlns:p="http://schemas.openxmlformats.org/presentationml/2006/main">
  <p:tag name="AS_UNIQUEID" val="3796"/>
</p:tagLst>
</file>

<file path=ppt/tags/tag69.xml><?xml version="1.0" encoding="utf-8"?>
<p:tagLst xmlns:p="http://schemas.openxmlformats.org/presentationml/2006/main">
  <p:tag name="AS_UNIQUEID" val="3797"/>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3798"/>
</p:tagLst>
</file>

<file path=ppt/tags/tag71.xml><?xml version="1.0" encoding="utf-8"?>
<p:tagLst xmlns:p="http://schemas.openxmlformats.org/presentationml/2006/main">
  <p:tag name="TABLE_ENDDRAG_ORIGIN_RECT" val="552*460"/>
  <p:tag name="TABLE_ENDDRAG_RECT" val="72*228*552*460"/>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COMMONDATA" val="eyJoZGlkIjoiMGUzZDdlN2YzODFlZjg1ZDI0NTEzOTgxMmM2NDg4YTQif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1075</Words>
  <Application>WPS 演示</Application>
  <PresentationFormat>宽屏</PresentationFormat>
  <Paragraphs>94</Paragraphs>
  <Slides>15</Slides>
  <Notes>0</Notes>
  <HiddenSlides>0</HiddenSlides>
  <MMClips>4</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15</vt:i4>
      </vt:variant>
    </vt:vector>
  </HeadingPairs>
  <TitlesOfParts>
    <vt:vector size="32" baseType="lpstr">
      <vt:lpstr>Arial</vt:lpstr>
      <vt:lpstr>宋体</vt:lpstr>
      <vt:lpstr>Wingdings</vt:lpstr>
      <vt:lpstr>Wingdings</vt:lpstr>
      <vt:lpstr>黑体</vt:lpstr>
      <vt:lpstr>黑体</vt:lpstr>
      <vt:lpstr>Calibri (正文)</vt:lpstr>
      <vt:lpstr>Calibri</vt:lpstr>
      <vt:lpstr>Calibri (正文)</vt:lpstr>
      <vt:lpstr>Calibri (正文)</vt:lpstr>
      <vt:lpstr>微软雅黑</vt:lpstr>
      <vt:lpstr>Calibri</vt:lpstr>
      <vt:lpstr>Cambria</vt:lpstr>
      <vt:lpstr>仿宋</vt:lpstr>
      <vt:lpstr>Times New Roman</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201</cp:revision>
  <dcterms:created xsi:type="dcterms:W3CDTF">2019-06-19T02:08:00Z</dcterms:created>
  <dcterms:modified xsi:type="dcterms:W3CDTF">2023-12-20T09:52:37Z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CF09853BD63949A1A95010393EA093A2_11</vt:lpwstr>
  </property>
</Properties>
</file>