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66"/>
    <a:srgbClr val="00CCFF"/>
    <a:srgbClr val="3366FF"/>
    <a:srgbClr val="00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3"/>
    <p:restoredTop sz="94621"/>
  </p:normalViewPr>
  <p:slideViewPr>
    <p:cSldViewPr showGuides="1">
      <p:cViewPr>
        <p:scale>
          <a:sx n="66" d="100"/>
          <a:sy n="66" d="100"/>
        </p:scale>
        <p:origin x="-126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90204" pitchFamily="34" charset="0"/>
              </a:rPr>
            </a:fld>
            <a:endParaRPr lang="en-US" altLang="zh-CN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.xml"/><Relationship Id="rId1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media" Target="file:///H:\&#26262;&#8221;&#36164;&#26009;\&#19971;&#24425;&#34430;\&#19979;&#38632;%2012.mp3" TargetMode="External"/><Relationship Id="rId3" Type="http://schemas.openxmlformats.org/officeDocument/2006/relationships/audio" Target="file:///H:\&#26262;&#8221;&#36164;&#26009;\&#19971;&#24425;&#34430;\&#19979;&#38632;%2012.mp3" TargetMode="Externa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87" name="Oval 15"/>
          <p:cNvSpPr/>
          <p:nvPr/>
        </p:nvSpPr>
        <p:spPr>
          <a:xfrm>
            <a:off x="4716463" y="1916113"/>
            <a:ext cx="1871662" cy="17287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3088" name="Oval 16"/>
          <p:cNvSpPr/>
          <p:nvPr/>
        </p:nvSpPr>
        <p:spPr>
          <a:xfrm>
            <a:off x="6227763" y="188913"/>
            <a:ext cx="2592387" cy="23764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3086" name="Oval 14"/>
          <p:cNvSpPr/>
          <p:nvPr/>
        </p:nvSpPr>
        <p:spPr>
          <a:xfrm>
            <a:off x="3708400" y="3141663"/>
            <a:ext cx="1296988" cy="1295400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90204" pitchFamily="34" charset="0"/>
            </a:endParaRPr>
          </a:p>
        </p:txBody>
      </p:sp>
      <p:sp>
        <p:nvSpPr>
          <p:cNvPr id="3077" name="WordArt 7"/>
          <p:cNvSpPr>
            <a:spLocks noTextEdit="1"/>
          </p:cNvSpPr>
          <p:nvPr/>
        </p:nvSpPr>
        <p:spPr>
          <a:xfrm>
            <a:off x="3851275" y="3429000"/>
            <a:ext cx="9366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七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8" name="WordArt 8"/>
          <p:cNvSpPr>
            <a:spLocks noTextEdit="1"/>
          </p:cNvSpPr>
          <p:nvPr/>
        </p:nvSpPr>
        <p:spPr>
          <a:xfrm>
            <a:off x="5076825" y="2276475"/>
            <a:ext cx="1223963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彩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9" name="WordArt 9"/>
          <p:cNvSpPr>
            <a:spLocks noTextEdit="1"/>
          </p:cNvSpPr>
          <p:nvPr/>
        </p:nvSpPr>
        <p:spPr>
          <a:xfrm>
            <a:off x="6804025" y="549275"/>
            <a:ext cx="1512888" cy="165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虾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3080" name="Picture 13" descr="20081149421980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21882">
            <a:off x="468313" y="3573463"/>
            <a:ext cx="3455987" cy="2698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8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6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7"/>
          <p:cNvSpPr/>
          <p:nvPr/>
        </p:nvSpPr>
        <p:spPr>
          <a:xfrm>
            <a:off x="611188" y="5805488"/>
            <a:ext cx="5184775" cy="779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90204" pitchFamily="34" charset="0"/>
              </a:rPr>
              <a:t>小青鱼乐了：那是虹，不过，长得还真像您。</a:t>
            </a:r>
            <a:endParaRPr lang="zh-CN" altLang="en-US" dirty="0">
              <a:latin typeface="Arial" panose="020B0604020202090204" pitchFamily="34" charset="0"/>
            </a:endParaRPr>
          </a:p>
          <a:p>
            <a:r>
              <a:rPr lang="zh-CN" altLang="en-US" dirty="0">
                <a:latin typeface="Arial" panose="020B0604020202090204" pitchFamily="34" charset="0"/>
              </a:rPr>
              <a:t>虾公公却固执的说：就是虾，我想找他聊天去。</a:t>
            </a: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6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7"/>
          <p:cNvSpPr/>
          <p:nvPr/>
        </p:nvSpPr>
        <p:spPr>
          <a:xfrm>
            <a:off x="2555875" y="6308725"/>
            <a:ext cx="4070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虾公公独自往前游，一不小心翻了个身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4340" name="Picture 4" descr="07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慌得小青鱼连忙上前托住他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5364" name="Picture 4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等虾公公再抬头时，七彩虾已经不见了。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  <p:pic>
        <p:nvPicPr>
          <p:cNvPr id="17414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1763713" y="620713"/>
            <a:ext cx="5905500" cy="2592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10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Rectangle 11"/>
          <p:cNvSpPr/>
          <p:nvPr/>
        </p:nvSpPr>
        <p:spPr>
          <a:xfrm>
            <a:off x="958850" y="6237288"/>
            <a:ext cx="67373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Arial" panose="020B0604020202090204" pitchFamily="34" charset="0"/>
              </a:rPr>
              <a:t>“</a:t>
            </a:r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哎！七彩虾也嫌我老呀。”虾公公很伤心，闷闷不乐地回到河底。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Picture 10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AutoShape 5"/>
          <p:cNvSpPr/>
          <p:nvPr/>
        </p:nvSpPr>
        <p:spPr>
          <a:xfrm rot="-734842">
            <a:off x="755650" y="404813"/>
            <a:ext cx="3311525" cy="2663825"/>
          </a:xfrm>
          <a:prstGeom prst="cloudCallout">
            <a:avLst>
              <a:gd name="adj1" fmla="val 15310"/>
              <a:gd name="adj2" fmla="val 89000"/>
            </a:avLst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spcBef>
                <a:spcPct val="0"/>
              </a:spcBef>
            </a:pPr>
            <a:endParaRPr lang="zh-CN" altLang="zh-CN" dirty="0">
              <a:latin typeface="Arial" panose="020B0604020202090204" pitchFamily="34" charset="0"/>
            </a:endParaRPr>
          </a:p>
        </p:txBody>
      </p:sp>
      <p:pic>
        <p:nvPicPr>
          <p:cNvPr id="19462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751"/>
          <a:stretch>
            <a:fillRect/>
          </a:stretch>
        </p:blipFill>
        <p:spPr>
          <a:xfrm rot="-1557418">
            <a:off x="1258888" y="1052513"/>
            <a:ext cx="2087562" cy="985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Rectangle 11"/>
          <p:cNvSpPr/>
          <p:nvPr/>
        </p:nvSpPr>
        <p:spPr>
          <a:xfrm>
            <a:off x="1758950" y="6237288"/>
            <a:ext cx="5137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虾公公的身体更差了，可它心里还是想着“七彩虾”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Picture 10" descr="d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AutoShape 5">
            <a:hlinkClick r:id="rId2" action="ppaction://hlinksldjump"/>
          </p:cNvPr>
          <p:cNvSpPr/>
          <p:nvPr/>
        </p:nvSpPr>
        <p:spPr>
          <a:xfrm>
            <a:off x="8604250" y="6381750"/>
            <a:ext cx="539750" cy="476250"/>
          </a:xfrm>
          <a:prstGeom prst="actionButtonHome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p>
            <a:r>
              <a:rPr lang="en-US" altLang="zh-CN" sz="2800" b="1" dirty="0">
                <a:solidFill>
                  <a:srgbClr val="FF0066"/>
                </a:solidFill>
                <a:latin typeface="Arial" panose="020B0604020202090204" pitchFamily="34" charset="0"/>
              </a:rPr>
              <a:t>1</a:t>
            </a:r>
            <a:endParaRPr lang="en-US" altLang="zh-CN" sz="2800" b="1" dirty="0">
              <a:solidFill>
                <a:srgbClr val="FF0066"/>
              </a:solidFill>
              <a:latin typeface="Arial" panose="020B0604020202090204" pitchFamily="34" charset="0"/>
            </a:endParaRPr>
          </a:p>
        </p:txBody>
      </p:sp>
      <p:sp>
        <p:nvSpPr>
          <p:cNvPr id="18436" name="Rectangle 11"/>
          <p:cNvSpPr/>
          <p:nvPr/>
        </p:nvSpPr>
        <p:spPr>
          <a:xfrm>
            <a:off x="1619250" y="6237288"/>
            <a:ext cx="56705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小青鱼好着急，他想呀想，怎么样才能安慰虾公公呢？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4" descr="13"/>
          <p:cNvPicPr>
            <a:picLocks noChangeAspect="1"/>
          </p:cNvPicPr>
          <p:nvPr/>
        </p:nvPicPr>
        <p:blipFill>
          <a:blip r:embed="rId1"/>
          <a:srcRect t="10677"/>
          <a:stretch>
            <a:fillRect/>
          </a:stretch>
        </p:blipFill>
        <p:spPr>
          <a:xfrm>
            <a:off x="0" y="52388"/>
            <a:ext cx="9144000" cy="6805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90204" pitchFamily="34" charset="0"/>
              </a:rPr>
              <a:t>小青鱼去找朋友们帮忙</a:t>
            </a: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6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Rectangle 7"/>
          <p:cNvSpPr/>
          <p:nvPr/>
        </p:nvSpPr>
        <p:spPr>
          <a:xfrm>
            <a:off x="3995738" y="6216650"/>
            <a:ext cx="26654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90204" pitchFamily="34" charset="0"/>
              </a:rPr>
              <a:t>请他们用五彩的颜色</a:t>
            </a:r>
            <a:br>
              <a:rPr lang="zh-CN" altLang="en-US" dirty="0">
                <a:latin typeface="Arial" panose="020B0604020202090204" pitchFamily="34" charset="0"/>
              </a:rPr>
            </a:b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1508" name="Picture 6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7462"/>
            <a:ext cx="9144000" cy="6875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Rectangle 8"/>
          <p:cNvSpPr/>
          <p:nvPr/>
        </p:nvSpPr>
        <p:spPr>
          <a:xfrm>
            <a:off x="3276600" y="6237288"/>
            <a:ext cx="2470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Arial" panose="020B0604020202090204" pitchFamily="34" charset="0"/>
              </a:rPr>
              <a:t>把自己变成一条七彩鱼</a:t>
            </a: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sp>
        <p:nvSpPr>
          <p:cNvPr id="4100" name="Text Box 5"/>
          <p:cNvSpPr txBox="1"/>
          <p:nvPr/>
        </p:nvSpPr>
        <p:spPr>
          <a:xfrm>
            <a:off x="1979613" y="6381750"/>
            <a:ext cx="59769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  <p:pic>
        <p:nvPicPr>
          <p:cNvPr id="4101" name="Picture 6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Text Box 7"/>
          <p:cNvSpPr txBox="1"/>
          <p:nvPr/>
        </p:nvSpPr>
        <p:spPr>
          <a:xfrm>
            <a:off x="1908175" y="6308725"/>
            <a:ext cx="53276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6" descr="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1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Rectangle 7"/>
          <p:cNvSpPr/>
          <p:nvPr/>
        </p:nvSpPr>
        <p:spPr>
          <a:xfrm>
            <a:off x="1476375" y="5949950"/>
            <a:ext cx="66246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当小青鱼游到虾公公身边时，虾公公可高兴了，他轻轻的说：噢，真是一只七彩虾呀，我一直想着你。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3556" name="Picture 4" descr="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Text Box 5"/>
          <p:cNvSpPr txBox="1"/>
          <p:nvPr/>
        </p:nvSpPr>
        <p:spPr>
          <a:xfrm>
            <a:off x="1476375" y="6021388"/>
            <a:ext cx="6191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chemeClr val="tx2"/>
                </a:solidFill>
                <a:latin typeface="Arial" panose="020B0604020202090204" pitchFamily="34" charset="0"/>
              </a:rPr>
              <a:t>“</a:t>
            </a:r>
            <a:r>
              <a:rPr lang="zh-CN" altLang="en-US" dirty="0">
                <a:solidFill>
                  <a:schemeClr val="tx2"/>
                </a:solidFill>
                <a:latin typeface="Arial" panose="020B0604020202090204" pitchFamily="34" charset="0"/>
              </a:rPr>
              <a:t>我也是”小青鱼亲切地回答。他就这么弯着身子，陪伴着虾公公，虾公公心里真快乐！</a:t>
            </a:r>
            <a:endParaRPr lang="zh-CN" altLang="en-US" dirty="0">
              <a:solidFill>
                <a:schemeClr val="tx2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6" descr="2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2" name="Picture 2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713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29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87675" y="-1466850"/>
            <a:ext cx="935038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30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100" y="-863600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1" name="Picture 3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8625" y="-1611312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2" name="Picture 3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2588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3" name="Picture 33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2088" y="-1611312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4" name="Picture 34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125095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5" name="Picture 35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12313" y="-242887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4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4318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2" name="Text Box 42"/>
          <p:cNvSpPr txBox="1"/>
          <p:nvPr/>
        </p:nvSpPr>
        <p:spPr>
          <a:xfrm>
            <a:off x="16922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latin typeface="Arial" panose="020B0604020202090204" pitchFamily="34" charset="0"/>
            </a:endParaRPr>
          </a:p>
        </p:txBody>
      </p:sp>
      <p:sp>
        <p:nvSpPr>
          <p:cNvPr id="5133" name="Text Box 43"/>
          <p:cNvSpPr txBox="1"/>
          <p:nvPr/>
        </p:nvSpPr>
        <p:spPr>
          <a:xfrm>
            <a:off x="1619250" y="6237288"/>
            <a:ext cx="58324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一天，下了一场很大很大的雷雨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  <p:sp>
        <p:nvSpPr>
          <p:cNvPr id="5165" name="AutoShape 45"/>
          <p:cNvSpPr/>
          <p:nvPr/>
        </p:nvSpPr>
        <p:spPr>
          <a:xfrm rot="6518516">
            <a:off x="4859338" y="719138"/>
            <a:ext cx="3384550" cy="1944687"/>
          </a:xfrm>
          <a:prstGeom prst="lightningBol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90204" pitchFamily="34" charset="0"/>
            </a:endParaRPr>
          </a:p>
        </p:txBody>
      </p:sp>
      <p:pic>
        <p:nvPicPr>
          <p:cNvPr id="5172" name="下雨 12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748713" y="6462713"/>
            <a:ext cx="395287" cy="395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169 L -0.29375 0.7583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37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37 L -0.43698 0.9608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478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52205 1.11944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00" y="56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60087 1.2810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64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-0.55347 1.17199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-0.57709 1.22847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00" y="61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4.44444E-6 L -0.5533 1.1719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55347 1.17199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0 L -0.53125 1.17199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1468" fill="hold"/>
                                        <p:tgtEl>
                                          <p:spTgt spid="5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72"/>
                </p:tgtEl>
              </p:cMediaNode>
            </p:audio>
          </p:childTnLst>
        </p:cTn>
      </p:par>
    </p:tnLst>
    <p:bldLst>
      <p:bldP spid="51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6148" name="Picture 1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Rectangle 12"/>
          <p:cNvSpPr/>
          <p:nvPr/>
        </p:nvSpPr>
        <p:spPr>
          <a:xfrm>
            <a:off x="2627313" y="6308725"/>
            <a:ext cx="3613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雨停的时候，小青鱼来找虾公公：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7172" name="Picture 6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Rectangle 9"/>
          <p:cNvSpPr/>
          <p:nvPr/>
        </p:nvSpPr>
        <p:spPr>
          <a:xfrm>
            <a:off x="3059113" y="6308725"/>
            <a:ext cx="2927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我背您到河面上去玩玩吧！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3"/>
          <p:cNvSpPr>
            <a:spLocks noGrp="1"/>
          </p:cNvSpPr>
          <p:nvPr>
            <p:ph type="body"/>
          </p:nvPr>
        </p:nvSpPr>
        <p:spPr>
          <a:xfrm>
            <a:off x="0" y="160020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spcBef>
                <a:spcPct val="50000"/>
              </a:spcBef>
              <a:buNone/>
            </a:pPr>
            <a:r>
              <a:rPr lang="zh-CN" altLang="en-US" dirty="0">
                <a:solidFill>
                  <a:schemeClr val="bg1"/>
                </a:solidFill>
              </a:rPr>
              <a:t>啊！虾公公又看见了蓝蓝的天</a:t>
            </a:r>
            <a:endParaRPr lang="zh-CN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zh-CN" dirty="0"/>
          </a:p>
        </p:txBody>
      </p:sp>
      <p:pic>
        <p:nvPicPr>
          <p:cNvPr id="8195" name="Picture 6" descr="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1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7"/>
          <p:cNvSpPr/>
          <p:nvPr/>
        </p:nvSpPr>
        <p:spPr>
          <a:xfrm>
            <a:off x="2051050" y="6216650"/>
            <a:ext cx="53292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小青鱼背着虾公公游到了河面上，看见了蓝蓝的天</a:t>
            </a:r>
            <a:b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绿绿的草</a:t>
            </a: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  <p:pic>
        <p:nvPicPr>
          <p:cNvPr id="9219" name="Picture 6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Rectangle 7"/>
          <p:cNvSpPr/>
          <p:nvPr/>
        </p:nvSpPr>
        <p:spPr>
          <a:xfrm>
            <a:off x="3635375" y="6216650"/>
            <a:ext cx="21605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  <a:t>绿绿的草</a:t>
            </a:r>
            <a:b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7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5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2051050" y="692150"/>
            <a:ext cx="5905500" cy="2592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Text Box 6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  <p:sp>
        <p:nvSpPr>
          <p:cNvPr id="10245" name="Rectangle 10"/>
          <p:cNvSpPr/>
          <p:nvPr/>
        </p:nvSpPr>
        <p:spPr>
          <a:xfrm>
            <a:off x="1916113" y="6165850"/>
            <a:ext cx="38798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90204" pitchFamily="34" charset="0"/>
              </a:rPr>
              <a:t>这时，天边出现了一条七彩的虹</a:t>
            </a:r>
            <a:br>
              <a:rPr lang="zh-CN" altLang="en-US" dirty="0">
                <a:solidFill>
                  <a:schemeClr val="bg1"/>
                </a:solidFill>
                <a:latin typeface="Arial" panose="020B060402020209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6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7"/>
          <p:cNvSpPr/>
          <p:nvPr/>
        </p:nvSpPr>
        <p:spPr>
          <a:xfrm>
            <a:off x="1731963" y="6308725"/>
            <a:ext cx="5899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dirty="0">
                <a:latin typeface="Arial" panose="020B0604020202090204" pitchFamily="34" charset="0"/>
              </a:rPr>
              <a:t>虾公公惊叫起来：哦，一条好大的虾啊，还是七彩的呢！</a:t>
            </a:r>
            <a:endParaRPr lang="zh-CN" altLang="en-US" dirty="0">
              <a:latin typeface="Arial" panose="020B060402020209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WPS 表格</Application>
  <PresentationFormat>全屏显示(4:3)</PresentationFormat>
  <Paragraphs>56</Paragraphs>
  <Slides>21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汉仪书宋二KW</vt:lpstr>
      <vt:lpstr>华文琥珀</vt:lpstr>
      <vt:lpstr>宋体-简</vt:lpstr>
      <vt:lpstr>微软雅黑</vt:lpstr>
      <vt:lpstr>汉仪旗黑</vt:lpstr>
      <vt:lpstr>宋体</vt:lpstr>
      <vt:lpstr>Arial Unicode MS</vt:lpstr>
      <vt:lpstr>Calibri</vt:lpstr>
      <vt:lpstr>Helvetica Neue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kk</dc:creator>
  <cp:lastModifiedBy>撰冩沵莪哋嬡</cp:lastModifiedBy>
  <cp:revision>30</cp:revision>
  <dcterms:created xsi:type="dcterms:W3CDTF">2023-12-29T08:10:35Z</dcterms:created>
  <dcterms:modified xsi:type="dcterms:W3CDTF">2023-12-29T08:10:35Z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2052-6.4.0.8550</vt:lpwstr>
  </property>
  <property fmtid="{D5CDD505-2E9C-101B-9397-08002B2CF9AE}" pid="3" name="ICV">
    <vt:lpwstr>330643B623D53AB9FB7E8E65E818ADFF_42</vt:lpwstr>
  </property>
</Properties>
</file>