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596" r:id="rId3"/>
    <p:sldId id="597" r:id="rId4"/>
    <p:sldId id="607" r:id="rId5"/>
    <p:sldId id="612" r:id="rId6"/>
    <p:sldId id="609" r:id="rId7"/>
    <p:sldId id="610" r:id="rId8"/>
    <p:sldId id="608" r:id="rId9"/>
    <p:sldId id="614" r:id="rId10"/>
    <p:sldId id="615" r:id="rId11"/>
    <p:sldId id="616" r:id="rId12"/>
    <p:sldId id="617" r:id="rId13"/>
    <p:sldId id="618" r:id="rId14"/>
    <p:sldId id="620" r:id="rId15"/>
    <p:sldId id="621" r:id="rId16"/>
    <p:sldId id="622" r:id="rId17"/>
    <p:sldId id="623" r:id="rId18"/>
    <p:sldId id="624" r:id="rId19"/>
    <p:sldId id="626" r:id="rId21"/>
    <p:sldId id="627" r:id="rId22"/>
    <p:sldId id="628" r:id="rId23"/>
    <p:sldId id="625" r:id="rId24"/>
  </p:sldIdLst>
  <p:sldSz cx="9144000" cy="6858000" type="screen4x3"/>
  <p:notesSz cx="9144000" cy="6858000"/>
  <p:embeddedFontLst>
    <p:embeddedFont>
      <p:font typeface="黑体" charset="-122"/>
      <p:regular r:id="rId28"/>
    </p:embeddedFont>
    <p:embeddedFont>
      <p:font typeface="Calibri" panose="020F0502020204030204" charset="0"/>
      <p:regular r:id="rId29"/>
    </p:embeddedFont>
    <p:embeddedFont>
      <p:font typeface="黑体" charset="0"/>
      <p:regular r:id="rId30"/>
    </p:embeddedFont>
  </p:embeddedFontLst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3" userDrawn="1">
          <p15:clr>
            <a:srgbClr val="A4A3A4"/>
          </p15:clr>
        </p15:guide>
        <p15:guide id="2" pos="2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AD1"/>
    <a:srgbClr val="2A95CE"/>
    <a:srgbClr val="44A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53"/>
        <p:guide pos="287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8.xml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90204" pitchFamily="34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90204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25.xml"/><Relationship Id="rId2" Type="http://schemas.openxmlformats.org/officeDocument/2006/relationships/image" Target="../media/image1.png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27.xml"/><Relationship Id="rId2" Type="http://schemas.openxmlformats.org/officeDocument/2006/relationships/image" Target="../media/image1.png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image" Target="../media/image1.png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tags" Target="../tags/tag31.xml"/><Relationship Id="rId2" Type="http://schemas.openxmlformats.org/officeDocument/2006/relationships/image" Target="../media/image1.png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tags" Target="../tags/tag33.xml"/><Relationship Id="rId2" Type="http://schemas.openxmlformats.org/officeDocument/2006/relationships/image" Target="../media/image1.png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tags" Target="../tags/tag35.xml"/><Relationship Id="rId2" Type="http://schemas.openxmlformats.org/officeDocument/2006/relationships/image" Target="../media/image1.png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tags" Target="../tags/tag37.xml"/><Relationship Id="rId2" Type="http://schemas.openxmlformats.org/officeDocument/2006/relationships/image" Target="../media/image1.png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39.xml"/><Relationship Id="rId2" Type="http://schemas.openxmlformats.org/officeDocument/2006/relationships/image" Target="../media/image1.png"/><Relationship Id="rId1" Type="http://schemas.openxmlformats.org/officeDocument/2006/relationships/tags" Target="../tags/tag3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tags" Target="../tags/tag41.xml"/><Relationship Id="rId2" Type="http://schemas.openxmlformats.org/officeDocument/2006/relationships/image" Target="../media/image1.png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image" Target="../media/image1.png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9.xml"/><Relationship Id="rId2" Type="http://schemas.openxmlformats.org/officeDocument/2006/relationships/image" Target="../media/image1.png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45.xml"/><Relationship Id="rId2" Type="http://schemas.openxmlformats.org/officeDocument/2006/relationships/image" Target="../media/image1.png"/><Relationship Id="rId1" Type="http://schemas.openxmlformats.org/officeDocument/2006/relationships/tags" Target="../tags/tag4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1.png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tags" Target="../tags/tag11.xml"/><Relationship Id="rId2" Type="http://schemas.openxmlformats.org/officeDocument/2006/relationships/image" Target="../media/image1.png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3.xml"/><Relationship Id="rId2" Type="http://schemas.openxmlformats.org/officeDocument/2006/relationships/image" Target="../media/image1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5.xml"/><Relationship Id="rId2" Type="http://schemas.openxmlformats.org/officeDocument/2006/relationships/image" Target="../media/image1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17.xml"/><Relationship Id="rId2" Type="http://schemas.openxmlformats.org/officeDocument/2006/relationships/image" Target="../media/image1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19.xml"/><Relationship Id="rId2" Type="http://schemas.openxmlformats.org/officeDocument/2006/relationships/image" Target="../media/image1.png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tags" Target="../tags/tag21.xml"/><Relationship Id="rId2" Type="http://schemas.openxmlformats.org/officeDocument/2006/relationships/image" Target="../media/image1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23.xml"/><Relationship Id="rId2" Type="http://schemas.openxmlformats.org/officeDocument/2006/relationships/image" Target="../media/image1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1026" t="84547" r="14400" b="4849"/>
          <a:stretch>
            <a:fillRect/>
          </a:stretch>
        </p:blipFill>
        <p:spPr>
          <a:xfrm>
            <a:off x="0" y="5176838"/>
            <a:ext cx="9134475" cy="18335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4" name="组合 28"/>
          <p:cNvGrpSpPr/>
          <p:nvPr/>
        </p:nvGrpSpPr>
        <p:grpSpPr>
          <a:xfrm>
            <a:off x="1965325" y="3609975"/>
            <a:ext cx="5281613" cy="1588"/>
            <a:chOff x="4084" y="5658"/>
            <a:chExt cx="11092" cy="3"/>
          </a:xfrm>
        </p:grpSpPr>
        <p:cxnSp>
          <p:nvCxnSpPr>
            <p:cNvPr id="3145728" name="直接连接符 24"/>
            <p:cNvCxnSpPr/>
            <p:nvPr/>
          </p:nvCxnSpPr>
          <p:spPr>
            <a:xfrm>
              <a:off x="4084" y="5658"/>
              <a:ext cx="2721" cy="3"/>
            </a:xfrm>
            <a:prstGeom prst="line">
              <a:avLst/>
            </a:prstGeom>
            <a:ln>
              <a:solidFill>
                <a:schemeClr val="bg1">
                  <a:alpha val="2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25"/>
            <p:cNvCxnSpPr/>
            <p:nvPr/>
          </p:nvCxnSpPr>
          <p:spPr>
            <a:xfrm flipV="1">
              <a:off x="12739" y="5660"/>
              <a:ext cx="2437" cy="1"/>
            </a:xfrm>
            <a:prstGeom prst="line">
              <a:avLst/>
            </a:prstGeom>
            <a:ln>
              <a:solidFill>
                <a:schemeClr val="bg1">
                  <a:lumMod val="95000"/>
                  <a:alpha val="2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7" name="组合 7"/>
          <p:cNvGrpSpPr/>
          <p:nvPr/>
        </p:nvGrpSpPr>
        <p:grpSpPr>
          <a:xfrm>
            <a:off x="425450" y="1963738"/>
            <a:ext cx="163513" cy="1120775"/>
            <a:chOff x="892" y="2325"/>
            <a:chExt cx="343" cy="2352"/>
          </a:xfrm>
        </p:grpSpPr>
        <p:cxnSp>
          <p:nvCxnSpPr>
            <p:cNvPr id="3145730" name="直接连接符 4"/>
            <p:cNvCxnSpPr/>
            <p:nvPr/>
          </p:nvCxnSpPr>
          <p:spPr>
            <a:xfrm>
              <a:off x="892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5"/>
            <p:cNvCxnSpPr/>
            <p:nvPr/>
          </p:nvCxnSpPr>
          <p:spPr>
            <a:xfrm>
              <a:off x="1064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6"/>
            <p:cNvCxnSpPr/>
            <p:nvPr/>
          </p:nvCxnSpPr>
          <p:spPr>
            <a:xfrm>
              <a:off x="1235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1" name="组合 8"/>
          <p:cNvGrpSpPr/>
          <p:nvPr/>
        </p:nvGrpSpPr>
        <p:grpSpPr>
          <a:xfrm>
            <a:off x="8559800" y="3325813"/>
            <a:ext cx="163513" cy="1120775"/>
            <a:chOff x="892" y="2325"/>
            <a:chExt cx="343" cy="2352"/>
          </a:xfrm>
        </p:grpSpPr>
        <p:cxnSp>
          <p:nvCxnSpPr>
            <p:cNvPr id="3145733" name="直接连接符 9"/>
            <p:cNvCxnSpPr/>
            <p:nvPr/>
          </p:nvCxnSpPr>
          <p:spPr>
            <a:xfrm>
              <a:off x="892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4" name="直接连接符 10"/>
            <p:cNvCxnSpPr/>
            <p:nvPr/>
          </p:nvCxnSpPr>
          <p:spPr>
            <a:xfrm>
              <a:off x="1064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>
              <a:off x="1235" y="2325"/>
              <a:ext cx="0" cy="2353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5" name="文本框 12"/>
          <p:cNvSpPr txBox="1"/>
          <p:nvPr/>
        </p:nvSpPr>
        <p:spPr>
          <a:xfrm>
            <a:off x="3535363" y="836613"/>
            <a:ext cx="2212975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1200" b="1">
                <a:solidFill>
                  <a:srgbClr val="44A5D8"/>
                </a:solidFill>
                <a:latin typeface="汉仪特细等线简" charset="-122"/>
                <a:ea typeface="汉仪特细等线简" charset="-122"/>
              </a:rPr>
              <a:t>常州市新北区银河幼儿园</a:t>
            </a:r>
            <a:endParaRPr lang="zh-CN" altLang="en-US" sz="1200" b="1">
              <a:solidFill>
                <a:srgbClr val="44A5D8"/>
              </a:solidFill>
              <a:latin typeface="汉仪特细等线简" charset="-122"/>
              <a:ea typeface="汉仪特细等线简" charset="-122"/>
            </a:endParaRPr>
          </a:p>
        </p:txBody>
      </p:sp>
      <p:pic>
        <p:nvPicPr>
          <p:cNvPr id="3086" name="图片 1" descr="IMG_0194(20201227-003318)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369888"/>
            <a:ext cx="571500" cy="374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7" name="组合 43"/>
          <p:cNvGrpSpPr/>
          <p:nvPr/>
        </p:nvGrpSpPr>
        <p:grpSpPr>
          <a:xfrm>
            <a:off x="0" y="1405890"/>
            <a:ext cx="9144000" cy="2934661"/>
            <a:chOff x="-6" y="1534"/>
            <a:chExt cx="14400" cy="4621"/>
          </a:xfrm>
        </p:grpSpPr>
        <p:grpSp>
          <p:nvGrpSpPr>
            <p:cNvPr id="3088" name="组合 0"/>
            <p:cNvGrpSpPr/>
            <p:nvPr/>
          </p:nvGrpSpPr>
          <p:grpSpPr>
            <a:xfrm>
              <a:off x="-6" y="1772"/>
              <a:ext cx="14400" cy="4383"/>
              <a:chOff x="-6" y="3306"/>
              <a:chExt cx="14400" cy="438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-6" y="3306"/>
                <a:ext cx="14400" cy="4383"/>
              </a:xfrm>
              <a:prstGeom prst="rect">
                <a:avLst/>
              </a:prstGeom>
              <a:solidFill>
                <a:srgbClr val="2A95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r>
                  <a:rPr lang="zh-CN" altLang="en-US" sz="4400" b="1" strike="noStrike" noProof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个人成长</a:t>
                </a:r>
                <a:r>
                  <a:rPr lang="zh-CN" altLang="en-US" sz="4400" b="1" strike="noStrike" noProof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经验</a:t>
                </a:r>
                <a:endParaRPr lang="zh-CN" altLang="en-US" sz="4400" b="1" strike="noStrike" noProof="1" dirty="0">
                  <a:solidFill>
                    <a:schemeClr val="bg1"/>
                  </a:solidFill>
                  <a:latin typeface="黑体" charset="-122"/>
                  <a:ea typeface="黑体" charset="-122"/>
                  <a:cs typeface="黑体" charset="-122"/>
                  <a:sym typeface="+mn-ea"/>
                </a:endParaRPr>
              </a:p>
              <a:p>
                <a:pPr algn="ctr" fontAlgn="base"/>
                <a:r>
                  <a:rPr lang="zh-CN" altLang="en-US" sz="2000" b="1" strike="noStrike" noProof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——基于“常州优质教育评选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活动</a:t>
                </a:r>
                <a:r>
                  <a:rPr lang="zh-CN" altLang="en-US" sz="2000" b="1" strike="noStrike" noProof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”</a:t>
                </a:r>
                <a:r>
                  <a:rPr lang="zh-CN" altLang="en-US" sz="2000" b="1" strike="noStrike" noProof="1" dirty="0">
                    <a:solidFill>
                      <a:schemeClr val="bg1"/>
                    </a:solidFill>
                    <a:latin typeface="黑体" charset="-122"/>
                    <a:ea typeface="黑体" charset="-122"/>
                    <a:cs typeface="黑体" charset="-122"/>
                    <a:sym typeface="+mn-ea"/>
                  </a:rPr>
                  <a:t>为例</a:t>
                </a:r>
                <a:endParaRPr lang="zh-CN" altLang="en-US" sz="2000" b="1" strike="noStrike" noProof="1" dirty="0">
                  <a:solidFill>
                    <a:schemeClr val="bg1"/>
                  </a:solidFill>
                  <a:latin typeface="黑体" charset="-122"/>
                  <a:ea typeface="黑体" charset="-122"/>
                  <a:cs typeface="黑体" charset="-122"/>
                  <a:sym typeface="+mn-ea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477" y="6594"/>
                <a:ext cx="145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9689" y="6539"/>
                <a:ext cx="145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92" name="文本框 22"/>
              <p:cNvSpPr txBox="1"/>
              <p:nvPr/>
            </p:nvSpPr>
            <p:spPr>
              <a:xfrm>
                <a:off x="1980" y="6481"/>
                <a:ext cx="11162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1800" b="1">
                    <a:solidFill>
                      <a:schemeClr val="bg1"/>
                    </a:solidFill>
                    <a:latin typeface="黑体" charset="-122"/>
                    <a:ea typeface="黑体" charset="-122"/>
                  </a:rPr>
                  <a:t>      </a:t>
                </a:r>
                <a:endParaRPr lang="en-US" altLang="zh-CN" sz="1800" b="1" u="sng">
                  <a:solidFill>
                    <a:schemeClr val="bg1"/>
                  </a:solidFill>
                  <a:latin typeface="黑体" charset="-122"/>
                  <a:ea typeface="黑体" charset="-122"/>
                </a:endParaRPr>
              </a:p>
            </p:txBody>
          </p:sp>
        </p:grpSp>
        <p:grpSp>
          <p:nvGrpSpPr>
            <p:cNvPr id="3093" name="组合 7"/>
            <p:cNvGrpSpPr/>
            <p:nvPr/>
          </p:nvGrpSpPr>
          <p:grpSpPr>
            <a:xfrm>
              <a:off x="892" y="1534"/>
              <a:ext cx="343" cy="2352"/>
              <a:chOff x="892" y="2325"/>
              <a:chExt cx="343" cy="2352"/>
            </a:xfrm>
          </p:grpSpPr>
          <p:cxnSp>
            <p:nvCxnSpPr>
              <p:cNvPr id="10" name="直接连接符 4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892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5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1064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6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1235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97" name="组合 7"/>
            <p:cNvGrpSpPr/>
            <p:nvPr/>
          </p:nvGrpSpPr>
          <p:grpSpPr>
            <a:xfrm>
              <a:off x="13151" y="3586"/>
              <a:ext cx="343" cy="2352"/>
              <a:chOff x="892" y="2325"/>
              <a:chExt cx="343" cy="2352"/>
            </a:xfrm>
          </p:grpSpPr>
          <p:cxnSp>
            <p:nvCxnSpPr>
              <p:cNvPr id="40" name="直接连接符 4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892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5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1064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1235" y="2325"/>
                <a:ext cx="0" cy="235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3108325" y="3501390"/>
            <a:ext cx="28759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chemeClr val="bg1"/>
                </a:solidFill>
              </a:rPr>
              <a:t>银河幼儿园</a:t>
            </a:r>
            <a:r>
              <a:rPr lang="en-US" altLang="zh-CN" sz="1400">
                <a:solidFill>
                  <a:schemeClr val="bg1"/>
                </a:solidFill>
              </a:rPr>
              <a:t>   </a:t>
            </a:r>
            <a:r>
              <a:rPr lang="zh-CN" altLang="en-US" sz="1400">
                <a:solidFill>
                  <a:schemeClr val="bg1"/>
                </a:solidFill>
              </a:rPr>
              <a:t>李伟林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885" y="903605"/>
            <a:ext cx="6409055" cy="530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1484630"/>
            <a:ext cx="5911215" cy="4462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435" y="981075"/>
            <a:ext cx="404876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0" y="83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3.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填充内容是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核心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4030" y="1412875"/>
            <a:ext cx="57550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/>
              <a:t>我面向全体，兼顾个体了吗？       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看到了多少孩子？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有怎么样的发展？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我还可以提供哪些支持？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班组、家园间的沟通、交流成效怎么样？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还需要如何调整或者进一步跟进？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79705" y="5085080"/>
            <a:ext cx="82683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注意：</a:t>
            </a:r>
            <a:endParaRPr lang="zh-CN" altLang="en-US" sz="200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indent="266700"/>
            <a:r>
              <a:rPr lang="zh-CN" altLang="en-US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（1）月计划统领周计划，其是否具有内在推进的逻辑？</a:t>
            </a:r>
            <a:endParaRPr lang="zh-CN" altLang="en-US" sz="200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indent="266700"/>
            <a:r>
              <a:rPr lang="zh-CN" altLang="en-US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（2）月计划保育教育是基准，支持策略是否科学、专业？</a:t>
            </a:r>
            <a:endParaRPr lang="zh-CN" altLang="en-US" sz="200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0" y="836930"/>
            <a:ext cx="82683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（二）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日计划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indent="266700"/>
            <a:r>
              <a:rPr lang="en-US" altLang="zh-CN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  ·</a:t>
            </a:r>
            <a:r>
              <a:rPr lang="zh-CN" altLang="en-US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月计划是统领性性，周计划是行动性的，那么日计划就是检验性</a:t>
            </a:r>
            <a:endParaRPr lang="en-US" altLang="zh-CN" sz="200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16452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1.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明确一日生活各环节的保教要点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5605" y="2114550"/>
            <a:ext cx="8312150" cy="4561205"/>
            <a:chOff x="737" y="3319"/>
            <a:chExt cx="13090" cy="71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7" y="3319"/>
              <a:ext cx="13091" cy="718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37" y="3472"/>
              <a:ext cx="3969" cy="70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流程图: 可选过程 6"/>
          <p:cNvSpPr/>
          <p:nvPr/>
        </p:nvSpPr>
        <p:spPr>
          <a:xfrm>
            <a:off x="3275965" y="3501390"/>
            <a:ext cx="5184775" cy="1467485"/>
          </a:xfrm>
          <a:prstGeom prst="flowChartAlternateProcess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>
                <a:solidFill>
                  <a:schemeClr val="tx1"/>
                </a:solidFill>
              </a:rPr>
              <a:t>符合幼儿年龄段身心发展规律</a:t>
            </a:r>
            <a:endParaRPr lang="zh-CN" altLang="en-US" sz="2800">
              <a:solidFill>
                <a:schemeClr val="tx1"/>
              </a:solidFill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符合班级幼儿实际情况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grpSp>
        <p:nvGrpSpPr>
          <p:cNvPr id="9" name="组合 8"/>
          <p:cNvGrpSpPr/>
          <p:nvPr/>
        </p:nvGrpSpPr>
        <p:grpSpPr>
          <a:xfrm>
            <a:off x="323850" y="1412875"/>
            <a:ext cx="5863590" cy="4568190"/>
            <a:chOff x="510" y="2225"/>
            <a:chExt cx="9234" cy="71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rcRect l="29455"/>
            <a:stretch>
              <a:fillRect/>
            </a:stretch>
          </p:blipFill>
          <p:spPr>
            <a:xfrm>
              <a:off x="510" y="2225"/>
              <a:ext cx="9235" cy="718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10" y="2227"/>
              <a:ext cx="6421" cy="719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9705" y="83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2.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勾连今日与明日之间的关系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5076190" y="2997200"/>
            <a:ext cx="3615690" cy="1467485"/>
          </a:xfrm>
          <a:prstGeom prst="flowChartAlternateProcess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>
                <a:solidFill>
                  <a:schemeClr val="tx1"/>
                </a:solidFill>
              </a:rPr>
              <a:t>面向全体，</a:t>
            </a:r>
            <a:r>
              <a:rPr lang="zh-CN" altLang="en-US" sz="2800">
                <a:solidFill>
                  <a:schemeClr val="tx1"/>
                </a:solidFill>
              </a:rPr>
              <a:t>兼顾个体</a:t>
            </a:r>
            <a:endParaRPr lang="zh-CN" altLang="en-US" sz="2800">
              <a:solidFill>
                <a:schemeClr val="tx1"/>
              </a:solidFill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延续性和发展</a:t>
            </a:r>
            <a:r>
              <a:rPr lang="zh-CN" altLang="en-US" sz="2800">
                <a:solidFill>
                  <a:schemeClr val="tx1"/>
                </a:solidFill>
              </a:rPr>
              <a:t>性</a:t>
            </a:r>
            <a:endParaRPr lang="zh-CN" altLang="en-US" sz="2800">
              <a:solidFill>
                <a:schemeClr val="tx1"/>
              </a:solidFill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支持具体可</a:t>
            </a:r>
            <a:r>
              <a:rPr lang="zh-CN" altLang="en-US" sz="2800">
                <a:solidFill>
                  <a:schemeClr val="tx1"/>
                </a:solidFill>
              </a:rPr>
              <a:t>实施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107950" y="83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3.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落实班组三人的分工与合作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705" y="1386840"/>
            <a:ext cx="1830282" cy="4639310"/>
            <a:chOff x="6860" y="2225"/>
            <a:chExt cx="2885" cy="73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rcRect l="77962"/>
            <a:stretch>
              <a:fillRect/>
            </a:stretch>
          </p:blipFill>
          <p:spPr>
            <a:xfrm>
              <a:off x="6860" y="2225"/>
              <a:ext cx="2885" cy="718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6931" y="2338"/>
              <a:ext cx="2813" cy="719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80260" y="4418965"/>
            <a:ext cx="6938010" cy="1177290"/>
            <a:chOff x="3276" y="6959"/>
            <a:chExt cx="10926" cy="18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76" y="6959"/>
              <a:ext cx="10926" cy="185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361" y="6959"/>
              <a:ext cx="10688" cy="18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275965" y="2132965"/>
            <a:ext cx="4933315" cy="111125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</a:rPr>
              <a:t>今日信息捕捉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明日调整依据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0" name="下箭头 9"/>
          <p:cNvSpPr/>
          <p:nvPr/>
        </p:nvSpPr>
        <p:spPr>
          <a:xfrm rot="10800000">
            <a:off x="5652135" y="3573145"/>
            <a:ext cx="360045" cy="50419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 rot="16200000">
            <a:off x="2484120" y="2493010"/>
            <a:ext cx="360045" cy="50419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1615" y="1458595"/>
            <a:ext cx="737235" cy="931545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484120" y="14852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留有一定的弹性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空间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8" grpId="0" animBg="1"/>
      <p:bldP spid="14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0" y="836930"/>
            <a:ext cx="82683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（二）区域游戏方案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indent="266700"/>
            <a:r>
              <a:rPr lang="en-US" altLang="zh-CN" sz="200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  </a:t>
            </a:r>
            <a:endParaRPr lang="en-US" altLang="zh-CN" sz="200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195" y="1557020"/>
            <a:ext cx="9144000" cy="3264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5" y="764540"/>
            <a:ext cx="9144000" cy="5519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27855" y="692785"/>
            <a:ext cx="1391920" cy="562673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5295"/>
            <a:ext cx="9144000" cy="5947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995" y="405130"/>
            <a:ext cx="1322705" cy="47199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5785" y="405130"/>
            <a:ext cx="1962150" cy="47199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6190" y="405130"/>
            <a:ext cx="2662555" cy="47199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bldLvl="0" animBg="1"/>
      <p:bldP spid="5" grpId="0" bldLvl="0" animBg="1"/>
      <p:bldP spid="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173990" y="1052830"/>
            <a:ext cx="738759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 algn="l">
              <a:lnSpc>
                <a:spcPct val="190000"/>
              </a:lnSpc>
            </a:pPr>
            <a:r>
              <a:rPr lang="zh-CN" sz="2000">
                <a:solidFill>
                  <a:srgbClr val="000000"/>
                </a:solidFill>
                <a:cs typeface="宋体" charset="0"/>
                <a:sym typeface="+mn-ea"/>
              </a:rPr>
              <a:t>建议：</a:t>
            </a:r>
            <a:endParaRPr lang="zh-CN" sz="2000">
              <a:solidFill>
                <a:srgbClr val="000000"/>
              </a:solidFill>
              <a:cs typeface="宋体" charset="0"/>
              <a:sym typeface="+mn-ea"/>
            </a:endParaRPr>
          </a:p>
          <a:p>
            <a:pPr marL="0" indent="266700" algn="l">
              <a:lnSpc>
                <a:spcPct val="190000"/>
              </a:lnSpc>
            </a:pPr>
            <a:r>
              <a:rPr lang="zh-CN" sz="2000">
                <a:solidFill>
                  <a:srgbClr val="000000"/>
                </a:solidFill>
                <a:cs typeface="宋体" charset="0"/>
                <a:sym typeface="+mn-ea"/>
              </a:rPr>
              <a:t>1.除了关注主题课程，还要关注季节性背景。</a:t>
            </a:r>
            <a:endParaRPr lang="zh-CN" sz="2000">
              <a:solidFill>
                <a:srgbClr val="000000"/>
              </a:solidFill>
              <a:cs typeface="宋体" charset="0"/>
              <a:sym typeface="+mn-ea"/>
            </a:endParaRPr>
          </a:p>
          <a:p>
            <a:pPr marL="0" indent="266700" algn="l">
              <a:lnSpc>
                <a:spcPct val="190000"/>
              </a:lnSpc>
            </a:pPr>
            <a:r>
              <a:rPr lang="zh-CN" sz="2000" b="0">
                <a:solidFill>
                  <a:srgbClr val="000000"/>
                </a:solidFill>
                <a:cs typeface="宋体" charset="0"/>
              </a:rPr>
              <a:t>2.要看到游戏作为课程实施活动的补偿性。</a:t>
            </a:r>
            <a:endParaRPr lang="zh-CN" sz="2000" b="0">
              <a:solidFill>
                <a:srgbClr val="000000"/>
              </a:solidFill>
              <a:cs typeface="宋体" charset="0"/>
            </a:endParaRPr>
          </a:p>
          <a:p>
            <a:pPr marL="0" indent="266700" algn="l">
              <a:lnSpc>
                <a:spcPct val="190000"/>
              </a:lnSpc>
            </a:pPr>
            <a:r>
              <a:rPr lang="zh-CN" sz="2000" b="0">
                <a:solidFill>
                  <a:srgbClr val="000000"/>
                </a:solidFill>
                <a:cs typeface="宋体" charset="0"/>
              </a:rPr>
              <a:t>3.材料的投放不要落后，要与时俱进。</a:t>
            </a:r>
            <a:endParaRPr lang="zh-CN" altLang="en-US" sz="2000" b="0">
              <a:solidFill>
                <a:srgbClr val="000000"/>
              </a:solidFill>
              <a:cs typeface="宋体" charset="0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4284345" y="3573145"/>
            <a:ext cx="360045" cy="36004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87755" y="4293235"/>
            <a:ext cx="7192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不能只埋头干，要善于借力，要跳出来学习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/>
            <a:r>
              <a:rPr lang="en-US" altLang="zh-CN" sz="2800" b="1" strike="noStrike" noProof="1">
                <a:latin typeface="黑体" charset="0"/>
                <a:ea typeface="黑体" charset="0"/>
              </a:rPr>
              <a:t>  一、解读比赛规则，制定整体推进的计划</a:t>
            </a:r>
            <a:endParaRPr lang="en-US" altLang="zh-CN" sz="2800" b="1" strike="noStrike" noProof="1">
              <a:latin typeface="黑体" charset="0"/>
              <a:ea typeface="黑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324485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zh-CN" sz="2400" b="1">
                <a:latin typeface="Calibri" panose="020F0502020204030204" charset="0"/>
                <a:cs typeface="宋体" charset="0"/>
              </a:rPr>
              <a:t>（一）解读比赛规则</a:t>
            </a:r>
            <a:endParaRPr lang="zh-CN" altLang="en-US" sz="2400" b="1">
              <a:latin typeface="Calibri" panose="020F0502020204030204" charset="0"/>
              <a:cs typeface="宋体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70" y="1557020"/>
            <a:ext cx="6412865" cy="419417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651500" y="1510030"/>
            <a:ext cx="4572000" cy="4194810"/>
            <a:chOff x="8900" y="2378"/>
            <a:chExt cx="7200" cy="6606"/>
          </a:xfrm>
        </p:grpSpPr>
        <p:grpSp>
          <p:nvGrpSpPr>
            <p:cNvPr id="13" name="组合 12"/>
            <p:cNvGrpSpPr/>
            <p:nvPr/>
          </p:nvGrpSpPr>
          <p:grpSpPr>
            <a:xfrm>
              <a:off x="10563" y="2378"/>
              <a:ext cx="3687" cy="6606"/>
              <a:chOff x="10489" y="2112"/>
              <a:chExt cx="3687" cy="660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0602" y="5883"/>
                <a:ext cx="3574" cy="2835"/>
              </a:xfrm>
              <a:prstGeom prst="roundRect">
                <a:avLst/>
              </a:prstGeom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10563" y="2112"/>
                <a:ext cx="3575" cy="2835"/>
              </a:xfrm>
              <a:prstGeom prst="roundRect">
                <a:avLst/>
              </a:prstGeom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0489" y="2452"/>
                <a:ext cx="3521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sz="2000" b="1">
                    <a:cs typeface="宋体" charset="0"/>
                  </a:rPr>
                  <a:t>文本</a:t>
                </a:r>
                <a:endParaRPr lang="zh-CN" sz="2000" b="1">
                  <a:cs typeface="宋体" charset="0"/>
                </a:endParaRPr>
              </a:p>
              <a:p>
                <a:pPr algn="ctr"/>
                <a:r>
                  <a:rPr lang="zh-CN" sz="2000">
                    <a:cs typeface="宋体" charset="0"/>
                  </a:rPr>
                  <a:t>月计划</a:t>
                </a:r>
                <a:endParaRPr lang="zh-CN" sz="2000">
                  <a:cs typeface="宋体" charset="0"/>
                </a:endParaRPr>
              </a:p>
              <a:p>
                <a:pPr algn="ctr"/>
                <a:r>
                  <a:rPr lang="zh-CN" sz="2000">
                    <a:cs typeface="宋体" charset="0"/>
                  </a:rPr>
                  <a:t>日计划</a:t>
                </a:r>
                <a:endParaRPr lang="zh-CN" sz="2000">
                  <a:cs typeface="宋体" charset="0"/>
                </a:endParaRPr>
              </a:p>
              <a:p>
                <a:pPr algn="ctr"/>
                <a:r>
                  <a:rPr lang="zh-CN" sz="2000">
                    <a:cs typeface="宋体" charset="0"/>
                  </a:rPr>
                  <a:t>区域游戏方案</a:t>
                </a:r>
                <a:endParaRPr lang="zh-CN" sz="2000">
                  <a:cs typeface="宋体" charset="0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8900" y="6420"/>
              <a:ext cx="7200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266700" algn="ctr"/>
              <a:r>
                <a:rPr lang="zh-CN" sz="2000" b="1">
                  <a:cs typeface="宋体" charset="0"/>
                  <a:sym typeface="+mn-ea"/>
                </a:rPr>
                <a:t>现场（视频</a:t>
              </a:r>
              <a:r>
                <a:rPr lang="en-US" sz="2000" b="1">
                  <a:latin typeface="楷体" charset="0"/>
                  <a:cs typeface="宋体" charset="0"/>
                  <a:sym typeface="+mn-ea"/>
                </a:rPr>
                <a:t> </a:t>
              </a:r>
              <a:r>
                <a:rPr lang="zh-CN" sz="2000" b="1">
                  <a:cs typeface="宋体" charset="0"/>
                  <a:sym typeface="+mn-ea"/>
                </a:rPr>
                <a:t>）</a:t>
              </a:r>
              <a:r>
                <a:rPr lang="zh-CN" sz="2000">
                  <a:cs typeface="宋体" charset="0"/>
                  <a:sym typeface="+mn-ea"/>
                </a:rPr>
                <a:t>集体活动生活环节区域游戏现场互动</a:t>
              </a:r>
              <a:endParaRPr lang="zh-CN" altLang="en-US" sz="2000">
                <a:cs typeface="宋体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107950" y="83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区域游戏视频拍摄注意事项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9705" y="1412875"/>
            <a:ext cx="89160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 algn="l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·</a:t>
            </a:r>
            <a:r>
              <a:rPr lang="zh-CN" sz="20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区域视频空镜的拍摄要看的到教育理念</a:t>
            </a:r>
            <a:endParaRPr lang="zh-CN" sz="2000" b="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marL="0" indent="266700" algn="l">
              <a:lnSpc>
                <a:spcPct val="120000"/>
              </a:lnSpc>
            </a:pPr>
            <a:r>
              <a:rPr lang="en-US" altLang="zh-CN" sz="20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·</a:t>
            </a:r>
            <a:r>
              <a:rPr lang="zh-CN" sz="20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区域视频现场的拍摄要关注教师的站位、眼神、互动，一定是提前有预设的。</a:t>
            </a:r>
            <a:endParaRPr lang="zh-CN" altLang="en-US" sz="2000" b="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785" y="2277110"/>
            <a:ext cx="4681220" cy="397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1475740" y="1384935"/>
            <a:ext cx="76003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 algn="l"/>
            <a:r>
              <a:rPr lang="zh-CN" sz="28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常态保教质量，影响了临时加班的时间</a:t>
            </a:r>
            <a:r>
              <a:rPr lang="en-US" sz="28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   </a:t>
            </a:r>
            <a:r>
              <a:rPr lang="zh-CN" sz="28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系统思维习惯，影响了优化调整的效率</a:t>
            </a:r>
            <a:r>
              <a:rPr lang="en-US" sz="28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   </a:t>
            </a:r>
            <a:r>
              <a:rPr lang="zh-CN" sz="28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个人素养储备，影响了多重任务的消化</a:t>
            </a:r>
            <a:endParaRPr lang="zh-CN" altLang="en-US" sz="28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0110" y="3357245"/>
            <a:ext cx="42862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坚持做好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努力提升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任重道远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-252730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 algn="l"/>
            <a:r>
              <a:rPr lang="zh-CN" sz="2400" b="1">
                <a:latin typeface="Calibri" panose="020F0502020204030204" charset="0"/>
                <a:cs typeface="宋体" charset="0"/>
              </a:rPr>
              <a:t>（二）制定推进计划</a:t>
            </a:r>
            <a:endParaRPr lang="zh-CN" altLang="en-US" sz="2400" b="1">
              <a:latin typeface="Calibri" panose="020F0502020204030204" charset="0"/>
              <a:cs typeface="宋体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05" y="1687195"/>
            <a:ext cx="4401820" cy="3733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755" y="1772920"/>
            <a:ext cx="4370070" cy="352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-252730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 algn="l"/>
            <a:r>
              <a:rPr lang="zh-CN" sz="2400" b="1">
                <a:latin typeface="Calibri" panose="020F0502020204030204" charset="0"/>
                <a:cs typeface="宋体" charset="0"/>
              </a:rPr>
              <a:t>（二）制定推进计划</a:t>
            </a:r>
            <a:endParaRPr lang="zh-CN" altLang="en-US" sz="2400" b="1">
              <a:latin typeface="Calibri" panose="020F0502020204030204" charset="0"/>
              <a:cs typeface="宋体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" y="1902460"/>
            <a:ext cx="4528185" cy="3303270"/>
          </a:xfrm>
          <a:prstGeom prst="rect">
            <a:avLst/>
          </a:prstGeom>
        </p:spPr>
      </p:pic>
      <p:pic>
        <p:nvPicPr>
          <p:cNvPr id="8" name="图片 7" descr="1-保育教育月计划_01"/>
          <p:cNvPicPr>
            <a:picLocks noChangeAspect="1"/>
          </p:cNvPicPr>
          <p:nvPr/>
        </p:nvPicPr>
        <p:blipFill>
          <a:blip r:embed="rId5"/>
          <a:srcRect l="6589" t="3806" r="5436" b="4852"/>
          <a:stretch>
            <a:fillRect/>
          </a:stretch>
        </p:blipFill>
        <p:spPr>
          <a:xfrm>
            <a:off x="4932045" y="332740"/>
            <a:ext cx="4027170" cy="591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323850" y="4509135"/>
            <a:ext cx="459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思考在前、制定计划、有序推进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2853055"/>
            <a:ext cx="8561705" cy="12325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75" y="10528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1.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计划不成熟，撰写一团乱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75" y="17729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 algn="l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2.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安排不紧凑，临时赶进度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fontAlgn="base"/>
            <a:r>
              <a:rPr lang="en-US" altLang="zh-CN" strike="noStrike" noProof="1"/>
              <a:t>    </a:t>
            </a:r>
            <a:r>
              <a:rPr lang="en-US" altLang="zh-CN" sz="2800" b="1" strike="noStrike" noProof="1">
                <a:latin typeface="黑体" charset="0"/>
                <a:ea typeface="黑体" charset="0"/>
              </a:rPr>
              <a:t>二、系统架构内容，把握每项内容的要点</a:t>
            </a:r>
            <a:endParaRPr lang="en-US" altLang="zh-CN" sz="2800" b="1" strike="noStrike" noProof="1">
              <a:latin typeface="黑体" charset="0"/>
              <a:ea typeface="黑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52730" y="9086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zh-CN" sz="2400" b="1">
                <a:latin typeface="Calibri" panose="020F0502020204030204" charset="0"/>
                <a:cs typeface="宋体" charset="0"/>
              </a:rPr>
              <a:t>（一）月计划</a:t>
            </a:r>
            <a:endParaRPr lang="zh-CN" sz="2400" b="1">
              <a:latin typeface="Calibri" panose="020F0502020204030204" charset="0"/>
              <a:cs typeface="宋体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-17145" y="141287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1.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把握方向是第一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1988820"/>
            <a:ext cx="7225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18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·</a:t>
            </a:r>
            <a:r>
              <a:rPr lang="zh-CN" sz="18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以月为单位的、系统的、宏观的班组工作思考</a:t>
            </a:r>
            <a:endParaRPr lang="zh-CN" sz="1800" b="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  <a:p>
            <a:pPr marL="0" indent="0" algn="l"/>
            <a:r>
              <a:rPr lang="en-US" altLang="zh-CN" sz="1800" b="0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·月计划不等于主题课程计划</a:t>
            </a:r>
            <a:endParaRPr lang="en-US" altLang="zh-CN" sz="1800" b="0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0825" y="2633980"/>
            <a:ext cx="8531860" cy="3472180"/>
            <a:chOff x="422" y="4828"/>
            <a:chExt cx="13436" cy="5468"/>
          </a:xfrm>
        </p:grpSpPr>
        <p:grpSp>
          <p:nvGrpSpPr>
            <p:cNvPr id="17" name="组合 16"/>
            <p:cNvGrpSpPr/>
            <p:nvPr/>
          </p:nvGrpSpPr>
          <p:grpSpPr>
            <a:xfrm>
              <a:off x="422" y="4828"/>
              <a:ext cx="13436" cy="5468"/>
              <a:chOff x="383" y="4148"/>
              <a:chExt cx="13436" cy="546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rcRect l="15935"/>
              <a:stretch>
                <a:fillRect/>
              </a:stretch>
            </p:blipFill>
            <p:spPr>
              <a:xfrm>
                <a:off x="422" y="4148"/>
                <a:ext cx="7180" cy="5469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83" y="7895"/>
                <a:ext cx="7096" cy="1701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53" y="7328"/>
                <a:ext cx="6167" cy="2256"/>
              </a:xfrm>
              <a:prstGeom prst="rect">
                <a:avLst/>
              </a:prstGeom>
            </p:spPr>
          </p:pic>
        </p:grpSp>
        <p:sp>
          <p:nvSpPr>
            <p:cNvPr id="13" name="矩形 12"/>
            <p:cNvSpPr/>
            <p:nvPr/>
          </p:nvSpPr>
          <p:spPr>
            <a:xfrm>
              <a:off x="7653" y="8008"/>
              <a:ext cx="6166" cy="226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9705" y="2252980"/>
            <a:ext cx="8877300" cy="3897630"/>
            <a:chOff x="283" y="2301"/>
            <a:chExt cx="13980" cy="613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3" y="2339"/>
              <a:ext cx="13980" cy="61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283" y="2301"/>
              <a:ext cx="13897" cy="6101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299835" y="996315"/>
            <a:ext cx="2488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FF0000"/>
                </a:solidFill>
              </a:rPr>
              <a:t>幼儿保育教育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班组建设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家园合作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00" grpId="1"/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0" y="83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2.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设计框架是</a:t>
            </a:r>
            <a:r>
              <a:rPr lang="zh-CN" sz="2400" b="1">
                <a:solidFill>
                  <a:srgbClr val="000000"/>
                </a:solidFill>
                <a:latin typeface="Calibri" panose="020F0502020204030204" charset="0"/>
                <a:cs typeface="宋体" charset="0"/>
              </a:rPr>
              <a:t>基础</a:t>
            </a:r>
            <a:endParaRPr lang="zh-CN" sz="2400" b="1">
              <a:solidFill>
                <a:srgbClr val="000000"/>
              </a:solidFill>
              <a:latin typeface="Calibri" panose="020F0502020204030204" charset="0"/>
              <a:cs typeface="宋体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1478280"/>
            <a:ext cx="8540750" cy="415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" y="1052830"/>
            <a:ext cx="8469630" cy="491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1073743872" descr="18538DE19562F07DAA37731986D2491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95758"/>
          <a:stretch>
            <a:fillRect/>
          </a:stretch>
        </p:blipFill>
        <p:spPr>
          <a:xfrm>
            <a:off x="3175" y="6310630"/>
            <a:ext cx="9140825" cy="54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595" name="矩形 1"/>
          <p:cNvSpPr/>
          <p:nvPr>
            <p:custDataLst>
              <p:tags r:id="rId3"/>
            </p:custDataLst>
          </p:nvPr>
        </p:nvSpPr>
        <p:spPr>
          <a:xfrm>
            <a:off x="-17462" y="-9525"/>
            <a:ext cx="9161463" cy="806450"/>
          </a:xfrm>
          <a:prstGeom prst="rect">
            <a:avLst/>
          </a:prstGeom>
          <a:solidFill>
            <a:srgbClr val="2A9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en-US" altLang="zh-CN" strike="noStrike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" y="796925"/>
            <a:ext cx="6244590" cy="2934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155" y="3429000"/>
            <a:ext cx="5254625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8.xml><?xml version="1.0" encoding="utf-8"?>
<p:tagLst xmlns:p="http://schemas.openxmlformats.org/presentationml/2006/main">
  <p:tag name="commondata" val="eyJoZGlkIjoiNzRmNTUxNWYyM2Y0N2ExYTk2N2I5NDdjY2FhZmNmMjI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文字</Application>
  <PresentationFormat/>
  <Paragraphs>104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汉仪书宋二KW</vt:lpstr>
      <vt:lpstr>汉仪特细等线简</vt:lpstr>
      <vt:lpstr>苹方-简</vt:lpstr>
      <vt:lpstr>黑体</vt:lpstr>
      <vt:lpstr>宋体</vt:lpstr>
      <vt:lpstr>微软雅黑</vt:lpstr>
      <vt:lpstr>汉仪旗黑</vt:lpstr>
      <vt:lpstr>Arial Unicode MS</vt:lpstr>
      <vt:lpstr>Calibri</vt:lpstr>
      <vt:lpstr>楷体</vt:lpstr>
      <vt:lpstr>汉仪楷体KW</vt:lpstr>
      <vt:lpstr>汉仪特细等线简</vt:lpstr>
      <vt:lpstr>黑体</vt:lpstr>
      <vt:lpstr>Open Sans</vt:lpstr>
      <vt:lpstr>Open Sans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恽</dc:creator>
  <cp:lastModifiedBy>╭_⌒小倔强、❀</cp:lastModifiedBy>
  <cp:revision>125</cp:revision>
  <dcterms:created xsi:type="dcterms:W3CDTF">2023-12-26T17:27:45Z</dcterms:created>
  <dcterms:modified xsi:type="dcterms:W3CDTF">2023-12-26T17:27:45Z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2052-6.2.1.8344</vt:lpwstr>
  </property>
  <property fmtid="{D5CDD505-2E9C-101B-9397-08002B2CF9AE}" pid="3" name="ICV">
    <vt:lpwstr>61DC308A93BC9301100D8B654FD83B7C_43</vt:lpwstr>
  </property>
</Properties>
</file>