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6" r:id="rId4"/>
    <p:sldId id="259" r:id="rId5"/>
    <p:sldId id="261" r:id="rId6"/>
    <p:sldId id="266" r:id="rId7"/>
    <p:sldId id="267" r:id="rId8"/>
    <p:sldId id="268" r:id="rId9"/>
    <p:sldId id="264" r:id="rId10"/>
    <p:sldId id="270" r:id="rId11"/>
    <p:sldId id="271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9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76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Relationship Id="rId3" Type="http://schemas.openxmlformats.org/officeDocument/2006/relationships/image" Target="../media/image2.jpeg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hemeOverride" Target="../theme/themeOverride1.xml"/><Relationship Id="rId5" Type="http://schemas.openxmlformats.org/officeDocument/2006/relationships/tags" Target="../tags/tag70.xml"/><Relationship Id="rId4" Type="http://schemas.openxmlformats.org/officeDocument/2006/relationships/slide" Target="slide8.xml"/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1.xml"/><Relationship Id="rId2" Type="http://schemas.openxmlformats.org/officeDocument/2006/relationships/slide" Target="slide5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2.xml"/><Relationship Id="rId2" Type="http://schemas.openxmlformats.org/officeDocument/2006/relationships/slide" Target="slide5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src=http___img.puchedu.cn_uploads_3_26_267411861_1666047997.jpg&amp;refer=http___img.puchedu.webp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73075" y="236855"/>
            <a:ext cx="8855710" cy="49803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913880" y="5289550"/>
            <a:ext cx="59035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9600" b="1"/>
              <a:t>巨</a:t>
            </a:r>
            <a:r>
              <a:rPr lang="en-US" altLang="zh-CN" sz="9600" b="1"/>
              <a:t> </a:t>
            </a:r>
            <a:r>
              <a:rPr lang="zh-CN" altLang="en-US" sz="9600" b="1"/>
              <a:t>人</a:t>
            </a:r>
            <a:endParaRPr lang="zh-CN" altLang="en-US" sz="9600" b="1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6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1167130" y="786765"/>
            <a:ext cx="9222105" cy="482981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713740" y="513080"/>
            <a:ext cx="10284460" cy="5831205"/>
          </a:xfrm>
          <a:prstGeom prst="roundRect">
            <a:avLst>
              <a:gd name="adj" fmla="val 37360"/>
            </a:avLst>
          </a:prstGeom>
          <a:solidFill>
            <a:schemeClr val="bg1">
              <a:alpha val="43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10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sz="3200">
                <a:solidFill>
                  <a:schemeClr val="tx1"/>
                </a:solidFill>
              </a:rPr>
              <a:t>1.小小朗读者</a:t>
            </a:r>
            <a:r>
              <a:rPr lang="zh-CN" altLang="en-US" sz="3200"/>
              <a:t>：有感情的朗读描写花园的段落，向父母展示。</a:t>
            </a:r>
            <a:endParaRPr lang="zh-CN" altLang="en-US" sz="3200"/>
          </a:p>
          <a:p>
            <a:pPr algn="just"/>
            <a:r>
              <a:rPr lang="zh-CN" altLang="en-US" sz="3200">
                <a:solidFill>
                  <a:schemeClr val="tx1"/>
                </a:solidFill>
              </a:rPr>
              <a:t>2.小小作家</a:t>
            </a:r>
            <a:r>
              <a:rPr lang="zh-CN" altLang="en-US" sz="3200"/>
              <a:t>：积累运用课文中语言，描写我们学校的花园。</a:t>
            </a:r>
            <a:endParaRPr lang="zh-CN" altLang="en-US" sz="3200"/>
          </a:p>
          <a:p>
            <a:pPr algn="just"/>
            <a:r>
              <a:rPr lang="zh-CN" altLang="en-US" sz="3200">
                <a:solidFill>
                  <a:schemeClr val="tx1"/>
                </a:solidFill>
              </a:rPr>
              <a:t>3.小小思考者</a:t>
            </a:r>
            <a:r>
              <a:rPr lang="zh-CN" altLang="en-US" sz="3200"/>
              <a:t>：有兴趣的同学可以读一读《巨人的花园》的原版故事，与课文作比</a:t>
            </a:r>
            <a:r>
              <a:rPr lang="zh-CN" altLang="en-US" sz="3200" b="1"/>
              <a:t>较。</a:t>
            </a:r>
            <a:endParaRPr lang="zh-CN" altLang="en-US" sz="3200" b="1"/>
          </a:p>
        </p:txBody>
      </p:sp>
      <p:sp>
        <p:nvSpPr>
          <p:cNvPr id="6" name="矩形 5"/>
          <p:cNvSpPr/>
          <p:nvPr/>
        </p:nvSpPr>
        <p:spPr>
          <a:xfrm>
            <a:off x="1630045" y="645795"/>
            <a:ext cx="31800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作</a:t>
            </a:r>
            <a:r>
              <a:rPr lang="en-US" altLang="zh-CN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业：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alpha val="100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src=http___img.zcool.cn_community_01873660079b2211013e39919887e0.jpg@1280w_1l_2o_100sh.jpg&amp;refer=http___img.zcool.web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5"/>
            <a:ext cx="12192000" cy="6930390"/>
          </a:xfrm>
          <a:prstGeom prst="rect">
            <a:avLst/>
          </a:prstGeom>
          <a:effectLst/>
        </p:spPr>
      </p:pic>
      <p:sp>
        <p:nvSpPr>
          <p:cNvPr id="5" name="矩形 4"/>
          <p:cNvSpPr/>
          <p:nvPr/>
        </p:nvSpPr>
        <p:spPr>
          <a:xfrm>
            <a:off x="2480945" y="4723765"/>
            <a:ext cx="5770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巨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人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的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花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园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5050" y="1885950"/>
            <a:ext cx="9126855" cy="4759325"/>
          </a:xfrm>
        </p:spPr>
        <p:txBody>
          <a:bodyPr/>
          <a:p>
            <a:pPr marL="0" indent="0">
              <a:buNone/>
            </a:pPr>
            <a:r>
              <a:rPr lang="zh-CN" altLang="en-US" sz="3600">
                <a:solidFill>
                  <a:schemeClr val="tx1"/>
                </a:solidFill>
              </a:rPr>
              <a:t>快速地默读课文，找一找课文中一共有几处描写花园的段落？</a:t>
            </a:r>
            <a:r>
              <a:rPr lang="zh-CN" altLang="en-US" sz="3600">
                <a:solidFill>
                  <a:schemeClr val="tx1"/>
                </a:solidFill>
              </a:rPr>
              <a:t>边读边做标记。</a:t>
            </a:r>
            <a:endParaRPr lang="zh-CN" altLang="en-US" sz="3600">
              <a:solidFill>
                <a:schemeClr val="tx1"/>
              </a:solidFill>
            </a:endParaRPr>
          </a:p>
        </p:txBody>
      </p:sp>
      <p:sp>
        <p:nvSpPr>
          <p:cNvPr id="4" name="标题 3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0515" y="1186815"/>
            <a:ext cx="11113135" cy="475932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  <a:sym typeface="+mn-ea"/>
              </a:rPr>
              <a:t>   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3200">
                <a:solidFill>
                  <a:schemeClr val="tx1"/>
                </a:solidFill>
                <a:sym typeface="+mn-ea"/>
              </a:rPr>
              <a:t>这是一个很可爱的大花园。园里长满了柔嫩的青草，草丛中到处露出星星似的美丽花朵。还有十二棵桃树，春天开出淡红色和珍珠色的鲜花，秋天结出丰硕的果子。小鸟们在树上唱着悦耳的歌，歌声是那么动听，孩子们都停止了游戏来听他们唱歌。“我们在这儿多么快乐！”孩子们欢叫着。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315" y="5438775"/>
            <a:ext cx="131819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这是一个</a:t>
            </a:r>
            <a:r>
              <a:rPr lang="en-US" altLang="zh-CN" sz="3200" u="sng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的花园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，我仿佛看到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200" u="sng">
                <a:solidFill>
                  <a:schemeClr val="accent1">
                    <a:lumMod val="75000"/>
                  </a:schemeClr>
                </a:solidFill>
              </a:rPr>
              <a:t>                           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。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200"/>
              <a:t>        </a:t>
            </a:r>
            <a:r>
              <a:rPr lang="en-US" altLang="zh-CN"/>
              <a:t> </a:t>
            </a:r>
            <a:r>
              <a:rPr lang="en-US" altLang="zh-CN" u="sng"/>
              <a:t>       </a:t>
            </a:r>
            <a:endParaRPr lang="en-US" altLang="zh-CN" u="sng"/>
          </a:p>
        </p:txBody>
      </p:sp>
      <p:sp>
        <p:nvSpPr>
          <p:cNvPr id="5" name="文本框 4"/>
          <p:cNvSpPr txBox="1"/>
          <p:nvPr/>
        </p:nvSpPr>
        <p:spPr>
          <a:xfrm>
            <a:off x="7544435" y="259143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indent="0" algn="l">
              <a:buNone/>
            </a:pPr>
            <a:r>
              <a:rPr lang="zh-CN" altLang="en-US" sz="3200">
                <a:solidFill>
                  <a:srgbClr val="FF0000"/>
                </a:solidFill>
                <a:sym typeface="+mn-ea"/>
              </a:rPr>
              <a:t>丰硕</a:t>
            </a:r>
            <a:endParaRPr lang="zh-CN" altLang="en-US" sz="3200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07785" y="260350"/>
            <a:ext cx="3746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英国作家：王尔德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7" name="标题 6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32460" y="1114425"/>
            <a:ext cx="5334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buNone/>
            </a:pPr>
            <a:r>
              <a:rPr lang="en-US" altLang="zh-CN">
                <a:sym typeface="+mn-ea"/>
              </a:rPr>
              <a:t>  </a:t>
            </a:r>
            <a:r>
              <a:rPr lang="en-US" altLang="zh-CN">
                <a:solidFill>
                  <a:schemeClr val="accent1"/>
                </a:solidFill>
                <a:sym typeface="+mn-ea"/>
              </a:rPr>
              <a:t> </a:t>
            </a:r>
            <a:r>
              <a:rPr lang="en-US" altLang="zh-CN">
                <a:solidFill>
                  <a:schemeClr val="tx2">
                    <a:lumMod val="50000"/>
                    <a:lumOff val="50000"/>
                  </a:schemeClr>
                </a:solidFill>
                <a:sym typeface="+mn-ea"/>
              </a:rPr>
              <a:t>  </a:t>
            </a:r>
            <a:endParaRPr lang="en-US" altLang="zh-CN">
              <a:solidFill>
                <a:schemeClr val="tx1"/>
              </a:solidFill>
              <a:sym typeface="+mn-ea"/>
            </a:endParaRPr>
          </a:p>
          <a:p>
            <a:pPr indent="0">
              <a:buNone/>
            </a:pPr>
            <a:endParaRPr lang="en-US" altLang="zh-CN">
              <a:sym typeface="+mn-ea"/>
            </a:endParaRPr>
          </a:p>
          <a:p>
            <a:pPr indent="0">
              <a:buNone/>
            </a:pPr>
            <a:endParaRPr lang="en-US" altLang="zh-CN"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79780" y="1636395"/>
            <a:ext cx="970978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1.</a:t>
            </a:r>
            <a:r>
              <a:rPr lang="zh-CN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从这两个</a:t>
            </a:r>
            <a:r>
              <a:rPr lang="zh-CN" altLang="en-US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自然段中</a:t>
            </a:r>
            <a:r>
              <a:rPr lang="zh-CN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任选一个段落自由朗读。</a:t>
            </a:r>
            <a:endParaRPr lang="zh-CN" sz="3600" b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2.</a:t>
            </a:r>
            <a:r>
              <a:rPr lang="zh-CN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抓关键语句，想象画面，感受花园的特点，同桌交流。</a:t>
            </a:r>
            <a:endParaRPr lang="zh-CN" sz="3600" b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3.</a:t>
            </a:r>
            <a:r>
              <a:rPr lang="zh-CN" sz="3600" b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有感情的朗读课文段落。</a:t>
            </a:r>
            <a:endParaRPr lang="zh-CN" altLang="en-US" sz="3600" b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3" name="标题 2"/>
          <p:cNvSpPr/>
          <p:nvPr>
            <p:ph type="title"/>
          </p:nvPr>
        </p:nvSpPr>
        <p:spPr/>
        <p:txBody>
          <a:bodyPr/>
          <a:p>
            <a:r>
              <a:rPr lang="zh-CN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阅读</a:t>
            </a:r>
            <a:r>
              <a:rPr lang="zh-CN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  <a:hlinkClick r:id="rId2" action="ppaction://hlinksldjump"/>
              </a:rPr>
              <a:t>第七自然段</a:t>
            </a:r>
            <a:r>
              <a:rPr lang="zh-CN" altLang="en-US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和</a:t>
            </a:r>
            <a:r>
              <a:rPr lang="zh-CN" altLang="en-US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  <a:hlinkClick r:id="rId3" action="ppaction://hlinksldjump"/>
              </a:rPr>
              <a:t>第十一自然段</a:t>
            </a:r>
            <a:endParaRPr lang="zh-CN" altLang="en-US">
              <a:solidFill>
                <a:srgbClr val="0070C0"/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动作按钮: 前进或下一项 1">
            <a:hlinkClick r:id="rId4" action="ppaction://hlinksldjump"/>
          </p:cNvPr>
          <p:cNvSpPr/>
          <p:nvPr/>
        </p:nvSpPr>
        <p:spPr>
          <a:xfrm>
            <a:off x="10297160" y="5794375"/>
            <a:ext cx="968375" cy="7778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5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22910" y="1189355"/>
            <a:ext cx="1091692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buNone/>
            </a:pPr>
            <a:r>
              <a:rPr lang="en-US" altLang="zh-CN">
                <a:sym typeface="+mn-ea"/>
              </a:rPr>
              <a:t>  </a:t>
            </a:r>
            <a:r>
              <a:rPr lang="en-US" altLang="zh-CN">
                <a:solidFill>
                  <a:schemeClr val="accent1"/>
                </a:solidFill>
                <a:sym typeface="+mn-ea"/>
              </a:rPr>
              <a:t> </a:t>
            </a:r>
            <a:r>
              <a:rPr lang="en-US" altLang="zh-CN">
                <a:solidFill>
                  <a:schemeClr val="tx2">
                    <a:lumMod val="50000"/>
                    <a:lumOff val="50000"/>
                  </a:schemeClr>
                </a:solidFill>
                <a:sym typeface="+mn-ea"/>
              </a:rPr>
              <a:t>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sym typeface="+mn-ea"/>
              </a:rPr>
              <a:t> 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春天来了，乡下到处开着小花，到处有小鸟歌唱。单单在巨人的花园里，仍旧是冬天的景象。小鸟不肯在他的花园里唱歌，因为那里没有孩子们的踪迹；桃树也忘了开花；偶尔有一朵美丽的花从草丛中伸出头来，可是一看见那块布告牌，就马上缩回到地里睡觉去了。高兴的只有雪和霜两位。他们嚷道：“春天把这个花园忘记了，我们一年到头都可以住在这儿啦！”雪用他的白色大衣覆盖着青草，霜把所有的树枝涂成了银色。他们还请来北风同住。北风身上裹着皮衣，整天在花园里呼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啸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着。他说：“这是个好地方，我们一定要请雹来玩一玩。”于是雹也来了。他每天总要在屋顶上闹三个钟头，然后又在花园里绕着圈子用力跑。 </a:t>
            </a:r>
            <a:endParaRPr lang="en-US" altLang="zh-CN" sz="2800">
              <a:solidFill>
                <a:schemeClr val="tx1"/>
              </a:solidFill>
              <a:sym typeface="+mn-ea"/>
            </a:endParaRPr>
          </a:p>
          <a:p>
            <a:pPr indent="0">
              <a:buNone/>
            </a:pPr>
            <a:endParaRPr lang="en-US" altLang="zh-CN" sz="2800">
              <a:solidFill>
                <a:schemeClr val="tx1"/>
              </a:solidFill>
              <a:sym typeface="+mn-ea"/>
            </a:endParaRPr>
          </a:p>
          <a:p>
            <a:pPr indent="0">
              <a:buNone/>
            </a:pPr>
            <a:endParaRPr lang="en-US" altLang="zh-CN" sz="2800">
              <a:solidFill>
                <a:schemeClr val="tx1"/>
              </a:solidFill>
              <a:sym typeface="+mn-ea"/>
            </a:endParaRPr>
          </a:p>
        </p:txBody>
      </p:sp>
      <p:sp>
        <p:nvSpPr>
          <p:cNvPr id="3" name="动作按钮: 后退或前一项 2">
            <a:hlinkClick r:id="rId2" action="ppaction://hlinksldjump"/>
          </p:cNvPr>
          <p:cNvSpPr/>
          <p:nvPr/>
        </p:nvSpPr>
        <p:spPr>
          <a:xfrm>
            <a:off x="9780905" y="5776595"/>
            <a:ext cx="836930" cy="6750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16255" y="5776595"/>
            <a:ext cx="83978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这是一个</a:t>
            </a:r>
            <a:r>
              <a:rPr lang="en-US" altLang="zh-CN" sz="3200" u="sng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的花园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，我仿佛看到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200" u="sng">
                <a:solidFill>
                  <a:schemeClr val="accent1">
                    <a:lumMod val="75000"/>
                  </a:schemeClr>
                </a:solidFill>
              </a:rPr>
              <a:t>                           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。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200"/>
              <a:t>        </a:t>
            </a:r>
            <a:r>
              <a:rPr lang="en-US" altLang="zh-CN"/>
              <a:t> </a:t>
            </a:r>
            <a:r>
              <a:rPr lang="en-US" altLang="zh-CN" u="sng"/>
              <a:t>       </a:t>
            </a:r>
            <a:endParaRPr lang="en-US" altLang="zh-CN" u="sng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22910" y="1189355"/>
            <a:ext cx="1091692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buNone/>
            </a:pPr>
            <a:r>
              <a:rPr lang="en-US" altLang="zh-CN">
                <a:sym typeface="+mn-ea"/>
              </a:rPr>
              <a:t>  </a:t>
            </a:r>
            <a:r>
              <a:rPr lang="en-US" altLang="zh-CN">
                <a:solidFill>
                  <a:schemeClr val="accent1"/>
                </a:solidFill>
                <a:sym typeface="+mn-ea"/>
              </a:rPr>
              <a:t> </a:t>
            </a:r>
            <a:r>
              <a:rPr lang="en-US" altLang="zh-CN">
                <a:solidFill>
                  <a:schemeClr val="tx2">
                    <a:lumMod val="50000"/>
                    <a:lumOff val="50000"/>
                  </a:schemeClr>
                </a:solidFill>
                <a:sym typeface="+mn-ea"/>
              </a:rPr>
              <a:t>   </a:t>
            </a:r>
            <a:r>
              <a:rPr lang="zh-CN" altLang="en-US" sz="2800">
                <a:sym typeface="+mn-ea"/>
              </a:rPr>
              <a:t>他看见一幅奇特的景象。孩子们从墙上一个小洞爬进花园里来了，他们都坐在桃树上面。桃树看见孩子们回来十分高兴，纷纷用花朵把自己装饰起来，还在孩子们头上轻轻地舞动胳膊。小鸟们快乐地飞舞歌唱。花儿们也从绿草丛中伸出头来。这的确是很可爱的景象。只有一个角落还是冬天。这是花园里最远的角落，一个小男孩正站在那里。他太小了，手还挨不到树枝，只好在树旁转来转去，哭得很厉害。这棵可怜的树仍然满身盖着雪和霜，北风还在树顶上吼叫。“快爬上来，孩子！”桃树一面对小男孩说，一面尽可能地把树枝垂下去，然而孩子还是太小了。</a:t>
            </a:r>
            <a:endParaRPr lang="zh-CN" altLang="en-US">
              <a:solidFill>
                <a:schemeClr val="tx1"/>
              </a:solidFill>
              <a:sym typeface="+mn-ea"/>
            </a:endParaRPr>
          </a:p>
          <a:p>
            <a:pPr indent="0" fontAlgn="auto">
              <a:lnSpc>
                <a:spcPct val="100000"/>
              </a:lnSpc>
              <a:buNone/>
            </a:pPr>
            <a:r>
              <a:rPr lang="zh-CN" altLang="en-US" sz="2800">
                <a:solidFill>
                  <a:schemeClr val="tx1"/>
                </a:solidFill>
                <a:sym typeface="+mn-ea"/>
              </a:rPr>
              <a:t> </a:t>
            </a:r>
            <a:endParaRPr lang="en-US" altLang="zh-CN" sz="2800">
              <a:solidFill>
                <a:schemeClr val="tx1"/>
              </a:solidFill>
              <a:sym typeface="+mn-ea"/>
            </a:endParaRPr>
          </a:p>
          <a:p>
            <a:pPr indent="0">
              <a:buNone/>
            </a:pPr>
            <a:endParaRPr lang="en-US" altLang="zh-CN" sz="2800">
              <a:solidFill>
                <a:schemeClr val="tx1"/>
              </a:solidFill>
              <a:sym typeface="+mn-ea"/>
            </a:endParaRPr>
          </a:p>
          <a:p>
            <a:pPr indent="0">
              <a:buNone/>
            </a:pPr>
            <a:endParaRPr lang="en-US" altLang="zh-CN" sz="2800">
              <a:solidFill>
                <a:schemeClr val="tx1"/>
              </a:solidFill>
              <a:sym typeface="+mn-ea"/>
            </a:endParaRPr>
          </a:p>
        </p:txBody>
      </p:sp>
      <p:sp>
        <p:nvSpPr>
          <p:cNvPr id="3" name="动作按钮: 后退或前一项 2">
            <a:hlinkClick r:id="rId2" action="ppaction://hlinksldjump"/>
          </p:cNvPr>
          <p:cNvSpPr/>
          <p:nvPr/>
        </p:nvSpPr>
        <p:spPr>
          <a:xfrm>
            <a:off x="9780905" y="5776595"/>
            <a:ext cx="836930" cy="6750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34695" y="5375275"/>
            <a:ext cx="83978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这是一个</a:t>
            </a:r>
            <a:r>
              <a:rPr lang="en-US" altLang="zh-CN" sz="3200" u="sng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的花园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，我仿佛看到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200" u="sng">
                <a:solidFill>
                  <a:schemeClr val="accent1">
                    <a:lumMod val="75000"/>
                  </a:schemeClr>
                </a:solidFill>
              </a:rPr>
              <a:t>                            </a:t>
            </a:r>
            <a:r>
              <a:rPr lang="zh-CN" altLang="en-US" sz="3200">
                <a:solidFill>
                  <a:schemeClr val="accent1">
                    <a:lumMod val="75000"/>
                  </a:schemeClr>
                </a:solidFill>
              </a:rPr>
              <a:t>。</a:t>
            </a:r>
            <a:r>
              <a:rPr lang="en-US" altLang="zh-CN" sz="32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200"/>
              <a:t>        </a:t>
            </a:r>
            <a:r>
              <a:rPr lang="en-US" altLang="zh-CN"/>
              <a:t> </a:t>
            </a:r>
            <a:r>
              <a:rPr lang="en-US" altLang="zh-CN" u="sng"/>
              <a:t>       </a:t>
            </a:r>
            <a:endParaRPr lang="en-US" altLang="zh-CN" u="sng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5195" y="435610"/>
            <a:ext cx="9126855" cy="4759325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marL="0" indent="0">
              <a:buNone/>
            </a:pPr>
            <a:r>
              <a:rPr lang="zh-CN" altLang="en-US" sz="4000" b="1">
                <a:solidFill>
                  <a:schemeClr val="accent4"/>
                </a:solidFill>
                <a:effectLst/>
              </a:rPr>
              <a:t>花园的变化</a:t>
            </a:r>
            <a:endParaRPr lang="zh-CN" altLang="en-US" sz="4000" b="1">
              <a:solidFill>
                <a:schemeClr val="accent4"/>
              </a:solidFill>
              <a:effectLst/>
            </a:endParaRPr>
          </a:p>
          <a:p>
            <a:pPr marL="0" indent="0">
              <a:buNone/>
            </a:pPr>
            <a:endParaRPr lang="zh-CN" altLang="en-US" sz="4000" b="1">
              <a:solidFill>
                <a:schemeClr val="accent4"/>
              </a:solidFill>
              <a:effectLst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57070" y="2259330"/>
            <a:ext cx="644017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sz="4000">
                <a:solidFill>
                  <a:schemeClr val="tx1"/>
                </a:solidFill>
                <a:sym typeface="+mn-ea"/>
              </a:rPr>
              <a:t>首先</a:t>
            </a:r>
            <a:r>
              <a:rPr lang="en-US" altLang="zh-CN" sz="4000">
                <a:solidFill>
                  <a:schemeClr val="tx1"/>
                </a:solidFill>
                <a:sym typeface="+mn-ea"/>
              </a:rPr>
              <a:t>·······</a:t>
            </a:r>
            <a:r>
              <a:rPr lang="zh-CN" altLang="en-US" sz="4000">
                <a:solidFill>
                  <a:schemeClr val="tx1"/>
                </a:solidFill>
                <a:sym typeface="+mn-ea"/>
              </a:rPr>
              <a:t>然后</a:t>
            </a:r>
            <a:r>
              <a:rPr lang="en-US" altLang="zh-CN" sz="4000">
                <a:solidFill>
                  <a:schemeClr val="tx1"/>
                </a:solidFill>
                <a:sym typeface="+mn-ea"/>
              </a:rPr>
              <a:t>······</a:t>
            </a:r>
            <a:r>
              <a:rPr lang="zh-CN" altLang="en-US" sz="4000">
                <a:solidFill>
                  <a:schemeClr val="tx1"/>
                </a:solidFill>
                <a:sym typeface="+mn-ea"/>
              </a:rPr>
              <a:t>最后</a:t>
            </a:r>
            <a:r>
              <a:rPr lang="en-US" altLang="zh-CN" sz="4000">
                <a:solidFill>
                  <a:schemeClr val="tx1"/>
                </a:solidFill>
                <a:sym typeface="+mn-ea"/>
              </a:rPr>
              <a:t>······</a:t>
            </a:r>
            <a:endParaRPr lang="en-US" altLang="zh-CN" sz="4000">
              <a:solidFill>
                <a:schemeClr val="tx1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065530" y="1663065"/>
            <a:ext cx="901382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None/>
            </a:pPr>
            <a:r>
              <a:rPr sz="3200">
                <a:sym typeface="+mn-ea"/>
              </a:rPr>
              <a:t>从花园的三次变化中，你发现花园发生变化的原因是什么呢？请快速地浏览课文找找答案。</a:t>
            </a:r>
            <a:endParaRPr sz="3200"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58315" y="3521075"/>
            <a:ext cx="736155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indent="0"/>
            <a:r>
              <a:rPr lang="zh-CN" sz="48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宋体" panose="02010600030101010101" pitchFamily="2" charset="-122"/>
              </a:rPr>
              <a:t>巨人对孩子态度的变化</a:t>
            </a:r>
            <a:endParaRPr lang="zh-CN" altLang="en-US" sz="480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3585,&quot;width&quot;:6375}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6.xml><?xml version="1.0" encoding="utf-8"?>
<p:tagLst xmlns:p="http://schemas.openxmlformats.org/presentationml/2006/main">
  <p:tag name="COMMONDATA" val="eyJoZGlkIjoiZTMyZTVmNjM0ZTJkNjM4ZmU2NjQzN2M1YmFhYmFiYTYifQ=="/>
  <p:tag name="KSO_DOCER_TEMPLATE_OPEN_ONCE_MARK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新版空白演示配色">
    <a:dk1>
      <a:srgbClr val="000000"/>
    </a:dk1>
    <a:lt1>
      <a:srgbClr val="FFFFFF"/>
    </a:lt1>
    <a:dk2>
      <a:srgbClr val="0F1423"/>
    </a:dk2>
    <a:lt2>
      <a:srgbClr val="FFFFFF"/>
    </a:lt2>
    <a:accent1>
      <a:srgbClr val="6096E6"/>
    </a:accent1>
    <a:accent2>
      <a:srgbClr val="58B6E5"/>
    </a:accent2>
    <a:accent3>
      <a:srgbClr val="56CA95"/>
    </a:accent3>
    <a:accent4>
      <a:srgbClr val="FFBA55"/>
    </a:accent4>
    <a:accent5>
      <a:srgbClr val="F18870"/>
    </a:accent5>
    <a:accent6>
      <a:srgbClr val="EC5F74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1229</Words>
  <Application>WPS 演示</Application>
  <PresentationFormat>宽屏</PresentationFormat>
  <Paragraphs>56</Paragraphs>
  <Slides>10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Calibri</vt:lpstr>
      <vt:lpstr>微软雅黑</vt:lpstr>
      <vt:lpstr>Arial Unicode MS</vt:lpstr>
      <vt:lpstr>Office 主题​​</vt:lpstr>
      <vt:lpstr>PowerPoint 演示文稿</vt:lpstr>
      <vt:lpstr>空白演示</vt:lpstr>
      <vt:lpstr>PowerPoint 演示文稿</vt:lpstr>
      <vt:lpstr>PowerPoint 演示文稿</vt:lpstr>
      <vt:lpstr>阅读第七自然段和第十一自然段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</cp:lastModifiedBy>
  <cp:revision>175</cp:revision>
  <dcterms:created xsi:type="dcterms:W3CDTF">2019-06-19T02:08:00Z</dcterms:created>
  <dcterms:modified xsi:type="dcterms:W3CDTF">2022-05-09T14:38:26Z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153EFFC83F004A2B8DD893471697B225</vt:lpwstr>
  </property>
</Properties>
</file>