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33"/>
  </p:notesMasterIdLst>
  <p:handoutMasterIdLst>
    <p:handoutMasterId r:id="rId34"/>
  </p:handoutMasterIdLst>
  <p:sldIdLst>
    <p:sldId id="409" r:id="rId4"/>
    <p:sldId id="410" r:id="rId5"/>
    <p:sldId id="416" r:id="rId6"/>
    <p:sldId id="427" r:id="rId7"/>
    <p:sldId id="423" r:id="rId8"/>
    <p:sldId id="420" r:id="rId9"/>
    <p:sldId id="428" r:id="rId10"/>
    <p:sldId id="419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44" r:id="rId23"/>
    <p:sldId id="446" r:id="rId24"/>
    <p:sldId id="447" r:id="rId25"/>
    <p:sldId id="448" r:id="rId26"/>
    <p:sldId id="449" r:id="rId27"/>
    <p:sldId id="450" r:id="rId28"/>
    <p:sldId id="453" r:id="rId29"/>
    <p:sldId id="451" r:id="rId30"/>
    <p:sldId id="455" r:id="rId31"/>
    <p:sldId id="412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5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64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648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tags" Target="../tags/tag1.xml"/><Relationship Id="rId4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4" Type="http://schemas.openxmlformats.org/officeDocument/2006/relationships/theme" Target="../theme/theme2.xml"/><Relationship Id="rId13" Type="http://schemas.openxmlformats.org/officeDocument/2006/relationships/tags" Target="../tags/tag48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9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67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9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0.xml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1.xml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0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73.xml"/><Relationship Id="rId2" Type="http://schemas.openxmlformats.org/officeDocument/2006/relationships/image" Target="../media/image29.png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4.xml"/><Relationship Id="rId1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5.xml"/><Relationship Id="rId1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6.xml"/><Relationship Id="rId1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7.xml"/><Relationship Id="rId1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8.xml"/><Relationship Id="rId4" Type="http://schemas.openxmlformats.org/officeDocument/2006/relationships/image" Target="file:///C:\Users\xiao'yuan\AppData\Local\Temp\wps\INetCache\e4caa0dbdb9e8a8195108750dfd700ec" TargetMode="External"/><Relationship Id="rId3" Type="http://schemas.openxmlformats.org/officeDocument/2006/relationships/image" Target="../media/image35.jpeg"/><Relationship Id="rId2" Type="http://schemas.openxmlformats.org/officeDocument/2006/relationships/image" Target="../media/image18.png"/><Relationship Id="rId1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9.xml"/><Relationship Id="rId2" Type="http://schemas.openxmlformats.org/officeDocument/2006/relationships/image" Target="../media/image37.jpeg"/><Relationship Id="rId1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80.xml"/><Relationship Id="rId1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1.xml"/><Relationship Id="rId1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image" Target="../media/image8.jpeg"/><Relationship Id="rId3" Type="http://schemas.openxmlformats.org/officeDocument/2006/relationships/tags" Target="../tags/tag53.xml"/><Relationship Id="rId2" Type="http://schemas.openxmlformats.org/officeDocument/2006/relationships/image" Target="../media/image7.jpeg"/><Relationship Id="rId1" Type="http://schemas.openxmlformats.org/officeDocument/2006/relationships/tags" Target="../tags/tag5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7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8.xml"/><Relationship Id="rId2" Type="http://schemas.openxmlformats.org/officeDocument/2006/relationships/image" Target="../media/image6.pn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9.xml"/><Relationship Id="rId2" Type="http://schemas.openxmlformats.org/officeDocument/2006/relationships/image" Target="../media/image12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38070" y="1939290"/>
            <a:ext cx="751649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zh-CN" sz="8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安安全全坐火车</a:t>
            </a:r>
            <a:endParaRPr lang="zh-CN" altLang="zh-CN" sz="8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810" y="859155"/>
            <a:ext cx="11322685" cy="5824220"/>
          </a:xfrm>
          <a:prstGeom prst="rect">
            <a:avLst/>
          </a:prstGeom>
        </p:spPr>
      </p:pic>
      <p:sp>
        <p:nvSpPr>
          <p:cNvPr id="12290" name="椭圆形标注 3"/>
          <p:cNvSpPr/>
          <p:nvPr/>
        </p:nvSpPr>
        <p:spPr>
          <a:xfrm>
            <a:off x="1485900" y="357505"/>
            <a:ext cx="9220200" cy="1089025"/>
          </a:xfrm>
          <a:prstGeom prst="wedgeEllipseCallout">
            <a:avLst>
              <a:gd name="adj1" fmla="val -11269"/>
              <a:gd name="adj2" fmla="val 77806"/>
            </a:avLst>
          </a:prstGeom>
          <a:solidFill>
            <a:schemeClr val="bg1"/>
          </a:solidFill>
          <a:ln w="19050" cap="flat" cmpd="sng">
            <a:solidFill>
              <a:srgbClr val="A1573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11267" name="Text Box 3"/>
          <p:cNvSpPr txBox="1"/>
          <p:nvPr/>
        </p:nvSpPr>
        <p:spPr>
          <a:xfrm>
            <a:off x="1998345" y="433705"/>
            <a:ext cx="8361680" cy="7372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CC00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火车进站了，河马先生一家人大包小包地来赶火车。</a:t>
            </a:r>
            <a:endParaRPr lang="zh-CN" altLang="en-US" sz="2800" dirty="0">
              <a:solidFill>
                <a:srgbClr val="CC00CC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3" descr="C:\Users\Administrator\Desktop\漫画分类-平台水印版\幼儿园大班\安安全全坐火车4.jpg安安全全坐火车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89890" y="577215"/>
            <a:ext cx="8148955" cy="5704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椭圆形标注 3"/>
          <p:cNvSpPr/>
          <p:nvPr/>
        </p:nvSpPr>
        <p:spPr>
          <a:xfrm>
            <a:off x="7768590" y="1099185"/>
            <a:ext cx="3930650" cy="3810000"/>
          </a:xfrm>
          <a:prstGeom prst="wedgeEllipseCallout">
            <a:avLst>
              <a:gd name="adj1" fmla="val -53037"/>
              <a:gd name="adj2" fmla="val 29718"/>
            </a:avLst>
          </a:prstGeom>
          <a:solidFill>
            <a:schemeClr val="bg1"/>
          </a:solidFill>
          <a:ln w="19050" cap="flat" cmpd="sng">
            <a:solidFill>
              <a:srgbClr val="A1573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2" name="Text Box 3"/>
          <p:cNvSpPr txBox="1"/>
          <p:nvPr/>
        </p:nvSpPr>
        <p:spPr>
          <a:xfrm>
            <a:off x="8314055" y="1531620"/>
            <a:ext cx="318325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000" dirty="0">
                <a:solidFill>
                  <a:srgbClr val="CC00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小河马跑到火车边上，跳上跳下地玩耍，被小黄鸭阻止了。</a:t>
            </a:r>
            <a:endParaRPr lang="zh-CN" altLang="en-US" sz="3000" dirty="0">
              <a:solidFill>
                <a:srgbClr val="CC00CC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9925" y="995680"/>
            <a:ext cx="7950200" cy="5751195"/>
          </a:xfrm>
          <a:prstGeom prst="rect">
            <a:avLst/>
          </a:prstGeom>
        </p:spPr>
      </p:pic>
      <p:sp>
        <p:nvSpPr>
          <p:cNvPr id="14339" name="椭圆形标注 3"/>
          <p:cNvSpPr/>
          <p:nvPr/>
        </p:nvSpPr>
        <p:spPr>
          <a:xfrm>
            <a:off x="758825" y="195263"/>
            <a:ext cx="7772400" cy="1371600"/>
          </a:xfrm>
          <a:prstGeom prst="wedgeEllipseCallout">
            <a:avLst>
              <a:gd name="adj1" fmla="val -11269"/>
              <a:gd name="adj2" fmla="val 77806"/>
            </a:avLst>
          </a:prstGeom>
          <a:solidFill>
            <a:schemeClr val="bg1"/>
          </a:solidFill>
          <a:ln w="19050" cap="flat" cmpd="sng">
            <a:solidFill>
              <a:srgbClr val="A1573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2" name="Text Box 3"/>
          <p:cNvSpPr txBox="1"/>
          <p:nvPr/>
        </p:nvSpPr>
        <p:spPr>
          <a:xfrm>
            <a:off x="1939925" y="234950"/>
            <a:ext cx="5562600" cy="1291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3000" dirty="0">
                <a:solidFill>
                  <a:srgbClr val="CC00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大眼猫发现了小河马手上的大爆竹，阻止小河马把爆竹带上火车。</a:t>
            </a:r>
            <a:endParaRPr lang="zh-CN" altLang="en-US" sz="3000" dirty="0">
              <a:solidFill>
                <a:srgbClr val="CC00CC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7710" y="1305560"/>
            <a:ext cx="8893810" cy="5423535"/>
          </a:xfrm>
          <a:prstGeom prst="rect">
            <a:avLst/>
          </a:prstGeom>
        </p:spPr>
      </p:pic>
      <p:sp>
        <p:nvSpPr>
          <p:cNvPr id="15364" name="Text Box 3"/>
          <p:cNvSpPr txBox="1"/>
          <p:nvPr/>
        </p:nvSpPr>
        <p:spPr>
          <a:xfrm>
            <a:off x="1585060" y="278404"/>
            <a:ext cx="9022080" cy="11988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CC00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河马太太跑到了站台的另一边捡地上的苹果，一列火车正从远处开</a:t>
            </a:r>
            <a:endParaRPr lang="zh-CN" altLang="en-US" sz="2400" dirty="0">
              <a:solidFill>
                <a:srgbClr val="CC00CC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CC00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过来，皮皮猴看到了，赶快提醒她走开</a:t>
            </a:r>
            <a:r>
              <a:rPr lang="zh-CN" altLang="en-US" sz="2400" dirty="0" smtClean="0">
                <a:solidFill>
                  <a:srgbClr val="CC00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x-none" sz="2400" dirty="0">
              <a:solidFill>
                <a:srgbClr val="CC00CC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椭圆形标注 3"/>
          <p:cNvSpPr/>
          <p:nvPr/>
        </p:nvSpPr>
        <p:spPr>
          <a:xfrm>
            <a:off x="548958" y="386080"/>
            <a:ext cx="8105775" cy="1089025"/>
          </a:xfrm>
          <a:prstGeom prst="wedgeEllipseCallout">
            <a:avLst>
              <a:gd name="adj1" fmla="val 6968"/>
              <a:gd name="adj2" fmla="val 78782"/>
            </a:avLst>
          </a:prstGeom>
          <a:solidFill>
            <a:schemeClr val="bg1"/>
          </a:solidFill>
          <a:ln w="19050" cap="flat" cmpd="sng">
            <a:solidFill>
              <a:srgbClr val="A1573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pic>
        <p:nvPicPr>
          <p:cNvPr id="16387" name="图片 3" descr="C:\Users\Administrator\Desktop\漫画分类-平台水印版\幼儿园大班\安安全全坐火车7.jpg安安全全坐火车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07565" y="958215"/>
            <a:ext cx="7977505" cy="55841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Text Box 3"/>
          <p:cNvSpPr txBox="1"/>
          <p:nvPr/>
        </p:nvSpPr>
        <p:spPr>
          <a:xfrm>
            <a:off x="992188" y="404813"/>
            <a:ext cx="7498080" cy="829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rgbClr val="CC00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河马先生一家对三个小伙伴表示了感谢</a:t>
            </a:r>
            <a:r>
              <a:rPr lang="en-US" altLang="x-none" dirty="0">
                <a:solidFill>
                  <a:srgbClr val="CC00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x-none" dirty="0">
              <a:solidFill>
                <a:srgbClr val="CC00CC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8" name="Picture 4" descr="火车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965" y="927100"/>
            <a:ext cx="2979420" cy="25006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Text Box 5"/>
          <p:cNvSpPr txBox="1"/>
          <p:nvPr/>
        </p:nvSpPr>
        <p:spPr>
          <a:xfrm>
            <a:off x="2230120" y="4247515"/>
            <a:ext cx="7010400" cy="782638"/>
          </a:xfrm>
          <a:prstGeom prst="rect">
            <a:avLst/>
          </a:prstGeom>
          <a:noFill/>
          <a:ln w="38100" cap="flat" cmpd="sng">
            <a:solidFill>
              <a:srgbClr val="E1732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44000" tIns="144000" rIns="144000" bIns="144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CC00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因为他们可以坐火车去游乐园玩啦~</a:t>
            </a:r>
            <a:endParaRPr lang="zh-CN" altLang="en-US" b="1" dirty="0">
              <a:solidFill>
                <a:srgbClr val="CC00CC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13" name="Text Box 4"/>
          <p:cNvSpPr txBox="1"/>
          <p:nvPr/>
        </p:nvSpPr>
        <p:spPr>
          <a:xfrm>
            <a:off x="1958975" y="1461135"/>
            <a:ext cx="370522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EE3C1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600" b="1" dirty="0">
                <a:solidFill>
                  <a:srgbClr val="EE3C1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皮皮猴他们为什么这么高兴呢？</a:t>
            </a:r>
            <a:endParaRPr lang="zh-CN" altLang="zh-CN" sz="3600" b="1" dirty="0">
              <a:solidFill>
                <a:srgbClr val="EE3C1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想一想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51435"/>
            <a:ext cx="1546225" cy="7467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图片 5" descr="C:\Users\Administrator\Desktop\漫画分类-平台水印版\幼儿园大班\安安全全坐火车2.jpg安安全全坐火车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92388" y="1843088"/>
            <a:ext cx="6856095" cy="47993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1054735" y="1423670"/>
            <a:ext cx="3352800" cy="2895600"/>
          </a:xfrm>
          <a:prstGeom prst="wedgeRectCallout">
            <a:avLst>
              <a:gd name="adj1" fmla="val 60266"/>
              <a:gd name="adj2" fmla="val 16444"/>
            </a:avLst>
          </a:prstGeom>
          <a:solidFill>
            <a:schemeClr val="bg2">
              <a:lumMod val="20000"/>
              <a:lumOff val="80000"/>
              <a:alpha val="64000"/>
            </a:schemeClr>
          </a:solidFill>
          <a:ln w="12700">
            <a:solidFill>
              <a:srgbClr val="C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7412" name="Text Box 4"/>
          <p:cNvSpPr txBox="1"/>
          <p:nvPr/>
        </p:nvSpPr>
        <p:spPr>
          <a:xfrm>
            <a:off x="1272223" y="1560195"/>
            <a:ext cx="3059112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CC00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等车一定要站在黄线后面，不然火车开过时可能会发生危险。</a:t>
            </a:r>
            <a:endParaRPr lang="zh-CN" altLang="en-US" sz="2400" b="1" dirty="0">
              <a:solidFill>
                <a:srgbClr val="CC00CC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7" name="Text Box 5"/>
          <p:cNvSpPr txBox="1"/>
          <p:nvPr/>
        </p:nvSpPr>
        <p:spPr>
          <a:xfrm>
            <a:off x="5638165" y="509270"/>
            <a:ext cx="561657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EE3C1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2.</a:t>
            </a:r>
            <a:r>
              <a:rPr lang="zh-CN" altLang="en-US" sz="3600" b="1" dirty="0">
                <a:solidFill>
                  <a:srgbClr val="EE3C1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小黄鸭对在站台上探头探脑的大眼猫说了些什么</a:t>
            </a:r>
            <a:r>
              <a:rPr lang="zh-CN" altLang="zh-CN" sz="3600" b="1" dirty="0">
                <a:solidFill>
                  <a:srgbClr val="EE3C1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?</a:t>
            </a:r>
            <a:endParaRPr lang="zh-CN" altLang="zh-CN" sz="3600" b="1" dirty="0">
              <a:solidFill>
                <a:srgbClr val="EE3C1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ldLvl="0" animBg="1"/>
      <p:bldP spid="17412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图片 4" descr="C:\Users\Administrator\Desktop\漫画分类-平台水印版\幼儿园大班\安安全全坐火车4.jpg安安全全坐火车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12733" y="1962785"/>
            <a:ext cx="6236970" cy="43662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 Box 2"/>
          <p:cNvSpPr txBox="1"/>
          <p:nvPr/>
        </p:nvSpPr>
        <p:spPr>
          <a:xfrm>
            <a:off x="855980" y="864235"/>
            <a:ext cx="1032256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EE3C1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3.</a:t>
            </a:r>
            <a:r>
              <a:rPr lang="zh-CN" altLang="en-US" sz="3600" b="1" dirty="0">
                <a:solidFill>
                  <a:srgbClr val="EE3C1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淘气的小河马在车门边上跳上跳下时被谁阻止了</a:t>
            </a:r>
            <a:r>
              <a:rPr lang="zh-CN" altLang="zh-CN" sz="3600" b="1" dirty="0">
                <a:solidFill>
                  <a:srgbClr val="EE3C1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?</a:t>
            </a:r>
            <a:endParaRPr lang="zh-CN" altLang="zh-CN" sz="3600" b="1" dirty="0">
              <a:solidFill>
                <a:srgbClr val="EE3C1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6" name="Oval 4"/>
          <p:cNvSpPr/>
          <p:nvPr/>
        </p:nvSpPr>
        <p:spPr>
          <a:xfrm>
            <a:off x="3416935" y="4206875"/>
            <a:ext cx="2057400" cy="1993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zh-CN" altLang="en-US" sz="120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？</a:t>
            </a:r>
            <a:endParaRPr lang="zh-CN" altLang="en-US" sz="12000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4" descr="C:\Users\Administrator\Desktop\漫画分类-平台水印版\幼儿园大班\安安全全坐火车5.jpg安安全全坐火车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64715" y="1443990"/>
            <a:ext cx="7458075" cy="52203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Text Box 2"/>
          <p:cNvSpPr txBox="1"/>
          <p:nvPr/>
        </p:nvSpPr>
        <p:spPr>
          <a:xfrm>
            <a:off x="2780030" y="678180"/>
            <a:ext cx="638556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EE3C1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4.</a:t>
            </a:r>
            <a:r>
              <a:rPr lang="zh-CN" altLang="en-US" sz="3600" b="1" dirty="0">
                <a:solidFill>
                  <a:srgbClr val="EE3C1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小河马手上拿着什么危险品</a:t>
            </a:r>
            <a:r>
              <a:rPr lang="zh-CN" altLang="zh-CN" sz="3600" b="1" dirty="0">
                <a:solidFill>
                  <a:srgbClr val="EE3C1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?</a:t>
            </a:r>
            <a:endParaRPr lang="zh-CN" altLang="zh-CN" sz="3600" b="1" dirty="0">
              <a:solidFill>
                <a:srgbClr val="EE3C1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0" name="Oval 4"/>
          <p:cNvSpPr/>
          <p:nvPr/>
        </p:nvSpPr>
        <p:spPr>
          <a:xfrm>
            <a:off x="4866005" y="4502785"/>
            <a:ext cx="1600200" cy="1524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96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？</a:t>
            </a:r>
            <a:endParaRPr lang="zh-CN" altLang="en-US" sz="9600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4720" y="1944370"/>
            <a:ext cx="3808095" cy="41802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9985" y="660718"/>
            <a:ext cx="4516438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矩形 3"/>
          <p:cNvSpPr/>
          <p:nvPr/>
        </p:nvSpPr>
        <p:spPr>
          <a:xfrm>
            <a:off x="4398535" y="2988949"/>
            <a:ext cx="5334000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EE3C16"/>
                </a:solidFill>
                <a:ea typeface="微软雅黑" panose="020B0503020204020204" pitchFamily="34" charset="-122"/>
              </a:rPr>
              <a:t>乘火车时你还知道哪些危险物品禁止携带或</a:t>
            </a:r>
            <a:r>
              <a:rPr lang="zh-CN" altLang="en-US" sz="3600" b="1" dirty="0" smtClean="0">
                <a:solidFill>
                  <a:srgbClr val="EE3C16"/>
                </a:solidFill>
                <a:ea typeface="微软雅黑" panose="020B0503020204020204" pitchFamily="34" charset="-122"/>
              </a:rPr>
              <a:t>托运吗？</a:t>
            </a:r>
            <a:endParaRPr lang="zh-CN" altLang="en-US" sz="3600" b="1" dirty="0">
              <a:solidFill>
                <a:srgbClr val="EE3C16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 descr="思考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" y="41275"/>
            <a:ext cx="1846580" cy="14312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9" name="矩形 3"/>
          <p:cNvSpPr/>
          <p:nvPr/>
        </p:nvSpPr>
        <p:spPr>
          <a:xfrm>
            <a:off x="1617345" y="2545080"/>
            <a:ext cx="858901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sz="2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了解等候火车时的安全注意事项，养成遵守规则的习惯；</a:t>
            </a:r>
            <a:endParaRPr lang="zh-CN" altLang="en-US" sz="2800" b="1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sz="2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能够正确、安全乘坐火车。</a:t>
            </a:r>
            <a:endParaRPr lang="zh-CN" altLang="en-US" sz="2800" b="1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 descr="学习目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895350"/>
            <a:ext cx="2070100" cy="7683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530" name="组合 7"/>
          <p:cNvGrpSpPr/>
          <p:nvPr/>
        </p:nvGrpSpPr>
        <p:grpSpPr>
          <a:xfrm>
            <a:off x="974725" y="1080135"/>
            <a:ext cx="9916160" cy="5035550"/>
            <a:chOff x="2819446" y="2362228"/>
            <a:chExt cx="6104120" cy="3045001"/>
          </a:xfrm>
        </p:grpSpPr>
        <p:sp>
          <p:nvSpPr>
            <p:cNvPr id="9" name="圆角矩形 8"/>
            <p:cNvSpPr/>
            <p:nvPr/>
          </p:nvSpPr>
          <p:spPr>
            <a:xfrm>
              <a:off x="2819446" y="2362228"/>
              <a:ext cx="6104120" cy="1828302"/>
            </a:xfrm>
            <a:prstGeom prst="roundRect">
              <a:avLst>
                <a:gd name="adj" fmla="val 10000"/>
              </a:avLst>
            </a:prstGeom>
            <a:solidFill>
              <a:srgbClr val="FEF1DA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圆角矩形 9"/>
            <p:cNvSpPr/>
            <p:nvPr/>
          </p:nvSpPr>
          <p:spPr>
            <a:xfrm>
              <a:off x="3002753" y="2606219"/>
              <a:ext cx="1790680" cy="1341405"/>
            </a:xfrm>
            <a:prstGeom prst="roundRect">
              <a:avLst>
                <a:gd name="adj" fmla="val 10000"/>
              </a:avLst>
            </a:prstGeom>
            <a:blipFill>
              <a:blip r:embed="rId1" cstate="email"/>
              <a:stretch>
                <a:fillRect/>
              </a:stretch>
            </a:blipFill>
            <a:ln>
              <a:solidFill>
                <a:srgbClr val="FEC16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任意多边形 10"/>
            <p:cNvSpPr/>
            <p:nvPr/>
          </p:nvSpPr>
          <p:spPr>
            <a:xfrm>
              <a:off x="3002753" y="4034376"/>
              <a:ext cx="1790680" cy="1372853"/>
            </a:xfrm>
            <a:custGeom>
              <a:avLst/>
              <a:gdLst>
                <a:gd name="connsiteX0" fmla="*/ 188024 w 1790700"/>
                <a:gd name="connsiteY0" fmla="*/ 0 h 2235200"/>
                <a:gd name="connsiteX1" fmla="*/ 1602677 w 1790700"/>
                <a:gd name="connsiteY1" fmla="*/ 0 h 2235200"/>
                <a:gd name="connsiteX2" fmla="*/ 1790701 w 1790700"/>
                <a:gd name="connsiteY2" fmla="*/ 188024 h 2235200"/>
                <a:gd name="connsiteX3" fmla="*/ 1790700 w 1790700"/>
                <a:gd name="connsiteY3" fmla="*/ 2235200 h 2235200"/>
                <a:gd name="connsiteX4" fmla="*/ 1790700 w 1790700"/>
                <a:gd name="connsiteY4" fmla="*/ 2235200 h 2235200"/>
                <a:gd name="connsiteX5" fmla="*/ 0 w 1790700"/>
                <a:gd name="connsiteY5" fmla="*/ 2235200 h 2235200"/>
                <a:gd name="connsiteX6" fmla="*/ 0 w 1790700"/>
                <a:gd name="connsiteY6" fmla="*/ 2235200 h 2235200"/>
                <a:gd name="connsiteX7" fmla="*/ 0 w 1790700"/>
                <a:gd name="connsiteY7" fmla="*/ 188024 h 2235200"/>
                <a:gd name="connsiteX8" fmla="*/ 188024 w 1790700"/>
                <a:gd name="connsiteY8" fmla="*/ 0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0700" h="2235200">
                  <a:moveTo>
                    <a:pt x="1602676" y="2235200"/>
                  </a:moveTo>
                  <a:lnTo>
                    <a:pt x="188023" y="2235200"/>
                  </a:lnTo>
                  <a:cubicBezTo>
                    <a:pt x="84180" y="2235200"/>
                    <a:pt x="0" y="2151019"/>
                    <a:pt x="0" y="2047176"/>
                  </a:cubicBezTo>
                  <a:cubicBezTo>
                    <a:pt x="0" y="1364784"/>
                    <a:pt x="0" y="682392"/>
                    <a:pt x="0" y="0"/>
                  </a:cubicBezTo>
                  <a:lnTo>
                    <a:pt x="0" y="0"/>
                  </a:lnTo>
                  <a:lnTo>
                    <a:pt x="1790700" y="0"/>
                  </a:lnTo>
                  <a:lnTo>
                    <a:pt x="1790700" y="0"/>
                  </a:lnTo>
                  <a:lnTo>
                    <a:pt x="1790700" y="2047176"/>
                  </a:lnTo>
                  <a:cubicBezTo>
                    <a:pt x="1790700" y="2151019"/>
                    <a:pt x="1706519" y="2235200"/>
                    <a:pt x="1602676" y="2235200"/>
                  </a:cubicBezTo>
                  <a:close/>
                </a:path>
              </a:pathLst>
            </a:custGeom>
            <a:solidFill>
              <a:srgbClr val="FFDB69"/>
            </a:solidFill>
            <a:ln>
              <a:solidFill>
                <a:srgbClr val="FEC16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25327" tIns="270257" rIns="325326" bIns="325326" spcCol="1270"/>
            <a:lstStyle/>
            <a:p>
              <a:pPr marL="0" marR="0" lvl="0" indent="0" algn="ctr" defTabSz="16891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4972157" y="2606219"/>
              <a:ext cx="1790679" cy="1341405"/>
            </a:xfrm>
            <a:prstGeom prst="roundRect">
              <a:avLst>
                <a:gd name="adj" fmla="val 10000"/>
              </a:avLst>
            </a:prstGeom>
            <a:blipFill>
              <a:blip r:embed="rId2" cstate="email"/>
              <a:stretch>
                <a:fillRect/>
              </a:stretch>
            </a:blipFill>
            <a:ln>
              <a:solidFill>
                <a:srgbClr val="FEC16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任意多边形 12"/>
            <p:cNvSpPr/>
            <p:nvPr/>
          </p:nvSpPr>
          <p:spPr>
            <a:xfrm>
              <a:off x="4972157" y="4034376"/>
              <a:ext cx="1790679" cy="1372853"/>
            </a:xfrm>
            <a:custGeom>
              <a:avLst/>
              <a:gdLst>
                <a:gd name="connsiteX0" fmla="*/ 188024 w 1790700"/>
                <a:gd name="connsiteY0" fmla="*/ 0 h 2235200"/>
                <a:gd name="connsiteX1" fmla="*/ 1602677 w 1790700"/>
                <a:gd name="connsiteY1" fmla="*/ 0 h 2235200"/>
                <a:gd name="connsiteX2" fmla="*/ 1790701 w 1790700"/>
                <a:gd name="connsiteY2" fmla="*/ 188024 h 2235200"/>
                <a:gd name="connsiteX3" fmla="*/ 1790700 w 1790700"/>
                <a:gd name="connsiteY3" fmla="*/ 2235200 h 2235200"/>
                <a:gd name="connsiteX4" fmla="*/ 1790700 w 1790700"/>
                <a:gd name="connsiteY4" fmla="*/ 2235200 h 2235200"/>
                <a:gd name="connsiteX5" fmla="*/ 0 w 1790700"/>
                <a:gd name="connsiteY5" fmla="*/ 2235200 h 2235200"/>
                <a:gd name="connsiteX6" fmla="*/ 0 w 1790700"/>
                <a:gd name="connsiteY6" fmla="*/ 2235200 h 2235200"/>
                <a:gd name="connsiteX7" fmla="*/ 0 w 1790700"/>
                <a:gd name="connsiteY7" fmla="*/ 188024 h 2235200"/>
                <a:gd name="connsiteX8" fmla="*/ 188024 w 1790700"/>
                <a:gd name="connsiteY8" fmla="*/ 0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0700" h="2235200">
                  <a:moveTo>
                    <a:pt x="1602676" y="2235200"/>
                  </a:moveTo>
                  <a:lnTo>
                    <a:pt x="188023" y="2235200"/>
                  </a:lnTo>
                  <a:cubicBezTo>
                    <a:pt x="84180" y="2235200"/>
                    <a:pt x="0" y="2151019"/>
                    <a:pt x="0" y="2047176"/>
                  </a:cubicBezTo>
                  <a:cubicBezTo>
                    <a:pt x="0" y="1364784"/>
                    <a:pt x="0" y="682392"/>
                    <a:pt x="0" y="0"/>
                  </a:cubicBezTo>
                  <a:lnTo>
                    <a:pt x="0" y="0"/>
                  </a:lnTo>
                  <a:lnTo>
                    <a:pt x="1790700" y="0"/>
                  </a:lnTo>
                  <a:lnTo>
                    <a:pt x="1790700" y="0"/>
                  </a:lnTo>
                  <a:lnTo>
                    <a:pt x="1790700" y="2047176"/>
                  </a:lnTo>
                  <a:cubicBezTo>
                    <a:pt x="1790700" y="2151019"/>
                    <a:pt x="1706519" y="2235200"/>
                    <a:pt x="1602676" y="2235200"/>
                  </a:cubicBezTo>
                  <a:close/>
                </a:path>
              </a:pathLst>
            </a:custGeom>
            <a:solidFill>
              <a:srgbClr val="FFDB69"/>
            </a:solidFill>
            <a:ln>
              <a:solidFill>
                <a:srgbClr val="FEC16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25326" tIns="270257" rIns="325327" bIns="325326" spcCol="1270"/>
            <a:lstStyle/>
            <a:p>
              <a:pPr marL="0" marR="0" lvl="0" indent="0" algn="ctr" defTabSz="16891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6941560" y="2606219"/>
              <a:ext cx="1790680" cy="1341405"/>
            </a:xfrm>
            <a:prstGeom prst="roundRect">
              <a:avLst>
                <a:gd name="adj" fmla="val 10000"/>
              </a:avLst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EC16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任意多边形 14"/>
            <p:cNvSpPr/>
            <p:nvPr/>
          </p:nvSpPr>
          <p:spPr>
            <a:xfrm>
              <a:off x="6941560" y="4034376"/>
              <a:ext cx="1790680" cy="1372853"/>
            </a:xfrm>
            <a:custGeom>
              <a:avLst/>
              <a:gdLst>
                <a:gd name="connsiteX0" fmla="*/ 188024 w 1790700"/>
                <a:gd name="connsiteY0" fmla="*/ 0 h 2235200"/>
                <a:gd name="connsiteX1" fmla="*/ 1602677 w 1790700"/>
                <a:gd name="connsiteY1" fmla="*/ 0 h 2235200"/>
                <a:gd name="connsiteX2" fmla="*/ 1790701 w 1790700"/>
                <a:gd name="connsiteY2" fmla="*/ 188024 h 2235200"/>
                <a:gd name="connsiteX3" fmla="*/ 1790700 w 1790700"/>
                <a:gd name="connsiteY3" fmla="*/ 2235200 h 2235200"/>
                <a:gd name="connsiteX4" fmla="*/ 1790700 w 1790700"/>
                <a:gd name="connsiteY4" fmla="*/ 2235200 h 2235200"/>
                <a:gd name="connsiteX5" fmla="*/ 0 w 1790700"/>
                <a:gd name="connsiteY5" fmla="*/ 2235200 h 2235200"/>
                <a:gd name="connsiteX6" fmla="*/ 0 w 1790700"/>
                <a:gd name="connsiteY6" fmla="*/ 2235200 h 2235200"/>
                <a:gd name="connsiteX7" fmla="*/ 0 w 1790700"/>
                <a:gd name="connsiteY7" fmla="*/ 188024 h 2235200"/>
                <a:gd name="connsiteX8" fmla="*/ 188024 w 1790700"/>
                <a:gd name="connsiteY8" fmla="*/ 0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0700" h="2235200">
                  <a:moveTo>
                    <a:pt x="1602676" y="2235200"/>
                  </a:moveTo>
                  <a:lnTo>
                    <a:pt x="188023" y="2235200"/>
                  </a:lnTo>
                  <a:cubicBezTo>
                    <a:pt x="84180" y="2235200"/>
                    <a:pt x="0" y="2151019"/>
                    <a:pt x="0" y="2047176"/>
                  </a:cubicBezTo>
                  <a:cubicBezTo>
                    <a:pt x="0" y="1364784"/>
                    <a:pt x="0" y="682392"/>
                    <a:pt x="0" y="0"/>
                  </a:cubicBezTo>
                  <a:lnTo>
                    <a:pt x="0" y="0"/>
                  </a:lnTo>
                  <a:lnTo>
                    <a:pt x="1790700" y="0"/>
                  </a:lnTo>
                  <a:lnTo>
                    <a:pt x="1790700" y="0"/>
                  </a:lnTo>
                  <a:lnTo>
                    <a:pt x="1790700" y="2047176"/>
                  </a:lnTo>
                  <a:cubicBezTo>
                    <a:pt x="1790700" y="2151019"/>
                    <a:pt x="1706519" y="2235200"/>
                    <a:pt x="1602676" y="2235200"/>
                  </a:cubicBezTo>
                  <a:close/>
                </a:path>
              </a:pathLst>
            </a:custGeom>
            <a:solidFill>
              <a:srgbClr val="FFDB69"/>
            </a:solidFill>
            <a:ln>
              <a:solidFill>
                <a:srgbClr val="FEC16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25326" tIns="270257" rIns="325326" bIns="325326" spcCol="1270"/>
            <a:lstStyle/>
            <a:p>
              <a:pPr marL="0" marR="0" lvl="0" indent="0" algn="ctr" defTabSz="16891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531" name="矩形 19"/>
          <p:cNvSpPr/>
          <p:nvPr/>
        </p:nvSpPr>
        <p:spPr>
          <a:xfrm>
            <a:off x="1835468" y="4001770"/>
            <a:ext cx="2108200" cy="1939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烟花爆竹类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容易爆炸，引发火灾。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22532" name="矩形 20"/>
          <p:cNvSpPr/>
          <p:nvPr/>
        </p:nvSpPr>
        <p:spPr>
          <a:xfrm>
            <a:off x="5086350" y="3922395"/>
            <a:ext cx="2019300" cy="1662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酒精汽油类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容易燃烧，引发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火灾。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3" name="矩形 21"/>
          <p:cNvSpPr/>
          <p:nvPr/>
        </p:nvSpPr>
        <p:spPr>
          <a:xfrm>
            <a:off x="8201660" y="4103370"/>
            <a:ext cx="2312988" cy="19069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爆炸品</a:t>
            </a: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容易爆炸，爆炸时威力大，具有破坏性和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危害性。</a:t>
            </a:r>
            <a:endParaRPr lang="zh-CN" altLang="en-US" sz="2000" dirty="0"/>
          </a:p>
        </p:txBody>
      </p:sp>
      <p:sp>
        <p:nvSpPr>
          <p:cNvPr id="22534" name="矩形 22"/>
          <p:cNvSpPr/>
          <p:nvPr/>
        </p:nvSpPr>
        <p:spPr>
          <a:xfrm>
            <a:off x="674370" y="413703"/>
            <a:ext cx="34340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EE3C16"/>
                </a:solidFill>
                <a:ea typeface="微软雅黑" panose="020B0503020204020204" pitchFamily="34" charset="-122"/>
              </a:rPr>
              <a:t>常见易燃易爆物品</a:t>
            </a:r>
            <a:endParaRPr lang="zh-CN" altLang="en-US" b="1" dirty="0">
              <a:solidFill>
                <a:srgbClr val="EE3C16"/>
              </a:solidFill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2531" name="图片 1" descr="安全对错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683260"/>
            <a:ext cx="2425065" cy="88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296670" y="2861310"/>
            <a:ext cx="946086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4000" b="1">
                <a:solidFill>
                  <a:schemeClr val="accent4"/>
                </a:solidFill>
                <a:effectLst/>
              </a:rPr>
              <a:t>我们来看一看，下图中的小朋友做得对吗？</a:t>
            </a:r>
            <a:endParaRPr lang="zh-CN" altLang="en-US" sz="4000" b="1">
              <a:solidFill>
                <a:schemeClr val="accent4"/>
              </a:solidFill>
              <a:effectLst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图片 5" descr="C:\Users\Administrator\Desktop\漫画分类-平台水印版\幼儿园大班\安安全全坐火车8.jpg安安全全坐火车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371090" y="1608455"/>
            <a:ext cx="6327775" cy="4429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1" name="Text Box 5"/>
          <p:cNvSpPr txBox="1"/>
          <p:nvPr/>
        </p:nvSpPr>
        <p:spPr>
          <a:xfrm>
            <a:off x="6416675" y="2287270"/>
            <a:ext cx="1944688" cy="39401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50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√</a:t>
            </a:r>
            <a:endParaRPr lang="zh-CN" altLang="en-US" sz="25000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76" name="圆角矩形标注 5"/>
          <p:cNvSpPr/>
          <p:nvPr/>
        </p:nvSpPr>
        <p:spPr>
          <a:xfrm>
            <a:off x="2192655" y="782955"/>
            <a:ext cx="8011160" cy="825500"/>
          </a:xfrm>
          <a:prstGeom prst="wedgeRoundRectCallout">
            <a:avLst>
              <a:gd name="adj1" fmla="val -32310"/>
              <a:gd name="adj2" fmla="val 67648"/>
              <a:gd name="adj3" fmla="val 16667"/>
            </a:avLst>
          </a:prstGeom>
          <a:solidFill>
            <a:srgbClr val="FEF1DA"/>
          </a:solidFill>
          <a:ln w="9525" cap="flat" cmpd="sng">
            <a:solidFill>
              <a:srgbClr val="FEC16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400" b="1" dirty="0">
              <a:ea typeface="微软雅黑" panose="020B0503020204020204" pitchFamily="34" charset="-122"/>
            </a:endParaRPr>
          </a:p>
        </p:txBody>
      </p:sp>
      <p:sp>
        <p:nvSpPr>
          <p:cNvPr id="28677" name="矩形 6"/>
          <p:cNvSpPr/>
          <p:nvPr/>
        </p:nvSpPr>
        <p:spPr>
          <a:xfrm>
            <a:off x="2507615" y="934720"/>
            <a:ext cx="7696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CC00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在火车站台上时，站在安全白线或黄线后面等待。 </a:t>
            </a:r>
            <a:endParaRPr lang="zh-CN" altLang="en-US" sz="2800" b="1" dirty="0">
              <a:solidFill>
                <a:srgbClr val="CC00CC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图片 5" descr="C:\Users\Administrator\Desktop\漫画分类-平台水印版\幼儿园大班\安安全全坐火车9.jpg安安全全坐火车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626995" y="1913890"/>
            <a:ext cx="5982970" cy="4188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Text Box 5"/>
          <p:cNvSpPr txBox="1"/>
          <p:nvPr/>
        </p:nvSpPr>
        <p:spPr>
          <a:xfrm>
            <a:off x="3853180" y="3159125"/>
            <a:ext cx="2624138" cy="39382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50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zh-CN" altLang="en-US" sz="25000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00" name="圆角矩形标注 5"/>
          <p:cNvSpPr/>
          <p:nvPr/>
        </p:nvSpPr>
        <p:spPr>
          <a:xfrm>
            <a:off x="2804160" y="841375"/>
            <a:ext cx="5177790" cy="825500"/>
          </a:xfrm>
          <a:prstGeom prst="wedgeRoundRectCallout">
            <a:avLst>
              <a:gd name="adj1" fmla="val -19528"/>
              <a:gd name="adj2" fmla="val 84384"/>
              <a:gd name="adj3" fmla="val 16667"/>
            </a:avLst>
          </a:prstGeom>
          <a:solidFill>
            <a:srgbClr val="FEF1DA"/>
          </a:solidFill>
          <a:ln w="9525" cap="flat" cmpd="sng">
            <a:solidFill>
              <a:srgbClr val="FEC16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400" b="1" dirty="0">
              <a:ea typeface="微软雅黑" panose="020B0503020204020204" pitchFamily="34" charset="-122"/>
            </a:endParaRPr>
          </a:p>
        </p:txBody>
      </p:sp>
      <p:sp>
        <p:nvSpPr>
          <p:cNvPr id="29701" name="矩形 6"/>
          <p:cNvSpPr/>
          <p:nvPr/>
        </p:nvSpPr>
        <p:spPr>
          <a:xfrm>
            <a:off x="1986280" y="993140"/>
            <a:ext cx="72637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CC00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乘坐火车时将身体伸出车窗外。 </a:t>
            </a:r>
            <a:endParaRPr lang="zh-CN" altLang="en-US" sz="2800" b="1" dirty="0">
              <a:solidFill>
                <a:srgbClr val="CC00CC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图片 5" descr="C:\Users\Administrator\Desktop\漫画分类-平台水印版\幼儿园大班\安安全全坐火车10.jpg安安全全坐火车1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31035" y="942975"/>
            <a:ext cx="7831455" cy="5481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Text Box 5"/>
          <p:cNvSpPr txBox="1"/>
          <p:nvPr/>
        </p:nvSpPr>
        <p:spPr>
          <a:xfrm>
            <a:off x="2030730" y="3241675"/>
            <a:ext cx="2624138" cy="39401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50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zh-CN" altLang="en-US" sz="25000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24" name="圆角矩形标注 5"/>
          <p:cNvSpPr/>
          <p:nvPr/>
        </p:nvSpPr>
        <p:spPr>
          <a:xfrm>
            <a:off x="3491865" y="791210"/>
            <a:ext cx="5208270" cy="825500"/>
          </a:xfrm>
          <a:prstGeom prst="wedgeRoundRectCallout">
            <a:avLst>
              <a:gd name="adj1" fmla="val -32310"/>
              <a:gd name="adj2" fmla="val 67648"/>
              <a:gd name="adj3" fmla="val 16667"/>
            </a:avLst>
          </a:prstGeom>
          <a:solidFill>
            <a:srgbClr val="FEF1DA"/>
          </a:solidFill>
          <a:ln w="9525" cap="flat" cmpd="sng">
            <a:solidFill>
              <a:srgbClr val="FEC16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400" b="1" dirty="0">
              <a:ea typeface="微软雅黑" panose="020B0503020204020204" pitchFamily="34" charset="-122"/>
            </a:endParaRPr>
          </a:p>
        </p:txBody>
      </p:sp>
      <p:sp>
        <p:nvSpPr>
          <p:cNvPr id="30725" name="矩形 6"/>
          <p:cNvSpPr/>
          <p:nvPr/>
        </p:nvSpPr>
        <p:spPr>
          <a:xfrm>
            <a:off x="3544570" y="942975"/>
            <a:ext cx="51034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CC00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火车行驶时在车厢内跑来跑去。 </a:t>
            </a:r>
            <a:endParaRPr lang="zh-CN" altLang="en-US" sz="2800" b="1" dirty="0">
              <a:solidFill>
                <a:srgbClr val="CC00CC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图片 5" descr="C:\Users\Administrator\Desktop\漫画分类-平台水印版\幼儿园大班\安安全全坐火车11.jpg安安全全坐火车1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220595" y="1445895"/>
            <a:ext cx="6902450" cy="4831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3" name="Text Box 5"/>
          <p:cNvSpPr txBox="1"/>
          <p:nvPr/>
        </p:nvSpPr>
        <p:spPr>
          <a:xfrm>
            <a:off x="6783705" y="2602230"/>
            <a:ext cx="1944688" cy="39401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50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√</a:t>
            </a:r>
            <a:endParaRPr lang="zh-CN" altLang="en-US" sz="25000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48" name="圆角矩形标注 5"/>
          <p:cNvSpPr/>
          <p:nvPr/>
        </p:nvSpPr>
        <p:spPr>
          <a:xfrm>
            <a:off x="1914525" y="994410"/>
            <a:ext cx="6200140" cy="79883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FEF1DA"/>
          </a:solidFill>
          <a:ln w="9525" cap="flat" cmpd="sng">
            <a:solidFill>
              <a:srgbClr val="FEC16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400" b="1" dirty="0">
              <a:ea typeface="微软雅黑" panose="020B0503020204020204" pitchFamily="34" charset="-122"/>
            </a:endParaRPr>
          </a:p>
        </p:txBody>
      </p:sp>
      <p:sp>
        <p:nvSpPr>
          <p:cNvPr id="31749" name="矩形 1"/>
          <p:cNvSpPr/>
          <p:nvPr/>
        </p:nvSpPr>
        <p:spPr>
          <a:xfrm>
            <a:off x="2038350" y="937260"/>
            <a:ext cx="8766175" cy="6915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600" b="1" dirty="0">
                <a:solidFill>
                  <a:srgbClr val="CC00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不在站台上乱跑，紧紧地拉住大人的手。</a:t>
            </a:r>
            <a:endParaRPr lang="zh-CN" altLang="en-US" sz="2600" b="1" dirty="0">
              <a:solidFill>
                <a:srgbClr val="CC00CC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ldLvl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830705" y="4906645"/>
            <a:ext cx="8763000" cy="1262380"/>
          </a:xfrm>
          <a:prstGeom prst="wedgeRectCallout">
            <a:avLst>
              <a:gd name="adj1" fmla="val 26807"/>
              <a:gd name="adj2" fmla="val -63238"/>
            </a:avLst>
          </a:prstGeom>
          <a:solidFill>
            <a:schemeClr val="bg2">
              <a:lumMod val="20000"/>
              <a:lumOff val="80000"/>
              <a:alpha val="64000"/>
            </a:schemeClr>
          </a:solidFill>
          <a:ln w="12700">
            <a:solidFill>
              <a:srgbClr val="C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2772" name="矩形 1"/>
          <p:cNvSpPr/>
          <p:nvPr/>
        </p:nvSpPr>
        <p:spPr>
          <a:xfrm>
            <a:off x="6750050" y="2174875"/>
            <a:ext cx="4290060" cy="17703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FF0000"/>
                </a:solidFill>
                <a:ea typeface="微软雅黑" panose="020B0503020204020204" pitchFamily="34" charset="-122"/>
              </a:rPr>
              <a:t>乘火车时，如果个人物品不小心掉落到轨道上，这个时候你应该怎么办呢？</a:t>
            </a:r>
            <a:endParaRPr lang="zh-CN" altLang="en-US" sz="2800" b="1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2773" name="矩形 2"/>
          <p:cNvSpPr/>
          <p:nvPr/>
        </p:nvSpPr>
        <p:spPr>
          <a:xfrm>
            <a:off x="1950085" y="5088255"/>
            <a:ext cx="8436610" cy="891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CC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要请站台的工作人员协助，不能自己跳到轨道里拿哦，就算是爸爸妈妈也不能跳下去拿。</a:t>
            </a:r>
            <a:endParaRPr lang="zh-CN" altLang="en-US" sz="2000" dirty="0">
              <a:solidFill>
                <a:srgbClr val="CC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你知道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775" y="330835"/>
            <a:ext cx="1986915" cy="7289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2067" t="1788" r="5555" b="5468"/>
          <a:stretch>
            <a:fillRect/>
          </a:stretch>
        </p:blipFill>
        <p:spPr>
          <a:xfrm>
            <a:off x="1384935" y="1481455"/>
            <a:ext cx="5156835" cy="3157220"/>
          </a:xfrm>
          <a:prstGeom prst="round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3" r:link="rId4"/>
          <a:stretch>
            <a:fillRect/>
          </a:stretch>
        </p:blipFill>
        <p:spPr>
          <a:xfrm>
            <a:off x="2802890" y="713740"/>
            <a:ext cx="2857500" cy="3810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8" name="矩形 3"/>
          <p:cNvSpPr/>
          <p:nvPr/>
        </p:nvSpPr>
        <p:spPr>
          <a:xfrm>
            <a:off x="1162685" y="2514283"/>
            <a:ext cx="5867400" cy="2030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2800" b="1" dirty="0">
                <a:solidFill>
                  <a:srgbClr val="3C8C93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小朋友</a:t>
            </a:r>
            <a:r>
              <a:rPr lang="zh-CN" altLang="en-US" sz="2800" b="1" dirty="0">
                <a:solidFill>
                  <a:srgbClr val="3C8C93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800" b="1" dirty="0">
                <a:solidFill>
                  <a:srgbClr val="3C8C93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坐火车</a:t>
            </a:r>
            <a:r>
              <a:rPr lang="zh-CN" altLang="en-US" sz="2800" b="1" dirty="0">
                <a:solidFill>
                  <a:srgbClr val="3C8C93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800" b="1" dirty="0">
                <a:solidFill>
                  <a:srgbClr val="3C8C93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等待站在黄线后。</a:t>
            </a:r>
            <a:endParaRPr lang="zh-CN" altLang="zh-CN" sz="2800" b="1" dirty="0">
              <a:solidFill>
                <a:srgbClr val="3C8C93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28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勿将身体伸窗外</a:t>
            </a:r>
            <a:r>
              <a:rPr lang="zh-CN" altLang="en-US" sz="28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8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车厢里面不要跑。</a:t>
            </a:r>
            <a:endParaRPr lang="zh-CN" altLang="zh-CN" sz="2800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2800" b="1" dirty="0">
                <a:solidFill>
                  <a:srgbClr val="3C8C93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紧紧拉住妈妈手</a:t>
            </a:r>
            <a:r>
              <a:rPr lang="zh-CN" altLang="en-US" sz="2800" b="1" dirty="0">
                <a:solidFill>
                  <a:srgbClr val="3C8C93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800" b="1" dirty="0">
                <a:solidFill>
                  <a:srgbClr val="3C8C93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安安全全坐火车。</a:t>
            </a:r>
            <a:endParaRPr lang="zh-CN" altLang="zh-CN" sz="2800" b="1" dirty="0">
              <a:solidFill>
                <a:srgbClr val="3C8C93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安全儿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0815" y="1188720"/>
            <a:ext cx="2181225" cy="800100"/>
          </a:xfrm>
          <a:prstGeom prst="rect">
            <a:avLst/>
          </a:prstGeom>
        </p:spPr>
      </p:pic>
      <p:pic>
        <p:nvPicPr>
          <p:cNvPr id="37890" name="图片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1340" y="1188720"/>
            <a:ext cx="2838450" cy="35639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2" name="Picture 5" descr="C:\Users\dell\Desktop\ppt用到的各种小标签\随堂测评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6445" y="306705"/>
            <a:ext cx="1880870" cy="12839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矩形 1"/>
          <p:cNvSpPr/>
          <p:nvPr/>
        </p:nvSpPr>
        <p:spPr>
          <a:xfrm>
            <a:off x="1433195" y="1499235"/>
            <a:ext cx="8910320" cy="4246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1.火车行驶时，小朋友不可以在车厢里跑来跑去。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    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2.在火车站候车室等车时，小明和小强互相追逐打闹。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    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3.乘坐火车时，凯凯将头、手伸出窗外。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    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4.在火车站台等候上车时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，不应该拥挤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，要有秩序地站在黄线或白线后面等待。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    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5.火车进站后，列车员还没有打开车门，明明就着急地要下车，使劲拍打车门。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    </a:t>
            </a:r>
            <a:r>
              <a:rPr 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43395" y="5417820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参考答案：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1.A  2.B  3.B  4.A  5.B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9" name="Text Box 3"/>
          <p:cNvSpPr txBox="1"/>
          <p:nvPr/>
        </p:nvSpPr>
        <p:spPr>
          <a:xfrm>
            <a:off x="2976245" y="2196465"/>
            <a:ext cx="649922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50000"/>
              </a:spcBef>
              <a:buNone/>
            </a:pPr>
            <a:r>
              <a:rPr lang="zh-CN" altLang="en-US" sz="4000" b="1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小朋友们，平时你们是乘坐什么交通工具出去玩的呢？</a:t>
            </a:r>
            <a:endParaRPr lang="zh-CN" altLang="en-US" sz="4000" b="1" dirty="0">
              <a:solidFill>
                <a:schemeClr val="accent4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交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910" y="1940560"/>
            <a:ext cx="1304925" cy="781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飞机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9555" y="3121025"/>
            <a:ext cx="5753100" cy="3479800"/>
          </a:xfrm>
          <a:prstGeom prst="rect">
            <a:avLst/>
          </a:prstGeom>
          <a:noFill/>
          <a:ln w="9525">
            <a:noFill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23" name="Picture 3" descr="201203132029536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570" y="95250"/>
            <a:ext cx="5272088" cy="4043363"/>
          </a:xfrm>
          <a:prstGeom prst="rect">
            <a:avLst/>
          </a:prstGeom>
          <a:noFill/>
          <a:ln w="9525">
            <a:noFill/>
          </a:ln>
          <a:effectLst>
            <a:outerShdw dist="107763" dir="13499999" algn="ctr" rotWithShape="0">
              <a:srgbClr val="808080">
                <a:alpha val="50000"/>
              </a:srgbClr>
            </a:outerShdw>
          </a:effectLst>
        </p:spPr>
      </p:pic>
      <p:sp>
        <p:nvSpPr>
          <p:cNvPr id="5124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05015" y="1612900"/>
            <a:ext cx="1470025" cy="7699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4400" kern="1200" cap="none" spc="0" normalizeH="0" baseline="0" noProof="0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汽</a:t>
            </a:r>
            <a:r>
              <a:rPr kumimoji="0" lang="en-US" altLang="zh-CN" sz="4400" kern="1200" cap="none" spc="0" normalizeH="0" baseline="0" noProof="0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</a:t>
            </a:r>
            <a:r>
              <a:rPr kumimoji="0" lang="zh-CN" sz="4400" kern="1200" cap="none" spc="0" normalizeH="0" baseline="0" noProof="0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车</a:t>
            </a:r>
            <a:endParaRPr kumimoji="0" lang="zh-CN" sz="4400" kern="1200" cap="none" spc="0" normalizeH="0" baseline="0" noProof="0" dirty="0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23540" y="4535170"/>
            <a:ext cx="1470025" cy="7699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400" kern="1200" cap="none" spc="0" normalizeH="0" baseline="0" noProof="0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飞 机</a:t>
            </a:r>
            <a:endParaRPr kumimoji="0" lang="zh-CN" altLang="en-US" sz="4400" kern="1200" cap="none" spc="0" normalizeH="0" baseline="0" noProof="0" dirty="0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 animBg="1"/>
      <p:bldP spid="51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Redocn_201207231533077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05" y="2239010"/>
            <a:ext cx="6107113" cy="4191000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147" name="Picture 3" descr="轮船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2935" y="4445"/>
            <a:ext cx="4204970" cy="4114800"/>
          </a:xfrm>
          <a:prstGeom prst="rect">
            <a:avLst/>
          </a:prstGeom>
          <a:noFill/>
          <a:ln w="9525">
            <a:noFill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904490" y="905510"/>
            <a:ext cx="1470025" cy="7699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400" kern="1200" cap="none" spc="0" normalizeH="0" baseline="0" noProof="0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火 车</a:t>
            </a:r>
            <a:endParaRPr kumimoji="0" lang="zh-CN" altLang="en-US" sz="4400" kern="1200" cap="none" spc="0" normalizeH="0" baseline="0" noProof="0" dirty="0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552815" y="4845685"/>
            <a:ext cx="1470025" cy="7699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400" kern="1200" cap="none" spc="0" normalizeH="0" baseline="0" noProof="0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轮 船</a:t>
            </a:r>
            <a:endParaRPr kumimoji="0" lang="zh-CN" altLang="en-US" sz="4400" kern="1200" cap="none" spc="0" normalizeH="0" baseline="0" noProof="0" dirty="0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  <p:bldP spid="614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1025" y="1589405"/>
            <a:ext cx="7615555" cy="4900295"/>
          </a:xfrm>
          <a:prstGeom prst="rect">
            <a:avLst/>
          </a:prstGeom>
        </p:spPr>
      </p:pic>
      <p:sp>
        <p:nvSpPr>
          <p:cNvPr id="5" name="Text Box 3"/>
          <p:cNvSpPr txBox="1"/>
          <p:nvPr/>
        </p:nvSpPr>
        <p:spPr>
          <a:xfrm>
            <a:off x="2628900" y="574675"/>
            <a:ext cx="69342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50000"/>
              </a:spcBef>
              <a:buNone/>
            </a:pPr>
            <a:r>
              <a:rPr lang="zh-CN" altLang="en-US" sz="4000" b="1" dirty="0">
                <a:solidFill>
                  <a:srgbClr val="EE3C1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说一说你开心的旅游经历吧</a:t>
            </a:r>
            <a:endParaRPr lang="zh-CN" altLang="en-US" sz="4000" b="1" dirty="0">
              <a:solidFill>
                <a:srgbClr val="EE3C1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 descr="交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" y="342900"/>
            <a:ext cx="1304925" cy="781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044575" y="2650490"/>
            <a:ext cx="9963785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marR="0" defTabSz="914400">
              <a:lnSpc>
                <a:spcPct val="150000"/>
              </a:lnSpc>
              <a:buClrTx/>
              <a:buSzTx/>
              <a:defRPr/>
            </a:pPr>
            <a:r>
              <a:rPr kumimoji="0" lang="zh-CN" altLang="en-US" sz="4000" b="1" kern="1200" cap="none" spc="0" normalizeH="0" baseline="0" noProof="0" dirty="0">
                <a:solidFill>
                  <a:schemeClr val="accent4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 下面让我们来看一看皮皮猴的火车之旅吧！</a:t>
            </a:r>
            <a:endParaRPr kumimoji="0" lang="zh-CN" altLang="en-US" sz="4000" b="1" kern="1200" cap="none" spc="0" normalizeH="0" baseline="0" noProof="0" dirty="0">
              <a:solidFill>
                <a:schemeClr val="accent4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 descr="安全故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" y="655320"/>
            <a:ext cx="2181225" cy="8001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17780" y="6784975"/>
            <a:ext cx="12226713" cy="101600"/>
          </a:xfrm>
          <a:prstGeom prst="rect">
            <a:avLst/>
          </a:prstGeom>
          <a:solidFill>
            <a:schemeClr val="accent2">
              <a:lumMod val="60000"/>
              <a:lumOff val="40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10242" name="椭圆形标注 2"/>
          <p:cNvSpPr/>
          <p:nvPr/>
        </p:nvSpPr>
        <p:spPr>
          <a:xfrm>
            <a:off x="1417003" y="419100"/>
            <a:ext cx="9067800" cy="952500"/>
          </a:xfrm>
          <a:prstGeom prst="wedgeEllipseCallout">
            <a:avLst>
              <a:gd name="adj1" fmla="val -21185"/>
              <a:gd name="adj2" fmla="val 73255"/>
            </a:avLst>
          </a:prstGeom>
          <a:solidFill>
            <a:schemeClr val="bg1"/>
          </a:solidFill>
          <a:ln w="19050" cap="flat" cmpd="sng">
            <a:solidFill>
              <a:srgbClr val="A1573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10244" name="矩形 1"/>
          <p:cNvSpPr/>
          <p:nvPr/>
        </p:nvSpPr>
        <p:spPr>
          <a:xfrm>
            <a:off x="1915478" y="441325"/>
            <a:ext cx="8686800" cy="783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000" dirty="0">
                <a:solidFill>
                  <a:srgbClr val="CC00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皮皮猴和他的小伙伴们打算坐火车去游乐园玩。</a:t>
            </a:r>
            <a:endParaRPr lang="zh-CN" altLang="en-US" sz="3000" dirty="0">
              <a:solidFill>
                <a:srgbClr val="CC00CC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5795" y="1371600"/>
            <a:ext cx="8360410" cy="52768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:\Users\Administrator\Desktop\漫画分类-平台水印版\幼儿园大班\安安全全坐火车2.jpg安安全全坐火车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09625" y="302260"/>
            <a:ext cx="9597390" cy="6718300"/>
          </a:xfrm>
          <a:prstGeom prst="rect">
            <a:avLst/>
          </a:prstGeom>
        </p:spPr>
      </p:pic>
      <p:sp>
        <p:nvSpPr>
          <p:cNvPr id="11267" name="椭圆形标注 3"/>
          <p:cNvSpPr/>
          <p:nvPr/>
        </p:nvSpPr>
        <p:spPr>
          <a:xfrm>
            <a:off x="4832350" y="201930"/>
            <a:ext cx="6477000" cy="2020888"/>
          </a:xfrm>
          <a:prstGeom prst="wedgeEllipseCallout">
            <a:avLst>
              <a:gd name="adj1" fmla="val -21185"/>
              <a:gd name="adj2" fmla="val 73255"/>
            </a:avLst>
          </a:prstGeom>
          <a:solidFill>
            <a:schemeClr val="bg1"/>
          </a:solidFill>
          <a:ln w="19050" cap="flat" cmpd="sng">
            <a:solidFill>
              <a:srgbClr val="A1573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2" name="Text Box 3"/>
          <p:cNvSpPr txBox="1"/>
          <p:nvPr/>
        </p:nvSpPr>
        <p:spPr>
          <a:xfrm>
            <a:off x="5546090" y="612775"/>
            <a:ext cx="5334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CC00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在站台等车时，小黄鸭拉住探头探脑的大眼猫，要求他站在黄线后面。</a:t>
            </a:r>
            <a:endParaRPr lang="zh-CN" altLang="en-US" sz="2400" dirty="0">
              <a:solidFill>
                <a:srgbClr val="CC00CC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</p:bldLst>
  </p:timing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4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UNIT_PLACING_PICTURE_USER_VIEWPORT" val="{&quot;height&quot;:5480,&quot;width&quot;:9060}"/>
  <p:tag name="REFSHAPE" val="318944116"/>
</p:tagLst>
</file>

<file path=ppt/tags/tag53.xml><?xml version="1.0" encoding="utf-8"?>
<p:tagLst xmlns:p="http://schemas.openxmlformats.org/presentationml/2006/main">
  <p:tag name="KSO_WM_UNIT_PLACING_PICTURE_USER_VIEWPORT" val="{&quot;height&quot;:6367.5007874015746,&quot;width&quot;:8302.5007874015755}"/>
  <p:tag name="REFSHAPE" val="318944388"/>
</p:tagLst>
</file>

<file path=ppt/tags/tag54.xml><?xml version="1.0" encoding="utf-8"?>
<p:tagLst xmlns:p="http://schemas.openxmlformats.org/presentationml/2006/main">
  <p:tag name="REFSHAPE" val="318944252"/>
</p:tagLst>
</file>

<file path=ppt/tags/tag55.xml><?xml version="1.0" encoding="utf-8"?>
<p:tagLst xmlns:p="http://schemas.openxmlformats.org/presentationml/2006/main">
  <p:tag name="REFSHAPE" val="318942484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988</Words>
  <Application>WPS 演示</Application>
  <PresentationFormat>宽屏</PresentationFormat>
  <Paragraphs>104</Paragraphs>
  <Slides>29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Arial Unicode MS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给你个华丽丽的背影</cp:lastModifiedBy>
  <cp:revision>176</cp:revision>
  <dcterms:created xsi:type="dcterms:W3CDTF">2020-06-10T01:58:00Z</dcterms:created>
  <dcterms:modified xsi:type="dcterms:W3CDTF">2023-12-04T05:13:53Z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A3369E4F88F4410AAD2DEEDA55E50AB1_13</vt:lpwstr>
  </property>
</Properties>
</file>