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9" r:id="rId3"/>
    <p:sldId id="341" r:id="rId4"/>
    <p:sldId id="294" r:id="rId5"/>
    <p:sldId id="293" r:id="rId6"/>
    <p:sldId id="364" r:id="rId7"/>
    <p:sldId id="265" r:id="rId8"/>
    <p:sldId id="342" r:id="rId9"/>
    <p:sldId id="267" r:id="rId10"/>
    <p:sldId id="343" r:id="rId11"/>
    <p:sldId id="344" r:id="rId12"/>
    <p:sldId id="297" r:id="rId13"/>
    <p:sldId id="335" r:id="rId14"/>
    <p:sldId id="336" r:id="rId15"/>
    <p:sldId id="337" r:id="rId16"/>
    <p:sldId id="345" r:id="rId17"/>
    <p:sldId id="286" r:id="rId18"/>
    <p:sldId id="346" r:id="rId19"/>
    <p:sldId id="290" r:id="rId20"/>
    <p:sldId id="340" r:id="rId21"/>
    <p:sldId id="302" r:id="rId22"/>
    <p:sldId id="287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37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57" y="378"/>
      </p:cViewPr>
      <p:guideLst>
        <p:guide orient="horz" pos="2172"/>
        <p:guide pos="37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77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7" y="0"/>
            <a:ext cx="12187767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07433" y="3336079"/>
            <a:ext cx="11802533" cy="107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26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6" name="图片 4"/>
          <p:cNvPicPr>
            <a:picLocks noChangeAspect="1"/>
          </p:cNvPicPr>
          <p:nvPr userDrawn="1"/>
        </p:nvPicPr>
        <p:blipFill>
          <a:blip r:embed="rId3"/>
          <a:srcRect t="40474" b="37589"/>
          <a:stretch>
            <a:fillRect/>
          </a:stretch>
        </p:blipFill>
        <p:spPr>
          <a:xfrm>
            <a:off x="2679700" y="-12700"/>
            <a:ext cx="6858000" cy="15049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/>
          <p:cNvPicPr>
            <a:picLocks noChangeAspect="1" noChangeArrowheads="1"/>
          </p:cNvPicPr>
          <p:nvPr/>
        </p:nvPicPr>
        <p:blipFill rotWithShape="1">
          <a:blip r:embed="rId2"/>
          <a:srcRect l="34166" b="13906"/>
          <a:stretch>
            <a:fillRect/>
          </a:stretch>
        </p:blipFill>
        <p:spPr bwMode="auto">
          <a:xfrm>
            <a:off x="3928865" y="6021365"/>
            <a:ext cx="706031" cy="672227"/>
          </a:xfrm>
          <a:prstGeom prst="rect">
            <a:avLst/>
          </a:prstGeom>
          <a:noFill/>
          <a:ln>
            <a:noFill/>
          </a:ln>
          <a:effectLst>
            <a:outerShdw dir="16200000" rotWithShape="0">
              <a:prstClr val="black"/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62.xml"/><Relationship Id="rId22" Type="http://schemas.openxmlformats.org/officeDocument/2006/relationships/tags" Target="../tags/tag61.xml"/><Relationship Id="rId21" Type="http://schemas.openxmlformats.org/officeDocument/2006/relationships/tags" Target="../tags/tag60.xml"/><Relationship Id="rId20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8.xml"/><Relationship Id="rId18" Type="http://schemas.openxmlformats.org/officeDocument/2006/relationships/tags" Target="../tags/tag57.xml"/><Relationship Id="rId17" Type="http://schemas.openxmlformats.org/officeDocument/2006/relationships/image" Target="../media/image5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18.xml"/><Relationship Id="rId8" Type="http://schemas.openxmlformats.org/officeDocument/2006/relationships/tags" Target="../tags/tag69.xml"/><Relationship Id="rId7" Type="http://schemas.openxmlformats.org/officeDocument/2006/relationships/slide" Target="slide16.xml"/><Relationship Id="rId6" Type="http://schemas.openxmlformats.org/officeDocument/2006/relationships/tags" Target="../tags/tag68.xml"/><Relationship Id="rId5" Type="http://schemas.openxmlformats.org/officeDocument/2006/relationships/slide" Target="slide14.xml"/><Relationship Id="rId4" Type="http://schemas.openxmlformats.org/officeDocument/2006/relationships/tags" Target="../tags/tag67.xml"/><Relationship Id="rId3" Type="http://schemas.openxmlformats.org/officeDocument/2006/relationships/slide" Target="slide13.xml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8.xml"/><Relationship Id="rId1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0.xml"/><Relationship Id="rId2" Type="http://schemas.openxmlformats.org/officeDocument/2006/relationships/slide" Target="slide1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1.xml"/><Relationship Id="rId2" Type="http://schemas.openxmlformats.org/officeDocument/2006/relationships/slide" Target="slide11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2.xml"/><Relationship Id="rId2" Type="http://schemas.openxmlformats.org/officeDocument/2006/relationships/slide" Target="slide11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slide" Target="slide11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76.xml"/><Relationship Id="rId4" Type="http://schemas.openxmlformats.org/officeDocument/2006/relationships/slide" Target="slide11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6605" y="478155"/>
            <a:ext cx="1090612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48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kumimoji="1" lang="zh-CN" altLang="en-US" sz="48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4" y="478155"/>
            <a:ext cx="4428000" cy="29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36" y="478155"/>
            <a:ext cx="4428000" cy="29514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4" y="3712757"/>
            <a:ext cx="4428000" cy="27633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/>
          <a:stretch>
            <a:fillRect/>
          </a:stretch>
        </p:blipFill>
        <p:spPr>
          <a:xfrm>
            <a:off x="6926036" y="3712757"/>
            <a:ext cx="4428000" cy="2784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61925" y="220980"/>
            <a:ext cx="1193101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4400" b="1" spc="19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dirty="0" smtClean="0"/>
              <a:t>学习活动三：</a:t>
            </a:r>
            <a:endParaRPr lang="en-US" altLang="zh-CN" dirty="0" smtClean="0"/>
          </a:p>
          <a:p>
            <a:r>
              <a:rPr lang="zh-CN" altLang="en-US" b="0" dirty="0" smtClean="0"/>
              <a:t>    </a:t>
            </a:r>
            <a:r>
              <a:rPr lang="en-US" altLang="zh-CN" b="0" dirty="0" smtClean="0"/>
              <a:t>1.</a:t>
            </a:r>
            <a:r>
              <a:rPr lang="zh-CN" altLang="en-US" dirty="0" smtClean="0"/>
              <a:t>写一写：</a:t>
            </a:r>
            <a:r>
              <a:rPr lang="zh-CN" altLang="en-US" dirty="0"/>
              <a:t>默读课文第二自然段，你会用哪个词表达自己的感受？抓住关键词句，写写批注。</a:t>
            </a:r>
            <a:endParaRPr lang="zh-CN" altLang="en-US" dirty="0"/>
          </a:p>
          <a:p>
            <a:r>
              <a:rPr lang="zh-CN" altLang="en-US" dirty="0"/>
              <a:t> </a:t>
            </a:r>
            <a:r>
              <a:rPr lang="en-US" altLang="zh-CN" dirty="0"/>
              <a:t>   2.</a:t>
            </a:r>
            <a:r>
              <a:rPr lang="zh-CN" altLang="en-US" dirty="0"/>
              <a:t>说一说：用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u="sng" dirty="0" smtClean="0">
                <a:solidFill>
                  <a:schemeClr val="tx1"/>
                </a:solidFill>
                <a:sym typeface="+mn-ea"/>
              </a:rPr>
              <a:t>     </a:t>
            </a:r>
            <a:r>
              <a:rPr lang="en-US" altLang="zh-CN" u="sng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u="sng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，这就是真正的荷兰。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的句式和同桌交流，并说说理由。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02920" y="316865"/>
            <a:ext cx="11186160" cy="5239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条条运河之间的绿色低地上，黑白花牛，白头黑牛，白腰蓝嘴黑牛，在低头吃草。有的牛背上盖着防潮的毛毡。牛群吃草时非常专注，有时站立不动，仿佛正在思考着什么。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牛犊还未长大，却有了端庄的仪态。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老牛好似牛群的家长，无比威严。极目远眺，四周全是碧绿的丝绒般的草原和黑白两色的花牛。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这就是真正的荷兰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f8153f31919f2f45c4f36d4f21a503ba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l="30627" t="8864" r="27333"/>
          <a:stretch>
            <a:fillRect/>
          </a:stretch>
        </p:blipFill>
        <p:spPr>
          <a:xfrm>
            <a:off x="125730" y="5777865"/>
            <a:ext cx="448310" cy="878840"/>
          </a:xfrm>
          <a:prstGeom prst="rect">
            <a:avLst/>
          </a:prstGeom>
        </p:spPr>
      </p:pic>
      <p:pic>
        <p:nvPicPr>
          <p:cNvPr id="4" name="图片 3" descr="f8153f31919f2f45c4f36d4f21a503ba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30627" t="8864" r="27333"/>
          <a:stretch>
            <a:fillRect/>
          </a:stretch>
        </p:blipFill>
        <p:spPr>
          <a:xfrm>
            <a:off x="934085" y="5777865"/>
            <a:ext cx="448310" cy="878840"/>
          </a:xfrm>
          <a:prstGeom prst="rect">
            <a:avLst/>
          </a:prstGeom>
        </p:spPr>
      </p:pic>
      <p:pic>
        <p:nvPicPr>
          <p:cNvPr id="8" name="图片 7" descr="f8153f31919f2f45c4f36d4f21a503ba">
            <a:hlinkClick r:id="rId5" action="ppaction://hlinksldjum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rcRect l="30627" t="8864" r="27333"/>
          <a:stretch>
            <a:fillRect/>
          </a:stretch>
        </p:blipFill>
        <p:spPr>
          <a:xfrm>
            <a:off x="1742440" y="5777865"/>
            <a:ext cx="448310" cy="878840"/>
          </a:xfrm>
          <a:prstGeom prst="rect">
            <a:avLst/>
          </a:prstGeom>
        </p:spPr>
      </p:pic>
      <p:pic>
        <p:nvPicPr>
          <p:cNvPr id="9" name="图片 8" descr="f8153f31919f2f45c4f36d4f21a503ba">
            <a:hlinkClick r:id="rId7" action="ppaction://hlinksldjump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rcRect l="30627" t="8864" r="27333"/>
          <a:stretch>
            <a:fillRect/>
          </a:stretch>
        </p:blipFill>
        <p:spPr>
          <a:xfrm>
            <a:off x="2550795" y="5777865"/>
            <a:ext cx="448310" cy="878840"/>
          </a:xfrm>
          <a:prstGeom prst="rect">
            <a:avLst/>
          </a:prstGeom>
        </p:spPr>
      </p:pic>
      <p:sp>
        <p:nvSpPr>
          <p:cNvPr id="2" name="太阳形 1">
            <a:hlinkClick r:id="rId9" action="ppaction://hlinksldjump"/>
          </p:cNvPr>
          <p:cNvSpPr/>
          <p:nvPr/>
        </p:nvSpPr>
        <p:spPr>
          <a:xfrm>
            <a:off x="3248526" y="5742305"/>
            <a:ext cx="914400" cy="914400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96460" y="5910747"/>
            <a:ext cx="6992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u="sng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，这就是真正的荷兰。</a:t>
            </a:r>
            <a:endParaRPr lang="zh-CN" alt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02920" y="316865"/>
            <a:ext cx="11186160" cy="228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条条运河之间的绿色低地上，黑白花牛，白头黑牛，白腰蓝嘴黑牛，在低头吃草。有的牛背上盖着防潮的毛毡。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2" y="2516736"/>
            <a:ext cx="11077628" cy="41930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4057" y="1073249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低头吃草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" name="左箭头 5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0787380" y="6372225"/>
            <a:ext cx="979170" cy="485775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02920" y="316865"/>
            <a:ext cx="11186160" cy="154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牛群吃草时非常专注，有时站立不动，仿佛正在思考着什么。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8564" y="1792784"/>
            <a:ext cx="6878816" cy="4617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991948" y="1089660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6" name="左箭头 5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0787380" y="6372225"/>
            <a:ext cx="979170" cy="485775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02920" y="316865"/>
            <a:ext cx="11186160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牛犊还未长大，却有了端庄的仪态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。老牛好似牛群的家长，无比威严。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708595" y="321006"/>
            <a:ext cx="1296504" cy="77660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r="9292"/>
          <a:stretch>
            <a:fillRect/>
          </a:stretch>
        </p:blipFill>
        <p:spPr>
          <a:xfrm>
            <a:off x="723569" y="2488013"/>
            <a:ext cx="2364303" cy="38842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 r="31051"/>
          <a:stretch>
            <a:fillRect/>
          </a:stretch>
        </p:blipFill>
        <p:spPr>
          <a:xfrm>
            <a:off x="3458817" y="2488013"/>
            <a:ext cx="2313830" cy="38871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9" r="17305"/>
          <a:stretch>
            <a:fillRect/>
          </a:stretch>
        </p:blipFill>
        <p:spPr>
          <a:xfrm>
            <a:off x="6096000" y="2478947"/>
            <a:ext cx="2973787" cy="3893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685" y="2487930"/>
            <a:ext cx="2941320" cy="392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31" y="533072"/>
            <a:ext cx="6096000" cy="405765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534451" y="4920396"/>
            <a:ext cx="11186160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牛犊还未长大，却有了端庄的仪态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。老牛好似牛群的家长，无比威严。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左箭头 7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0787380" y="6372225"/>
            <a:ext cx="979170" cy="485775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4"/>
          <p:cNvPicPr>
            <a:picLocks noChangeAspect="1"/>
          </p:cNvPicPr>
          <p:nvPr/>
        </p:nvPicPr>
        <p:blipFill>
          <a:blip r:embed="rId1"/>
          <a:srcRect t="6403" b="35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矩形 28"/>
          <p:cNvSpPr/>
          <p:nvPr/>
        </p:nvSpPr>
        <p:spPr>
          <a:xfrm>
            <a:off x="686224" y="712957"/>
            <a:ext cx="10697633" cy="176720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535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53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极目远眺，四周全是碧绿的丝绒般的草原和黑白两色的花牛。</a:t>
            </a:r>
            <a:endParaRPr lang="zh-CN" altLang="en-US" sz="4535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9028431" y="1655508"/>
            <a:ext cx="1716617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860261" y="885983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丝绒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般的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17" name="左箭头 16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118248" y="6318033"/>
            <a:ext cx="979170" cy="485775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686569" y="2956432"/>
            <a:ext cx="10394467" cy="14659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    极目远眺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，四周全是碧绿的草原和黑白两色的花牛。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文本框 10"/>
          <p:cNvSpPr txBox="1"/>
          <p:nvPr/>
        </p:nvSpPr>
        <p:spPr>
          <a:xfrm>
            <a:off x="268015" y="2368069"/>
            <a:ext cx="1218674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牛群吃草，</a:t>
            </a:r>
            <a:r>
              <a:rPr lang="zh-CN" altLang="en-US" sz="54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，这就是真正的荷兰。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80538" y="2159876"/>
            <a:ext cx="296747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色彩协调</a:t>
            </a:r>
            <a:endParaRPr lang="zh-CN" altLang="en-US" sz="5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80537" y="2159876"/>
            <a:ext cx="296747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悠然自得</a:t>
            </a:r>
            <a:endParaRPr lang="zh-CN" altLang="en-US" sz="5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80537" y="2194648"/>
            <a:ext cx="296747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温馨和谐</a:t>
            </a:r>
            <a:endParaRPr lang="zh-CN" altLang="en-US" sz="5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80536" y="2194648"/>
            <a:ext cx="296747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辽阔无垠</a:t>
            </a:r>
            <a:endParaRPr lang="zh-CN" altLang="en-US" sz="5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>
            <p:custDataLst>
              <p:tags r:id="rId1"/>
            </p:custDataLst>
          </p:nvPr>
        </p:nvSpPr>
        <p:spPr>
          <a:xfrm>
            <a:off x="349250" y="808990"/>
            <a:ext cx="11186160" cy="5239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条条运河之间的绿色低地上，黑白花牛，白头黑牛，白腰蓝嘴黑牛，在低头吃草。有的牛背上盖着防潮的毛毡。牛群吃草时非常专注，有时站立不动，仿佛正在思考着什么。牛犊还未长大，却有了端庄的仪态。老牛好似牛群的家长，无比威严。极目远眺，四周全是碧绿的丝绒般的草原和黑白两色的花牛。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这就是真正的荷兰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新时代轻音乐团 - 雪的梦幻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4075" y="6131560"/>
            <a:ext cx="353695" cy="35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3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07365" y="86995"/>
            <a:ext cx="11177270" cy="58483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27462" y="142061"/>
            <a:ext cx="7620002" cy="6823254"/>
            <a:chOff x="2027462" y="34746"/>
            <a:chExt cx="7620002" cy="682325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95" b="12381"/>
            <a:stretch>
              <a:fillRect/>
            </a:stretch>
          </p:blipFill>
          <p:spPr>
            <a:xfrm>
              <a:off x="2027463" y="34746"/>
              <a:ext cx="7620001" cy="28302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4" t="41667" r="7230" b="34762"/>
            <a:stretch>
              <a:fillRect/>
            </a:stretch>
          </p:blipFill>
          <p:spPr>
            <a:xfrm>
              <a:off x="2027463" y="2667497"/>
              <a:ext cx="7620001" cy="171703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14" r="3714" b="27619"/>
            <a:stretch>
              <a:fillRect/>
            </a:stretch>
          </p:blipFill>
          <p:spPr>
            <a:xfrm>
              <a:off x="2027462" y="4384901"/>
              <a:ext cx="7620001" cy="24730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6605" y="478155"/>
            <a:ext cx="1090612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4800" b="1" noProof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kumimoji="1" lang="zh-CN" altLang="en-US" sz="4800" b="1" noProof="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5612" y="4199276"/>
            <a:ext cx="3516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荷兰</a:t>
            </a:r>
            <a:endParaRPr lang="zh-CN" altLang="en-US" sz="7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282690" y="3258185"/>
            <a:ext cx="5909310" cy="3599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-67310" y="0"/>
            <a:ext cx="6350000" cy="3975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929" y="119270"/>
            <a:ext cx="11807687" cy="660753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辽阔无垠的大草原上，一群牛儿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_____________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，有的</a:t>
            </a: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________________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，有的</a:t>
            </a:r>
            <a:r>
              <a:rPr lang="en-US" altLang="zh-CN" sz="4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_______________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" y="3566933"/>
            <a:ext cx="4505868" cy="288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85" y="3559008"/>
            <a:ext cx="3905084" cy="28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969" y="3559008"/>
            <a:ext cx="4316916" cy="2880000"/>
          </a:xfrm>
          <a:prstGeom prst="rect">
            <a:avLst/>
          </a:prstGeom>
        </p:spPr>
      </p:pic>
      <p:sp>
        <p:nvSpPr>
          <p:cNvPr id="10" name="左箭头 9">
            <a:hlinkClick r:id="rId4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10812614" y="6384925"/>
            <a:ext cx="979170" cy="485775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作业：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6"/>
          <p:cNvSpPr txBox="1"/>
          <p:nvPr/>
        </p:nvSpPr>
        <p:spPr>
          <a:xfrm>
            <a:off x="945515" y="1777064"/>
            <a:ext cx="1113917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kumimoji="1" lang="zh-CN" altLang="en-US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摘抄</a:t>
            </a:r>
            <a:r>
              <a:rPr kumimoji="1" lang="zh-CN" altLang="en-US" sz="4400" b="1" spc="19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</a:t>
            </a:r>
            <a:r>
              <a:rPr kumimoji="1" lang="zh-CN" altLang="en-US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kumimoji="1" lang="en-US" altLang="zh-CN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kumimoji="1" lang="zh-CN" altLang="en-US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自然段中别有情趣的句子。</a:t>
            </a:r>
            <a:endParaRPr kumimoji="1" lang="zh-CN" altLang="en-US" sz="4400" b="1" spc="19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kumimoji="1" lang="zh-CN" altLang="en-US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观察校园美景，写出静态之美和</a:t>
            </a:r>
            <a:r>
              <a:rPr kumimoji="1" lang="zh-CN" altLang="en-US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色彩之美。  </a:t>
            </a:r>
            <a:endParaRPr kumimoji="1" lang="zh-CN" altLang="en-US" sz="4400" b="1" spc="19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25922" y="266500"/>
            <a:ext cx="1176655" cy="1148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9" name="文本框 10"/>
          <p:cNvSpPr txBox="1"/>
          <p:nvPr/>
        </p:nvSpPr>
        <p:spPr>
          <a:xfrm>
            <a:off x="1775204" y="307776"/>
            <a:ext cx="5185833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相关资料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6390" y="1527175"/>
            <a:ext cx="11372850" cy="3425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altLang="zh-CN" dirty="0"/>
              <a:t>                 </a:t>
            </a:r>
            <a:r>
              <a:rPr lang="zh-CN" altLang="en-US" sz="4400" dirty="0"/>
              <a:t>荷兰又称为尼德兰王国，意思就是低洼之地，这个国家二分之一的国土都在海平面及海平面以下，河道纵横到处都是水，围起来的很多的地都成了牧场，有十几万个牧场。</a:t>
            </a:r>
            <a:endParaRPr lang="zh-CN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701415" y="1851025"/>
            <a:ext cx="1176655" cy="1148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9" name="文本框 10"/>
          <p:cNvSpPr txBox="1"/>
          <p:nvPr/>
        </p:nvSpPr>
        <p:spPr>
          <a:xfrm>
            <a:off x="0" y="723900"/>
            <a:ext cx="11501120" cy="53759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en-US" altLang="zh-CN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en-US" altLang="zh-CN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荷兰，是水之国，花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之国，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也是牧场之国。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701415" y="1851025"/>
            <a:ext cx="1176655" cy="1148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9" name="文本框 10"/>
          <p:cNvSpPr txBox="1"/>
          <p:nvPr/>
        </p:nvSpPr>
        <p:spPr>
          <a:xfrm>
            <a:off x="3584787" y="1892301"/>
            <a:ext cx="5185833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19 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牧场之国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54015" y="3227705"/>
            <a:ext cx="29222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第一课时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6"/>
          <p:cNvSpPr txBox="1"/>
          <p:nvPr/>
        </p:nvSpPr>
        <p:spPr>
          <a:xfrm>
            <a:off x="483235" y="868045"/>
            <a:ext cx="11009196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400" b="1" spc="19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学习活动一：</a:t>
            </a:r>
            <a:endParaRPr kumimoji="1" lang="en-US" altLang="zh-CN" sz="4400" b="1" spc="19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400" b="1" spc="19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kumimoji="1" lang="zh-CN" altLang="en-US" sz="4400" b="1" spc="19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自由朗读课文，读准字音，读通句子，难读的地方多读几遍。  </a:t>
            </a:r>
            <a:endParaRPr kumimoji="1" lang="zh-CN" altLang="en-US" sz="4400" b="1" spc="19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400" b="1" spc="19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kumimoji="1" lang="en-US" altLang="zh-CN" sz="4400" b="1" spc="19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kumimoji="1" lang="zh-CN" altLang="en-US" sz="4400" b="1" spc="19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说说荷兰给你留下了怎样的印象？</a:t>
            </a:r>
            <a:endParaRPr kumimoji="1" lang="zh-CN" altLang="en-US" sz="4400" b="1" spc="19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文本框 10"/>
          <p:cNvSpPr txBox="1"/>
          <p:nvPr/>
        </p:nvSpPr>
        <p:spPr>
          <a:xfrm>
            <a:off x="800024" y="1133765"/>
            <a:ext cx="8689168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极目远眺   辽阔无垠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800024" y="2636983"/>
            <a:ext cx="8689168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悠然自得</a:t>
            </a:r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安闲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800023" y="4140201"/>
            <a:ext cx="11035221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严肃沉默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默默无言 恢复平静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37740" y="1706245"/>
            <a:ext cx="134429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rgbClr val="FF0000"/>
                </a:solidFill>
              </a:rPr>
              <a:t>      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endParaRPr lang="en-US" altLang="zh-CN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    </a:t>
            </a:r>
            <a:r>
              <a:rPr lang="zh-CN" altLang="en-US" sz="2400">
                <a:solidFill>
                  <a:srgbClr val="FF0000"/>
                </a:solidFill>
              </a:rPr>
              <a:t>用尽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39" grpId="1"/>
      <p:bldP spid="2" grpId="0"/>
      <p:bldP spid="2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23春\教材变化\义务教育教科书语文五年级下册2022.12.25\10_义务教育教科书语文五年级下册_租型_pdf_p0103_Pre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5145" r="3116" b="59826"/>
          <a:stretch>
            <a:fillRect/>
          </a:stretch>
        </p:blipFill>
        <p:spPr bwMode="auto">
          <a:xfrm>
            <a:off x="5651351" y="42111"/>
            <a:ext cx="6410523" cy="336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23春\教材变化\义务教育教科书语文五年级下册2022.12.25\10_义务教育教科书语文五年级下册_租型_pdf_p0102_P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5145" r="8322" b="25998"/>
          <a:stretch>
            <a:fillRect/>
          </a:stretch>
        </p:blipFill>
        <p:spPr bwMode="auto">
          <a:xfrm>
            <a:off x="69879" y="0"/>
            <a:ext cx="5581472" cy="66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3994785" y="3447415"/>
            <a:ext cx="15201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577215" y="3757295"/>
            <a:ext cx="15201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66470" y="5934710"/>
            <a:ext cx="15201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428740" y="3154045"/>
            <a:ext cx="15201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30687" y="1128636"/>
            <a:ext cx="10273643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4400" b="1" spc="19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dirty="0" smtClean="0"/>
              <a:t>学习活动</a:t>
            </a:r>
            <a:r>
              <a:rPr lang="zh-CN" altLang="en-US" dirty="0"/>
              <a:t>二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</a:t>
            </a:r>
            <a:r>
              <a:rPr lang="zh-CN" altLang="en-US" dirty="0" smtClean="0"/>
              <a:t>请</a:t>
            </a:r>
            <a:r>
              <a:rPr lang="zh-CN" altLang="en-US" dirty="0"/>
              <a:t>同学们带着这个问题快速默读课文，思考</a:t>
            </a:r>
            <a:r>
              <a:rPr lang="zh-CN" altLang="en-US" dirty="0" smtClean="0"/>
              <a:t>：“这”，</a:t>
            </a:r>
            <a:r>
              <a:rPr lang="zh-CN" altLang="en-US" dirty="0"/>
              <a:t>在不同的段落分别指的是什么呢？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4657.5307086614175,&quot;width&quot;:6973.228346456693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5.xml><?xml version="1.0" encoding="utf-8"?>
<p:tagLst xmlns:p="http://schemas.openxmlformats.org/presentationml/2006/main">
  <p:tag name="KSO_WM_UNIT_PLACING_PICTURE_USER_VIEWPORT" val="{&quot;height&quot;:5319,&quot;width&quot;:14939}"/>
</p:tagLst>
</file>

<file path=ppt/tags/tag66.xml><?xml version="1.0" encoding="utf-8"?>
<p:tagLst xmlns:p="http://schemas.openxmlformats.org/presentationml/2006/main">
  <p:tag name="KSO_WM_UNIT_PLACING_PICTURE_USER_VIEWPORT" val="{&quot;height&quot;:5319,&quot;width&quot;:14939}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COMMONDATA" val="eyJoZGlkIjoiNzcxOTMyNzRjMDM4YjQ5MjIzYWEyMjkyY2YxMTNhY2QifQ=="/>
  <p:tag name="KSO_WPP_MARK_KEY" val="3b8b85cb-9702-49b7-ac0f-d24c40f1eb5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WPS 演示</Application>
  <PresentationFormat>宽屏</PresentationFormat>
  <Paragraphs>84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楷体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作业：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93456</cp:lastModifiedBy>
  <cp:revision>213</cp:revision>
  <dcterms:created xsi:type="dcterms:W3CDTF">2019-06-19T02:08:00Z</dcterms:created>
  <dcterms:modified xsi:type="dcterms:W3CDTF">2023-04-16T13:53:24Z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221D87F2DADA48CA910B66CBA67881BD_13</vt:lpwstr>
  </property>
</Properties>
</file>