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467" r:id="rId2"/>
    <p:sldId id="1412" r:id="rId3"/>
    <p:sldId id="1469" r:id="rId4"/>
    <p:sldId id="1461" r:id="rId5"/>
    <p:sldId id="1420" r:id="rId6"/>
    <p:sldId id="1439" r:id="rId7"/>
    <p:sldId id="1421" r:id="rId8"/>
    <p:sldId id="1425" r:id="rId9"/>
    <p:sldId id="1440" r:id="rId10"/>
    <p:sldId id="1465" r:id="rId11"/>
    <p:sldId id="1466" r:id="rId12"/>
    <p:sldId id="1427" r:id="rId13"/>
    <p:sldId id="1428" r:id="rId14"/>
    <p:sldId id="1429" r:id="rId15"/>
    <p:sldId id="1430" r:id="rId16"/>
    <p:sldId id="1468" r:id="rId17"/>
    <p:sldId id="1431" r:id="rId18"/>
    <p:sldId id="1470" r:id="rId19"/>
  </p:sldIdLst>
  <p:sldSz cx="9144000" cy="5143500" type="screen16x9"/>
  <p:notesSz cx="6858000" cy="9144000"/>
  <p:embeddedFontLst>
    <p:embeddedFont>
      <p:font typeface="汉语拼音" panose="02010600030101010101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黑体" panose="02010609060101010101" pitchFamily="49" charset="-122"/>
      <p:regular r:id="rId27"/>
    </p:embeddedFont>
    <p:embeddedFont>
      <p:font typeface="楷体" panose="02010609060101010101" pitchFamily="49" charset="-122"/>
      <p:regular r:id="rId28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6">
          <p15:clr>
            <a:srgbClr val="A4A3A4"/>
          </p15:clr>
        </p15:guide>
        <p15:guide id="2" pos="54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0">
          <p15:clr>
            <a:srgbClr val="A4A3A4"/>
          </p15:clr>
        </p15:guide>
        <p15:guide id="2" pos="22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9F3"/>
    <a:srgbClr val="CCECFF"/>
    <a:srgbClr val="0066FF"/>
    <a:srgbClr val="0000FF"/>
    <a:srgbClr val="3B87F7"/>
    <a:srgbClr val="7DBEFF"/>
    <a:srgbClr val="CCFF33"/>
    <a:srgbClr val="D5EAFF"/>
    <a:srgbClr val="43B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76" autoAdjust="0"/>
    <p:restoredTop sz="94705" autoAdjust="0"/>
  </p:normalViewPr>
  <p:slideViewPr>
    <p:cSldViewPr>
      <p:cViewPr varScale="1">
        <p:scale>
          <a:sx n="126" d="100"/>
          <a:sy n="126" d="100"/>
        </p:scale>
        <p:origin x="126" y="402"/>
      </p:cViewPr>
      <p:guideLst>
        <p:guide orient="horz" pos="1166"/>
        <p:guide pos="5466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00"/>
        <p:guide pos="22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0B05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44" y="1"/>
            <a:ext cx="9143998" cy="51434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7445" t="39998" r="2914" b="32751"/>
          <a:stretch>
            <a:fillRect/>
          </a:stretch>
        </p:blipFill>
        <p:spPr>
          <a:xfrm>
            <a:off x="-36512" y="3652415"/>
            <a:ext cx="9180512" cy="1611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/>
          <a:srcRect l="28832" t="34515" r="17158" b="35175"/>
          <a:stretch>
            <a:fillRect/>
          </a:stretch>
        </p:blipFill>
        <p:spPr>
          <a:xfrm>
            <a:off x="179512" y="699542"/>
            <a:ext cx="2172493" cy="1219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6300192" y="3366079"/>
            <a:ext cx="1698914" cy="1698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6"/>
          <a:srcRect l="14913" t="42526" r="18176" b="29923"/>
          <a:stretch>
            <a:fillRect/>
          </a:stretch>
        </p:blipFill>
        <p:spPr>
          <a:xfrm>
            <a:off x="381000" y="4155926"/>
            <a:ext cx="2167073" cy="8923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&#36164;&#26009;&#38142;&#25509;/&#35270;&#39057;/&#19971;&#24425;-&#35838;&#25991;&#26391;&#35835;-&#19977;&#19979;-23%20&#28023;&#24213;&#19990;&#30028;.mp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&#36164;&#26009;&#38142;&#25509;/&#35270;&#39057;/&#19971;&#24425;-&#35838;&#25991;&#26391;&#35835;-&#19977;&#19979;-23%20&#28023;&#24213;&#19990;&#30028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&#36164;&#26009;&#38142;&#25509;/&#35270;&#39057;/&#19971;&#24425;-&#35838;&#25991;&#26391;&#35835;-&#19977;&#19979;-23%20&#28023;&#24213;&#19990;&#30028;.mp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1763"/>
          </a:xfrm>
          <a:prstGeom prst="rect">
            <a:avLst/>
          </a:prstGeom>
        </p:spPr>
      </p:pic>
      <p:sp>
        <p:nvSpPr>
          <p:cNvPr id="4" name="TextBox 26"/>
          <p:cNvSpPr txBox="1"/>
          <p:nvPr/>
        </p:nvSpPr>
        <p:spPr>
          <a:xfrm>
            <a:off x="27646" y="0"/>
            <a:ext cx="2456122" cy="430887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语文 三年级 下册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7092280" y="4227934"/>
            <a:ext cx="1887055" cy="769441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郑陆实验学校</a:t>
            </a:r>
            <a:endParaRPr lang="en-US" altLang="zh-CN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薛鹏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2035046" y="1707654"/>
            <a:ext cx="4932775" cy="110799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6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   海底世界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46" y="1658888"/>
            <a:ext cx="1304812" cy="1232181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2176179" y="1707654"/>
            <a:ext cx="1171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6600" b="1" dirty="0">
                <a:solidFill>
                  <a:srgbClr val="FF6E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23                   </a:t>
            </a:r>
            <a:endParaRPr kumimoji="1" lang="zh-CN" altLang="en-US" sz="7200" b="1" dirty="0">
              <a:solidFill>
                <a:srgbClr val="FF6E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8E8324-FEF0-0B8F-799A-8464A8D130C1}"/>
              </a:ext>
            </a:extLst>
          </p:cNvPr>
          <p:cNvSpPr/>
          <p:nvPr/>
        </p:nvSpPr>
        <p:spPr>
          <a:xfrm>
            <a:off x="-1920" y="-34652"/>
            <a:ext cx="9145920" cy="5178152"/>
          </a:xfrm>
          <a:prstGeom prst="rect">
            <a:avLst/>
          </a:prstGeom>
          <a:solidFill>
            <a:srgbClr val="ED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1403901" y="1053361"/>
            <a:ext cx="6336704" cy="27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默读第四自然段，思考：你觉得哪种动物的活动方式最特别？特别在哪儿？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小组交流，互相补充或修改。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1" y="222415"/>
            <a:ext cx="2269879" cy="693151"/>
          </a:xfrm>
          <a:prstGeom prst="rect">
            <a:avLst/>
          </a:prstGeom>
        </p:spPr>
      </p:pic>
      <p:sp>
        <p:nvSpPr>
          <p:cNvPr id="9" name="文本框 14"/>
          <p:cNvSpPr txBox="1"/>
          <p:nvPr/>
        </p:nvSpPr>
        <p:spPr>
          <a:xfrm>
            <a:off x="728782" y="228757"/>
            <a:ext cx="277096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学习活动三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0885"/>
            <a:ext cx="443315" cy="551442"/>
          </a:xfrm>
          <a:prstGeom prst="rect">
            <a:avLst/>
          </a:prstGeom>
        </p:spPr>
      </p:pic>
      <p:pic>
        <p:nvPicPr>
          <p:cNvPr id="5" name="图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676241" y="530066"/>
            <a:ext cx="335134" cy="472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55526"/>
            <a:ext cx="8614003" cy="2737562"/>
          </a:xfrm>
          <a:prstGeom prst="rect">
            <a:avLst/>
          </a:prstGeom>
        </p:spPr>
      </p:pic>
      <p:sp>
        <p:nvSpPr>
          <p:cNvPr id="2" name="星形: 五角 4">
            <a:hlinkClick r:id="rId4" action="ppaction://hlinksldjump"/>
          </p:cNvPr>
          <p:cNvSpPr/>
          <p:nvPr/>
        </p:nvSpPr>
        <p:spPr>
          <a:xfrm>
            <a:off x="3707904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星形: 五角 4">
            <a:hlinkClick r:id="rId5" action="ppaction://hlinksldjump"/>
          </p:cNvPr>
          <p:cNvSpPr/>
          <p:nvPr/>
        </p:nvSpPr>
        <p:spPr>
          <a:xfrm>
            <a:off x="4844225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星形: 五角 4">
            <a:hlinkClick r:id="rId6" action="ppaction://hlinksldjump"/>
          </p:cNvPr>
          <p:cNvSpPr/>
          <p:nvPr/>
        </p:nvSpPr>
        <p:spPr>
          <a:xfrm>
            <a:off x="5980546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星形: 五角 4">
            <a:hlinkClick r:id="rId7" action="ppaction://hlinksldjump"/>
          </p:cNvPr>
          <p:cNvSpPr/>
          <p:nvPr/>
        </p:nvSpPr>
        <p:spPr>
          <a:xfrm>
            <a:off x="2537561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星形: 五角 4">
            <a:hlinkClick r:id="rId8" action="ppaction://hlinksldjump"/>
          </p:cNvPr>
          <p:cNvSpPr/>
          <p:nvPr/>
        </p:nvSpPr>
        <p:spPr>
          <a:xfrm>
            <a:off x="8316416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16016" y="1670040"/>
            <a:ext cx="3672408" cy="10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海参靠肌肉伸缩爬行，每小时只能前进四米。</a:t>
            </a:r>
          </a:p>
        </p:txBody>
      </p:sp>
      <p:sp>
        <p:nvSpPr>
          <p:cNvPr id="4" name="椭圆 3"/>
          <p:cNvSpPr/>
          <p:nvPr/>
        </p:nvSpPr>
        <p:spPr>
          <a:xfrm>
            <a:off x="4716016" y="1748289"/>
            <a:ext cx="8907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39" y="890936"/>
            <a:ext cx="3819848" cy="2146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动作按钮: 转到主页 1">
            <a:hlinkClick r:id="rId3" action="ppaction://hlinksldjump"/>
          </p:cNvPr>
          <p:cNvSpPr/>
          <p:nvPr/>
        </p:nvSpPr>
        <p:spPr>
          <a:xfrm>
            <a:off x="8316416" y="3939902"/>
            <a:ext cx="432048" cy="360040"/>
          </a:xfrm>
          <a:prstGeom prst="actionButtonHome">
            <a:avLst/>
          </a:prstGeom>
          <a:solidFill>
            <a:srgbClr val="7DBE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0" y="195486"/>
            <a:ext cx="3915695" cy="2188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716016" y="915566"/>
            <a:ext cx="3672408" cy="2158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有一种鱼身体像梭子，每小时能游几十千米，攻击其他动物的时候，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比普通的火车还快。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t="15001"/>
          <a:stretch>
            <a:fillRect/>
          </a:stretch>
        </p:blipFill>
        <p:spPr>
          <a:xfrm>
            <a:off x="507308" y="2931790"/>
            <a:ext cx="3745722" cy="1869967"/>
          </a:xfrm>
          <a:prstGeom prst="round2DiagRect">
            <a:avLst>
              <a:gd name="adj1" fmla="val 16667"/>
              <a:gd name="adj2" fmla="val 2281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椭圆 4"/>
          <p:cNvSpPr/>
          <p:nvPr/>
        </p:nvSpPr>
        <p:spPr>
          <a:xfrm>
            <a:off x="5927536" y="915566"/>
            <a:ext cx="23762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动作按钮: 转到主页 5">
            <a:hlinkClick r:id="rId6" action="ppaction://hlinksldjump"/>
          </p:cNvPr>
          <p:cNvSpPr/>
          <p:nvPr/>
        </p:nvSpPr>
        <p:spPr>
          <a:xfrm>
            <a:off x="8316416" y="3939902"/>
            <a:ext cx="432048" cy="360040"/>
          </a:xfrm>
          <a:prstGeom prst="actionButtonHome">
            <a:avLst/>
          </a:prstGeom>
          <a:solidFill>
            <a:srgbClr val="7DBE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MyVideo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1200" b="5659"/>
          <a:stretch>
            <a:fillRect/>
          </a:stretch>
        </p:blipFill>
        <p:spPr>
          <a:xfrm>
            <a:off x="442936" y="2678854"/>
            <a:ext cx="3810094" cy="2375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15566"/>
            <a:ext cx="3968441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004048" y="1024759"/>
            <a:ext cx="3672408" cy="157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乌贼和章鱼能突然向前方喷水，利用水的反推力迅速后退。</a:t>
            </a:r>
          </a:p>
        </p:txBody>
      </p:sp>
      <p:sp>
        <p:nvSpPr>
          <p:cNvPr id="4" name="椭圆 3"/>
          <p:cNvSpPr/>
          <p:nvPr/>
        </p:nvSpPr>
        <p:spPr>
          <a:xfrm>
            <a:off x="5076056" y="1024759"/>
            <a:ext cx="2016224" cy="538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动作按钮: 转到主页 4">
            <a:hlinkClick r:id="rId3" action="ppaction://hlinksldjump"/>
          </p:cNvPr>
          <p:cNvSpPr/>
          <p:nvPr/>
        </p:nvSpPr>
        <p:spPr>
          <a:xfrm>
            <a:off x="8316416" y="3939902"/>
            <a:ext cx="432048" cy="360040"/>
          </a:xfrm>
          <a:prstGeom prst="actionButtonHome">
            <a:avLst/>
          </a:prstGeom>
          <a:solidFill>
            <a:srgbClr val="7DBE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9542"/>
            <a:ext cx="3695503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932040" y="627534"/>
            <a:ext cx="3672408" cy="157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还有些贝类自己不动，却能巴在轮船底下作免费的长途旅行。</a:t>
            </a:r>
          </a:p>
        </p:txBody>
      </p:sp>
      <p:sp>
        <p:nvSpPr>
          <p:cNvPr id="4" name="矩形 3"/>
          <p:cNvSpPr/>
          <p:nvPr/>
        </p:nvSpPr>
        <p:spPr>
          <a:xfrm>
            <a:off x="4932040" y="2571750"/>
            <a:ext cx="3960440" cy="10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solidFill>
                  <a:srgbClr val="3B87F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还有些贝类自己不动，却能巴在轮船底下移动。</a:t>
            </a:r>
          </a:p>
        </p:txBody>
      </p:sp>
      <p:sp>
        <p:nvSpPr>
          <p:cNvPr id="6" name="椭圆 5"/>
          <p:cNvSpPr/>
          <p:nvPr/>
        </p:nvSpPr>
        <p:spPr>
          <a:xfrm>
            <a:off x="6156176" y="703744"/>
            <a:ext cx="8907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动作按钮: 转到主页 6">
            <a:hlinkClick r:id="rId3" action="ppaction://hlinksldjump"/>
          </p:cNvPr>
          <p:cNvSpPr/>
          <p:nvPr/>
        </p:nvSpPr>
        <p:spPr>
          <a:xfrm>
            <a:off x="8316416" y="3939902"/>
            <a:ext cx="432048" cy="360040"/>
          </a:xfrm>
          <a:prstGeom prst="actionButtonHome">
            <a:avLst/>
          </a:prstGeom>
          <a:solidFill>
            <a:srgbClr val="7DBE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55526"/>
            <a:ext cx="8614003" cy="2737562"/>
          </a:xfrm>
          <a:prstGeom prst="rect">
            <a:avLst/>
          </a:prstGeom>
        </p:spPr>
      </p:pic>
      <p:sp>
        <p:nvSpPr>
          <p:cNvPr id="2" name="星形: 五角 4">
            <a:hlinkClick r:id="rId4" action="ppaction://hlinksldjump"/>
          </p:cNvPr>
          <p:cNvSpPr/>
          <p:nvPr/>
        </p:nvSpPr>
        <p:spPr>
          <a:xfrm>
            <a:off x="3707904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星形: 五角 4">
            <a:hlinkClick r:id="rId5" action="ppaction://hlinksldjump"/>
          </p:cNvPr>
          <p:cNvSpPr/>
          <p:nvPr/>
        </p:nvSpPr>
        <p:spPr>
          <a:xfrm>
            <a:off x="4844225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星形: 五角 4">
            <a:hlinkClick r:id="rId6" action="ppaction://hlinksldjump"/>
          </p:cNvPr>
          <p:cNvSpPr/>
          <p:nvPr/>
        </p:nvSpPr>
        <p:spPr>
          <a:xfrm>
            <a:off x="5980546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星形: 五角 4">
            <a:hlinkClick r:id="rId7" action="ppaction://hlinksldjump"/>
          </p:cNvPr>
          <p:cNvSpPr/>
          <p:nvPr/>
        </p:nvSpPr>
        <p:spPr>
          <a:xfrm>
            <a:off x="2537561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星形: 五角 4">
            <a:hlinkClick r:id="rId8" action="ppaction://hlinksldjump"/>
          </p:cNvPr>
          <p:cNvSpPr/>
          <p:nvPr/>
        </p:nvSpPr>
        <p:spPr>
          <a:xfrm>
            <a:off x="8316416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8954" y="267494"/>
            <a:ext cx="3672408" cy="41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学习任务：写一写</a:t>
            </a:r>
          </a:p>
        </p:txBody>
      </p:sp>
      <p:sp>
        <p:nvSpPr>
          <p:cNvPr id="6" name="矩形 5"/>
          <p:cNvSpPr/>
          <p:nvPr/>
        </p:nvSpPr>
        <p:spPr>
          <a:xfrm>
            <a:off x="2195736" y="3913584"/>
            <a:ext cx="4464496" cy="78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000" b="1" dirty="0">
                <a:solidFill>
                  <a:srgbClr val="3B87F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结合视频和资料，用上方法，写一写蝠鲼是如何活动的吧！</a:t>
            </a:r>
          </a:p>
        </p:txBody>
      </p:sp>
      <p:sp>
        <p:nvSpPr>
          <p:cNvPr id="2" name="矩形 1"/>
          <p:cNvSpPr/>
          <p:nvPr/>
        </p:nvSpPr>
        <p:spPr>
          <a:xfrm>
            <a:off x="6234236" y="473800"/>
            <a:ext cx="2808312" cy="3367268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28184" y="540833"/>
            <a:ext cx="2736304" cy="3367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蝠鲼是一种庞大的热带鱼类，它以其独特的外形和水中别致的游动姿势吸引了世界各地的潜水者。蝠鲼摇动双鳍，行动迅速，喜欢成群结队地游泳，速度可达每秒约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28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米。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00" y="728222"/>
            <a:ext cx="4392488" cy="3016775"/>
          </a:xfrm>
          <a:prstGeom prst="rect">
            <a:avLst/>
          </a:prstGeom>
        </p:spPr>
      </p:pic>
      <p:pic>
        <p:nvPicPr>
          <p:cNvPr id="5" name="蝠鲼的舞蹈2">
            <a:hlinkClick r:id="" action="ppaction://media"/>
            <a:extLst>
              <a:ext uri="{FF2B5EF4-FFF2-40B4-BE49-F238E27FC236}">
                <a16:creationId xmlns:a16="http://schemas.microsoft.com/office/drawing/2014/main" id="{0D8CA06E-665F-2428-F3A9-629E4EE72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18" y="651921"/>
            <a:ext cx="5112568" cy="322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8954" y="267494"/>
            <a:ext cx="3672408" cy="41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学习任务：写一写</a:t>
            </a:r>
          </a:p>
        </p:txBody>
      </p:sp>
      <p:sp>
        <p:nvSpPr>
          <p:cNvPr id="6" name="矩形 5"/>
          <p:cNvSpPr/>
          <p:nvPr/>
        </p:nvSpPr>
        <p:spPr>
          <a:xfrm>
            <a:off x="1979712" y="3926618"/>
            <a:ext cx="484975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☆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语句通顺</a:t>
            </a:r>
            <a:r>
              <a:rPr lang="zh-CN" altLang="en-US" sz="2000" b="1" dirty="0">
                <a:solidFill>
                  <a:srgbClr val="3B87F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☆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运用方法</a:t>
            </a:r>
            <a:r>
              <a:rPr lang="zh-CN" altLang="en-US" sz="2000" b="1" dirty="0">
                <a:solidFill>
                  <a:srgbClr val="3B87F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☆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生动有趣</a:t>
            </a:r>
          </a:p>
        </p:txBody>
      </p:sp>
      <p:sp>
        <p:nvSpPr>
          <p:cNvPr id="2" name="矩形 1"/>
          <p:cNvSpPr/>
          <p:nvPr/>
        </p:nvSpPr>
        <p:spPr>
          <a:xfrm>
            <a:off x="6156176" y="498201"/>
            <a:ext cx="2808312" cy="3367268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56176" y="506335"/>
            <a:ext cx="2736304" cy="3367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蝠鲼是一种庞大的热带鱼类，它以其独特的外形和水中别致的游动姿势吸引了世界各地的潜水者。蝠鲼摇动双鳍，行动迅速，喜欢成群结队地游泳，速度可达每秒约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28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米。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94975"/>
            <a:ext cx="4392488" cy="3016775"/>
          </a:xfrm>
          <a:prstGeom prst="rect">
            <a:avLst/>
          </a:prstGeom>
        </p:spPr>
      </p:pic>
      <p:pic>
        <p:nvPicPr>
          <p:cNvPr id="9" name="蝠鲼的舞蹈2">
            <a:hlinkClick r:id="" action="ppaction://media"/>
            <a:extLst>
              <a:ext uri="{FF2B5EF4-FFF2-40B4-BE49-F238E27FC236}">
                <a16:creationId xmlns:a16="http://schemas.microsoft.com/office/drawing/2014/main" id="{CEAE1106-6ACE-7293-E235-04A4C564C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18" y="651921"/>
            <a:ext cx="5112568" cy="322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716074"/>
            <a:ext cx="3325255" cy="2195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01070"/>
            <a:ext cx="3325255" cy="2216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7362227" y="1131590"/>
            <a:ext cx="216024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20000"/>
              </a:lnSpc>
            </a:pPr>
            <a:r>
              <a:rPr lang="zh-CN" altLang="en-US" sz="3200" b="1" dirty="0">
                <a:solidFill>
                  <a:srgbClr val="3B87F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波涛澎湃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01071"/>
            <a:ext cx="3229677" cy="2154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20075" r="21651"/>
          <a:stretch>
            <a:fillRect/>
          </a:stretch>
        </p:blipFill>
        <p:spPr>
          <a:xfrm>
            <a:off x="323527" y="2716074"/>
            <a:ext cx="3229677" cy="2154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7663187" y="858798"/>
            <a:ext cx="1805940" cy="3454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tāo péng </a:t>
            </a:r>
            <a:r>
              <a:rPr lang="en-US" altLang="zh-CN" sz="1800" b="1" dirty="0" err="1">
                <a:solidFill>
                  <a:srgbClr val="FF0000"/>
                </a:solidFill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pài</a:t>
            </a:r>
            <a:endParaRPr lang="en-US" altLang="zh-CN" sz="1800" b="1" dirty="0">
              <a:solidFill>
                <a:srgbClr val="FF0000"/>
              </a:solidFill>
              <a:latin typeface="汉语拼音" panose="02010600030101010101" pitchFamily="34" charset="0"/>
              <a:ea typeface="黑体" panose="02010609060101010101" pitchFamily="49" charset="-122"/>
              <a:cs typeface="汉语拼音" panose="02010600030101010101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4"/>
          <p:cNvSpPr txBox="1">
            <a:spLocks noChangeArrowheads="1"/>
          </p:cNvSpPr>
          <p:nvPr/>
        </p:nvSpPr>
        <p:spPr bwMode="auto">
          <a:xfrm>
            <a:off x="1331913" y="987425"/>
            <a:ext cx="64801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要求：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读一读：大声朗读课文，读准字音，读通句子。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想一想：作者是从哪几个方面来介绍海底世界的？划出相关自然段关键的词语或句子。</a:t>
            </a:r>
          </a:p>
        </p:txBody>
      </p:sp>
      <p:pic>
        <p:nvPicPr>
          <p:cNvPr id="7171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22250"/>
            <a:ext cx="22701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文本框 14"/>
          <p:cNvSpPr txBox="1">
            <a:spLocks noChangeArrowheads="1"/>
          </p:cNvSpPr>
          <p:nvPr/>
        </p:nvSpPr>
        <p:spPr bwMode="auto">
          <a:xfrm>
            <a:off x="601663" y="231775"/>
            <a:ext cx="29305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学习活动一</a:t>
            </a:r>
          </a:p>
        </p:txBody>
      </p:sp>
      <p:pic>
        <p:nvPicPr>
          <p:cNvPr id="7173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0188"/>
            <a:ext cx="4445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2292">
            <a:off x="2676525" y="530225"/>
            <a:ext cx="334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2" y="23682"/>
            <a:ext cx="3798070" cy="509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星形: 五角 4">
            <a:hlinkClick r:id="rId3" action="ppaction://hlinksldjump"/>
          </p:cNvPr>
          <p:cNvSpPr/>
          <p:nvPr/>
        </p:nvSpPr>
        <p:spPr>
          <a:xfrm>
            <a:off x="8460432" y="2643758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星形: 五角 4">
            <a:hlinkClick r:id="rId4" action="ppaction://hlinksldjump"/>
          </p:cNvPr>
          <p:cNvSpPr/>
          <p:nvPr/>
        </p:nvSpPr>
        <p:spPr>
          <a:xfrm>
            <a:off x="8460432" y="3337358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/>
          <a:stretch>
            <a:fillRect/>
          </a:stretch>
        </p:blipFill>
        <p:spPr bwMode="auto">
          <a:xfrm>
            <a:off x="4194964" y="1563638"/>
            <a:ext cx="4193546" cy="175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动作按钮: 转到主页 2">
            <a:hlinkClick r:id="rId2" action="ppaction://hlinksldjump"/>
          </p:cNvPr>
          <p:cNvSpPr/>
          <p:nvPr/>
        </p:nvSpPr>
        <p:spPr>
          <a:xfrm>
            <a:off x="8269992" y="3825591"/>
            <a:ext cx="432048" cy="360040"/>
          </a:xfrm>
          <a:prstGeom prst="actionButtonHome">
            <a:avLst/>
          </a:prstGeom>
          <a:solidFill>
            <a:srgbClr val="7DBE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80022" y="640934"/>
            <a:ext cx="117278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嗡嗡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195486"/>
            <a:ext cx="997585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wēng</a:t>
            </a:r>
            <a:endParaRPr lang="en-US" altLang="zh-CN" sz="2400" b="1" dirty="0">
              <a:ln>
                <a:noFill/>
              </a:ln>
              <a:effectLst/>
              <a:latin typeface="汉语拼音" panose="02010600030101010101" pitchFamily="34" charset="0"/>
              <a:ea typeface="黑体" panose="02010609060101010101" pitchFamily="49" charset="-122"/>
              <a:cs typeface="汉语拼音" panose="02010600030101010101" pitchFamily="34" charset="0"/>
              <a:sym typeface="+mn-ea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980022" y="1716615"/>
            <a:ext cx="117278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啾啾</a:t>
            </a:r>
          </a:p>
        </p:txBody>
      </p:sp>
      <p:sp>
        <p:nvSpPr>
          <p:cNvPr id="17" name="矩形 16"/>
          <p:cNvSpPr/>
          <p:nvPr/>
        </p:nvSpPr>
        <p:spPr>
          <a:xfrm>
            <a:off x="1979712" y="1271167"/>
            <a:ext cx="997585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jiū</a:t>
            </a:r>
            <a:endParaRPr lang="en-US" altLang="zh-CN" sz="2400" b="1" dirty="0">
              <a:ln>
                <a:noFill/>
              </a:ln>
              <a:effectLst/>
              <a:latin typeface="汉语拼音" panose="02010600030101010101" pitchFamily="34" charset="0"/>
              <a:ea typeface="黑体" panose="02010609060101010101" pitchFamily="49" charset="-122"/>
              <a:cs typeface="汉语拼音" panose="02010600030101010101" pitchFamily="34" charset="0"/>
              <a:sym typeface="+mn-e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979712" y="2457892"/>
            <a:ext cx="117278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汪汪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69296" y="3486924"/>
            <a:ext cx="117278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打鼾</a:t>
            </a:r>
          </a:p>
        </p:txBody>
      </p:sp>
      <p:sp>
        <p:nvSpPr>
          <p:cNvPr id="21" name="矩形 20"/>
          <p:cNvSpPr/>
          <p:nvPr/>
        </p:nvSpPr>
        <p:spPr>
          <a:xfrm>
            <a:off x="2433866" y="3048342"/>
            <a:ext cx="997585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  <a:sym typeface="+mn-ea"/>
              </a:rPr>
              <a:t>hān</a:t>
            </a:r>
            <a:endParaRPr lang="en-US" altLang="zh-CN" sz="2400" b="1" dirty="0">
              <a:ln>
                <a:noFill/>
              </a:ln>
              <a:effectLst/>
              <a:latin typeface="汉语拼音" panose="02010600030101010101" pitchFamily="34" charset="0"/>
              <a:ea typeface="黑体" panose="02010609060101010101" pitchFamily="49" charset="-122"/>
              <a:cs typeface="汉语拼音" panose="02010600030101010101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62588"/>
            <a:ext cx="812875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6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6" y="1203598"/>
            <a:ext cx="8656387" cy="1224136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3702640" y="1844996"/>
            <a:ext cx="18054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411760" y="2355726"/>
            <a:ext cx="12908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868144" y="1844996"/>
            <a:ext cx="100811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63638"/>
            <a:ext cx="7498730" cy="13473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1475656" y="1019350"/>
            <a:ext cx="6336704" cy="27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默读第四自然段，用“○”圈出你发现的海底动物，再用“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”画出他们各自的活动方式。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1" y="222415"/>
            <a:ext cx="2269879" cy="693151"/>
          </a:xfrm>
          <a:prstGeom prst="rect">
            <a:avLst/>
          </a:prstGeom>
        </p:spPr>
      </p:pic>
      <p:sp>
        <p:nvSpPr>
          <p:cNvPr id="9" name="文本框 14"/>
          <p:cNvSpPr txBox="1"/>
          <p:nvPr/>
        </p:nvSpPr>
        <p:spPr>
          <a:xfrm>
            <a:off x="728782" y="228757"/>
            <a:ext cx="277096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学习活动二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0885"/>
            <a:ext cx="443315" cy="551442"/>
          </a:xfrm>
          <a:prstGeom prst="rect">
            <a:avLst/>
          </a:prstGeom>
        </p:spPr>
      </p:pic>
      <p:pic>
        <p:nvPicPr>
          <p:cNvPr id="5" name="图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676241" y="530066"/>
            <a:ext cx="335134" cy="472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55526"/>
            <a:ext cx="8614003" cy="2737562"/>
          </a:xfrm>
          <a:prstGeom prst="rect">
            <a:avLst/>
          </a:prstGeom>
        </p:spPr>
      </p:pic>
      <p:sp>
        <p:nvSpPr>
          <p:cNvPr id="2" name="星形: 五角 4">
            <a:hlinkClick r:id="rId4" action="ppaction://hlinksldjump"/>
          </p:cNvPr>
          <p:cNvSpPr/>
          <p:nvPr/>
        </p:nvSpPr>
        <p:spPr>
          <a:xfrm>
            <a:off x="3707904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星形: 五角 4">
            <a:hlinkClick r:id="rId5" action="ppaction://hlinksldjump"/>
          </p:cNvPr>
          <p:cNvSpPr/>
          <p:nvPr/>
        </p:nvSpPr>
        <p:spPr>
          <a:xfrm>
            <a:off x="4844225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星形: 五角 4">
            <a:hlinkClick r:id="rId6" action="ppaction://hlinksldjump"/>
          </p:cNvPr>
          <p:cNvSpPr/>
          <p:nvPr/>
        </p:nvSpPr>
        <p:spPr>
          <a:xfrm>
            <a:off x="5980546" y="4371950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星形: 五角 4">
            <a:hlinkClick r:id="rId7" action="ppaction://hlinksldjump"/>
          </p:cNvPr>
          <p:cNvSpPr/>
          <p:nvPr/>
        </p:nvSpPr>
        <p:spPr>
          <a:xfrm>
            <a:off x="2537561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星形: 五角 4">
            <a:hlinkClick r:id="rId8" action="ppaction://hlinksldjump"/>
          </p:cNvPr>
          <p:cNvSpPr/>
          <p:nvPr/>
        </p:nvSpPr>
        <p:spPr>
          <a:xfrm>
            <a:off x="8316416" y="4369312"/>
            <a:ext cx="417529" cy="432048"/>
          </a:xfrm>
          <a:prstGeom prst="star5">
            <a:avLst/>
          </a:prstGeom>
          <a:solidFill>
            <a:srgbClr val="3B87F7"/>
          </a:solidFill>
          <a:ln>
            <a:solidFill>
              <a:srgbClr val="7D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611631" y="163575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55576" y="2211710"/>
            <a:ext cx="129614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361208" y="1203598"/>
            <a:ext cx="2515048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071028" y="1757735"/>
            <a:ext cx="461412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354520" y="2769671"/>
            <a:ext cx="720080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970614" y="699542"/>
            <a:ext cx="720080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44534" y="734398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62093" y="720904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8954" y="1160213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05341" y="1756106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93761" y="1742299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91337" y="1740419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56502" y="2235367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3547" y="2262037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23502" y="2262037"/>
            <a:ext cx="261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8" grpId="0"/>
      <p:bldP spid="8" grpId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813"/>
  <p:tag name="KSO_WM_TEMPLATE_THUMBS_INDEX" val="1、4、6、7、8、9、10、11、12、13、14"/>
</p:tagLst>
</file>

<file path=ppt/theme/theme1.xml><?xml version="1.0" encoding="utf-8"?>
<a:theme xmlns:a="http://schemas.openxmlformats.org/drawingml/2006/main" name="Office 主题​​">
  <a:themeElements>
    <a:clrScheme name="20202813">
      <a:dk1>
        <a:srgbClr val="000000"/>
      </a:dk1>
      <a:lt1>
        <a:srgbClr val="FFFFFF"/>
      </a:lt1>
      <a:dk2>
        <a:srgbClr val="F8F8F8"/>
      </a:dk2>
      <a:lt2>
        <a:srgbClr val="FFFFFF"/>
      </a:lt2>
      <a:accent1>
        <a:srgbClr val="F77648"/>
      </a:accent1>
      <a:accent2>
        <a:srgbClr val="F65659"/>
      </a:accent2>
      <a:accent3>
        <a:srgbClr val="F52576"/>
      </a:accent3>
      <a:accent4>
        <a:srgbClr val="F5009C"/>
      </a:accent4>
      <a:accent5>
        <a:srgbClr val="F500CA"/>
      </a:accent5>
      <a:accent6>
        <a:srgbClr val="D738FA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全屏显示(16:9)</PresentationFormat>
  <Paragraphs>48</Paragraphs>
  <Slides>18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楷体</vt:lpstr>
      <vt:lpstr>黑体</vt:lpstr>
      <vt:lpstr>宋体</vt:lpstr>
      <vt:lpstr>Arial</vt:lpstr>
      <vt:lpstr>Calibri</vt:lpstr>
      <vt:lpstr>汉语拼音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132</cp:revision>
  <dcterms:created xsi:type="dcterms:W3CDTF">2017-03-17T02:28:00Z</dcterms:created>
  <dcterms:modified xsi:type="dcterms:W3CDTF">2023-05-15T13:43:43Z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