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1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jpeg"/><Relationship Id="rId1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5.png"/><Relationship Id="rId1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2027237" y="1281747"/>
          <a:ext cx="4706620" cy="4862195"/>
        </p:xfrm>
        <a:graphic>
          <a:graphicData uri="http://schemas.openxmlformats.org/drawingml/2006/table">
            <a:tbl>
              <a:tblPr/>
              <a:tblGrid>
                <a:gridCol w="4706620"/>
              </a:tblGrid>
              <a:tr h="48494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33587" y="1288097"/>
            <a:ext cx="4694237" cy="4849812"/>
          </a:xfrm>
          <a:prstGeom prst="rect">
            <a:avLst/>
          </a:prstGeom>
        </p:spPr>
      </p:pic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6844982" y="1281747"/>
          <a:ext cx="3179444" cy="2753995"/>
        </p:xfrm>
        <a:graphic>
          <a:graphicData uri="http://schemas.openxmlformats.org/drawingml/2006/table">
            <a:tbl>
              <a:tblPr/>
              <a:tblGrid>
                <a:gridCol w="3179444"/>
              </a:tblGrid>
              <a:tr h="27412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851904" y="1288097"/>
            <a:ext cx="3166491" cy="2741358"/>
          </a:xfrm>
          <a:prstGeom prst="rect">
            <a:avLst/>
          </a:prstGeom>
        </p:spPr>
      </p:pic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6845490" y="4102734"/>
          <a:ext cx="3179445" cy="2028825"/>
        </p:xfrm>
        <a:graphic>
          <a:graphicData uri="http://schemas.openxmlformats.org/drawingml/2006/table">
            <a:tbl>
              <a:tblPr/>
              <a:tblGrid>
                <a:gridCol w="1190625"/>
                <a:gridCol w="1988820"/>
              </a:tblGrid>
              <a:tr h="20288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8104187" y="4102734"/>
          <a:ext cx="1920875" cy="2028825"/>
        </p:xfrm>
        <a:graphic>
          <a:graphicData uri="http://schemas.openxmlformats.org/drawingml/2006/table">
            <a:tbl>
              <a:tblPr/>
              <a:tblGrid>
                <a:gridCol w="1920875"/>
              </a:tblGrid>
              <a:tr h="20161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9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110727" y="4109084"/>
            <a:ext cx="1907985" cy="2015870"/>
          </a:xfrm>
          <a:prstGeom prst="rect">
            <a:avLst/>
          </a:prstGeom>
        </p:spPr>
      </p:pic>
      <p:sp>
        <p:nvSpPr>
          <p:cNvPr id="14" name="textbox 14"/>
          <p:cNvSpPr/>
          <p:nvPr/>
        </p:nvSpPr>
        <p:spPr>
          <a:xfrm>
            <a:off x="2778466" y="514872"/>
            <a:ext cx="6005195" cy="5626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225"/>
              </a:lnSpc>
            </a:pPr>
            <a:r>
              <a:rPr sz="3200" spc="-70" dirty="0">
                <a:ln w="9525" cap="flat" cmpd="sng">
                  <a:solidFill>
                    <a:srgbClr val="FF3399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3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小朋友们，你们认识这是什么</a:t>
            </a:r>
            <a:r>
              <a:rPr sz="3200" spc="-10" dirty="0">
                <a:ln w="9525" cap="flat" cmpd="sng">
                  <a:solidFill>
                    <a:srgbClr val="FF3399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3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吗</a:t>
            </a:r>
            <a:r>
              <a:rPr sz="3200" spc="0" dirty="0">
                <a:ln w="9525" cap="flat" cmpd="sng">
                  <a:solidFill>
                    <a:srgbClr val="FF3399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3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en-US" sz="3200" dirty="0"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851904" y="4109085"/>
            <a:ext cx="1178052" cy="2015870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2128" y="150876"/>
            <a:ext cx="1304543" cy="78181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17435" y="213042"/>
            <a:ext cx="10408018" cy="6318884"/>
          </a:xfrm>
          <a:prstGeom prst="rect">
            <a:avLst/>
          </a:prstGeom>
        </p:spPr>
      </p:pic>
      <p:sp>
        <p:nvSpPr>
          <p:cNvPr id="19" name="textbox 19"/>
          <p:cNvSpPr/>
          <p:nvPr/>
        </p:nvSpPr>
        <p:spPr>
          <a:xfrm>
            <a:off x="2190839" y="5014952"/>
            <a:ext cx="7894955" cy="13487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3335" algn="l" rtl="0" eaLnBrk="0">
              <a:lnSpc>
                <a:spcPts val="2590"/>
              </a:lnSpc>
            </a:pPr>
            <a:r>
              <a:rPr sz="20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普通的剪刀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可以用来剪纸、剪线头等；理发师的剪刀可以理发；裁缝的</a:t>
            </a:r>
            <a:endParaRPr lang="en-US" altLang="en-US" sz="2000" dirty="0"/>
          </a:p>
          <a:p>
            <a:pPr marL="13335" algn="l" rtl="0" eaLnBrk="0">
              <a:lnSpc>
                <a:spcPts val="3600"/>
              </a:lnSpc>
            </a:pPr>
            <a:r>
              <a:rPr sz="200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剪刀可以剪裁衣服；园丁的剪刀可以修剪花木</a:t>
            </a:r>
            <a:r>
              <a:rPr sz="200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</a:t>
            </a:r>
            <a:endParaRPr lang="en-US" altLang="en-US" sz="2000" dirty="0"/>
          </a:p>
          <a:p>
            <a:pPr algn="l" rtl="0" eaLnBrk="0">
              <a:lnSpc>
                <a:spcPct val="104000"/>
              </a:lnSpc>
            </a:pPr>
            <a:endParaRPr lang="en-US" altLang="en-US" sz="1300" dirty="0"/>
          </a:p>
          <a:p>
            <a:pPr algn="l" rtl="0" eaLnBrk="0">
              <a:lnSpc>
                <a:spcPct val="1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spc="90" dirty="0">
                <a:ln w="63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3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小朋友用的剪刀是安全剪刀哦</a:t>
            </a:r>
            <a:r>
              <a:rPr sz="2300" spc="80" dirty="0">
                <a:ln w="6350" cap="flat" cmpd="sng">
                  <a:solidFill>
                    <a:srgbClr val="FF3399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339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extbox 21"/>
          <p:cNvSpPr/>
          <p:nvPr/>
        </p:nvSpPr>
        <p:spPr>
          <a:xfrm>
            <a:off x="2708773" y="2576734"/>
            <a:ext cx="6621144" cy="1503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4000"/>
              </a:lnSpc>
            </a:pPr>
            <a:r>
              <a:rPr sz="3900" spc="100" dirty="0">
                <a:ln w="9525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小朋友们都很喜欢剪纸，但</a:t>
            </a:r>
            <a:r>
              <a:rPr sz="3900" spc="20" dirty="0">
                <a:ln w="9525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</a:t>
            </a:r>
            <a:endParaRPr lang="en-US" altLang="en-US" sz="3900" dirty="0"/>
          </a:p>
          <a:p>
            <a:pPr marL="12700" algn="l" rtl="0" eaLnBrk="0">
              <a:lnSpc>
                <a:spcPts val="7685"/>
              </a:lnSpc>
            </a:pPr>
            <a:r>
              <a:rPr sz="3900" spc="90" dirty="0">
                <a:ln w="9525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家都会正确地使用剪刀吗</a:t>
            </a:r>
            <a:r>
              <a:rPr sz="3900" spc="40" dirty="0">
                <a:ln w="9525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en-US" sz="3900" dirty="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09600" y="621791"/>
            <a:ext cx="1658111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243480" y="1245107"/>
            <a:ext cx="7089775" cy="4721390"/>
          </a:xfrm>
          <a:prstGeom prst="rect">
            <a:avLst/>
          </a:prstGeom>
        </p:spPr>
      </p:pic>
      <p:sp>
        <p:nvSpPr>
          <p:cNvPr id="25" name="textbox 25"/>
          <p:cNvSpPr/>
          <p:nvPr/>
        </p:nvSpPr>
        <p:spPr>
          <a:xfrm>
            <a:off x="3487721" y="5080730"/>
            <a:ext cx="4491354" cy="469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31ADAD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31ADA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示范讲解</a:t>
            </a:r>
            <a:r>
              <a:rPr sz="3200" spc="0" dirty="0">
                <a:ln w="9525" cap="flat" cmpd="sng">
                  <a:solidFill>
                    <a:srgbClr val="31ADAD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31ADA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如何正确握剪刀</a:t>
            </a:r>
            <a:endParaRPr lang="en-US" alt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1945551" y="295185"/>
            <a:ext cx="8302625" cy="1937156"/>
            <a:chOff x="0" y="0"/>
            <a:chExt cx="8302625" cy="1937156"/>
          </a:xfrm>
        </p:grpSpPr>
        <p:pic>
          <p:nvPicPr>
            <p:cNvPr id="28" name="picture 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302625" cy="1937156"/>
            </a:xfrm>
            <a:prstGeom prst="rect">
              <a:avLst/>
            </a:prstGeom>
          </p:spPr>
        </p:pic>
        <p:sp>
          <p:nvSpPr>
            <p:cNvPr id="29" name="textbox 29"/>
            <p:cNvSpPr/>
            <p:nvPr/>
          </p:nvSpPr>
          <p:spPr>
            <a:xfrm>
              <a:off x="-12700" y="-12700"/>
              <a:ext cx="8328025" cy="20027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lang="en-US" altLang="en-US" sz="600" dirty="0"/>
            </a:p>
            <a:p>
              <a:pPr marL="1852295" indent="-610870" algn="l" rtl="0" eaLnBrk="0">
                <a:lnSpc>
                  <a:spcPct val="132000"/>
                </a:lnSpc>
                <a:spcBef>
                  <a:spcPts val="5"/>
                </a:spcBef>
              </a:pP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这一天，森林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幼儿园里，大象老师</a:t>
              </a:r>
              <a:r>
                <a:rPr sz="3200" spc="0" dirty="0"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</a:t>
              </a: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正在为小朋友们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上手工课。</a:t>
              </a:r>
              <a:endParaRPr lang="en-US" altLang="en-US" sz="3200"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632523" y="725500"/>
            <a:ext cx="3983266" cy="5408612"/>
            <a:chOff x="0" y="0"/>
            <a:chExt cx="3983266" cy="5408612"/>
          </a:xfrm>
        </p:grpSpPr>
        <p:pic>
          <p:nvPicPr>
            <p:cNvPr id="31" name="picture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3983266" cy="5408612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-12700" y="-12700"/>
              <a:ext cx="4008754" cy="54705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marL="70358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2900" spc="10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大象老师为小</a:t>
              </a:r>
              <a:r>
                <a:rPr sz="2900" spc="5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动</a:t>
              </a:r>
              <a:endParaRPr lang="en-US" altLang="en-US" sz="29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marL="702945" algn="l" rtl="0" eaLnBrk="0">
                <a:lnSpc>
                  <a:spcPct val="94000"/>
                </a:lnSpc>
                <a:spcBef>
                  <a:spcPts val="880"/>
                </a:spcBef>
              </a:pPr>
              <a:r>
                <a:rPr sz="2900" spc="9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物们准备了剪刀</a:t>
              </a:r>
              <a:r>
                <a:rPr sz="2900" spc="2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endParaRPr lang="en-US" altLang="en-US" sz="29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marL="702310" algn="l" rtl="0" eaLnBrk="0">
                <a:lnSpc>
                  <a:spcPct val="93000"/>
                </a:lnSpc>
                <a:spcBef>
                  <a:spcPts val="880"/>
                </a:spcBef>
              </a:pPr>
              <a:r>
                <a:rPr sz="2900" spc="10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把剪刀发给小</a:t>
              </a:r>
              <a:r>
                <a:rPr sz="2900" spc="6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朋</a:t>
              </a:r>
              <a:endParaRPr lang="en-US" altLang="en-US" sz="29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marL="702945" algn="l" rtl="0" eaLnBrk="0">
                <a:lnSpc>
                  <a:spcPct val="94000"/>
                </a:lnSpc>
                <a:spcBef>
                  <a:spcPts val="880"/>
                </a:spcBef>
              </a:pPr>
              <a:r>
                <a:rPr sz="2900" spc="10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友们后，告诉</a:t>
              </a:r>
              <a:r>
                <a:rPr sz="2900" spc="5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他</a:t>
              </a:r>
              <a:endParaRPr lang="en-US" altLang="en-US" sz="29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marL="703580" algn="l" rtl="0" eaLnBrk="0">
                <a:lnSpc>
                  <a:spcPct val="95000"/>
                </a:lnSpc>
                <a:spcBef>
                  <a:spcPts val="870"/>
                </a:spcBef>
              </a:pPr>
              <a:r>
                <a:rPr sz="2900" spc="10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们一定要小心</a:t>
              </a:r>
              <a:r>
                <a:rPr sz="2900" spc="5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使</a:t>
              </a:r>
              <a:endParaRPr lang="en-US" altLang="en-US" sz="29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700" dirty="0"/>
            </a:p>
            <a:p>
              <a:pPr marL="708025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2900" spc="6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用剪刀</a:t>
              </a:r>
              <a:r>
                <a:rPr sz="2900" spc="3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900" dirty="0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 rot="21600000">
            <a:off x="6981164" y="846950"/>
            <a:ext cx="4207180" cy="5234304"/>
            <a:chOff x="0" y="0"/>
            <a:chExt cx="4207180" cy="5234304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207180" cy="5234304"/>
            </a:xfrm>
            <a:prstGeom prst="rect">
              <a:avLst/>
            </a:prstGeom>
          </p:spPr>
        </p:pic>
        <p:sp>
          <p:nvSpPr>
            <p:cNvPr id="35" name="textbox 35"/>
            <p:cNvSpPr/>
            <p:nvPr/>
          </p:nvSpPr>
          <p:spPr>
            <a:xfrm>
              <a:off x="-12700" y="-12700"/>
              <a:ext cx="4232909" cy="530161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"/>
                </a:lnSpc>
              </a:pPr>
              <a:endParaRPr lang="en-US" altLang="en-US" sz="100" dirty="0"/>
            </a:p>
            <a:p>
              <a:pPr marL="967105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小黄鸭、皮皮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猴</a:t>
              </a:r>
              <a:endParaRPr lang="en-US" altLang="en-US" sz="32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1000" dirty="0"/>
            </a:p>
            <a:p>
              <a:pPr marL="965835" algn="l" rtl="0" eaLnBrk="0">
                <a:lnSpc>
                  <a:spcPct val="91000"/>
                </a:lnSpc>
                <a:spcBef>
                  <a:spcPts val="970"/>
                </a:spcBef>
              </a:pP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和大眼猫开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开心</a:t>
              </a:r>
              <a:endParaRPr lang="en-US" altLang="en-US" sz="32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marL="965835" algn="l" rtl="0" eaLnBrk="0">
                <a:lnSpc>
                  <a:spcPct val="95000"/>
                </a:lnSpc>
                <a:spcBef>
                  <a:spcPts val="970"/>
                </a:spcBef>
              </a:pP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心、认认真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真地</a:t>
              </a:r>
              <a:endParaRPr lang="en-US" altLang="en-US" sz="32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700" dirty="0"/>
            </a:p>
            <a:p>
              <a:pPr marL="967105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3200" spc="-2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制作剪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纸。</a:t>
              </a:r>
              <a:endParaRPr lang="en-US" altLang="en-US" sz="32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1882686" y="294246"/>
            <a:ext cx="8302625" cy="1869033"/>
            <a:chOff x="0" y="0"/>
            <a:chExt cx="8302625" cy="1869033"/>
          </a:xfrm>
        </p:grpSpPr>
        <p:pic>
          <p:nvPicPr>
            <p:cNvPr id="37" name="picture 3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302625" cy="1869033"/>
            </a:xfrm>
            <a:prstGeom prst="rect">
              <a:avLst/>
            </a:prstGeom>
          </p:spPr>
        </p:pic>
        <p:sp>
          <p:nvSpPr>
            <p:cNvPr id="38" name="textbox 38"/>
            <p:cNvSpPr/>
            <p:nvPr/>
          </p:nvSpPr>
          <p:spPr>
            <a:xfrm>
              <a:off x="-12700" y="-12700"/>
              <a:ext cx="8328659" cy="193547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lang="en-US" altLang="en-US" sz="400" dirty="0"/>
            </a:p>
            <a:p>
              <a:pPr marL="2346960" indent="-814705" algn="l" rtl="0" eaLnBrk="0">
                <a:lnSpc>
                  <a:spcPct val="132000"/>
                </a:lnSpc>
                <a:spcBef>
                  <a:spcPts val="0"/>
                </a:spcBef>
              </a:pP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很快他们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就完成了剪纸，但没有</a:t>
              </a:r>
              <a:r>
                <a:rPr sz="3200" spc="0" dirty="0"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</a:t>
              </a:r>
              <a:r>
                <a:rPr sz="3200" spc="-1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安静下来等</a:t>
              </a:r>
              <a:r>
                <a:rPr sz="3200" spc="0" dirty="0">
                  <a:ln w="9525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老师评价。</a:t>
              </a:r>
              <a:endParaRPr lang="en-US" altLang="en-US" sz="3200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1680781" y="81826"/>
            <a:ext cx="8589009" cy="1948002"/>
            <a:chOff x="0" y="0"/>
            <a:chExt cx="8589009" cy="1948002"/>
          </a:xfrm>
        </p:grpSpPr>
        <p:pic>
          <p:nvPicPr>
            <p:cNvPr id="40" name="picture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589009" cy="1948002"/>
            </a:xfrm>
            <a:prstGeom prst="rect">
              <a:avLst/>
            </a:prstGeom>
          </p:spPr>
        </p:pic>
        <p:sp>
          <p:nvSpPr>
            <p:cNvPr id="41" name="textbox 41"/>
            <p:cNvSpPr/>
            <p:nvPr/>
          </p:nvSpPr>
          <p:spPr>
            <a:xfrm>
              <a:off x="-12700" y="-12700"/>
              <a:ext cx="8614409" cy="20034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4000"/>
                </a:lnSpc>
              </a:pPr>
              <a:endParaRPr lang="en-US" altLang="en-US" sz="1000" dirty="0"/>
            </a:p>
            <a:p>
              <a:pPr marL="1425575" indent="-620395" algn="l" rtl="0" eaLnBrk="0">
                <a:lnSpc>
                  <a:spcPct val="137000"/>
                </a:lnSpc>
                <a:spcBef>
                  <a:spcPts val="0"/>
                </a:spcBef>
              </a:pPr>
              <a:r>
                <a:rPr sz="2300" spc="10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他们玩得太开心，忘记了剪刀还在桌上，不小心碰</a:t>
              </a:r>
              <a:r>
                <a:rPr sz="2300" spc="6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落</a:t>
              </a:r>
              <a:r>
                <a:rPr sz="2300" spc="0" dirty="0"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</a:t>
              </a:r>
              <a:r>
                <a:rPr sz="2300" spc="9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了剪刀，皮皮猴和大眼猫都被剪刀扎伤了</a:t>
              </a:r>
              <a:r>
                <a:rPr sz="2300" spc="5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3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2008581" y="227838"/>
            <a:ext cx="8486775" cy="1966226"/>
            <a:chOff x="0" y="0"/>
            <a:chExt cx="8486775" cy="1966226"/>
          </a:xfrm>
        </p:grpSpPr>
        <p:pic>
          <p:nvPicPr>
            <p:cNvPr id="43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486775" cy="1966226"/>
            </a:xfrm>
            <a:prstGeom prst="rect">
              <a:avLst/>
            </a:prstGeom>
          </p:spPr>
        </p:pic>
        <p:sp>
          <p:nvSpPr>
            <p:cNvPr id="44" name="textbox 44"/>
            <p:cNvSpPr/>
            <p:nvPr/>
          </p:nvSpPr>
          <p:spPr>
            <a:xfrm>
              <a:off x="-12700" y="-12700"/>
              <a:ext cx="8512175" cy="20262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5000"/>
                </a:lnSpc>
              </a:pPr>
              <a:endParaRPr lang="en-US" altLang="en-US" sz="1000" dirty="0"/>
            </a:p>
            <a:p>
              <a:pPr marL="2755900" indent="-1422400" algn="l" rtl="0" eaLnBrk="0">
                <a:lnSpc>
                  <a:spcPct val="137000"/>
                </a:lnSpc>
                <a:spcBef>
                  <a:spcPts val="5"/>
                </a:spcBef>
              </a:pPr>
              <a:r>
                <a:rPr sz="2700" spc="10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随后小黄鸭拿来了绷带为皮皮猴</a:t>
              </a:r>
              <a:r>
                <a:rPr sz="2700" spc="4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</a:t>
              </a:r>
              <a:r>
                <a:rPr sz="2700" spc="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大</a:t>
              </a:r>
              <a:r>
                <a:rPr sz="2700" spc="0" dirty="0"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     </a:t>
              </a:r>
              <a:r>
                <a:rPr sz="2700" spc="7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眼猫包扎了伤口</a:t>
              </a:r>
              <a:r>
                <a:rPr sz="2700" spc="50" dirty="0">
                  <a:ln w="6350" cap="flat" cmpd="sng">
                    <a:solidFill>
                      <a:srgbClr val="0070C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70C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7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3099523" y="2261552"/>
            <a:ext cx="4988788" cy="4301858"/>
            <a:chOff x="0" y="0"/>
            <a:chExt cx="4988788" cy="4301858"/>
          </a:xfrm>
        </p:grpSpPr>
        <p:pic>
          <p:nvPicPr>
            <p:cNvPr id="46" name="picture 4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988788" cy="4301858"/>
            </a:xfrm>
            <a:prstGeom prst="rect">
              <a:avLst/>
            </a:prstGeom>
          </p:spPr>
        </p:pic>
        <p:sp>
          <p:nvSpPr>
            <p:cNvPr id="47" name="textbox 47"/>
            <p:cNvSpPr/>
            <p:nvPr/>
          </p:nvSpPr>
          <p:spPr>
            <a:xfrm>
              <a:off x="-12700" y="-12700"/>
              <a:ext cx="5014595" cy="437387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marL="1671955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3500" spc="80" dirty="0">
                  <a:ln w="952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剪刀有尖儿</a:t>
              </a:r>
              <a:r>
                <a:rPr sz="3500" spc="30" dirty="0">
                  <a:ln w="952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endParaRPr lang="en-US" altLang="en-US" sz="3500" dirty="0"/>
            </a:p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800" dirty="0"/>
            </a:p>
            <a:p>
              <a:pPr marL="1670050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3500" spc="70" dirty="0">
                  <a:ln w="952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很锋利</a:t>
              </a:r>
              <a:r>
                <a:rPr sz="3500" spc="40" dirty="0">
                  <a:ln w="952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3500" dirty="0"/>
            </a:p>
          </p:txBody>
        </p:sp>
      </p:grpSp>
      <p:sp>
        <p:nvSpPr>
          <p:cNvPr id="48" name="textbox 48"/>
          <p:cNvSpPr/>
          <p:nvPr/>
        </p:nvSpPr>
        <p:spPr>
          <a:xfrm>
            <a:off x="2112172" y="1654875"/>
            <a:ext cx="7176134" cy="592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465"/>
              </a:lnSpc>
            </a:pPr>
            <a:r>
              <a:rPr sz="3200" spc="-10" dirty="0">
                <a:ln w="9525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大象老师为</a:t>
            </a:r>
            <a:r>
              <a:rPr sz="3200" spc="0" dirty="0">
                <a:ln w="9525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什么说使用剪刀一定要小心</a:t>
            </a:r>
            <a:r>
              <a:rPr sz="3200" b="1" spc="0" dirty="0">
                <a:solidFill>
                  <a:srgbClr val="FFBA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?</a:t>
            </a:r>
            <a:endParaRPr lang="en-US" altLang="en-US" sz="3200" dirty="0"/>
          </a:p>
        </p:txBody>
      </p:sp>
      <p:pic>
        <p:nvPicPr>
          <p:cNvPr id="49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10411" y="784859"/>
            <a:ext cx="2180844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381273" y="1731264"/>
            <a:ext cx="5158841" cy="4417758"/>
            <a:chOff x="0" y="0"/>
            <a:chExt cx="5158841" cy="4417758"/>
          </a:xfrm>
        </p:grpSpPr>
        <p:pic>
          <p:nvPicPr>
            <p:cNvPr id="51" name="picture 5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5158841" cy="4417758"/>
            </a:xfrm>
            <a:prstGeom prst="rect">
              <a:avLst/>
            </a:prstGeom>
          </p:spPr>
        </p:pic>
        <p:sp>
          <p:nvSpPr>
            <p:cNvPr id="52" name="textbox 52"/>
            <p:cNvSpPr/>
            <p:nvPr/>
          </p:nvSpPr>
          <p:spPr>
            <a:xfrm>
              <a:off x="-12700" y="-12700"/>
              <a:ext cx="5184775" cy="44735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859155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2300" spc="9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小剪刀，手中拿</a:t>
              </a:r>
              <a:r>
                <a:rPr sz="2300" spc="2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endParaRPr lang="en-US" altLang="en-US" sz="2300" dirty="0"/>
            </a:p>
            <a:p>
              <a:pPr marL="858520" algn="l" rtl="0" eaLnBrk="0">
                <a:lnSpc>
                  <a:spcPct val="95000"/>
                </a:lnSpc>
                <a:spcBef>
                  <a:spcPts val="1715"/>
                </a:spcBef>
              </a:pPr>
              <a:r>
                <a:rPr sz="2300" spc="9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大拇指住一间</a:t>
              </a:r>
              <a:r>
                <a:rPr sz="2300" spc="2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endParaRPr lang="en-US" altLang="en-US" sz="2300" dirty="0"/>
            </a:p>
            <a:p>
              <a:pPr marL="859790" algn="l" rtl="0" eaLnBrk="0">
                <a:lnSpc>
                  <a:spcPct val="94000"/>
                </a:lnSpc>
                <a:spcBef>
                  <a:spcPts val="1715"/>
                </a:spcBef>
              </a:pPr>
              <a:r>
                <a:rPr sz="2300" spc="9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其余四指住一间</a:t>
              </a:r>
              <a:r>
                <a:rPr sz="2300" spc="2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endParaRPr lang="en-US" altLang="en-US" sz="2300" dirty="0"/>
            </a:p>
            <a:p>
              <a:pPr marL="858520" algn="l" rtl="0" eaLnBrk="0">
                <a:lnSpc>
                  <a:spcPct val="95000"/>
                </a:lnSpc>
                <a:spcBef>
                  <a:spcPts val="1710"/>
                </a:spcBef>
              </a:pPr>
              <a:r>
                <a:rPr sz="2300" spc="9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对准纸，张开口</a:t>
              </a:r>
              <a:r>
                <a:rPr sz="2300" spc="3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endParaRPr lang="en-US" altLang="en-US" sz="23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4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873760" algn="l" rtl="0" eaLnBrk="0">
                <a:lnSpc>
                  <a:spcPct val="94000"/>
                </a:lnSpc>
              </a:pPr>
              <a:r>
                <a:rPr sz="2300" b="1" spc="7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“</a:t>
              </a:r>
              <a:r>
                <a:rPr sz="2300" spc="7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咔嚓</a:t>
              </a:r>
              <a:r>
                <a:rPr sz="2300" b="1" spc="70" dirty="0">
                  <a:solidFill>
                    <a:srgbClr val="FF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”</a:t>
              </a:r>
              <a:r>
                <a:rPr sz="2300" spc="7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一声剪开啦</a:t>
              </a:r>
              <a:r>
                <a:rPr sz="2300" spc="10" dirty="0">
                  <a:ln w="63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2300" dirty="0"/>
            </a:p>
          </p:txBody>
        </p:sp>
      </p:grpSp>
      <p:sp>
        <p:nvSpPr>
          <p:cNvPr id="53" name="textbox 53"/>
          <p:cNvSpPr/>
          <p:nvPr/>
        </p:nvSpPr>
        <p:spPr>
          <a:xfrm>
            <a:off x="3470046" y="1032662"/>
            <a:ext cx="4925695" cy="62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750"/>
              </a:lnSpc>
            </a:pPr>
            <a:r>
              <a:rPr sz="3500" spc="10" dirty="0">
                <a:ln w="9525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我们应该怎样拿剪</a:t>
            </a:r>
            <a:r>
              <a:rPr sz="3500" spc="0" dirty="0">
                <a:ln w="9525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刀呢？</a:t>
            </a:r>
            <a:endParaRPr lang="en-US" altLang="en-US" sz="3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55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7052" y="731520"/>
            <a:ext cx="3951732" cy="5574791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5583935" y="2983991"/>
            <a:ext cx="2973323" cy="2171700"/>
            <a:chOff x="0" y="0"/>
            <a:chExt cx="2973323" cy="2171700"/>
          </a:xfrm>
        </p:grpSpPr>
        <p:sp>
          <p:nvSpPr>
            <p:cNvPr id="56" name="path"/>
            <p:cNvSpPr/>
            <p:nvPr/>
          </p:nvSpPr>
          <p:spPr>
            <a:xfrm>
              <a:off x="0" y="0"/>
              <a:ext cx="2973323" cy="2171700"/>
            </a:xfrm>
            <a:custGeom>
              <a:avLst/>
              <a:gdLst/>
              <a:ahLst/>
              <a:cxnLst/>
              <a:rect l="0" t="0" r="0" b="0"/>
              <a:pathLst>
                <a:path w="4682" h="3420">
                  <a:moveTo>
                    <a:pt x="2340" y="919"/>
                  </a:moveTo>
                  <a:lnTo>
                    <a:pt x="3146" y="0"/>
                  </a:lnTo>
                  <a:lnTo>
                    <a:pt x="3067" y="842"/>
                  </a:lnTo>
                  <a:lnTo>
                    <a:pt x="3984" y="705"/>
                  </a:lnTo>
                  <a:lnTo>
                    <a:pt x="3619" y="1159"/>
                  </a:lnTo>
                  <a:lnTo>
                    <a:pt x="4572" y="1288"/>
                  </a:lnTo>
                  <a:lnTo>
                    <a:pt x="3816" y="1658"/>
                  </a:lnTo>
                  <a:lnTo>
                    <a:pt x="4682" y="2104"/>
                  </a:lnTo>
                  <a:lnTo>
                    <a:pt x="3650" y="2049"/>
                  </a:lnTo>
                  <a:lnTo>
                    <a:pt x="3933" y="2865"/>
                  </a:lnTo>
                  <a:lnTo>
                    <a:pt x="3038" y="2289"/>
                  </a:lnTo>
                  <a:lnTo>
                    <a:pt x="2870" y="3124"/>
                  </a:lnTo>
                  <a:lnTo>
                    <a:pt x="2282" y="2364"/>
                  </a:lnTo>
                  <a:lnTo>
                    <a:pt x="1838" y="3420"/>
                  </a:lnTo>
                  <a:lnTo>
                    <a:pt x="1672" y="2474"/>
                  </a:lnTo>
                  <a:lnTo>
                    <a:pt x="1032" y="2788"/>
                  </a:lnTo>
                  <a:lnTo>
                    <a:pt x="1228" y="2205"/>
                  </a:lnTo>
                  <a:lnTo>
                    <a:pt x="28" y="2308"/>
                  </a:lnTo>
                  <a:lnTo>
                    <a:pt x="806" y="1864"/>
                  </a:lnTo>
                  <a:lnTo>
                    <a:pt x="0" y="1363"/>
                  </a:lnTo>
                  <a:lnTo>
                    <a:pt x="1003" y="1207"/>
                  </a:lnTo>
                  <a:lnTo>
                    <a:pt x="79" y="362"/>
                  </a:lnTo>
                  <a:lnTo>
                    <a:pt x="1584" y="1000"/>
                  </a:lnTo>
                  <a:lnTo>
                    <a:pt x="1809" y="362"/>
                  </a:lnTo>
                  <a:lnTo>
                    <a:pt x="2340" y="919"/>
                  </a:lnTo>
                </a:path>
              </a:pathLst>
            </a:custGeom>
            <a:solidFill>
              <a:srgbClr val="FFFF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7" name="textbox 57"/>
            <p:cNvSpPr/>
            <p:nvPr/>
          </p:nvSpPr>
          <p:spPr>
            <a:xfrm>
              <a:off x="-12700" y="-12700"/>
              <a:ext cx="2999104" cy="22555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marL="90297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4400" spc="-30" dirty="0">
                  <a:ln w="12700" cap="flat" cmpd="sng">
                    <a:solidFill>
                      <a:srgbClr val="FF33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33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没有</a:t>
              </a:r>
              <a:endParaRPr lang="en-US" altLang="en-US" sz="4400" dirty="0"/>
            </a:p>
          </p:txBody>
        </p:sp>
      </p:grpSp>
      <p:sp>
        <p:nvSpPr>
          <p:cNvPr id="58" name="textbox 58"/>
          <p:cNvSpPr/>
          <p:nvPr/>
        </p:nvSpPr>
        <p:spPr>
          <a:xfrm>
            <a:off x="4900781" y="1342967"/>
            <a:ext cx="5022215" cy="10598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8415" algn="l" rtl="0" eaLnBrk="0">
              <a:lnSpc>
                <a:spcPct val="85000"/>
              </a:lnSpc>
            </a:pPr>
            <a:r>
              <a:rPr sz="2700" spc="9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故事里，小动物们用完剪刀后</a:t>
            </a:r>
            <a:r>
              <a:rPr sz="2700" spc="4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endParaRPr lang="en-US" altLang="en-US" sz="2700" dirty="0"/>
          </a:p>
          <a:p>
            <a:pPr marL="12700" algn="l" rtl="0" eaLnBrk="0">
              <a:lnSpc>
                <a:spcPts val="5380"/>
              </a:lnSpc>
            </a:pPr>
            <a:r>
              <a:rPr sz="2700" spc="9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把剪刀放回工具箱了吗</a:t>
            </a:r>
            <a:r>
              <a:rPr sz="2700" spc="5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4169409" y="3216909"/>
            <a:ext cx="4726305" cy="1956485"/>
            <a:chOff x="0" y="0"/>
            <a:chExt cx="4726305" cy="1956485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726305" cy="1956485"/>
            </a:xfrm>
            <a:prstGeom prst="rect">
              <a:avLst/>
            </a:prstGeom>
          </p:spPr>
        </p:pic>
        <p:sp>
          <p:nvSpPr>
            <p:cNvPr id="61" name="textbox 61"/>
            <p:cNvSpPr/>
            <p:nvPr/>
          </p:nvSpPr>
          <p:spPr>
            <a:xfrm>
              <a:off x="-12700" y="-12700"/>
              <a:ext cx="4752340" cy="20262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210820" algn="l" rtl="0" eaLnBrk="0">
                <a:lnSpc>
                  <a:spcPct val="94000"/>
                </a:lnSpc>
              </a:pPr>
              <a:r>
                <a:rPr sz="3500" spc="100" dirty="0">
                  <a:ln w="9525" cap="flat" cmpd="sng">
                    <a:solidFill>
                      <a:srgbClr val="FF33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33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碰落剪刀，大眼猫</a:t>
              </a:r>
              <a:r>
                <a:rPr sz="3500" spc="50" dirty="0">
                  <a:ln w="9525" cap="flat" cmpd="sng">
                    <a:solidFill>
                      <a:srgbClr val="FF33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33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和</a:t>
              </a:r>
              <a:endParaRPr lang="en-US" altLang="en-US" sz="3500" dirty="0"/>
            </a:p>
            <a:p>
              <a:pPr algn="l" rtl="0" eaLnBrk="0">
                <a:lnSpc>
                  <a:spcPct val="12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800" dirty="0"/>
            </a:p>
            <a:p>
              <a:pPr marL="211455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3500" spc="-150" dirty="0">
                  <a:ln w="9525" cap="flat" cmpd="sng">
                    <a:solidFill>
                      <a:srgbClr val="FF33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33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皮皮猴被剪刀扎伤了</a:t>
              </a:r>
              <a:r>
                <a:rPr sz="3500" spc="-140" dirty="0">
                  <a:ln w="9525" cap="flat" cmpd="sng">
                    <a:solidFill>
                      <a:srgbClr val="FF33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33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en-US" altLang="en-US" sz="3500" dirty="0"/>
            </a:p>
          </p:txBody>
        </p:sp>
      </p:grpSp>
      <p:sp>
        <p:nvSpPr>
          <p:cNvPr id="62" name="textbox 62"/>
          <p:cNvSpPr/>
          <p:nvPr/>
        </p:nvSpPr>
        <p:spPr>
          <a:xfrm>
            <a:off x="3871391" y="1425367"/>
            <a:ext cx="5351779" cy="1061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5875" algn="l" rtl="0" eaLnBrk="0">
              <a:lnSpc>
                <a:spcPct val="85000"/>
              </a:lnSpc>
            </a:pPr>
            <a:r>
              <a:rPr sz="2700" spc="10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故事中的小动物们在玩闹的时候</a:t>
            </a:r>
            <a:r>
              <a:rPr sz="2700" spc="1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</a:t>
            </a:r>
            <a:endParaRPr lang="en-US" altLang="en-US" sz="2700" dirty="0"/>
          </a:p>
          <a:p>
            <a:pPr marL="12700" algn="l" rtl="0" eaLnBrk="0">
              <a:lnSpc>
                <a:spcPts val="5390"/>
              </a:lnSpc>
            </a:pPr>
            <a:r>
              <a:rPr sz="2700" spc="8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生了什么呢</a:t>
            </a:r>
            <a:r>
              <a:rPr sz="2700" spc="30" dirty="0">
                <a:ln w="6350" cap="flat" cmpd="sng">
                  <a:solidFill>
                    <a:srgbClr val="FFBA55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BA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endParaRPr lang="en-US" altLang="en-US" sz="2700" dirty="0"/>
          </a:p>
        </p:txBody>
      </p:sp>
      <p:pic>
        <p:nvPicPr>
          <p:cNvPr id="63" name="picture 6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473708" y="1872995"/>
            <a:ext cx="1716023" cy="171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5" name="textbox 65"/>
          <p:cNvSpPr/>
          <p:nvPr/>
        </p:nvSpPr>
        <p:spPr>
          <a:xfrm>
            <a:off x="2083790" y="2035149"/>
            <a:ext cx="8290559" cy="31127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349885" indent="-337185" algn="l" rtl="0" eaLnBrk="0">
              <a:lnSpc>
                <a:spcPct val="133000"/>
              </a:lnSpc>
            </a:pPr>
            <a:r>
              <a:rPr sz="2300" spc="40" dirty="0">
                <a:solidFill>
                  <a:srgbClr val="6096E6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ü</a:t>
            </a:r>
            <a:r>
              <a:rPr sz="2300" spc="40" dirty="0">
                <a:solidFill>
                  <a:srgbClr val="6096E6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2300" spc="4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小朋友千万不要使用锋利尖头的剪刀，应该使用</a:t>
            </a:r>
            <a:r>
              <a:rPr sz="2300" spc="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钝口圆头</a:t>
            </a:r>
            <a:r>
              <a:rPr sz="2300" spc="0" dirty="0"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spc="11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的儿童专用剪刀</a:t>
            </a:r>
            <a:r>
              <a:rPr sz="2300" spc="7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2300" dirty="0"/>
          </a:p>
          <a:p>
            <a:pPr marL="338455" indent="-325755" algn="l" rtl="0" eaLnBrk="0">
              <a:lnSpc>
                <a:spcPct val="133000"/>
              </a:lnSpc>
              <a:spcBef>
                <a:spcPts val="1315"/>
              </a:spcBef>
            </a:pPr>
            <a:r>
              <a:rPr sz="2300" spc="40" dirty="0">
                <a:solidFill>
                  <a:srgbClr val="6096E6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ü</a:t>
            </a:r>
            <a:r>
              <a:rPr sz="2300" spc="40" dirty="0">
                <a:solidFill>
                  <a:srgbClr val="6096E6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2300" spc="4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使用剪刀时，一定要集中精神，眼睛看着剪刀，</a:t>
            </a:r>
            <a:r>
              <a:rPr sz="2300" spc="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不能一边</a:t>
            </a:r>
            <a:r>
              <a:rPr sz="2300" spc="0" dirty="0"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spc="12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说笑，一边剪东西</a:t>
            </a:r>
            <a:r>
              <a:rPr sz="2300" spc="7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23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339090" indent="-326390" algn="l" rtl="0" eaLnBrk="0">
              <a:lnSpc>
                <a:spcPct val="127000"/>
              </a:lnSpc>
              <a:spcBef>
                <a:spcPts val="5"/>
              </a:spcBef>
            </a:pPr>
            <a:r>
              <a:rPr sz="2300" spc="40" dirty="0">
                <a:solidFill>
                  <a:srgbClr val="6096E6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ü</a:t>
            </a:r>
            <a:r>
              <a:rPr sz="2300" spc="40" dirty="0">
                <a:solidFill>
                  <a:srgbClr val="6096E6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2300" spc="4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手里拿着剪刀时，不要晃来晃去或四处奔跑，剪刀用</a:t>
            </a:r>
            <a:r>
              <a:rPr sz="2300" spc="2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</a:t>
            </a:r>
            <a:r>
              <a:rPr sz="2300" spc="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后，</a:t>
            </a:r>
            <a:r>
              <a:rPr sz="2300" spc="0" dirty="0"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spc="9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要放在安全的地方</a:t>
            </a:r>
            <a:r>
              <a:rPr sz="2300" spc="30" dirty="0">
                <a:ln w="6350" cap="flat" cmpd="sng">
                  <a:solidFill>
                    <a:srgbClr val="6096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6096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300" dirty="0"/>
          </a:p>
        </p:txBody>
      </p:sp>
      <p:pic>
        <p:nvPicPr>
          <p:cNvPr id="66" name="picture 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2856" y="911351"/>
            <a:ext cx="2180844" cy="80924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9" name="textbox 69"/>
          <p:cNvSpPr/>
          <p:nvPr/>
        </p:nvSpPr>
        <p:spPr>
          <a:xfrm>
            <a:off x="2390901" y="380771"/>
            <a:ext cx="6979284" cy="1633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660"/>
              </a:lnSpc>
            </a:pPr>
            <a:r>
              <a:rPr sz="5500" spc="-150" baseline="45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妮妮使用锋利尖头的剪刀。</a:t>
            </a:r>
            <a:r>
              <a:rPr sz="3500" spc="-15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5500" spc="-150" baseline="45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3500" spc="-15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700" spc="-150" baseline="4000" dirty="0">
                <a:ln w="285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sz="5500" spc="-130" baseline="45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35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1" name="textbox 71"/>
          <p:cNvSpPr/>
          <p:nvPr/>
        </p:nvSpPr>
        <p:spPr>
          <a:xfrm>
            <a:off x="1927485" y="351561"/>
            <a:ext cx="8468359" cy="1633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660"/>
              </a:lnSpc>
            </a:pPr>
            <a:r>
              <a:rPr sz="4900" spc="-100" baseline="50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妮妮一边和小伙伴说笑，一边剪东西</a:t>
            </a:r>
            <a:r>
              <a:rPr sz="3100" spc="-10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900" spc="-100" baseline="50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sz="3100" spc="-10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4900" spc="-100" baseline="50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3100" spc="-10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700" spc="-100" baseline="4000" dirty="0">
                <a:ln w="285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sz="4900" spc="-100" baseline="50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318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3" name="textbox 73"/>
          <p:cNvSpPr/>
          <p:nvPr/>
        </p:nvSpPr>
        <p:spPr>
          <a:xfrm>
            <a:off x="2296210" y="399821"/>
            <a:ext cx="7434580" cy="1633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660"/>
              </a:lnSpc>
            </a:pPr>
            <a:r>
              <a:rPr sz="5500" spc="-140" baseline="43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全全手里拿着剪刀四处奔跑。</a:t>
            </a:r>
            <a:r>
              <a:rPr sz="3500" spc="-14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5500" spc="-140" baseline="43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3500" spc="-14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700" spc="-100" baseline="4000" dirty="0">
                <a:ln w="285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sz="5500" spc="0" baseline="43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35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5" name="textbox 75"/>
          <p:cNvSpPr/>
          <p:nvPr/>
        </p:nvSpPr>
        <p:spPr>
          <a:xfrm>
            <a:off x="1560664" y="737097"/>
            <a:ext cx="9008109" cy="144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150"/>
              </a:lnSpc>
            </a:pPr>
            <a:r>
              <a:rPr sz="5500" spc="-160" baseline="16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安安用完剪刀后把它放在安全的地方。</a:t>
            </a:r>
            <a:r>
              <a:rPr sz="3500" spc="-16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5500" spc="-160" baseline="16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12300" b="1" spc="-160" baseline="-1400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√</a:t>
            </a:r>
            <a:r>
              <a:rPr sz="7900" spc="-16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500" spc="-140" baseline="16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357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7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7" name="picture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68196" y="1479803"/>
            <a:ext cx="4149852" cy="3322320"/>
          </a:xfrm>
          <a:prstGeom prst="rect">
            <a:avLst/>
          </a:prstGeom>
        </p:spPr>
      </p:pic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996940" y="1478279"/>
            <a:ext cx="4041648" cy="3320795"/>
          </a:xfrm>
          <a:prstGeom prst="rect">
            <a:avLst/>
          </a:prstGeom>
        </p:spPr>
      </p:pic>
      <p:sp>
        <p:nvSpPr>
          <p:cNvPr id="79" name="textbox 79"/>
          <p:cNvSpPr/>
          <p:nvPr/>
        </p:nvSpPr>
        <p:spPr>
          <a:xfrm>
            <a:off x="2335794" y="4693146"/>
            <a:ext cx="2322829" cy="144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1150"/>
              </a:lnSpc>
            </a:pPr>
            <a:r>
              <a:rPr sz="3000" spc="-60" baseline="68000" dirty="0">
                <a:ln w="317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使用剪刀时(</a:t>
            </a:r>
            <a:r>
              <a:rPr sz="12300" b="1" spc="-60" baseline="-500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√</a:t>
            </a:r>
            <a:r>
              <a:rPr sz="7900" spc="-6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spc="-40" baseline="68000" dirty="0">
                <a:ln w="317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1950" dirty="0"/>
          </a:p>
        </p:txBody>
      </p:sp>
      <p:sp>
        <p:nvSpPr>
          <p:cNvPr id="80" name="textbox 80"/>
          <p:cNvSpPr/>
          <p:nvPr/>
        </p:nvSpPr>
        <p:spPr>
          <a:xfrm>
            <a:off x="2610213" y="701452"/>
            <a:ext cx="6107429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spc="100" dirty="0">
                <a:ln w="9525" cap="flat" cmpd="sng">
                  <a:solidFill>
                    <a:srgbClr val="FF9933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99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下面使用剪刀的姿势对</a:t>
            </a:r>
            <a:r>
              <a:rPr sz="3900" spc="80" dirty="0">
                <a:ln w="9525" cap="flat" cmpd="sng">
                  <a:solidFill>
                    <a:srgbClr val="FF9933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99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</a:t>
            </a:r>
            <a:r>
              <a:rPr sz="3900" spc="0" dirty="0">
                <a:ln w="9525" cap="flat" cmpd="sng">
                  <a:solidFill>
                    <a:srgbClr val="FF9933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99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</a:t>
            </a:r>
            <a:endParaRPr lang="en-US" altLang="en-US" sz="3900" dirty="0"/>
          </a:p>
        </p:txBody>
      </p:sp>
      <p:sp>
        <p:nvSpPr>
          <p:cNvPr id="81" name="textbox 81"/>
          <p:cNvSpPr/>
          <p:nvPr/>
        </p:nvSpPr>
        <p:spPr>
          <a:xfrm>
            <a:off x="6410840" y="4922615"/>
            <a:ext cx="3071495" cy="3035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spc="-10" dirty="0">
                <a:ln w="317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传递</a:t>
            </a:r>
            <a:r>
              <a:rPr sz="2000" spc="0" dirty="0">
                <a:ln w="317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剪刀时攥紧刀尖，将刀</a:t>
            </a:r>
            <a:endParaRPr lang="en-US" altLang="en-US" sz="2000" dirty="0"/>
          </a:p>
        </p:txBody>
      </p:sp>
      <p:sp>
        <p:nvSpPr>
          <p:cNvPr id="82" name="textbox 82"/>
          <p:cNvSpPr/>
          <p:nvPr/>
        </p:nvSpPr>
        <p:spPr>
          <a:xfrm>
            <a:off x="6410840" y="5084800"/>
            <a:ext cx="2421254" cy="1193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195"/>
              </a:lnSpc>
            </a:pPr>
            <a:r>
              <a:rPr sz="3000" spc="30" baseline="51000" dirty="0">
                <a:ln w="317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柄朝向对方(</a:t>
            </a:r>
            <a:r>
              <a:rPr sz="1900" spc="30" dirty="0"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0100" b="1" spc="30" baseline="-700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√</a:t>
            </a:r>
            <a:r>
              <a:rPr sz="6500" spc="3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000" spc="0" baseline="51000" dirty="0">
                <a:ln w="317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1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1424939" y="1440179"/>
            <a:ext cx="4069079" cy="4689690"/>
            <a:chOff x="0" y="0"/>
            <a:chExt cx="4069079" cy="4689690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069079" cy="3663695"/>
            </a:xfrm>
            <a:prstGeom prst="rect">
              <a:avLst/>
            </a:prstGeom>
          </p:spPr>
        </p:pic>
        <p:sp>
          <p:nvSpPr>
            <p:cNvPr id="85" name="textbox 85"/>
            <p:cNvSpPr/>
            <p:nvPr/>
          </p:nvSpPr>
          <p:spPr>
            <a:xfrm>
              <a:off x="857591" y="3470897"/>
              <a:ext cx="2323464" cy="12319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9495"/>
                </a:lnSpc>
              </a:pPr>
              <a:r>
                <a:rPr sz="4900" spc="80" baseline="38000" dirty="0">
                  <a:ln w="9525" cap="flat" cmpd="sng">
                    <a:solidFill>
                      <a:srgbClr val="0563C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563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课桌上(</a:t>
              </a:r>
              <a:r>
                <a:rPr sz="11000" spc="80" baseline="7000" dirty="0">
                  <a:ln w="19050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×</a:t>
              </a:r>
              <a:r>
                <a:rPr sz="4900" spc="50" baseline="38000" dirty="0">
                  <a:ln w="9525" cap="flat" cmpd="sng">
                    <a:solidFill>
                      <a:srgbClr val="0563C1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563C1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)</a:t>
              </a:r>
              <a:endParaRPr lang="en-US" altLang="en-US" sz="3185" dirty="0"/>
            </a:p>
          </p:txBody>
        </p:sp>
      </p:grpSp>
      <p:sp>
        <p:nvSpPr>
          <p:cNvPr id="86" name="textbox 86"/>
          <p:cNvSpPr/>
          <p:nvPr/>
        </p:nvSpPr>
        <p:spPr>
          <a:xfrm>
            <a:off x="6535997" y="5033365"/>
            <a:ext cx="2846070" cy="11931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195"/>
              </a:lnSpc>
            </a:pPr>
            <a:r>
              <a:rPr sz="4900" spc="60" baseline="14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铅笔盒里(</a:t>
            </a:r>
            <a:r>
              <a:rPr sz="10100" b="1" spc="60" baseline="-500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√</a:t>
            </a:r>
            <a:r>
              <a:rPr sz="6500" spc="4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900" spc="0" baseline="14000" dirty="0">
                <a:ln w="9525" cap="flat" cmpd="sng">
                  <a:solidFill>
                    <a:srgbClr val="0563C1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563C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3185" dirty="0"/>
          </a:p>
        </p:txBody>
      </p:sp>
      <p:sp>
        <p:nvSpPr>
          <p:cNvPr id="87" name="textbox 87"/>
          <p:cNvSpPr/>
          <p:nvPr/>
        </p:nvSpPr>
        <p:spPr>
          <a:xfrm>
            <a:off x="3425307" y="618522"/>
            <a:ext cx="4589779" cy="575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spc="100" dirty="0">
                <a:ln w="9525" cap="flat" cmpd="sng">
                  <a:solidFill>
                    <a:srgbClr val="FF9933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99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应该将剪刀放在哪</a:t>
            </a:r>
            <a:r>
              <a:rPr sz="3900" spc="30" dirty="0">
                <a:ln w="9525" cap="flat" cmpd="sng">
                  <a:solidFill>
                    <a:srgbClr val="FF9933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9933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9" name="textbox 89"/>
          <p:cNvSpPr/>
          <p:nvPr/>
        </p:nvSpPr>
        <p:spPr>
          <a:xfrm>
            <a:off x="1625728" y="2278851"/>
            <a:ext cx="8686800" cy="39611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86995" algn="l" rtl="0" eaLnBrk="0">
              <a:lnSpc>
                <a:spcPts val="2645"/>
              </a:lnSpc>
            </a:pPr>
            <a:r>
              <a:rPr sz="20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活动准</a:t>
            </a:r>
            <a:r>
              <a:rPr sz="20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备：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根据班级学生数量打</a:t>
            </a:r>
            <a:endParaRPr lang="en-US" altLang="en-US" sz="2000" dirty="0"/>
          </a:p>
          <a:p>
            <a:pPr marL="95250" algn="l" rtl="0" eaLnBrk="0">
              <a:lnSpc>
                <a:spcPts val="3355"/>
              </a:lnSpc>
            </a:pPr>
            <a:r>
              <a:rPr sz="20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印带图案的彩色纸张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，准备相应</a:t>
            </a:r>
            <a:endParaRPr lang="en-US" altLang="en-US" sz="2000" dirty="0"/>
          </a:p>
          <a:p>
            <a:pPr marL="85725" algn="l" rtl="0" eaLnBrk="0">
              <a:lnSpc>
                <a:spcPts val="3610"/>
              </a:lnSpc>
            </a:pPr>
            <a:r>
              <a:rPr sz="20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数量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的儿童安全剪刀。</a:t>
            </a:r>
            <a:endParaRPr lang="en-US" altLang="en-US" sz="2000" dirty="0"/>
          </a:p>
          <a:p>
            <a:pPr algn="l" rtl="0" eaLnBrk="0">
              <a:lnSpc>
                <a:spcPct val="193000"/>
              </a:lnSpc>
            </a:pPr>
            <a:endParaRPr lang="en-US" altLang="en-US" sz="1000" dirty="0"/>
          </a:p>
          <a:p>
            <a:pPr marL="40640" algn="l" rtl="0" eaLnBrk="0">
              <a:lnSpc>
                <a:spcPts val="2645"/>
              </a:lnSpc>
              <a:spcBef>
                <a:spcPts val="605"/>
              </a:spcBef>
            </a:pPr>
            <a:r>
              <a:rPr sz="2000" spc="-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活动过</a:t>
            </a:r>
            <a:r>
              <a:rPr sz="20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程：</a:t>
            </a:r>
            <a:endParaRPr lang="en-US" altLang="en-US" sz="2000" dirty="0"/>
          </a:p>
          <a:p>
            <a:pPr marL="59690" algn="l" rtl="0" eaLnBrk="0">
              <a:lnSpc>
                <a:spcPts val="2590"/>
              </a:lnSpc>
              <a:spcBef>
                <a:spcPts val="520"/>
              </a:spcBef>
            </a:pPr>
            <a:r>
              <a:rPr sz="20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1.主讲教师先示范如何正确用剪刀剪纸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2000" dirty="0"/>
          </a:p>
          <a:p>
            <a:pPr marL="50800" algn="l" rtl="0" eaLnBrk="0">
              <a:lnSpc>
                <a:spcPts val="2890"/>
              </a:lnSpc>
            </a:pPr>
            <a:r>
              <a:rPr sz="20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2.请小朋友将彩纸上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的图案剪下来，老师现场观察，哪位小朋友剪刀用得好。</a:t>
            </a:r>
            <a:endParaRPr lang="en-US" altLang="en-US" sz="2000" dirty="0"/>
          </a:p>
          <a:p>
            <a:pPr marL="40640" indent="99060" algn="l" rtl="0" eaLnBrk="0">
              <a:lnSpc>
                <a:spcPct val="132000"/>
              </a:lnSpc>
              <a:spcBef>
                <a:spcPts val="270"/>
              </a:spcBef>
            </a:pPr>
            <a:r>
              <a:rPr sz="2000" spc="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(通过观察幼儿剪纸，发现幼儿拿、用、放剪刀的方法是否</a:t>
            </a:r>
            <a:r>
              <a:rPr sz="2000" spc="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</a:t>
            </a:r>
            <a:r>
              <a:rPr sz="2000" spc="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确，再请个别用</a:t>
            </a:r>
            <a:r>
              <a:rPr sz="2000" spc="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-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法不对的小朋友，上来进行示范并点评矫正。</a:t>
            </a:r>
            <a:r>
              <a:rPr sz="2000" spc="-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spc="-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spc="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endParaRPr lang="en-US" altLang="en-US" sz="2000" dirty="0"/>
          </a:p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marL="55245" algn="l" rtl="0" eaLnBrk="0">
              <a:lnSpc>
                <a:spcPts val="2445"/>
              </a:lnSpc>
              <a:spcBef>
                <a:spcPts val="5"/>
              </a:spcBef>
            </a:pPr>
            <a:r>
              <a:rPr sz="20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3.收拾剪刀的时候，提醒小朋</a:t>
            </a:r>
            <a:r>
              <a:rPr sz="20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友应该将剪刀尖尖的一头朝下放进篮子。</a:t>
            </a:r>
            <a:endParaRPr lang="en-US" altLang="en-US" sz="2000" dirty="0"/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144767" y="2353055"/>
            <a:ext cx="4221479" cy="2225040"/>
          </a:xfrm>
          <a:prstGeom prst="rect">
            <a:avLst/>
          </a:prstGeom>
        </p:spPr>
      </p:pic>
      <p:sp>
        <p:nvSpPr>
          <p:cNvPr id="91" name="textbox 91"/>
          <p:cNvSpPr/>
          <p:nvPr/>
        </p:nvSpPr>
        <p:spPr>
          <a:xfrm>
            <a:off x="4577877" y="710432"/>
            <a:ext cx="4846320" cy="11245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大家一起来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动手</a:t>
            </a:r>
            <a:endParaRPr lang="en-US" altLang="en-US" sz="3200" dirty="0"/>
          </a:p>
          <a:p>
            <a:pPr algn="l" rtl="0" eaLnBrk="0">
              <a:lnSpc>
                <a:spcPct val="157000"/>
              </a:lnSpc>
            </a:pPr>
            <a:endParaRPr lang="en-US" altLang="en-US" sz="1000" dirty="0"/>
          </a:p>
          <a:p>
            <a:pPr algn="l" rtl="0" eaLnBrk="0">
              <a:lnSpc>
                <a:spcPct val="115000"/>
              </a:lnSpc>
            </a:pPr>
            <a:endParaRPr lang="en-US" altLang="en-US" sz="500" dirty="0"/>
          </a:p>
          <a:p>
            <a:pPr algn="r" rtl="0" eaLnBrk="0">
              <a:lnSpc>
                <a:spcPct val="94000"/>
              </a:lnSpc>
              <a:spcBef>
                <a:spcPts val="0"/>
              </a:spcBef>
            </a:pPr>
            <a:r>
              <a:rPr sz="2300" spc="110" dirty="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——用剪刀制作精美的剪</a:t>
            </a:r>
            <a:r>
              <a:rPr sz="2300" spc="0" dirty="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纸</a:t>
            </a:r>
            <a:endParaRPr lang="en-US" altLang="en-US" sz="2300" dirty="0"/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7763" y="141731"/>
            <a:ext cx="1784603" cy="12877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9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5" name="textbox 95"/>
          <p:cNvSpPr/>
          <p:nvPr/>
        </p:nvSpPr>
        <p:spPr>
          <a:xfrm>
            <a:off x="1511985" y="1461998"/>
            <a:ext cx="7465694" cy="47993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31750" algn="l" rtl="0" eaLnBrk="0">
              <a:lnSpc>
                <a:spcPts val="2195"/>
              </a:lnSpc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1.明明做手工时，找不到自己的儿童专用剪刀，就</a:t>
            </a:r>
            <a:r>
              <a:rPr sz="1700" spc="6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7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妈</a:t>
            </a:r>
            <a:endParaRPr lang="en-US" altLang="en-US" sz="1700" dirty="0"/>
          </a:p>
          <a:p>
            <a:pPr marL="12700" algn="l" rtl="0" eaLnBrk="0">
              <a:lnSpc>
                <a:spcPct val="96000"/>
              </a:lnSpc>
              <a:spcBef>
                <a:spcPts val="1035"/>
              </a:spcBef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妈做衣服的剪刀来剪</a:t>
            </a:r>
            <a:r>
              <a:rPr sz="17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纸</a:t>
            </a:r>
            <a:r>
              <a:rPr sz="17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82550" algn="l" rtl="0" eaLnBrk="0">
              <a:lnSpc>
                <a:spcPct val="95000"/>
              </a:lnSpc>
              <a:spcBef>
                <a:spcPts val="1295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错</a:t>
            </a:r>
            <a:endParaRPr lang="en-US" altLang="en-US" sz="1700" dirty="0"/>
          </a:p>
          <a:p>
            <a:pPr marL="24765" algn="l" rtl="0" eaLnBrk="0">
              <a:lnSpc>
                <a:spcPts val="2200"/>
              </a:lnSpc>
              <a:spcBef>
                <a:spcPts val="1280"/>
              </a:spcBef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2.小刚把剪刀锋利的刀头对着自己的同</a:t>
            </a:r>
            <a:r>
              <a:rPr sz="1700" spc="1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</a:t>
            </a:r>
            <a:r>
              <a:rPr sz="1700" spc="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82550" algn="l" rtl="0" eaLnBrk="0">
              <a:lnSpc>
                <a:spcPct val="95000"/>
              </a:lnSpc>
              <a:spcBef>
                <a:spcPts val="1060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错</a:t>
            </a:r>
            <a:endParaRPr lang="en-US" altLang="en-US" sz="1700" dirty="0"/>
          </a:p>
          <a:p>
            <a:pPr marL="29845" algn="l" rtl="0" eaLnBrk="0">
              <a:lnSpc>
                <a:spcPts val="2190"/>
              </a:lnSpc>
              <a:spcBef>
                <a:spcPts val="1280"/>
              </a:spcBef>
            </a:pPr>
            <a:r>
              <a:rPr sz="17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3.手里拿着剪刀时不要乱晃和四处奔跑</a:t>
            </a:r>
            <a:r>
              <a:rPr sz="1700" spc="6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82550" algn="l" rtl="0" eaLnBrk="0">
              <a:lnSpc>
                <a:spcPct val="95000"/>
              </a:lnSpc>
              <a:spcBef>
                <a:spcPts val="1075"/>
              </a:spcBef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错</a:t>
            </a:r>
            <a:endParaRPr lang="en-US" altLang="en-US" sz="1700" dirty="0"/>
          </a:p>
          <a:p>
            <a:pPr marL="16510" algn="l" rtl="0" eaLnBrk="0">
              <a:lnSpc>
                <a:spcPts val="2190"/>
              </a:lnSpc>
              <a:spcBef>
                <a:spcPts val="1290"/>
              </a:spcBef>
            </a:pPr>
            <a:r>
              <a:rPr sz="1700" spc="10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4.手工课结束后，蕊蕊给剪刀盖上安全帽，并放在安</a:t>
            </a:r>
            <a:r>
              <a:rPr sz="1700" spc="8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</a:t>
            </a:r>
            <a:endParaRPr lang="en-US" altLang="en-US" sz="1700" dirty="0"/>
          </a:p>
          <a:p>
            <a:pPr marL="24130" algn="l" rtl="0" eaLnBrk="0">
              <a:lnSpc>
                <a:spcPct val="95000"/>
              </a:lnSpc>
              <a:spcBef>
                <a:spcPts val="1065"/>
              </a:spcBef>
            </a:pPr>
            <a:r>
              <a:rPr sz="1700" spc="6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的地方</a:t>
            </a:r>
            <a:r>
              <a:rPr sz="1700" spc="2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marL="82550" algn="l" rtl="0" eaLnBrk="0">
              <a:lnSpc>
                <a:spcPts val="2410"/>
              </a:lnSpc>
              <a:spcBef>
                <a:spcPts val="550"/>
              </a:spcBef>
            </a:pPr>
            <a:r>
              <a:rPr sz="2600" spc="0" baseline="-7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2600" spc="20" baseline="-7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6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sz="2600" spc="0" baseline="-7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6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600" spc="20" baseline="-7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错</a:t>
            </a:r>
            <a:r>
              <a:rPr sz="160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</a:t>
            </a:r>
            <a:r>
              <a:rPr sz="2300" spc="0" baseline="15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参考答案：</a:t>
            </a:r>
            <a:endParaRPr lang="en-US" altLang="en-US" sz="1495" dirty="0"/>
          </a:p>
          <a:p>
            <a:pPr algn="r" rtl="0" eaLnBrk="0">
              <a:lnSpc>
                <a:spcPct val="89000"/>
              </a:lnSpc>
              <a:spcBef>
                <a:spcPts val="0"/>
              </a:spcBef>
            </a:pP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4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4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.B</a:t>
            </a:r>
            <a:endParaRPr lang="en-US" altLang="en-US" sz="1400" dirty="0"/>
          </a:p>
          <a:p>
            <a:pPr marL="31750" algn="l" rtl="0" eaLnBrk="0">
              <a:lnSpc>
                <a:spcPts val="2160"/>
              </a:lnSpc>
              <a:spcBef>
                <a:spcPts val="70"/>
              </a:spcBef>
            </a:pPr>
            <a:r>
              <a:rPr sz="1700" spc="9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5.手工课上，丽丽一边说笑一边剪纸</a:t>
            </a:r>
            <a:r>
              <a:rPr sz="1700" spc="30" dirty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  <a:p>
            <a:pPr algn="l" rtl="0" eaLnBrk="0">
              <a:lnSpc>
                <a:spcPct val="100000"/>
              </a:lnSpc>
            </a:pPr>
            <a:endParaRPr lang="en-US" altLang="en-US" sz="9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82550" algn="l" rtl="0" eaLnBrk="0">
              <a:lnSpc>
                <a:spcPct val="95000"/>
              </a:lnSpc>
            </a:pP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.对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17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错</a:t>
            </a:r>
            <a:endParaRPr lang="en-US" altLang="en-US" sz="1700" dirty="0"/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811" y="0"/>
            <a:ext cx="2203704" cy="150114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NDk5YWI5MTQ2NzY1NThmMDc2NDcwYmU1NGM4YTFiMDY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1301</Words>
  <Application>WPS 演示</Application>
  <PresentationFormat/>
  <Paragraphs>164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7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给你个华丽丽的背影</cp:lastModifiedBy>
  <cp:revision>1</cp:revision>
  <dcterms:created xsi:type="dcterms:W3CDTF">2023-12-12T04:36:47Z</dcterms:created>
  <dcterms:modified xsi:type="dcterms:W3CDTF">2023-12-12T04:36:47Z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wqlLaW5nc29mdCBQREYgdG8gV1BTIDgw</vt:lpwstr>
  </property>
  <property fmtid="{D5CDD505-2E9C-101B-9397-08002B2CF9AE}" pid="3" name="Created">
    <vt:filetime>2022-09-19T14:27:20Z</vt:filetime>
  </property>
  <property fmtid="{D5CDD505-2E9C-101B-9397-08002B2CF9AE}" pid="4" name="ICV">
    <vt:lpwstr>52AD822F6D8E49D1B5F4625F3A621CDE_12</vt:lpwstr>
  </property>
  <property fmtid="{D5CDD505-2E9C-101B-9397-08002B2CF9AE}" pid="5" name="KSOProductBuildVer">
    <vt:lpwstr>2052-12.1.0.15990</vt:lpwstr>
  </property>
</Properties>
</file>