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76" r:id="rId2"/>
    <p:sldId id="337" r:id="rId3"/>
    <p:sldId id="359" r:id="rId4"/>
    <p:sldId id="286" r:id="rId5"/>
    <p:sldId id="287" r:id="rId6"/>
    <p:sldId id="371" r:id="rId7"/>
    <p:sldId id="375" r:id="rId8"/>
    <p:sldId id="372" r:id="rId9"/>
    <p:sldId id="288" r:id="rId10"/>
    <p:sldId id="297" r:id="rId11"/>
    <p:sldId id="294" r:id="rId12"/>
    <p:sldId id="373" r:id="rId13"/>
    <p:sldId id="296" r:id="rId14"/>
    <p:sldId id="374" r:id="rId15"/>
    <p:sldId id="295" r:id="rId16"/>
    <p:sldId id="380" r:id="rId17"/>
    <p:sldId id="366" r:id="rId18"/>
    <p:sldId id="376" r:id="rId19"/>
    <p:sldId id="377" r:id="rId20"/>
    <p:sldId id="378" r:id="rId21"/>
    <p:sldId id="379" r:id="rId22"/>
    <p:sldId id="298" r:id="rId23"/>
    <p:sldId id="289" r:id="rId24"/>
    <p:sldId id="367" r:id="rId25"/>
    <p:sldId id="368" r:id="rId26"/>
    <p:sldId id="369" r:id="rId27"/>
    <p:sldId id="370" r:id="rId28"/>
    <p:sldId id="361" r:id="rId29"/>
    <p:sldId id="362" r:id="rId30"/>
    <p:sldId id="363" r:id="rId31"/>
    <p:sldId id="364" r:id="rId32"/>
    <p:sldId id="365" r:id="rId33"/>
  </p:sldIdLst>
  <p:sldSz cx="9144000" cy="5143500" type="screen16x9"/>
  <p:notesSz cx="9928225" cy="6797675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33"/>
    <a:srgbClr val="0000A8"/>
    <a:srgbClr val="0000CC"/>
    <a:srgbClr val="0066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8" autoAdjust="0"/>
  </p:normalViewPr>
  <p:slideViewPr>
    <p:cSldViewPr showGuides="1">
      <p:cViewPr varScale="1">
        <p:scale>
          <a:sx n="111" d="100"/>
          <a:sy n="111" d="100"/>
        </p:scale>
        <p:origin x="69" y="67"/>
      </p:cViewPr>
      <p:guideLst>
        <p:guide orient="horz" pos="1620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E2B9C-89C2-40DE-8CF6-5B14F1EFE804}" type="datetimeFigureOut">
              <a:rPr lang="zh-CN" altLang="en-US" smtClean="0"/>
              <a:t>2023/12/13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542C5-D71F-4336-94AB-8F740FC0F3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13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3542C5-D71F-4336-94AB-8F740FC0F33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3700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659"/>
            <a:ext cx="7772400" cy="1103098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6180"/>
            <a:ext cx="6400800" cy="13151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30705" indent="0" algn="ctr">
              <a:buNone/>
              <a:defRPr/>
            </a:lvl5pPr>
            <a:lvl6pPr marL="2287905" indent="0" algn="ctr">
              <a:buNone/>
              <a:defRPr/>
            </a:lvl6pPr>
            <a:lvl7pPr marL="2745105" indent="0" algn="ctr">
              <a:buNone/>
              <a:defRPr/>
            </a:lvl7pPr>
            <a:lvl8pPr marL="3202305" indent="0" algn="ctr">
              <a:buNone/>
              <a:defRPr/>
            </a:lvl8pPr>
            <a:lvl9pPr marL="3659505" indent="0" algn="ctr">
              <a:buNone/>
              <a:defRPr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57976" y="457440"/>
            <a:ext cx="2066925" cy="4288501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1" y="457440"/>
            <a:ext cx="6048375" cy="4288501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6913"/>
            <a:ext cx="7772400" cy="10220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1181"/>
            <a:ext cx="7772400" cy="112573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30705" indent="0">
              <a:buNone/>
              <a:defRPr sz="1400"/>
            </a:lvl5pPr>
            <a:lvl6pPr marL="2287905" indent="0">
              <a:buNone/>
              <a:defRPr sz="1400"/>
            </a:lvl6pPr>
            <a:lvl7pPr marL="2745105" indent="0">
              <a:buNone/>
              <a:defRPr sz="1400"/>
            </a:lvl7pPr>
            <a:lvl8pPr marL="3202305" indent="0">
              <a:buNone/>
              <a:defRPr sz="1400"/>
            </a:lvl8pPr>
            <a:lvl9pPr marL="3659505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57960"/>
            <a:ext cx="4057650" cy="34879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7250" y="1257960"/>
            <a:ext cx="4057650" cy="34879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087"/>
            <a:ext cx="8229600" cy="8577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941"/>
            <a:ext cx="4040188" cy="4800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30705" indent="0">
              <a:buNone/>
              <a:defRPr sz="1600" b="1"/>
            </a:lvl5pPr>
            <a:lvl6pPr marL="2287905" indent="0">
              <a:buNone/>
              <a:defRPr sz="1600" b="1"/>
            </a:lvl6pPr>
            <a:lvl7pPr marL="2745105" indent="0">
              <a:buNone/>
              <a:defRPr sz="1600" b="1"/>
            </a:lvl7pPr>
            <a:lvl8pPr marL="3202305" indent="0">
              <a:buNone/>
              <a:defRPr sz="1600" b="1"/>
            </a:lvl8pPr>
            <a:lvl9pPr marL="3659505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2014"/>
            <a:ext cx="4040188" cy="29650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941"/>
            <a:ext cx="4041775" cy="4800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30705" indent="0">
              <a:buNone/>
              <a:defRPr sz="1600" b="1"/>
            </a:lvl5pPr>
            <a:lvl6pPr marL="2287905" indent="0">
              <a:buNone/>
              <a:defRPr sz="1600" b="1"/>
            </a:lvl6pPr>
            <a:lvl7pPr marL="2745105" indent="0">
              <a:buNone/>
              <a:defRPr sz="1600" b="1"/>
            </a:lvl7pPr>
            <a:lvl8pPr marL="3202305" indent="0">
              <a:buNone/>
              <a:defRPr sz="1600" b="1"/>
            </a:lvl8pPr>
            <a:lvl9pPr marL="3659505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2014"/>
            <a:ext cx="4041775" cy="29650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895"/>
            <a:ext cx="3008313" cy="871997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96"/>
            <a:ext cx="5111750" cy="43921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890"/>
            <a:ext cx="3008313" cy="35201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30705" indent="0">
              <a:buNone/>
              <a:defRPr sz="900"/>
            </a:lvl5pPr>
            <a:lvl6pPr marL="2287905" indent="0">
              <a:buNone/>
              <a:defRPr sz="900"/>
            </a:lvl6pPr>
            <a:lvl7pPr marL="2745105" indent="0">
              <a:buNone/>
              <a:defRPr sz="900"/>
            </a:lvl7pPr>
            <a:lvl8pPr marL="3202305" indent="0">
              <a:buNone/>
              <a:defRPr sz="900"/>
            </a:lvl8pPr>
            <a:lvl9pPr marL="3659505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2341"/>
            <a:ext cx="5486400" cy="425276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821"/>
            <a:ext cx="5486400" cy="308772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30705" indent="0">
              <a:buNone/>
              <a:defRPr sz="2000"/>
            </a:lvl5pPr>
            <a:lvl6pPr marL="2287905" indent="0">
              <a:buNone/>
              <a:defRPr sz="2000"/>
            </a:lvl6pPr>
            <a:lvl7pPr marL="2745105" indent="0">
              <a:buNone/>
              <a:defRPr sz="2000"/>
            </a:lvl7pPr>
            <a:lvl8pPr marL="3202305" indent="0">
              <a:buNone/>
              <a:defRPr sz="2000"/>
            </a:lvl8pPr>
            <a:lvl9pPr marL="3659505" indent="0">
              <a:buNone/>
              <a:defRPr sz="2000"/>
            </a:lvl9pPr>
          </a:lstStyle>
          <a:p>
            <a:pPr marL="0" marR="0" lvl="0" indent="0" algn="l" defTabSz="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7618"/>
            <a:ext cx="5486400" cy="6039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30705" indent="0">
              <a:buNone/>
              <a:defRPr sz="900"/>
            </a:lvl5pPr>
            <a:lvl6pPr marL="2287905" indent="0">
              <a:buNone/>
              <a:defRPr sz="900"/>
            </a:lvl6pPr>
            <a:lvl7pPr marL="2745105" indent="0">
              <a:buNone/>
              <a:defRPr sz="900"/>
            </a:lvl7pPr>
            <a:lvl8pPr marL="3202305" indent="0">
              <a:buNone/>
              <a:defRPr sz="900"/>
            </a:lvl8pPr>
            <a:lvl9pPr marL="3659505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val 105"/>
          <p:cNvSpPr>
            <a:spLocks noChangeArrowheads="1"/>
          </p:cNvSpPr>
          <p:nvPr/>
        </p:nvSpPr>
        <p:spPr bwMode="auto">
          <a:xfrm>
            <a:off x="179388" y="0"/>
            <a:ext cx="6804025" cy="5148263"/>
          </a:xfrm>
          <a:prstGeom prst="ellipse">
            <a:avLst/>
          </a:prstGeom>
          <a:gradFill rotWithShape="1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27" name="Rectangle 106"/>
          <p:cNvSpPr>
            <a:spLocks noChangeArrowheads="1"/>
          </p:cNvSpPr>
          <p:nvPr/>
        </p:nvSpPr>
        <p:spPr bwMode="auto">
          <a:xfrm>
            <a:off x="0" y="411163"/>
            <a:ext cx="9144000" cy="4857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28" name="Rectangle 3"/>
          <p:cNvSpPr>
            <a:spLocks noGrp="1"/>
          </p:cNvSpPr>
          <p:nvPr>
            <p:ph type="body"/>
          </p:nvPr>
        </p:nvSpPr>
        <p:spPr>
          <a:xfrm>
            <a:off x="457200" y="1257300"/>
            <a:ext cx="8267700" cy="349091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</a:p>
          <a:p>
            <a:pPr lvl="1" indent="-285750"/>
            <a:r>
              <a:rPr lang="zh-CN" altLang="en-US" dirty="0"/>
              <a:t>第二级</a:t>
            </a:r>
          </a:p>
          <a:p>
            <a:pPr lvl="2" indent="-228600"/>
            <a:r>
              <a:rPr lang="zh-CN" altLang="en-US" dirty="0"/>
              <a:t>第三级</a:t>
            </a:r>
          </a:p>
          <a:p>
            <a:pPr lvl="3" indent="-228600"/>
            <a:r>
              <a:rPr lang="zh-CN" altLang="en-US" dirty="0"/>
              <a:t>第四级</a:t>
            </a:r>
          </a:p>
          <a:p>
            <a:pPr lvl="3" indent="-228600"/>
            <a:r>
              <a:rPr lang="zh-CN" altLang="en-US" dirty="0"/>
              <a:t>第五级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35375" y="4905375"/>
            <a:ext cx="2089150" cy="196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 indent="0" fontAlgn="base"/>
            <a:endParaRPr lang="zh-CN" altLang="zh-CN" sz="1000" b="0" strike="noStrike" noProof="1">
              <a:solidFill>
                <a:schemeClr val="tx2"/>
              </a:solidFill>
              <a:ea typeface="方正小标宋_GBK" pitchFamily="1" charset="-122"/>
              <a:sym typeface="Arial" panose="020B0604020202020204" pitchFamily="34" charset="0"/>
            </a:endParaRPr>
          </a:p>
        </p:txBody>
      </p:sp>
      <p:sp>
        <p:nvSpPr>
          <p:cNvPr id="1030" name="Rectangle 2"/>
          <p:cNvSpPr>
            <a:spLocks noGrp="1"/>
          </p:cNvSpPr>
          <p:nvPr>
            <p:ph type="title"/>
          </p:nvPr>
        </p:nvSpPr>
        <p:spPr>
          <a:xfrm>
            <a:off x="2057400" y="457200"/>
            <a:ext cx="6019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31" name="矩形 11"/>
          <p:cNvSpPr>
            <a:spLocks noChangeArrowheads="1"/>
          </p:cNvSpPr>
          <p:nvPr/>
        </p:nvSpPr>
        <p:spPr bwMode="auto">
          <a:xfrm>
            <a:off x="323850" y="4791075"/>
            <a:ext cx="2303463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Arial" panose="020B0604020202020204" pitchFamily="34" charset="0"/>
              </a:rPr>
              <a:t>苏科数学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Oval 109"/>
          <p:cNvSpPr>
            <a:spLocks noChangeArrowheads="1"/>
          </p:cNvSpPr>
          <p:nvPr/>
        </p:nvSpPr>
        <p:spPr bwMode="auto">
          <a:xfrm>
            <a:off x="539750" y="141288"/>
            <a:ext cx="746125" cy="595313"/>
          </a:xfrm>
          <a:prstGeom prst="ellipse">
            <a:avLst/>
          </a:prstGeom>
          <a:solidFill>
            <a:schemeClr val="folHlink"/>
          </a:solidFill>
          <a:ln w="38100" cmpd="sng">
            <a:solidFill>
              <a:schemeClr val="bg1"/>
            </a:solidFill>
            <a:rou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033" name="Picture 7" descr="社标PPT3"/>
          <p:cNvPicPr>
            <a:picLocks noChangeAspect="1"/>
          </p:cNvPicPr>
          <p:nvPr/>
        </p:nvPicPr>
        <p:blipFill>
          <a:blip r:embed="rId13">
            <a:grayscl/>
            <a:lum bright="100000"/>
          </a:blip>
          <a:stretch>
            <a:fillRect/>
          </a:stretch>
        </p:blipFill>
        <p:spPr>
          <a:xfrm>
            <a:off x="684213" y="195263"/>
            <a:ext cx="431800" cy="48895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lvl1pPr marL="342900" indent="-341630" algn="l" defTabSz="0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42950" indent="-284480" algn="l" defTabSz="0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2pPr>
      <a:lvl3pPr marL="1143000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•"/>
        <a:defRPr sz="24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3pPr>
      <a:lvl4pPr marL="1600200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–"/>
        <a:defRPr sz="16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4pPr>
      <a:lvl5pPr marL="2059305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»"/>
        <a:defRPr sz="20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5pPr>
      <a:lvl6pPr marL="2516505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»"/>
        <a:defRPr sz="20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6pPr>
      <a:lvl7pPr marL="2973705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»"/>
        <a:defRPr sz="20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7pPr>
      <a:lvl8pPr marL="3430905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»"/>
        <a:defRPr sz="20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8pPr>
      <a:lvl9pPr marL="3888105" indent="-227330" algn="l" defTabSz="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»"/>
        <a:defRPr sz="2000">
          <a:solidFill>
            <a:schemeClr val="tx1"/>
          </a:solidFill>
          <a:latin typeface="+mn-lt"/>
          <a:cs typeface="+mn-cs"/>
          <a:sym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070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790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510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230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950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12" Type="http://schemas.openxmlformats.org/officeDocument/2006/relationships/oleObject" Target="../embeddings/oleObject5.bin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5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Oval 38"/>
          <p:cNvSpPr/>
          <p:nvPr/>
        </p:nvSpPr>
        <p:spPr>
          <a:xfrm>
            <a:off x="684213" y="325436"/>
            <a:ext cx="5905500" cy="4321175"/>
          </a:xfrm>
          <a:prstGeom prst="ellipse">
            <a:avLst/>
          </a:prstGeom>
          <a:gradFill rotWithShape="1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lstStyle/>
          <a:p>
            <a:pPr lvl="0" indent="0" eaLnBrk="0" hangingPunct="0"/>
            <a:endParaRPr lang="zh-CN" altLang="zh-CN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50" name="Rectangle 39"/>
          <p:cNvSpPr/>
          <p:nvPr/>
        </p:nvSpPr>
        <p:spPr>
          <a:xfrm>
            <a:off x="0" y="3889373"/>
            <a:ext cx="9144000" cy="8112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lstStyle/>
          <a:p>
            <a:pPr lvl="0" indent="0" eaLnBrk="0" hangingPunct="0"/>
            <a:endParaRPr lang="zh-CN" altLang="zh-CN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1" name="Oval 43"/>
          <p:cNvSpPr/>
          <p:nvPr/>
        </p:nvSpPr>
        <p:spPr>
          <a:xfrm>
            <a:off x="4211638" y="2054223"/>
            <a:ext cx="1223962" cy="917575"/>
          </a:xfrm>
          <a:prstGeom prst="ellipse">
            <a:avLst/>
          </a:prstGeom>
          <a:solidFill>
            <a:srgbClr val="1BABE5">
              <a:alpha val="9804"/>
            </a:srgbClr>
          </a:solidFill>
          <a:ln w="9525">
            <a:noFill/>
          </a:ln>
        </p:spPr>
        <p:txBody>
          <a:bodyPr wrap="none" anchor="ctr"/>
          <a:lstStyle/>
          <a:p>
            <a:pPr lvl="0" indent="0" eaLnBrk="0" hangingPunct="0"/>
            <a:endParaRPr lang="zh-CN" altLang="zh-CN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2" name="矩形 6"/>
          <p:cNvSpPr/>
          <p:nvPr/>
        </p:nvSpPr>
        <p:spPr>
          <a:xfrm>
            <a:off x="0" y="3411536"/>
            <a:ext cx="8101013" cy="477837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  <p:txBody>
          <a:bodyPr anchor="t"/>
          <a:lstStyle/>
          <a:p>
            <a:pPr lvl="0" indent="0" eaLnBrk="0" hangingPunct="0"/>
            <a:r>
              <a:rPr lang="zh-CN" altLang="zh-CN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</a:p>
        </p:txBody>
      </p:sp>
      <p:pic>
        <p:nvPicPr>
          <p:cNvPr id="2053" name="Picture 7" descr="社标PPT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88" y="3424236"/>
            <a:ext cx="382587" cy="43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4191010" y="4095710"/>
            <a:ext cx="4648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常州市新北区实验中学  张一青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7F52D5A-C579-4240-A5A0-4B9BCC1FD1DC}"/>
              </a:ext>
            </a:extLst>
          </p:cNvPr>
          <p:cNvSpPr txBox="1"/>
          <p:nvPr/>
        </p:nvSpPr>
        <p:spPr>
          <a:xfrm>
            <a:off x="1066892" y="895394"/>
            <a:ext cx="6619120" cy="1702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solidFill>
                  <a:srgbClr val="0000A8"/>
                </a:solidFill>
                <a:latin typeface="华光姚体_CNKI" panose="02000500000000000000" pitchFamily="2" charset="-122"/>
                <a:ea typeface="华光姚体_CNKI" panose="02000500000000000000" pitchFamily="2" charset="-122"/>
              </a:rPr>
              <a:t>结构化视角下</a:t>
            </a:r>
            <a:endParaRPr lang="en-US" altLang="zh-CN" sz="3600" dirty="0">
              <a:solidFill>
                <a:srgbClr val="0000A8"/>
              </a:solidFill>
              <a:latin typeface="华光姚体_CNKI" panose="02000500000000000000" pitchFamily="2" charset="-122"/>
              <a:ea typeface="华光姚体_CNKI" panose="02000500000000000000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000" dirty="0">
                <a:solidFill>
                  <a:srgbClr val="0000A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《</a:t>
            </a:r>
            <a:r>
              <a:rPr lang="zh-CN" altLang="en-US" sz="4000" dirty="0">
                <a:solidFill>
                  <a:srgbClr val="0000A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线段、角</a:t>
            </a:r>
            <a:r>
              <a:rPr lang="en-US" altLang="zh-CN" sz="4000" dirty="0">
                <a:solidFill>
                  <a:srgbClr val="0000A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4000" dirty="0">
                <a:solidFill>
                  <a:srgbClr val="0000A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的类比复习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73140BA-7EBD-04C6-EBDF-A4066BF51E3C}"/>
              </a:ext>
            </a:extLst>
          </p:cNvPr>
          <p:cNvSpPr txBox="1"/>
          <p:nvPr/>
        </p:nvSpPr>
        <p:spPr>
          <a:xfrm>
            <a:off x="762100" y="3481508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苏科数学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C110858A-E8B2-F168-8932-805E505DD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2" y="2632746"/>
            <a:ext cx="3962296" cy="439510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2054" name="矩形 3">
            <a:extLst>
              <a:ext uri="{FF2B5EF4-FFF2-40B4-BE49-F238E27FC236}">
                <a16:creationId xmlns:a16="http://schemas.microsoft.com/office/drawing/2014/main" id="{613466E1-4D52-1DAF-4F21-DF9BE37D0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94" y="895394"/>
            <a:ext cx="7848394" cy="1884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如图，数轴上点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表示数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，点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表示数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-10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，点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分别从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同时出发，点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以每秒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个单位的速度沿数轴向右匀速运动，点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以每秒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个单位长度的速度沿数轴向右匀速运动，设运动时间为</a:t>
            </a:r>
            <a:r>
              <a:rPr lang="en-US" altLang="zh-CN" sz="2000" i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t.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altLang="zh-CN" sz="2000" i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为何值时，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O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恰为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PQ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的中点。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B5EB60-C324-26E6-ADA1-05C1A9EE0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92" y="3089934"/>
            <a:ext cx="53014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解：由题意得：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-10+6t, Q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6+3t.</a:t>
            </a:r>
            <a:endParaRPr lang="zh-CN" altLang="en-US" sz="2400" dirty="0">
              <a:solidFill>
                <a:srgbClr val="990033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46C53F-CEDD-F8DA-3A02-322E16EA6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76" y="3547122"/>
            <a:ext cx="25074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∵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PQ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的中点，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BCF29B-9552-86FB-0505-D2C497602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76" y="4004310"/>
            <a:ext cx="26709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∴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-10+6t+6+3t=0,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1" name="TextBox 8">
                <a:extLst>
                  <a:ext uri="{FF2B5EF4-FFF2-40B4-BE49-F238E27FC236}">
                    <a16:creationId xmlns:a16="http://schemas.microsoft.com/office/drawing/2014/main" id="{F4FC9433-1C4C-5CF4-6278-9069BD9E70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7208" y="3943314"/>
                <a:ext cx="785793" cy="6247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t=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40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𝟒</m:t>
                        </m:r>
                      </m:num>
                      <m:den>
                        <m:r>
                          <a:rPr lang="en-US" altLang="zh-CN" sz="240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𝟗</m:t>
                        </m:r>
                      </m:den>
                    </m:f>
                  </m:oMath>
                </a14:m>
                <a:endParaRPr lang="zh-CN" altLang="en-US" sz="2400" dirty="0">
                  <a:solidFill>
                    <a:srgbClr val="99003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2061" name="TextBox 8">
                <a:extLst>
                  <a:ext uri="{FF2B5EF4-FFF2-40B4-BE49-F238E27FC236}">
                    <a16:creationId xmlns:a16="http://schemas.microsoft.com/office/drawing/2014/main" id="{F4FC9433-1C4C-5CF4-6278-9069BD9E70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67208" y="3943314"/>
                <a:ext cx="785793" cy="624786"/>
              </a:xfrm>
              <a:prstGeom prst="rect">
                <a:avLst/>
              </a:prstGeom>
              <a:blipFill>
                <a:blip r:embed="rId3"/>
                <a:stretch>
                  <a:fillRect l="-11628" b="-49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0" name="TextBox 10">
                <a:extLst>
                  <a:ext uri="{FF2B5EF4-FFF2-40B4-BE49-F238E27FC236}">
                    <a16:creationId xmlns:a16="http://schemas.microsoft.com/office/drawing/2014/main" id="{8FEF1717-5820-7BF7-4D63-9CB89185AB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90" y="4518714"/>
                <a:ext cx="4501553" cy="6247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答：当</a:t>
                </a:r>
                <a:r>
                  <a:rPr lang="en-US" altLang="zh-CN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t=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𝟒</m:t>
                        </m:r>
                      </m:num>
                      <m:den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𝟗</m:t>
                        </m:r>
                      </m:den>
                    </m:f>
                  </m:oMath>
                </a14:m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时</a:t>
                </a:r>
                <a:r>
                  <a:rPr lang="en-US" altLang="zh-CN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,O</a:t>
                </a:r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恰为</a:t>
                </a:r>
                <a:r>
                  <a:rPr lang="en-US" altLang="zh-CN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PQ</a:t>
                </a:r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的中点。</a:t>
                </a:r>
              </a:p>
            </p:txBody>
          </p:sp>
        </mc:Choice>
        <mc:Fallback xmlns="">
          <p:sp>
            <p:nvSpPr>
              <p:cNvPr id="2060" name="TextBox 10">
                <a:extLst>
                  <a:ext uri="{FF2B5EF4-FFF2-40B4-BE49-F238E27FC236}">
                    <a16:creationId xmlns:a16="http://schemas.microsoft.com/office/drawing/2014/main" id="{8FEF1717-5820-7BF7-4D63-9CB89185AB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3090" y="4518714"/>
                <a:ext cx="4501553" cy="624786"/>
              </a:xfrm>
              <a:prstGeom prst="rect">
                <a:avLst/>
              </a:prstGeom>
              <a:blipFill>
                <a:blip r:embed="rId4"/>
                <a:stretch>
                  <a:fillRect l="-2168" r="-1084" b="-38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2">
            <a:extLst>
              <a:ext uri="{FF2B5EF4-FFF2-40B4-BE49-F238E27FC236}">
                <a16:creationId xmlns:a16="http://schemas.microsoft.com/office/drawing/2014/main" id="{F860EAFC-B805-3051-4C50-E9A8E4EF7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26" y="895394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D1C5D42-E3A9-D308-4647-235C5EB23CE4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五、方程思想的类比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0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FB76B9-EF88-F92B-5609-AE939E039771}"/>
              </a:ext>
            </a:extLst>
          </p:cNvPr>
          <p:cNvSpPr txBox="1"/>
          <p:nvPr/>
        </p:nvSpPr>
        <p:spPr>
          <a:xfrm>
            <a:off x="533506" y="895394"/>
            <a:ext cx="8229384" cy="1269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5763" indent="-385763">
              <a:lnSpc>
                <a:spcPct val="150000"/>
              </a:lnSpc>
              <a:defRPr/>
            </a:pPr>
            <a:r>
              <a:rPr lang="en-US" altLang="zh-CN" sz="2100" dirty="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100" dirty="0">
                <a:latin typeface="微软雅黑" pitchFamily="34" charset="-122"/>
                <a:ea typeface="微软雅黑" pitchFamily="34" charset="-122"/>
              </a:rPr>
              <a:t>如图，时间</a:t>
            </a:r>
            <a:r>
              <a:rPr lang="en-US" sz="2100" dirty="0">
                <a:latin typeface="微软雅黑" pitchFamily="34" charset="-122"/>
                <a:ea typeface="微软雅黑" pitchFamily="34" charset="-122"/>
              </a:rPr>
              <a:t>12</a:t>
            </a:r>
            <a:r>
              <a:rPr lang="zh-CN" altLang="en-US" sz="2100" dirty="0">
                <a:latin typeface="微软雅黑" pitchFamily="34" charset="-122"/>
                <a:ea typeface="微软雅黑" pitchFamily="34" charset="-122"/>
              </a:rPr>
              <a:t>时，</a:t>
            </a:r>
            <a:r>
              <a:rPr lang="zh-CN" altLang="en-US" sz="2100">
                <a:latin typeface="微软雅黑" pitchFamily="34" charset="-122"/>
                <a:ea typeface="微软雅黑" pitchFamily="34" charset="-122"/>
              </a:rPr>
              <a:t>经过多少分钟，</a:t>
            </a:r>
            <a:r>
              <a:rPr lang="zh-CN" altLang="en-US" sz="2100" dirty="0">
                <a:latin typeface="微软雅黑" pitchFamily="34" charset="-122"/>
                <a:ea typeface="微软雅黑" pitchFamily="34" charset="-122"/>
              </a:rPr>
              <a:t>钟表中的“</a:t>
            </a:r>
            <a:r>
              <a:rPr lang="en-US" sz="2100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100" dirty="0">
                <a:latin typeface="微软雅黑" pitchFamily="34" charset="-122"/>
                <a:ea typeface="微软雅黑" pitchFamily="34" charset="-122"/>
              </a:rPr>
              <a:t>”在时针和分针所形成的角的平分线上。</a:t>
            </a:r>
          </a:p>
          <a:p>
            <a:pPr>
              <a:defRPr/>
            </a:pPr>
            <a:endParaRPr lang="zh-CN" altLang="en-US" sz="1350" dirty="0">
              <a:latin typeface="Arial" charset="0"/>
            </a:endParaRPr>
          </a:p>
        </p:txBody>
      </p:sp>
      <p:pic>
        <p:nvPicPr>
          <p:cNvPr id="11269" name="Picture 2">
            <a:extLst>
              <a:ext uri="{FF2B5EF4-FFF2-40B4-BE49-F238E27FC236}">
                <a16:creationId xmlns:a16="http://schemas.microsoft.com/office/drawing/2014/main" id="{EF159FDE-FDDE-1BCE-5649-996DCC0F9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03"/>
          <a:stretch>
            <a:fillRect/>
          </a:stretch>
        </p:blipFill>
        <p:spPr bwMode="auto">
          <a:xfrm>
            <a:off x="76318" y="1962166"/>
            <a:ext cx="2743128" cy="2670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7">
            <a:extLst>
              <a:ext uri="{FF2B5EF4-FFF2-40B4-BE49-F238E27FC236}">
                <a16:creationId xmlns:a16="http://schemas.microsoft.com/office/drawing/2014/main" id="{9FDFC5CC-410A-9FE7-4EDF-428FD16C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92" y="3105136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O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271" name="TextBox 8">
            <a:extLst>
              <a:ext uri="{FF2B5EF4-FFF2-40B4-BE49-F238E27FC236}">
                <a16:creationId xmlns:a16="http://schemas.microsoft.com/office/drawing/2014/main" id="{17BEB7A5-C923-AF4F-43D8-C3C31B18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249" y="3140155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C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18FD28A-494E-5232-2D5B-E4FF85AE46FB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五、方程思想的类比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3897E6B-2BDD-AD43-9EC5-6C5971B5F907}"/>
              </a:ext>
            </a:extLst>
          </p:cNvPr>
          <p:cNvSpPr txBox="1"/>
          <p:nvPr/>
        </p:nvSpPr>
        <p:spPr>
          <a:xfrm>
            <a:off x="2819446" y="1885968"/>
            <a:ext cx="48333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解：设经过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x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分钟，</a:t>
            </a:r>
            <a:endParaRPr lang="en-US" altLang="zh-CN" sz="2400" dirty="0">
              <a:solidFill>
                <a:srgbClr val="990033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分针转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6x°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，时针转过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0.5x°</a:t>
            </a:r>
            <a:endParaRPr lang="zh-CN" altLang="en-US" sz="2400" dirty="0">
              <a:solidFill>
                <a:srgbClr val="990033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124357D-5A48-0964-296A-CAA69AFF3AF9}"/>
              </a:ext>
            </a:extLst>
          </p:cNvPr>
          <p:cNvCxnSpPr>
            <a:cxnSpLocks/>
            <a:endCxn id="11271" idx="1"/>
          </p:cNvCxnSpPr>
          <p:nvPr/>
        </p:nvCxnSpPr>
        <p:spPr bwMode="auto">
          <a:xfrm flipV="1">
            <a:off x="1447882" y="3324821"/>
            <a:ext cx="1176367" cy="890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7F7390C2-560C-6FF4-3A00-45F6D1437E39}"/>
              </a:ext>
            </a:extLst>
          </p:cNvPr>
          <p:cNvSpPr txBox="1"/>
          <p:nvPr/>
        </p:nvSpPr>
        <p:spPr>
          <a:xfrm>
            <a:off x="3505228" y="2800344"/>
            <a:ext cx="2359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90</a:t>
            </a:r>
            <a:r>
              <a:rPr lang="zh-CN" altLang="en-US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4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0.5x=6x-90</a:t>
            </a:r>
            <a:endParaRPr lang="zh-CN" altLang="en-US" sz="2400" dirty="0">
              <a:solidFill>
                <a:srgbClr val="990033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C9C8DF82-A21A-7A00-891A-837C20592568}"/>
                  </a:ext>
                </a:extLst>
              </p:cNvPr>
              <p:cNvSpPr txBox="1"/>
              <p:nvPr/>
            </p:nvSpPr>
            <p:spPr>
              <a:xfrm>
                <a:off x="4598782" y="3333730"/>
                <a:ext cx="899605" cy="625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𝟑𝟔𝟎</m:t>
                        </m:r>
                      </m:num>
                      <m:den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𝟏𝟑</m:t>
                        </m:r>
                      </m:den>
                    </m:f>
                  </m:oMath>
                </a14:m>
                <a:endParaRPr lang="zh-CN" altLang="en-US" sz="2400" dirty="0">
                  <a:solidFill>
                    <a:srgbClr val="99003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C9C8DF82-A21A-7A00-891A-837C20592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782" y="3333730"/>
                <a:ext cx="899605" cy="625812"/>
              </a:xfrm>
              <a:prstGeom prst="rect">
                <a:avLst/>
              </a:prstGeom>
              <a:blipFill>
                <a:blip r:embed="rId3"/>
                <a:stretch>
                  <a:fillRect l="-10135" b="-388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366CA723-102E-2DE3-A82F-AC6AC181C8BC}"/>
                  </a:ext>
                </a:extLst>
              </p:cNvPr>
              <p:cNvSpPr txBox="1"/>
              <p:nvPr/>
            </p:nvSpPr>
            <p:spPr>
              <a:xfrm>
                <a:off x="3276634" y="4095710"/>
                <a:ext cx="2754280" cy="625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答：经过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𝟑𝟔𝟎</m:t>
                        </m:r>
                      </m:num>
                      <m:den>
                        <m:r>
                          <a:rPr lang="en-US" altLang="zh-CN" sz="2400" b="1" i="1" smtClean="0">
                            <a:solidFill>
                              <a:srgbClr val="990033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zh-CN" altLang="en-US" sz="2400" dirty="0">
                    <a:solidFill>
                      <a:srgbClr val="99003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分钟。</a:t>
                </a:r>
              </a:p>
            </p:txBody>
          </p:sp>
        </mc:Choice>
        <mc:Fallback xmlns="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366CA723-102E-2DE3-A82F-AC6AC181C8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34" y="4095710"/>
                <a:ext cx="2754280" cy="625812"/>
              </a:xfrm>
              <a:prstGeom prst="rect">
                <a:avLst/>
              </a:prstGeom>
              <a:blipFill>
                <a:blip r:embed="rId4"/>
                <a:stretch>
                  <a:fillRect l="-3548" r="-2661" b="-388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5E2F517-68C9-051D-EB6B-D985701CF6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98" y="1581176"/>
            <a:ext cx="3505108" cy="1983012"/>
          </a:xfrm>
          <a:prstGeom prst="rect">
            <a:avLst/>
          </a:prstGeom>
          <a:ln w="38100">
            <a:solidFill>
              <a:srgbClr val="9900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708C16A-61A5-08E9-B22E-CB7A9C7834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396" y="1581176"/>
            <a:ext cx="3448665" cy="1981148"/>
          </a:xfrm>
          <a:prstGeom prst="rect">
            <a:avLst/>
          </a:prstGeom>
          <a:ln w="38100">
            <a:solidFill>
              <a:srgbClr val="9900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BCBA47C-16F3-4E2B-F799-DB551E2E3DCA}"/>
              </a:ext>
            </a:extLst>
          </p:cNvPr>
          <p:cNvSpPr txBox="1"/>
          <p:nvPr/>
        </p:nvSpPr>
        <p:spPr>
          <a:xfrm>
            <a:off x="1219288" y="971592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思考：请你分析这两类问题的相似之处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EB68B91-F19E-CEC7-5CA8-D92EB1340990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五、方程思想的类比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6F3BC8D-E151-AF27-7B0A-3BA89057E906}"/>
              </a:ext>
            </a:extLst>
          </p:cNvPr>
          <p:cNvSpPr txBox="1"/>
          <p:nvPr/>
        </p:nvSpPr>
        <p:spPr>
          <a:xfrm>
            <a:off x="609704" y="3867116"/>
            <a:ext cx="1217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直线运动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2D28341-218E-3616-DB2E-BF9B82765DDF}"/>
              </a:ext>
            </a:extLst>
          </p:cNvPr>
          <p:cNvSpPr txBox="1"/>
          <p:nvPr/>
        </p:nvSpPr>
        <p:spPr>
          <a:xfrm>
            <a:off x="609704" y="4324304"/>
            <a:ext cx="1217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圆周运动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9E172EC-A51A-D53E-0588-680C52514968}"/>
              </a:ext>
            </a:extLst>
          </p:cNvPr>
          <p:cNvSpPr txBox="1"/>
          <p:nvPr/>
        </p:nvSpPr>
        <p:spPr>
          <a:xfrm>
            <a:off x="1905070" y="3867116"/>
            <a:ext cx="2778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</a:t>
            </a:r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-10+6t,  Q </a:t>
            </a:r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6+3t</a:t>
            </a:r>
            <a:endParaRPr lang="zh-CN" altLang="en-US" sz="2000" dirty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1B1B0D2-3875-89FC-10ED-6B4891FE779B}"/>
              </a:ext>
            </a:extLst>
          </p:cNvPr>
          <p:cNvSpPr txBox="1"/>
          <p:nvPr/>
        </p:nvSpPr>
        <p:spPr>
          <a:xfrm>
            <a:off x="1828872" y="4324304"/>
            <a:ext cx="3031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分针：</a:t>
            </a:r>
            <a:r>
              <a:rPr lang="en-US" altLang="zh-CN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6x    </a:t>
            </a:r>
            <a:r>
              <a:rPr lang="zh-CN" altLang="en-US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时针：</a:t>
            </a:r>
            <a:r>
              <a:rPr lang="en-US" altLang="zh-CN" sz="20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0.5x</a:t>
            </a:r>
            <a:endParaRPr lang="zh-CN" altLang="en-US" sz="2000" dirty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3A22487-486E-651E-0B6E-662C19823C31}"/>
              </a:ext>
            </a:extLst>
          </p:cNvPr>
          <p:cNvSpPr txBox="1"/>
          <p:nvPr/>
        </p:nvSpPr>
        <p:spPr>
          <a:xfrm>
            <a:off x="4876792" y="3867116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的距离相等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F8DF044-36A5-C83E-17A4-9908E070D116}"/>
              </a:ext>
            </a:extLst>
          </p:cNvPr>
          <p:cNvSpPr txBox="1"/>
          <p:nvPr/>
        </p:nvSpPr>
        <p:spPr>
          <a:xfrm>
            <a:off x="4876792" y="4324304"/>
            <a:ext cx="1992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OC</a:t>
            </a:r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的夹角相等</a:t>
            </a:r>
          </a:p>
        </p:txBody>
      </p:sp>
      <p:sp>
        <p:nvSpPr>
          <p:cNvPr id="14" name="右大括号 13">
            <a:extLst>
              <a:ext uri="{FF2B5EF4-FFF2-40B4-BE49-F238E27FC236}">
                <a16:creationId xmlns:a16="http://schemas.microsoft.com/office/drawing/2014/main" id="{E49D2815-8849-D3F7-E64F-055D21382B04}"/>
              </a:ext>
            </a:extLst>
          </p:cNvPr>
          <p:cNvSpPr/>
          <p:nvPr/>
        </p:nvSpPr>
        <p:spPr bwMode="auto">
          <a:xfrm>
            <a:off x="6767888" y="3994112"/>
            <a:ext cx="228594" cy="609584"/>
          </a:xfrm>
          <a:prstGeom prst="rightBrace">
            <a:avLst>
              <a:gd name="adj1" fmla="val 14393"/>
              <a:gd name="adj2" fmla="val 46633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30FA14E-75D6-F45B-FA2E-6212379EE0D5}"/>
              </a:ext>
            </a:extLst>
          </p:cNvPr>
          <p:cNvSpPr txBox="1"/>
          <p:nvPr/>
        </p:nvSpPr>
        <p:spPr>
          <a:xfrm>
            <a:off x="7010336" y="3867116"/>
            <a:ext cx="1475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图形运动的</a:t>
            </a:r>
            <a:endParaRPr lang="en-US" altLang="zh-CN" sz="2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结构一致</a:t>
            </a:r>
          </a:p>
        </p:txBody>
      </p:sp>
    </p:spTree>
    <p:extLst>
      <p:ext uri="{BB962C8B-B14F-4D97-AF65-F5344CB8AC3E}">
        <p14:creationId xmlns:p14="http://schemas.microsoft.com/office/powerpoint/2010/main" val="360771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2">
            <a:extLst>
              <a:ext uri="{FF2B5EF4-FFF2-40B4-BE49-F238E27FC236}">
                <a16:creationId xmlns:a16="http://schemas.microsoft.com/office/drawing/2014/main" id="{92B8562D-5606-A732-1649-02CE33C9D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92" y="1348105"/>
            <a:ext cx="46714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、你学到了哪些数学思想方法？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202656-ADC0-2512-27AC-C36D2274F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94" y="2343156"/>
            <a:ext cx="7148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、这节课我们发现了关于线段和角的哪些结论？ 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38DB4A2-DA69-EBD5-14B2-C50060A12EDC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六、小结与思考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FEB736F-32A2-0E99-8690-50BE30B52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08" y="3105136"/>
            <a:ext cx="2928505" cy="38099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713E0A67-7EEC-374C-1447-1722C8405A69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六、小结与思考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2646A22-62E9-D4AE-6FAD-F4A58145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92" y="971592"/>
            <a:ext cx="6689652" cy="111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、若点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不在线段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AB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上，且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E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分别是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AC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BC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中点时，则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DE=  AB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吗？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F894C1CC-A515-8320-E63B-A54A67715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34749"/>
              </p:ext>
            </p:extLst>
          </p:nvPr>
        </p:nvGraphicFramePr>
        <p:xfrm>
          <a:off x="3793346" y="1428780"/>
          <a:ext cx="321466" cy="830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" imgW="152280" imgH="393480" progId="Equation.3">
                  <p:embed/>
                </p:oleObj>
              </mc:Choice>
              <mc:Fallback>
                <p:oleObj name="公式" r:id="rId3" imgW="152280" imgH="393480" progId="Equation.3">
                  <p:embed/>
                  <p:pic>
                    <p:nvPicPr>
                      <p:cNvPr id="4098" name="Object 6">
                        <a:extLst>
                          <a:ext uri="{FF2B5EF4-FFF2-40B4-BE49-F238E27FC236}">
                            <a16:creationId xmlns:a16="http://schemas.microsoft.com/office/drawing/2014/main" id="{6CC6297D-6E03-F04A-2189-6A3AD9759B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346" y="1428780"/>
                        <a:ext cx="321466" cy="830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>
            <a:extLst>
              <a:ext uri="{FF2B5EF4-FFF2-40B4-BE49-F238E27FC236}">
                <a16:creationId xmlns:a16="http://schemas.microsoft.com/office/drawing/2014/main" id="{2429AB62-392A-5349-A49B-45B3365155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990" y="2038364"/>
            <a:ext cx="2693603" cy="1965986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6D3412FD-023E-1C95-0C50-6A47BC8747CD}"/>
              </a:ext>
            </a:extLst>
          </p:cNvPr>
          <p:cNvGrpSpPr/>
          <p:nvPr/>
        </p:nvGrpSpPr>
        <p:grpSpPr>
          <a:xfrm>
            <a:off x="3657624" y="2709164"/>
            <a:ext cx="1447762" cy="548368"/>
            <a:chOff x="3657624" y="2709164"/>
            <a:chExt cx="1447762" cy="548368"/>
          </a:xfrm>
        </p:grpSpPr>
        <p:sp>
          <p:nvSpPr>
            <p:cNvPr id="8" name="箭头: 右 7">
              <a:extLst>
                <a:ext uri="{FF2B5EF4-FFF2-40B4-BE49-F238E27FC236}">
                  <a16:creationId xmlns:a16="http://schemas.microsoft.com/office/drawing/2014/main" id="{BC20EFA0-3AF6-CEA2-61A7-C666D7D55750}"/>
                </a:ext>
              </a:extLst>
            </p:cNvPr>
            <p:cNvSpPr/>
            <p:nvPr/>
          </p:nvSpPr>
          <p:spPr bwMode="auto">
            <a:xfrm>
              <a:off x="3657624" y="3105136"/>
              <a:ext cx="1447762" cy="152396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969F6ED6-5A83-31D4-BFE4-9CBA10EB1585}"/>
                </a:ext>
              </a:extLst>
            </p:cNvPr>
            <p:cNvSpPr txBox="1"/>
            <p:nvPr/>
          </p:nvSpPr>
          <p:spPr>
            <a:xfrm>
              <a:off x="3886218" y="2709164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dirty="0">
                  <a:solidFill>
                    <a:srgbClr val="990033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变式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168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14">
            <a:extLst>
              <a:ext uri="{FF2B5EF4-FFF2-40B4-BE49-F238E27FC236}">
                <a16:creationId xmlns:a16="http://schemas.microsoft.com/office/drawing/2014/main" id="{5D92C2ED-C7ED-A3E6-D630-D0E8FA02A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204" y="1345406"/>
            <a:ext cx="5893594" cy="182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7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别忽视</a:t>
            </a:r>
            <a:r>
              <a:rPr lang="zh-CN" altLang="en-US" sz="27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类比</a:t>
            </a:r>
            <a:r>
              <a:rPr lang="zh-CN" altLang="en-US" sz="27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，它能引导我们去发现。 </a:t>
            </a:r>
            <a:r>
              <a:rPr lang="zh-CN" altLang="en-US" sz="27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类比</a:t>
            </a:r>
            <a:r>
              <a:rPr lang="zh-CN" altLang="en-US" sz="27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是发现的另一丰富的源泉。</a:t>
            </a:r>
            <a:r>
              <a:rPr lang="en-US" altLang="zh-CN" sz="27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2400">
              <a:solidFill>
                <a:srgbClr val="0000FF"/>
              </a:solidFill>
            </a:endParaRPr>
          </a:p>
          <a:p>
            <a:pPr algn="l" eaLnBrk="1" hangingPunct="1">
              <a:lnSpc>
                <a:spcPct val="150000"/>
              </a:lnSpc>
            </a:pPr>
            <a:r>
              <a:rPr lang="en-US" altLang="zh-CN" sz="24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——</a:t>
            </a:r>
            <a:r>
              <a:rPr lang="zh-CN" altLang="en-US" sz="24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波利亚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12F10D4-09D2-F3FC-61BF-87285D8EE82D}"/>
              </a:ext>
            </a:extLst>
          </p:cNvPr>
          <p:cNvSpPr txBox="1"/>
          <p:nvPr/>
        </p:nvSpPr>
        <p:spPr>
          <a:xfrm>
            <a:off x="1371684" y="402450"/>
            <a:ext cx="64006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二、基本说理的类比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A43CDA7A-6CA3-8363-F741-BB9606086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04" y="971592"/>
            <a:ext cx="8229384" cy="102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请你模仿（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）设计一道以角为背景的计算题并给予解答。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独立完成后同桌互纠</a:t>
            </a:r>
            <a:r>
              <a:rPr lang="en-US" altLang="zh-CN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zh-CN" altLang="en-US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4850CD97-DBBE-A518-010E-3C1806E381B4}"/>
              </a:ext>
            </a:extLst>
          </p:cNvPr>
          <p:cNvGrpSpPr/>
          <p:nvPr/>
        </p:nvGrpSpPr>
        <p:grpSpPr>
          <a:xfrm>
            <a:off x="533506" y="2114562"/>
            <a:ext cx="2133544" cy="2438336"/>
            <a:chOff x="533506" y="2114562"/>
            <a:chExt cx="2133544" cy="2438336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E14CAC41-2ECE-7223-C379-AD4DF685385B}"/>
                </a:ext>
              </a:extLst>
            </p:cNvPr>
            <p:cNvGrpSpPr/>
            <p:nvPr/>
          </p:nvGrpSpPr>
          <p:grpSpPr>
            <a:xfrm>
              <a:off x="533506" y="2114562"/>
              <a:ext cx="2133544" cy="2438336"/>
              <a:chOff x="685902" y="1504979"/>
              <a:chExt cx="1984857" cy="2114462"/>
            </a:xfrm>
          </p:grpSpPr>
          <p:pic>
            <p:nvPicPr>
              <p:cNvPr id="5" name="图片 4">
                <a:extLst>
                  <a:ext uri="{FF2B5EF4-FFF2-40B4-BE49-F238E27FC236}">
                    <a16:creationId xmlns:a16="http://schemas.microsoft.com/office/drawing/2014/main" id="{A00A6157-4C99-F2AB-7A5F-A7CA70A88E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27310" r="76697" b="28964"/>
              <a:stretch/>
            </p:blipFill>
            <p:spPr>
              <a:xfrm>
                <a:off x="685902" y="1504979"/>
                <a:ext cx="1676356" cy="2114462"/>
              </a:xfrm>
              <a:prstGeom prst="rect">
                <a:avLst/>
              </a:prstGeom>
            </p:spPr>
          </p:pic>
          <p:pic>
            <p:nvPicPr>
              <p:cNvPr id="7" name="图片 6">
                <a:extLst>
                  <a:ext uri="{FF2B5EF4-FFF2-40B4-BE49-F238E27FC236}">
                    <a16:creationId xmlns:a16="http://schemas.microsoft.com/office/drawing/2014/main" id="{CEAF8A55-67C3-C017-23B7-8C1DABD6A7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86060" y="2647948"/>
                <a:ext cx="303369" cy="420622"/>
              </a:xfrm>
              <a:prstGeom prst="rect">
                <a:avLst/>
              </a:prstGeom>
            </p:spPr>
          </p:pic>
          <p:pic>
            <p:nvPicPr>
              <p:cNvPr id="9" name="图片 8">
                <a:extLst>
                  <a:ext uri="{FF2B5EF4-FFF2-40B4-BE49-F238E27FC236}">
                    <a16:creationId xmlns:a16="http://schemas.microsoft.com/office/drawing/2014/main" id="{3148BDEB-3074-2518-CD85-D3F369045E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57466" y="1657374"/>
                <a:ext cx="384699" cy="533386"/>
              </a:xfrm>
              <a:prstGeom prst="rect">
                <a:avLst/>
              </a:prstGeom>
            </p:spPr>
          </p:pic>
          <p:pic>
            <p:nvPicPr>
              <p:cNvPr id="11" name="图片 10">
                <a:extLst>
                  <a:ext uri="{FF2B5EF4-FFF2-40B4-BE49-F238E27FC236}">
                    <a16:creationId xmlns:a16="http://schemas.microsoft.com/office/drawing/2014/main" id="{719D0E61-25D2-CB2B-964C-4334C15B16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86060" y="2038364"/>
                <a:ext cx="384699" cy="533386"/>
              </a:xfrm>
              <a:prstGeom prst="rect">
                <a:avLst/>
              </a:prstGeom>
            </p:spPr>
          </p:pic>
        </p:grp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BFD1B8D6-9E7F-5006-D2F9-B85E107A9EC9}"/>
                </a:ext>
              </a:extLst>
            </p:cNvPr>
            <p:cNvSpPr/>
            <p:nvPr/>
          </p:nvSpPr>
          <p:spPr bwMode="auto">
            <a:xfrm>
              <a:off x="1259492" y="3170636"/>
              <a:ext cx="76198" cy="7619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" name="椭圆 14">
              <a:extLst>
                <a:ext uri="{FF2B5EF4-FFF2-40B4-BE49-F238E27FC236}">
                  <a16:creationId xmlns:a16="http://schemas.microsoft.com/office/drawing/2014/main" id="{FD805739-653A-6D82-CF24-275F596AF7B2}"/>
                </a:ext>
              </a:extLst>
            </p:cNvPr>
            <p:cNvSpPr/>
            <p:nvPr/>
          </p:nvSpPr>
          <p:spPr bwMode="auto">
            <a:xfrm>
              <a:off x="1314259" y="3284795"/>
              <a:ext cx="76198" cy="7619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" name="乘号 16">
              <a:extLst>
                <a:ext uri="{FF2B5EF4-FFF2-40B4-BE49-F238E27FC236}">
                  <a16:creationId xmlns:a16="http://schemas.microsoft.com/office/drawing/2014/main" id="{D1D26733-3F17-53FA-A060-7DFEFB342F3B}"/>
                </a:ext>
              </a:extLst>
            </p:cNvPr>
            <p:cNvSpPr/>
            <p:nvPr/>
          </p:nvSpPr>
          <p:spPr bwMode="auto">
            <a:xfrm>
              <a:off x="1292830" y="3570130"/>
              <a:ext cx="228594" cy="228594"/>
            </a:xfrm>
            <a:prstGeom prst="mathMultiply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" name="乘号 17">
              <a:extLst>
                <a:ext uri="{FF2B5EF4-FFF2-40B4-BE49-F238E27FC236}">
                  <a16:creationId xmlns:a16="http://schemas.microsoft.com/office/drawing/2014/main" id="{41A7F990-F023-F5B9-B288-EAEC20A77367}"/>
                </a:ext>
              </a:extLst>
            </p:cNvPr>
            <p:cNvSpPr/>
            <p:nvPr/>
          </p:nvSpPr>
          <p:spPr bwMode="auto">
            <a:xfrm>
              <a:off x="1295486" y="3368749"/>
              <a:ext cx="228594" cy="228594"/>
            </a:xfrm>
            <a:prstGeom prst="mathMultiply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0" name="文本框 19">
            <a:extLst>
              <a:ext uri="{FF2B5EF4-FFF2-40B4-BE49-F238E27FC236}">
                <a16:creationId xmlns:a16="http://schemas.microsoft.com/office/drawing/2014/main" id="{0AF6F5AA-D1F0-3336-4CE6-4CD0B46DD114}"/>
              </a:ext>
            </a:extLst>
          </p:cNvPr>
          <p:cNvSpPr txBox="1"/>
          <p:nvPr/>
        </p:nvSpPr>
        <p:spPr>
          <a:xfrm>
            <a:off x="3581426" y="2190760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如图：</a:t>
            </a:r>
          </a:p>
        </p:txBody>
      </p:sp>
    </p:spTree>
    <p:extLst>
      <p:ext uri="{BB962C8B-B14F-4D97-AF65-F5344CB8AC3E}">
        <p14:creationId xmlns:p14="http://schemas.microsoft.com/office/powerpoint/2010/main" val="22791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61C193-C169-B035-5C98-DFA6BB9E1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0356AA-C09E-7555-3112-D7AC0C596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7101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101CB0-B327-7010-F1AF-88DB6392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2376D9-A129-FE12-D832-DC8D28539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454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98C3C-4B71-4C6A-BA16-BC174499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759E36-96F9-4D25-3A85-8948A860B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01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6B7AB27B-1CF2-B177-F370-DB8D6CA27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46" y="2647948"/>
            <a:ext cx="2757220" cy="761980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485D7333-D2AF-F104-78ED-0A2765A4BB04}"/>
              </a:ext>
            </a:extLst>
          </p:cNvPr>
          <p:cNvSpPr txBox="1"/>
          <p:nvPr/>
        </p:nvSpPr>
        <p:spPr>
          <a:xfrm>
            <a:off x="1447882" y="1352582"/>
            <a:ext cx="7088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平面上有两个点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，你能联想到哪些相关知识？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5418712-ED46-620E-F41A-13B0FBFF8672}"/>
              </a:ext>
            </a:extLst>
          </p:cNvPr>
          <p:cNvSpPr txBox="1"/>
          <p:nvPr/>
        </p:nvSpPr>
        <p:spPr>
          <a:xfrm>
            <a:off x="1371684" y="438206"/>
            <a:ext cx="4038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一、研究内容的类比</a:t>
            </a:r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BB01ECE2-4704-1990-14A3-D8111600C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912" y="1276384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D2FA4B38-DF73-66EC-D003-715CF8CD9645}"/>
              </a:ext>
            </a:extLst>
          </p:cNvPr>
          <p:cNvCxnSpPr>
            <a:cxnSpLocks/>
          </p:cNvCxnSpPr>
          <p:nvPr/>
        </p:nvCxnSpPr>
        <p:spPr bwMode="auto">
          <a:xfrm>
            <a:off x="2209862" y="2793014"/>
            <a:ext cx="411469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2CCC9F-7004-8517-B1BC-8F6EA5857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B8828E-9E8F-DD37-244B-AFCE99D0F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7304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09C0C5-6D29-5002-A75B-674A8BA5A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DEE874-1E06-A089-0BC2-EAC552B31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2105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5D592C63-5F62-1564-6D77-73431FB0B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1768079"/>
            <a:ext cx="2897981" cy="321469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3080" name="TextBox 2">
            <a:extLst>
              <a:ext uri="{FF2B5EF4-FFF2-40B4-BE49-F238E27FC236}">
                <a16:creationId xmlns:a16="http://schemas.microsoft.com/office/drawing/2014/main" id="{6F5508F7-0E77-2FAA-C519-9ABECBE5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2276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四、方程思想的类比</a:t>
            </a:r>
          </a:p>
        </p:txBody>
      </p:sp>
      <p:sp>
        <p:nvSpPr>
          <p:cNvPr id="3081" name="矩形 3">
            <a:extLst>
              <a:ext uri="{FF2B5EF4-FFF2-40B4-BE49-F238E27FC236}">
                <a16:creationId xmlns:a16="http://schemas.microsoft.com/office/drawing/2014/main" id="{BE51DADF-C796-B0D1-61CC-BD7533311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891" y="375047"/>
            <a:ext cx="6161484" cy="99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如图，数轴上点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表示数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，点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表示数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-10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，点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分别从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同时出发，点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以每秒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个单位的速度沿数轴向右匀速运动，点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以每秒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个单位长度的速度沿数轴向右匀速运动，设运动时间为</a:t>
            </a:r>
            <a:r>
              <a:rPr lang="en-US" altLang="zh-CN" sz="135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t.</a:t>
            </a:r>
            <a:endParaRPr lang="zh-CN" altLang="en-US" sz="135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5CEB010-6E22-79B8-E7DA-2698F3823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2454" y="1393031"/>
            <a:ext cx="443903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350"/>
              <a:t> </a:t>
            </a:r>
            <a:r>
              <a:rPr lang="zh-CN" altLang="en-US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②</a:t>
            </a:r>
            <a:r>
              <a:rPr lang="en-US" altLang="zh-CN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</a:t>
            </a:r>
            <a:r>
              <a:rPr lang="en-US" altLang="zh-CN" sz="1350" i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为何值时，</a:t>
            </a:r>
            <a:r>
              <a:rPr lang="en-US" altLang="zh-CN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</a:t>
            </a:r>
            <a:r>
              <a:rPr lang="zh-CN" altLang="en-US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</a:t>
            </a:r>
            <a:r>
              <a:rPr lang="zh-CN" altLang="en-US" sz="135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中恰有一点为另两点的中点。</a:t>
            </a:r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1451E24F-E0E8-8C40-A550-9DE658291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68329" y="2411016"/>
            <a:ext cx="1616869" cy="321469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grpSp>
        <p:nvGrpSpPr>
          <p:cNvPr id="5" name="组合 30">
            <a:extLst>
              <a:ext uri="{FF2B5EF4-FFF2-40B4-BE49-F238E27FC236}">
                <a16:creationId xmlns:a16="http://schemas.microsoft.com/office/drawing/2014/main" id="{2C9EDEB2-8651-596A-39B7-4564C50E6C7B}"/>
              </a:ext>
            </a:extLst>
          </p:cNvPr>
          <p:cNvGrpSpPr>
            <a:grpSpLocks/>
          </p:cNvGrpSpPr>
          <p:nvPr/>
        </p:nvGrpSpPr>
        <p:grpSpPr bwMode="auto">
          <a:xfrm>
            <a:off x="1357313" y="2786062"/>
            <a:ext cx="1884292" cy="1928813"/>
            <a:chOff x="285720" y="3714752"/>
            <a:chExt cx="2512268" cy="2571768"/>
          </a:xfrm>
        </p:grpSpPr>
        <p:sp>
          <p:nvSpPr>
            <p:cNvPr id="3092" name="TextBox 17">
              <a:extLst>
                <a:ext uri="{FF2B5EF4-FFF2-40B4-BE49-F238E27FC236}">
                  <a16:creationId xmlns:a16="http://schemas.microsoft.com/office/drawing/2014/main" id="{81CCB522-5C05-CE74-404C-555D430F5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20" y="3714752"/>
              <a:ext cx="2169720" cy="738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解：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P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为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-10+6t, </a:t>
              </a:r>
            </a:p>
            <a:p>
              <a:pPr eaLnBrk="1" hangingPunct="1"/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  Q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为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6+3t.</a:t>
              </a:r>
              <a:endParaRPr lang="zh-CN" altLang="en-US" sz="15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093" name="TextBox 18">
              <a:extLst>
                <a:ext uri="{FF2B5EF4-FFF2-40B4-BE49-F238E27FC236}">
                  <a16:creationId xmlns:a16="http://schemas.microsoft.com/office/drawing/2014/main" id="{9155F645-FF23-403E-AFFE-08AEE33E8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34" y="4414298"/>
              <a:ext cx="2297954" cy="974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r>
                <a:rPr lang="zh-CN" altLang="en-US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①∵</a:t>
              </a:r>
              <a:r>
                <a:rPr lang="en-US" altLang="zh-CN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O</a:t>
              </a:r>
              <a:r>
                <a:rPr lang="zh-CN" altLang="en-US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为</a:t>
              </a:r>
              <a:r>
                <a:rPr lang="en-US" altLang="zh-CN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PQ</a:t>
              </a:r>
              <a:r>
                <a:rPr lang="zh-CN" altLang="en-US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的中点</a:t>
              </a:r>
              <a:r>
                <a:rPr lang="en-US" altLang="zh-CN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.</a:t>
              </a:r>
            </a:p>
            <a:p>
              <a:pPr algn="l" eaLnBrk="1" hangingPunct="1">
                <a:lnSpc>
                  <a:spcPct val="150000"/>
                </a:lnSpc>
              </a:pPr>
              <a:r>
                <a:rPr lang="zh-CN" altLang="en-US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  ∴</a:t>
              </a:r>
              <a:r>
                <a:rPr lang="en-US" altLang="zh-CN" sz="1500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PO=PQ</a:t>
              </a:r>
              <a:endParaRPr lang="zh-CN" altLang="en-US" sz="15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094" name="TextBox 19">
              <a:extLst>
                <a:ext uri="{FF2B5EF4-FFF2-40B4-BE49-F238E27FC236}">
                  <a16:creationId xmlns:a16="http://schemas.microsoft.com/office/drawing/2014/main" id="{0CBBC6C6-8C1A-80D4-8DE9-94F52F8CF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158" y="5314905"/>
              <a:ext cx="1785018" cy="430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即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10-6t=6+3t</a:t>
              </a:r>
            </a:p>
          </p:txBody>
        </p:sp>
        <p:grpSp>
          <p:nvGrpSpPr>
            <p:cNvPr id="3095" name="组合 20">
              <a:extLst>
                <a:ext uri="{FF2B5EF4-FFF2-40B4-BE49-F238E27FC236}">
                  <a16:creationId xmlns:a16="http://schemas.microsoft.com/office/drawing/2014/main" id="{AF377D05-F436-1C24-7F81-8B24DB2E7C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4264" y="5643578"/>
              <a:ext cx="744530" cy="642942"/>
              <a:chOff x="3290533" y="4643447"/>
              <a:chExt cx="744530" cy="642942"/>
            </a:xfrm>
          </p:grpSpPr>
          <p:sp>
            <p:nvSpPr>
              <p:cNvPr id="3096" name="TextBox 21">
                <a:extLst>
                  <a:ext uri="{FF2B5EF4-FFF2-40B4-BE49-F238E27FC236}">
                    <a16:creationId xmlns:a16="http://schemas.microsoft.com/office/drawing/2014/main" id="{BC1DFBFC-B291-65C1-FC03-20F7E315BE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0533" y="4786321"/>
                <a:ext cx="502677" cy="4308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1500">
                    <a:solidFill>
                      <a:srgbClr val="C0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t=</a:t>
                </a:r>
                <a:endPara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graphicFrame>
            <p:nvGraphicFramePr>
              <p:cNvPr id="3074" name="Object 5">
                <a:extLst>
                  <a:ext uri="{FF2B5EF4-FFF2-40B4-BE49-F238E27FC236}">
                    <a16:creationId xmlns:a16="http://schemas.microsoft.com/office/drawing/2014/main" id="{3C82034E-2F2B-8258-A7E9-8217282EF5B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786182" y="4643447"/>
              <a:ext cx="248881" cy="6429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公式" r:id="rId4" imgW="152280" imgH="393480" progId="Equation.3">
                      <p:embed/>
                    </p:oleObj>
                  </mc:Choice>
                  <mc:Fallback>
                    <p:oleObj name="公式" r:id="rId4" imgW="152280" imgH="393480" progId="Equation.3">
                      <p:embed/>
                      <p:pic>
                        <p:nvPicPr>
                          <p:cNvPr id="3074" name="Object 5">
                            <a:extLst>
                              <a:ext uri="{FF2B5EF4-FFF2-40B4-BE49-F238E27FC236}">
                                <a16:creationId xmlns:a16="http://schemas.microsoft.com/office/drawing/2014/main" id="{3C82034E-2F2B-8258-A7E9-8217282EF5B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86182" y="4643447"/>
                            <a:ext cx="248881" cy="6429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pic>
        <p:nvPicPr>
          <p:cNvPr id="23558" name="Picture 6">
            <a:extLst>
              <a:ext uri="{FF2B5EF4-FFF2-40B4-BE49-F238E27FC236}">
                <a16:creationId xmlns:a16="http://schemas.microsoft.com/office/drawing/2014/main" id="{A523EB4D-1A91-54AD-7E01-88838CC85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8781" y="2411016"/>
            <a:ext cx="1500188" cy="294084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23559" name="Picture 7">
            <a:extLst>
              <a:ext uri="{FF2B5EF4-FFF2-40B4-BE49-F238E27FC236}">
                <a16:creationId xmlns:a16="http://schemas.microsoft.com/office/drawing/2014/main" id="{AFF9FA1D-3D4E-8AC4-EA73-2E0EC1D46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04297" y="2411017"/>
            <a:ext cx="1660922" cy="335756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grpSp>
        <p:nvGrpSpPr>
          <p:cNvPr id="7" name="组合 29">
            <a:extLst>
              <a:ext uri="{FF2B5EF4-FFF2-40B4-BE49-F238E27FC236}">
                <a16:creationId xmlns:a16="http://schemas.microsoft.com/office/drawing/2014/main" id="{2FD3F8B4-11C8-55C0-CE69-E7547E56D473}"/>
              </a:ext>
            </a:extLst>
          </p:cNvPr>
          <p:cNvGrpSpPr>
            <a:grpSpLocks/>
          </p:cNvGrpSpPr>
          <p:nvPr/>
        </p:nvGrpSpPr>
        <p:grpSpPr bwMode="auto">
          <a:xfrm>
            <a:off x="3554016" y="2893219"/>
            <a:ext cx="2108269" cy="1158479"/>
            <a:chOff x="3214678" y="3857628"/>
            <a:chExt cx="2811258" cy="1543856"/>
          </a:xfrm>
        </p:grpSpPr>
        <p:sp>
          <p:nvSpPr>
            <p:cNvPr id="3091" name="TextBox 15">
              <a:extLst>
                <a:ext uri="{FF2B5EF4-FFF2-40B4-BE49-F238E27FC236}">
                  <a16:creationId xmlns:a16="http://schemas.microsoft.com/office/drawing/2014/main" id="{0AA19083-7F89-0CBC-FC58-1EEBB5F237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4678" y="3857628"/>
              <a:ext cx="2811258" cy="1435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②当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P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为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OQ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中点时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,</a:t>
              </a:r>
            </a:p>
            <a:p>
              <a:pPr algn="l" eaLnBrk="1" hangingPunct="1">
                <a:lnSpc>
                  <a:spcPct val="150000"/>
                </a:lnSpc>
              </a:pP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-10+6t=6+3t-(-10+6t)</a:t>
              </a:r>
            </a:p>
            <a:p>
              <a:pPr algn="l" eaLnBrk="1" hangingPunct="1">
                <a:lnSpc>
                  <a:spcPct val="150000"/>
                </a:lnSpc>
              </a:pP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     t=</a:t>
              </a:r>
              <a:endParaRPr lang="zh-CN" altLang="en-US" sz="15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graphicFrame>
          <p:nvGraphicFramePr>
            <p:cNvPr id="3075" name="Object 8">
              <a:extLst>
                <a:ext uri="{FF2B5EF4-FFF2-40B4-BE49-F238E27FC236}">
                  <a16:creationId xmlns:a16="http://schemas.microsoft.com/office/drawing/2014/main" id="{9499224F-B0FB-671D-8913-A4D479C6E8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86249" y="4786323"/>
            <a:ext cx="357190" cy="615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公式" r:id="rId8" imgW="228600" imgH="393480" progId="Equation.3">
                    <p:embed/>
                  </p:oleObj>
                </mc:Choice>
                <mc:Fallback>
                  <p:oleObj name="公式" r:id="rId8" imgW="228600" imgH="393480" progId="Equation.3">
                    <p:embed/>
                    <p:pic>
                      <p:nvPicPr>
                        <p:cNvPr id="3075" name="Object 8">
                          <a:extLst>
                            <a:ext uri="{FF2B5EF4-FFF2-40B4-BE49-F238E27FC236}">
                              <a16:creationId xmlns:a16="http://schemas.microsoft.com/office/drawing/2014/main" id="{9499224F-B0FB-671D-8913-A4D479C6E8D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86249" y="4786323"/>
                          <a:ext cx="357190" cy="6151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矩形 26">
            <a:extLst>
              <a:ext uri="{FF2B5EF4-FFF2-40B4-BE49-F238E27FC236}">
                <a16:creationId xmlns:a16="http://schemas.microsoft.com/office/drawing/2014/main" id="{DDAFA66D-DB86-916B-73DC-420652BE0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985" y="2946797"/>
            <a:ext cx="2035969" cy="97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③当</a:t>
            </a:r>
            <a:r>
              <a:rPr lang="en-US" altLang="zh-CN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</a:t>
            </a:r>
            <a:r>
              <a:rPr lang="zh-CN" altLang="en-US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OQ</a:t>
            </a:r>
            <a:r>
              <a:rPr lang="zh-CN" altLang="en-US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中点时</a:t>
            </a:r>
            <a:r>
              <a:rPr lang="en-US" altLang="zh-CN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-10+6t=6+3t-(-10+6t)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t</a:t>
            </a:r>
            <a:r>
              <a:rPr lang="zh-CN" altLang="en-US" sz="135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无解</a:t>
            </a:r>
          </a:p>
        </p:txBody>
      </p:sp>
      <p:graphicFrame>
        <p:nvGraphicFramePr>
          <p:cNvPr id="3076" name="Object 9">
            <a:extLst>
              <a:ext uri="{FF2B5EF4-FFF2-40B4-BE49-F238E27FC236}">
                <a16:creationId xmlns:a16="http://schemas.microsoft.com/office/drawing/2014/main" id="{49E02DF2-71E8-4A4F-6931-047545B4F4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9138" y="2490788"/>
          <a:ext cx="857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0" imgW="114120" imgH="215640" progId="Equation.3">
                  <p:embed/>
                </p:oleObj>
              </mc:Choice>
              <mc:Fallback>
                <p:oleObj name="公式" r:id="rId10" imgW="114120" imgH="215640" progId="Equation.3">
                  <p:embed/>
                  <p:pic>
                    <p:nvPicPr>
                      <p:cNvPr id="3076" name="Object 9">
                        <a:extLst>
                          <a:ext uri="{FF2B5EF4-FFF2-40B4-BE49-F238E27FC236}">
                            <a16:creationId xmlns:a16="http://schemas.microsoft.com/office/drawing/2014/main" id="{49E02DF2-71E8-4A4F-6931-047545B4F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490788"/>
                        <a:ext cx="857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35">
            <a:extLst>
              <a:ext uri="{FF2B5EF4-FFF2-40B4-BE49-F238E27FC236}">
                <a16:creationId xmlns:a16="http://schemas.microsoft.com/office/drawing/2014/main" id="{14447278-0A6E-0745-0D77-0786C24E9D06}"/>
              </a:ext>
            </a:extLst>
          </p:cNvPr>
          <p:cNvGrpSpPr>
            <a:grpSpLocks/>
          </p:cNvGrpSpPr>
          <p:nvPr/>
        </p:nvGrpSpPr>
        <p:grpSpPr bwMode="auto">
          <a:xfrm>
            <a:off x="3286125" y="4125515"/>
            <a:ext cx="3550972" cy="833342"/>
            <a:chOff x="2857488" y="5500702"/>
            <a:chExt cx="4734475" cy="1110313"/>
          </a:xfrm>
        </p:grpSpPr>
        <p:sp>
          <p:nvSpPr>
            <p:cNvPr id="3090" name="TextBox 32">
              <a:extLst>
                <a:ext uri="{FF2B5EF4-FFF2-40B4-BE49-F238E27FC236}">
                  <a16:creationId xmlns:a16="http://schemas.microsoft.com/office/drawing/2014/main" id="{D75F421F-473C-6371-7D2F-5E4383010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488" y="5565338"/>
              <a:ext cx="4734475" cy="1045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综上所述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: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当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t=   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或    时，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P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、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Q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、</a:t>
              </a:r>
              <a:r>
                <a:rPr lang="en-US" altLang="zh-CN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O</a:t>
              </a:r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中</a:t>
              </a:r>
              <a:endParaRPr lang="en-US" altLang="zh-CN" sz="15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eaLnBrk="1" hangingPunct="1"/>
              <a:endParaRPr lang="en-US" altLang="zh-CN" sz="15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eaLnBrk="1" hangingPunct="1"/>
              <a:r>
                <a:rPr lang="zh-CN" altLang="en-US" sz="150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恰有一点为另两点的中点。</a:t>
              </a:r>
            </a:p>
          </p:txBody>
        </p:sp>
        <p:graphicFrame>
          <p:nvGraphicFramePr>
            <p:cNvPr id="3077" name="Object 10">
              <a:extLst>
                <a:ext uri="{FF2B5EF4-FFF2-40B4-BE49-F238E27FC236}">
                  <a16:creationId xmlns:a16="http://schemas.microsoft.com/office/drawing/2014/main" id="{C0EB6C23-E0E6-EED4-BD26-A4106341A3E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14876" y="5500702"/>
            <a:ext cx="248881" cy="6429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公式" r:id="rId12" imgW="152280" imgH="393480" progId="Equation.3">
                    <p:embed/>
                  </p:oleObj>
                </mc:Choice>
                <mc:Fallback>
                  <p:oleObj name="公式" r:id="rId12" imgW="152280" imgH="393480" progId="Equation.3">
                    <p:embed/>
                    <p:pic>
                      <p:nvPicPr>
                        <p:cNvPr id="3077" name="Object 10">
                          <a:extLst>
                            <a:ext uri="{FF2B5EF4-FFF2-40B4-BE49-F238E27FC236}">
                              <a16:creationId xmlns:a16="http://schemas.microsoft.com/office/drawing/2014/main" id="{C0EB6C23-E0E6-EED4-BD26-A4106341A3E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4876" y="5500702"/>
                          <a:ext cx="248881" cy="6429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11">
              <a:extLst>
                <a:ext uri="{FF2B5EF4-FFF2-40B4-BE49-F238E27FC236}">
                  <a16:creationId xmlns:a16="http://schemas.microsoft.com/office/drawing/2014/main" id="{8D499A4C-E940-9EF1-8B46-0A03D144CF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57818" y="5500702"/>
            <a:ext cx="357190" cy="615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公式" r:id="rId13" imgW="228600" imgH="393480" progId="Equation.3">
                    <p:embed/>
                  </p:oleObj>
                </mc:Choice>
                <mc:Fallback>
                  <p:oleObj name="公式" r:id="rId13" imgW="228600" imgH="393480" progId="Equation.3">
                    <p:embed/>
                    <p:pic>
                      <p:nvPicPr>
                        <p:cNvPr id="3078" name="Object 11">
                          <a:extLst>
                            <a:ext uri="{FF2B5EF4-FFF2-40B4-BE49-F238E27FC236}">
                              <a16:creationId xmlns:a16="http://schemas.microsoft.com/office/drawing/2014/main" id="{8D499A4C-E940-9EF1-8B46-0A03D144CFB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7818" y="5500702"/>
                          <a:ext cx="357190" cy="6151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8928C394-502D-2BD6-2A30-01A0D43D2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86" y="1047790"/>
            <a:ext cx="6221016" cy="1705403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如图，数轴上点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C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表示数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表示数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-10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P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Q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分别从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C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同时出发，点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P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以每秒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个单位的速度沿数轴向右匀速运动，点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Q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以每秒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个单位长度的速度沿数轴向右匀速运动，设运动时间为</a:t>
            </a:r>
            <a:r>
              <a:rPr lang="en-US" altLang="zh-CN" i="1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t.  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①t</a:t>
            </a:r>
            <a:r>
              <a:rPr lang="en-US" altLang="zh-CN" i="1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 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为何值时，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O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恰为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PQ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的中点。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6083" name="Picture 3">
            <a:extLst>
              <a:ext uri="{FF2B5EF4-FFF2-40B4-BE49-F238E27FC236}">
                <a16:creationId xmlns:a16="http://schemas.microsoft.com/office/drawing/2014/main" id="{0B07EE48-85EB-A939-6108-0D454955E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72" y="3714720"/>
            <a:ext cx="4926806" cy="546497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FFA5AEE8-7704-F80F-2856-5A0462881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9196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3CE0191-80C0-35BB-E104-8FFA00E0C9B0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四、方程思想的类比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E47391-CB34-4080-3C42-8401EF66D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4404E6-F720-6418-529A-3C53EA664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84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ED4FC6-0ACA-B9FA-FA1D-5D0BD7003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D71D11-0D1E-B7A9-217D-93F6A450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702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51C19D-3A2D-F8B3-52B8-65A388E0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F1C644-4A0E-55EA-C002-CA632EF19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371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551863-045D-0B83-4587-91616DEF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3045663-9C66-C725-0786-4EB4323FB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3098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10AD64-E2AF-D313-6C4D-0578A973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5BE969-01AD-E071-A8F8-2DAB556CA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74270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D98C50-50B1-2570-C9FC-D9054C96D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426DB1-6CC0-DC75-1935-E554FDA23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17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>
            <a:extLst>
              <a:ext uri="{FF2B5EF4-FFF2-40B4-BE49-F238E27FC236}">
                <a16:creationId xmlns:a16="http://schemas.microsoft.com/office/drawing/2014/main" id="{241ABC74-04E1-089B-1B99-3CD2B1CDC6D7}"/>
              </a:ext>
            </a:extLst>
          </p:cNvPr>
          <p:cNvSpPr txBox="1"/>
          <p:nvPr/>
        </p:nvSpPr>
        <p:spPr>
          <a:xfrm>
            <a:off x="7543722" y="1352582"/>
            <a:ext cx="596638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角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9278E8B4-D51A-9887-51A7-FE828EE7E984}"/>
              </a:ext>
            </a:extLst>
          </p:cNvPr>
          <p:cNvSpPr/>
          <p:nvPr/>
        </p:nvSpPr>
        <p:spPr bwMode="auto">
          <a:xfrm>
            <a:off x="6934138" y="1352582"/>
            <a:ext cx="1904950" cy="3047920"/>
          </a:xfrm>
          <a:prstGeom prst="rect">
            <a:avLst/>
          </a:prstGeom>
          <a:noFill/>
          <a:ln w="38100" cap="flat" cmpd="sng" algn="ctr">
            <a:solidFill>
              <a:srgbClr val="990033"/>
            </a:solidFill>
            <a:prstDash val="solid"/>
            <a:round/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noFill/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D28D9FE0-1E1B-F2A6-A09A-D74E7DFC82A7}"/>
              </a:ext>
            </a:extLst>
          </p:cNvPr>
          <p:cNvGrpSpPr/>
          <p:nvPr/>
        </p:nvGrpSpPr>
        <p:grpSpPr>
          <a:xfrm>
            <a:off x="7086534" y="2114562"/>
            <a:ext cx="1522106" cy="2169410"/>
            <a:chOff x="4518081" y="2112767"/>
            <a:chExt cx="1627369" cy="2332116"/>
          </a:xfrm>
        </p:grpSpPr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8CA411A1-0A37-CBA9-5DB1-95A0A9D6FDC6}"/>
                </a:ext>
              </a:extLst>
            </p:cNvPr>
            <p:cNvSpPr txBox="1"/>
            <p:nvPr/>
          </p:nvSpPr>
          <p:spPr>
            <a:xfrm>
              <a:off x="4861072" y="2712421"/>
              <a:ext cx="906017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latin typeface="楷体" panose="02010609060101010101" pitchFamily="49" charset="-122"/>
                  <a:ea typeface="楷体" panose="02010609060101010101" pitchFamily="49" charset="-122"/>
                </a:rPr>
                <a:t>分类</a:t>
              </a: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224735BD-F475-AD79-D54F-2CE898CAB76B}"/>
                </a:ext>
              </a:extLst>
            </p:cNvPr>
            <p:cNvSpPr txBox="1"/>
            <p:nvPr/>
          </p:nvSpPr>
          <p:spPr>
            <a:xfrm>
              <a:off x="4861072" y="2112767"/>
              <a:ext cx="906017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latin typeface="楷体" panose="02010609060101010101" pitchFamily="49" charset="-122"/>
                  <a:ea typeface="楷体" panose="02010609060101010101" pitchFamily="49" charset="-122"/>
                </a:rPr>
                <a:t>概念</a:t>
              </a: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AC9F8B9E-D300-93D3-0504-48B210BCA2CE}"/>
                </a:ext>
              </a:extLst>
            </p:cNvPr>
            <p:cNvSpPr txBox="1"/>
            <p:nvPr/>
          </p:nvSpPr>
          <p:spPr>
            <a:xfrm>
              <a:off x="4870568" y="3297184"/>
              <a:ext cx="906017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latin typeface="楷体" panose="02010609060101010101" pitchFamily="49" charset="-122"/>
                  <a:ea typeface="楷体" panose="02010609060101010101" pitchFamily="49" charset="-122"/>
                </a:rPr>
                <a:t>计算</a:t>
              </a: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2F1E5C59-FAA2-4D4A-4BF5-B789235D244A}"/>
                </a:ext>
              </a:extLst>
            </p:cNvPr>
            <p:cNvSpPr txBox="1"/>
            <p:nvPr/>
          </p:nvSpPr>
          <p:spPr>
            <a:xfrm>
              <a:off x="4518081" y="3921663"/>
              <a:ext cx="162736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latin typeface="楷体" panose="02010609060101010101" pitchFamily="49" charset="-122"/>
                  <a:ea typeface="楷体" panose="02010609060101010101" pitchFamily="49" charset="-122"/>
                </a:rPr>
                <a:t>比较大小</a:t>
              </a:r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DFCAA50C-669A-6B04-FE3B-0443E8C2A9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01" r="4152" b="15835"/>
          <a:stretch/>
        </p:blipFill>
        <p:spPr>
          <a:xfrm rot="16200000">
            <a:off x="76318" y="1733573"/>
            <a:ext cx="3124118" cy="2209741"/>
          </a:xfrm>
          <a:prstGeom prst="rect">
            <a:avLst/>
          </a:prstGeom>
          <a:noFill/>
          <a:ln w="38100">
            <a:solidFill>
              <a:srgbClr val="9900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5AA332D7-68F2-62B6-9275-4D00F0F02E04}"/>
              </a:ext>
            </a:extLst>
          </p:cNvPr>
          <p:cNvSpPr txBox="1"/>
          <p:nvPr/>
        </p:nvSpPr>
        <p:spPr>
          <a:xfrm>
            <a:off x="1371684" y="402450"/>
            <a:ext cx="4038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一、研究内容的类比</a:t>
            </a: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9AEC29BC-974E-1729-F7C1-7C2FD59ACF36}"/>
              </a:ext>
            </a:extLst>
          </p:cNvPr>
          <p:cNvGrpSpPr/>
          <p:nvPr/>
        </p:nvGrpSpPr>
        <p:grpSpPr>
          <a:xfrm>
            <a:off x="3886218" y="1352582"/>
            <a:ext cx="1904950" cy="3047920"/>
            <a:chOff x="4572000" y="1200186"/>
            <a:chExt cx="2133544" cy="3276514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79A0C71-10B2-9C7E-96D2-0894AF700938}"/>
                </a:ext>
              </a:extLst>
            </p:cNvPr>
            <p:cNvSpPr/>
            <p:nvPr/>
          </p:nvSpPr>
          <p:spPr bwMode="auto">
            <a:xfrm>
              <a:off x="4572000" y="1200186"/>
              <a:ext cx="2133544" cy="3276514"/>
            </a:xfrm>
            <a:prstGeom prst="rect">
              <a:avLst/>
            </a:prstGeom>
            <a:noFill/>
            <a:ln w="38100" cap="flat" cmpd="sng" algn="ctr">
              <a:solidFill>
                <a:srgbClr val="990033"/>
              </a:solidFill>
              <a:prstDash val="solid"/>
              <a:round/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noFill/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ED3454FE-8440-3BE7-EF2D-6296E27535C9}"/>
                </a:ext>
              </a:extLst>
            </p:cNvPr>
            <p:cNvGrpSpPr/>
            <p:nvPr/>
          </p:nvGrpSpPr>
          <p:grpSpPr>
            <a:xfrm>
              <a:off x="4731976" y="1364011"/>
              <a:ext cx="1772949" cy="2986613"/>
              <a:chOff x="4686446" y="1516407"/>
              <a:chExt cx="1627369" cy="2986613"/>
            </a:xfrm>
          </p:grpSpPr>
          <p:grpSp>
            <p:nvGrpSpPr>
              <p:cNvPr id="8" name="组合 7">
                <a:extLst>
                  <a:ext uri="{FF2B5EF4-FFF2-40B4-BE49-F238E27FC236}">
                    <a16:creationId xmlns:a16="http://schemas.microsoft.com/office/drawing/2014/main" id="{3836C5C4-8B8D-2B2B-17CA-05D260A835F1}"/>
                  </a:ext>
                </a:extLst>
              </p:cNvPr>
              <p:cNvGrpSpPr/>
              <p:nvPr/>
            </p:nvGrpSpPr>
            <p:grpSpPr>
              <a:xfrm>
                <a:off x="4686446" y="2171711"/>
                <a:ext cx="1627369" cy="2331309"/>
                <a:chOff x="4305456" y="2171711"/>
                <a:chExt cx="1627369" cy="2331309"/>
              </a:xfrm>
            </p:grpSpPr>
            <p:sp>
              <p:nvSpPr>
                <p:cNvPr id="9" name="文本框 8">
                  <a:extLst>
                    <a:ext uri="{FF2B5EF4-FFF2-40B4-BE49-F238E27FC236}">
                      <a16:creationId xmlns:a16="http://schemas.microsoft.com/office/drawing/2014/main" id="{34551B24-08A6-120A-A921-21831BD86CB5}"/>
                    </a:ext>
                  </a:extLst>
                </p:cNvPr>
                <p:cNvSpPr txBox="1"/>
                <p:nvPr/>
              </p:nvSpPr>
              <p:spPr>
                <a:xfrm>
                  <a:off x="4629447" y="2800344"/>
                  <a:ext cx="906017" cy="523220"/>
                </a:xfrm>
                <a:prstGeom prst="rect">
                  <a:avLst/>
                </a:prstGeom>
                <a:noFill/>
                <a:scene3d>
                  <a:camera prst="orthographicFront"/>
                  <a:lightRig rig="threePt" dir="t"/>
                </a:scene3d>
                <a:sp3d>
                  <a:bevelT prst="angle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800" dirty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分类</a:t>
                  </a:r>
                </a:p>
              </p:txBody>
            </p:sp>
            <p:sp>
              <p:nvSpPr>
                <p:cNvPr id="10" name="文本框 9">
                  <a:extLst>
                    <a:ext uri="{FF2B5EF4-FFF2-40B4-BE49-F238E27FC236}">
                      <a16:creationId xmlns:a16="http://schemas.microsoft.com/office/drawing/2014/main" id="{62961935-0224-2E85-D391-DA1B47F9F111}"/>
                    </a:ext>
                  </a:extLst>
                </p:cNvPr>
                <p:cNvSpPr txBox="1"/>
                <p:nvPr/>
              </p:nvSpPr>
              <p:spPr>
                <a:xfrm>
                  <a:off x="4628615" y="2171711"/>
                  <a:ext cx="906017" cy="523220"/>
                </a:xfrm>
                <a:prstGeom prst="rect">
                  <a:avLst/>
                </a:prstGeom>
                <a:noFill/>
                <a:scene3d>
                  <a:camera prst="orthographicFront"/>
                  <a:lightRig rig="threePt" dir="t"/>
                </a:scene3d>
                <a:sp3d>
                  <a:bevelT prst="angle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800" dirty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概念</a:t>
                  </a:r>
                </a:p>
              </p:txBody>
            </p:sp>
            <p:sp>
              <p:nvSpPr>
                <p:cNvPr id="11" name="文本框 10">
                  <a:extLst>
                    <a:ext uri="{FF2B5EF4-FFF2-40B4-BE49-F238E27FC236}">
                      <a16:creationId xmlns:a16="http://schemas.microsoft.com/office/drawing/2014/main" id="{F3BB5BD2-45F7-7AE8-1674-12F335617D6F}"/>
                    </a:ext>
                  </a:extLst>
                </p:cNvPr>
                <p:cNvSpPr txBox="1"/>
                <p:nvPr/>
              </p:nvSpPr>
              <p:spPr>
                <a:xfrm>
                  <a:off x="4648436" y="3385106"/>
                  <a:ext cx="906017" cy="523220"/>
                </a:xfrm>
                <a:prstGeom prst="rect">
                  <a:avLst/>
                </a:prstGeom>
                <a:noFill/>
                <a:scene3d>
                  <a:camera prst="orthographicFront"/>
                  <a:lightRig rig="threePt" dir="t"/>
                </a:scene3d>
                <a:sp3d>
                  <a:bevelT prst="angle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800" dirty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计算</a:t>
                  </a:r>
                </a:p>
              </p:txBody>
            </p:sp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89FA594F-0D27-2BE3-A1E2-833CC884956E}"/>
                    </a:ext>
                  </a:extLst>
                </p:cNvPr>
                <p:cNvSpPr txBox="1"/>
                <p:nvPr/>
              </p:nvSpPr>
              <p:spPr>
                <a:xfrm>
                  <a:off x="4305456" y="3979800"/>
                  <a:ext cx="1627369" cy="523220"/>
                </a:xfrm>
                <a:prstGeom prst="rect">
                  <a:avLst/>
                </a:prstGeom>
                <a:noFill/>
                <a:scene3d>
                  <a:camera prst="orthographicFront"/>
                  <a:lightRig rig="threePt" dir="t"/>
                </a:scene3d>
                <a:sp3d>
                  <a:bevelT prst="angle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800" dirty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比较大小</a:t>
                  </a:r>
                </a:p>
              </p:txBody>
            </p:sp>
          </p:grpSp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DE155783-DDA4-BAB3-9FD7-54122F19426F}"/>
                  </a:ext>
                </a:extLst>
              </p:cNvPr>
              <p:cNvSpPr txBox="1"/>
              <p:nvPr/>
            </p:nvSpPr>
            <p:spPr>
              <a:xfrm>
                <a:off x="4965329" y="1516407"/>
                <a:ext cx="1008609" cy="584775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32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线段</a:t>
                </a:r>
              </a:p>
            </p:txBody>
          </p:sp>
        </p:grpSp>
      </p:grpSp>
      <p:sp>
        <p:nvSpPr>
          <p:cNvPr id="17" name="右大括号 16">
            <a:extLst>
              <a:ext uri="{FF2B5EF4-FFF2-40B4-BE49-F238E27FC236}">
                <a16:creationId xmlns:a16="http://schemas.microsoft.com/office/drawing/2014/main" id="{84F2F78C-E329-D54B-FDF1-3B47BA2F6437}"/>
              </a:ext>
            </a:extLst>
          </p:cNvPr>
          <p:cNvSpPr/>
          <p:nvPr/>
        </p:nvSpPr>
        <p:spPr bwMode="auto">
          <a:xfrm>
            <a:off x="1886598" y="2047600"/>
            <a:ext cx="228594" cy="457188"/>
          </a:xfrm>
          <a:prstGeom prst="rightBrace">
            <a:avLst>
              <a:gd name="adj1" fmla="val 13446"/>
              <a:gd name="adj2" fmla="val 50000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" name="右大括号 17">
            <a:extLst>
              <a:ext uri="{FF2B5EF4-FFF2-40B4-BE49-F238E27FC236}">
                <a16:creationId xmlns:a16="http://schemas.microsoft.com/office/drawing/2014/main" id="{9D9E0B0A-1BF4-F638-F2B9-62EC2BD8F4D6}"/>
              </a:ext>
            </a:extLst>
          </p:cNvPr>
          <p:cNvSpPr/>
          <p:nvPr/>
        </p:nvSpPr>
        <p:spPr bwMode="auto">
          <a:xfrm>
            <a:off x="2043612" y="2756472"/>
            <a:ext cx="152396" cy="1523960"/>
          </a:xfrm>
          <a:prstGeom prst="rightBrace">
            <a:avLst>
              <a:gd name="adj1" fmla="val 19507"/>
              <a:gd name="adj2" fmla="val 50000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AA0C03A-8167-361F-FAAA-673B1404ADB5}"/>
              </a:ext>
            </a:extLst>
          </p:cNvPr>
          <p:cNvSpPr txBox="1"/>
          <p:nvPr/>
        </p:nvSpPr>
        <p:spPr>
          <a:xfrm>
            <a:off x="1990504" y="1809770"/>
            <a:ext cx="8034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概念</a:t>
            </a:r>
            <a:endParaRPr lang="en-US" altLang="zh-CN" sz="2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分类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86115DC-0F79-A88D-BF9B-0F0F8C7CC325}"/>
              </a:ext>
            </a:extLst>
          </p:cNvPr>
          <p:cNvSpPr txBox="1"/>
          <p:nvPr/>
        </p:nvSpPr>
        <p:spPr>
          <a:xfrm>
            <a:off x="2069012" y="3072810"/>
            <a:ext cx="14221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计算 </a:t>
            </a:r>
            <a:endParaRPr lang="en-US" altLang="zh-CN" sz="2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比较大小</a:t>
            </a: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4FE6A7FA-766C-880F-081C-0328BF9E52C9}"/>
              </a:ext>
            </a:extLst>
          </p:cNvPr>
          <p:cNvGrpSpPr/>
          <p:nvPr/>
        </p:nvGrpSpPr>
        <p:grpSpPr>
          <a:xfrm>
            <a:off x="2856390" y="2419354"/>
            <a:ext cx="990574" cy="538004"/>
            <a:chOff x="2856390" y="2419354"/>
            <a:chExt cx="990574" cy="538004"/>
          </a:xfrm>
        </p:grpSpPr>
        <p:sp>
          <p:nvSpPr>
            <p:cNvPr id="2" name="箭头: 右 1">
              <a:extLst>
                <a:ext uri="{FF2B5EF4-FFF2-40B4-BE49-F238E27FC236}">
                  <a16:creationId xmlns:a16="http://schemas.microsoft.com/office/drawing/2014/main" id="{59ED41B7-7583-4976-DF11-96286BA81C6B}"/>
                </a:ext>
              </a:extLst>
            </p:cNvPr>
            <p:cNvSpPr/>
            <p:nvPr/>
          </p:nvSpPr>
          <p:spPr bwMode="auto">
            <a:xfrm>
              <a:off x="2856390" y="2807272"/>
              <a:ext cx="990574" cy="150086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72826D44-B277-1E2E-236A-D7CAF4A375AE}"/>
                </a:ext>
              </a:extLst>
            </p:cNvPr>
            <p:cNvSpPr txBox="1"/>
            <p:nvPr/>
          </p:nvSpPr>
          <p:spPr>
            <a:xfrm>
              <a:off x="2895644" y="2419354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dirty="0">
                  <a:solidFill>
                    <a:srgbClr val="00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类比</a:t>
              </a: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27917964-DEF6-1118-B7A7-52F870B85449}"/>
              </a:ext>
            </a:extLst>
          </p:cNvPr>
          <p:cNvGrpSpPr/>
          <p:nvPr/>
        </p:nvGrpSpPr>
        <p:grpSpPr>
          <a:xfrm>
            <a:off x="5867366" y="2430898"/>
            <a:ext cx="990574" cy="538004"/>
            <a:chOff x="2856390" y="2419354"/>
            <a:chExt cx="990574" cy="538004"/>
          </a:xfrm>
        </p:grpSpPr>
        <p:sp>
          <p:nvSpPr>
            <p:cNvPr id="22" name="箭头: 右 21">
              <a:extLst>
                <a:ext uri="{FF2B5EF4-FFF2-40B4-BE49-F238E27FC236}">
                  <a16:creationId xmlns:a16="http://schemas.microsoft.com/office/drawing/2014/main" id="{D7364B5F-DAD4-271D-5CCF-6E1DE7418C83}"/>
                </a:ext>
              </a:extLst>
            </p:cNvPr>
            <p:cNvSpPr/>
            <p:nvPr/>
          </p:nvSpPr>
          <p:spPr bwMode="auto">
            <a:xfrm>
              <a:off x="2856390" y="2807272"/>
              <a:ext cx="990574" cy="150086"/>
            </a:xfrm>
            <a:prstGeom prst="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9A837A14-7495-9988-E91E-55DD1ECE958A}"/>
                </a:ext>
              </a:extLst>
            </p:cNvPr>
            <p:cNvSpPr txBox="1"/>
            <p:nvPr/>
          </p:nvSpPr>
          <p:spPr>
            <a:xfrm>
              <a:off x="2895644" y="2419354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dirty="0">
                  <a:solidFill>
                    <a:srgbClr val="00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类比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624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17" grpId="0" animBg="1"/>
      <p:bldP spid="18" grpId="0" animBg="1"/>
      <p:bldP spid="29" grpId="0"/>
      <p:bldP spid="3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1E6339-845E-3E10-165B-7793162D5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4CD647-FFB6-6227-69E8-785AAA8CD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02503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F84B9E-81EA-EAA0-8847-9CAF0B9E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E2C9B6-3BE1-3B59-EBF7-59EDB253E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282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CCB74C-797E-A61C-2FB7-67B5431D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BD4C9C-1B02-D971-0ED6-C70628C3F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83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2">
            <a:extLst>
              <a:ext uri="{FF2B5EF4-FFF2-40B4-BE49-F238E27FC236}">
                <a16:creationId xmlns:a16="http://schemas.microsoft.com/office/drawing/2014/main" id="{414A1F73-3687-3095-30EA-0329BF67F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9196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sp>
        <p:nvSpPr>
          <p:cNvPr id="7172" name="TextBox 3">
            <a:extLst>
              <a:ext uri="{FF2B5EF4-FFF2-40B4-BE49-F238E27FC236}">
                <a16:creationId xmlns:a16="http://schemas.microsoft.com/office/drawing/2014/main" id="{63FAC9DF-C53F-5F8A-ADBF-FA23D3F58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00" y="819196"/>
            <a:ext cx="8305582" cy="1135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）如图，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AB=20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是线段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上任意一点，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中点，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 eaLnBrk="1" hangingPunct="1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中点，求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的长。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7AE73D-EE2B-6328-9293-ECC3344CB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96" y="3181334"/>
            <a:ext cx="8229384" cy="102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请你模仿（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）设计一道以角为背景的计算题并给予解答。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独立完成后同桌互纠</a:t>
            </a:r>
            <a:r>
              <a:rPr lang="en-US" altLang="zh-CN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zh-CN" altLang="en-US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C180AA-8AE1-2D8B-2CD1-721393A1D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84" y="4324304"/>
            <a:ext cx="63193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类比： ①说理结构一致   ②结论一致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35358C3-B709-D4BD-AF78-4163F0CD479D}"/>
              </a:ext>
            </a:extLst>
          </p:cNvPr>
          <p:cNvSpPr txBox="1"/>
          <p:nvPr/>
        </p:nvSpPr>
        <p:spPr>
          <a:xfrm>
            <a:off x="1371684" y="402450"/>
            <a:ext cx="64006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二、基本说理的类比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08F4BD0-2F97-5B76-C73F-6AC37A8C1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74" y="2190760"/>
            <a:ext cx="4709160" cy="612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2">
            <a:extLst>
              <a:ext uri="{FF2B5EF4-FFF2-40B4-BE49-F238E27FC236}">
                <a16:creationId xmlns:a16="http://schemas.microsoft.com/office/drawing/2014/main" id="{AABE13E2-3627-56F9-6AFB-B73FA129A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14" y="1123988"/>
            <a:ext cx="8468985" cy="1135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）如图，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是线段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所在直线，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AB=20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上除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外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任意一点，且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中点，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中点，求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的长。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969244-60AD-C241-FED7-943C81573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16" y="3409928"/>
            <a:ext cx="8915166" cy="11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练习：已知∠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AOB=80 °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BOC =20 °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OD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平分∠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AOC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平分∠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BOC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，则∠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DOE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的度数为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240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240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独立完成后同桌互纠</a:t>
            </a:r>
            <a:r>
              <a:rPr lang="en-US" altLang="zh-CN" sz="240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37973F7-3B6C-ED5B-57CF-373D77B73887}"/>
              </a:ext>
            </a:extLst>
          </p:cNvPr>
          <p:cNvSpPr txBox="1"/>
          <p:nvPr/>
        </p:nvSpPr>
        <p:spPr>
          <a:xfrm>
            <a:off x="1371684" y="402450"/>
            <a:ext cx="64006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三、分类思想的类比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3DA621-86C2-06F1-0851-1D322C9D7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9196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5D6685A-573C-4792-79A8-855948FE77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541" r="58246"/>
          <a:stretch/>
        </p:blipFill>
        <p:spPr>
          <a:xfrm>
            <a:off x="1905070" y="2038364"/>
            <a:ext cx="4171842" cy="11862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183346E8-E57B-02A1-7688-AD80B1EAD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582985"/>
              </p:ext>
            </p:extLst>
          </p:nvPr>
        </p:nvGraphicFramePr>
        <p:xfrm>
          <a:off x="152516" y="895394"/>
          <a:ext cx="8915166" cy="39470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574">
                  <a:extLst>
                    <a:ext uri="{9D8B030D-6E8A-4147-A177-3AD203B41FA5}">
                      <a16:colId xmlns:a16="http://schemas.microsoft.com/office/drawing/2014/main" val="2184369875"/>
                    </a:ext>
                  </a:extLst>
                </a:gridCol>
                <a:gridCol w="3047920">
                  <a:extLst>
                    <a:ext uri="{9D8B030D-6E8A-4147-A177-3AD203B41FA5}">
                      <a16:colId xmlns:a16="http://schemas.microsoft.com/office/drawing/2014/main" val="2733372139"/>
                    </a:ext>
                  </a:extLst>
                </a:gridCol>
                <a:gridCol w="3352712">
                  <a:extLst>
                    <a:ext uri="{9D8B030D-6E8A-4147-A177-3AD203B41FA5}">
                      <a16:colId xmlns:a16="http://schemas.microsoft.com/office/drawing/2014/main" val="1932978989"/>
                    </a:ext>
                  </a:extLst>
                </a:gridCol>
                <a:gridCol w="1523960">
                  <a:extLst>
                    <a:ext uri="{9D8B030D-6E8A-4147-A177-3AD203B41FA5}">
                      <a16:colId xmlns:a16="http://schemas.microsoft.com/office/drawing/2014/main" val="2724844907"/>
                    </a:ext>
                  </a:extLst>
                </a:gridCol>
              </a:tblGrid>
              <a:tr h="561773">
                <a:tc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zh-CN" altLang="en-US" sz="2000" b="1" i="0" u="none" kern="1200" baseline="0" dirty="0">
                          <a:solidFill>
                            <a:srgbClr val="990033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静态</a:t>
                      </a:r>
                      <a:endParaRPr lang="en-US" altLang="zh-CN" sz="2000" b="1" i="0" u="none" kern="1200" baseline="0" dirty="0">
                        <a:solidFill>
                          <a:srgbClr val="990033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zh-CN" altLang="en-US" sz="2000" b="1" i="0" u="none" kern="1200" baseline="0" dirty="0">
                          <a:solidFill>
                            <a:srgbClr val="990033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图形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zh-CN" altLang="en-US" dirty="0">
                          <a:solidFill>
                            <a:srgbClr val="990033"/>
                          </a:solidFill>
                        </a:rPr>
                        <a:t>  </a:t>
                      </a:r>
                      <a:r>
                        <a:rPr lang="zh-CN" altLang="en-US" sz="2000" b="1" i="0" u="none" kern="1200" baseline="0" dirty="0">
                          <a:solidFill>
                            <a:srgbClr val="990033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动态</a:t>
                      </a:r>
                      <a:endParaRPr lang="en-US" altLang="zh-CN" sz="2000" b="1" i="0" u="none" kern="1200" baseline="0" dirty="0">
                        <a:solidFill>
                          <a:srgbClr val="990033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zh-CN" altLang="en-US" sz="2000" b="1" i="0" u="none" kern="1200" baseline="0" dirty="0">
                          <a:solidFill>
                            <a:srgbClr val="990033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图形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972251"/>
                  </a:ext>
                </a:extLst>
              </a:tr>
              <a:tr h="1264870">
                <a:tc>
                  <a:txBody>
                    <a:bodyPr/>
                    <a:lstStyle/>
                    <a:p>
                      <a:pPr algn="ctr"/>
                      <a:endParaRPr lang="en-US" altLang="zh-CN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rgbClr val="990033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467107"/>
                  </a:ext>
                </a:extLst>
              </a:tr>
              <a:tr h="1981148">
                <a:tc>
                  <a:txBody>
                    <a:bodyPr/>
                    <a:lstStyle/>
                    <a:p>
                      <a:pPr algn="ctr"/>
                      <a:endParaRPr lang="zh-CN" altLang="en-US" sz="1800" b="1" i="0" u="none" kern="1200" baseline="0" dirty="0">
                        <a:solidFill>
                          <a:srgbClr val="990033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99003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171567"/>
                  </a:ext>
                </a:extLst>
              </a:tr>
            </a:tbl>
          </a:graphicData>
        </a:graphic>
      </p:graphicFrame>
      <p:pic>
        <p:nvPicPr>
          <p:cNvPr id="23" name="图片 22">
            <a:extLst>
              <a:ext uri="{FF2B5EF4-FFF2-40B4-BE49-F238E27FC236}">
                <a16:creationId xmlns:a16="http://schemas.microsoft.com/office/drawing/2014/main" id="{CC982976-A56B-8C99-BBF2-9394FA380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88" y="1809770"/>
            <a:ext cx="2743128" cy="63815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EF58317-2970-FAC0-4177-606210BEB4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88" y="2952740"/>
            <a:ext cx="1752554" cy="1803883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356B6C5-E2BB-3AAB-85B2-4DA95B0BA4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80" y="2952740"/>
            <a:ext cx="1904950" cy="177107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90D374C4-FB4B-B08C-0B2D-1EB8158B7E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4" y="1809770"/>
            <a:ext cx="2895524" cy="668198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3932314D-7265-3422-3323-B4080982EE97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三、分类思想的类比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E94E9B80-8FDD-9285-608C-ECD3B4A28980}"/>
              </a:ext>
            </a:extLst>
          </p:cNvPr>
          <p:cNvSpPr txBox="1"/>
          <p:nvPr/>
        </p:nvSpPr>
        <p:spPr>
          <a:xfrm>
            <a:off x="228714" y="203836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zh-CN" altLang="en-US" sz="2400" dirty="0">
                <a:solidFill>
                  <a:srgbClr val="990033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线段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154FB79-8D18-A080-AFE6-7E5ED7A9518B}"/>
              </a:ext>
            </a:extLst>
          </p:cNvPr>
          <p:cNvSpPr txBox="1"/>
          <p:nvPr/>
        </p:nvSpPr>
        <p:spPr>
          <a:xfrm>
            <a:off x="381110" y="3714720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zh-CN" altLang="en-US" sz="2400" dirty="0">
                <a:solidFill>
                  <a:srgbClr val="990033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角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41A591A-4848-723A-3318-D67DD83A7BC0}"/>
              </a:ext>
            </a:extLst>
          </p:cNvPr>
          <p:cNvSpPr txBox="1"/>
          <p:nvPr/>
        </p:nvSpPr>
        <p:spPr>
          <a:xfrm>
            <a:off x="1981268" y="1047790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err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a+b</a:t>
            </a: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模型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7FD486E-628D-79E9-4C2F-976FE57D15F3}"/>
              </a:ext>
            </a:extLst>
          </p:cNvPr>
          <p:cNvSpPr txBox="1"/>
          <p:nvPr/>
        </p:nvSpPr>
        <p:spPr>
          <a:xfrm>
            <a:off x="5257782" y="1047790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a-b</a:t>
            </a: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模型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851B677-4B2F-33D7-9156-089DCFEC8BFA}"/>
              </a:ext>
            </a:extLst>
          </p:cNvPr>
          <p:cNvSpPr txBox="1"/>
          <p:nvPr/>
        </p:nvSpPr>
        <p:spPr>
          <a:xfrm>
            <a:off x="7696118" y="1809770"/>
            <a:ext cx="1219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</a:t>
            </a:r>
            <a:r>
              <a:rPr lang="en-US" altLang="zh-CN" sz="2000" b="1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zh-CN" altLang="en-US" sz="2000" b="1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在直线上运动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4C438E3-369E-3A51-37B9-91E7198DDA1D}"/>
              </a:ext>
            </a:extLst>
          </p:cNvPr>
          <p:cNvSpPr txBox="1"/>
          <p:nvPr/>
        </p:nvSpPr>
        <p:spPr>
          <a:xfrm>
            <a:off x="7772316" y="3257532"/>
            <a:ext cx="11429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射线</a:t>
            </a:r>
            <a:r>
              <a:rPr lang="en-US" altLang="zh-CN" sz="20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OC</a:t>
            </a:r>
            <a:r>
              <a:rPr lang="zh-CN" altLang="en-US" sz="20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绕着点</a:t>
            </a:r>
            <a:r>
              <a:rPr lang="en-US" altLang="zh-CN" sz="20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r>
              <a:rPr lang="zh-CN" altLang="en-US" sz="2000" dirty="0">
                <a:solidFill>
                  <a:srgbClr val="9900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</a:t>
            </a:r>
          </a:p>
        </p:txBody>
      </p:sp>
    </p:spTree>
    <p:extLst>
      <p:ext uri="{BB962C8B-B14F-4D97-AF65-F5344CB8AC3E}">
        <p14:creationId xmlns:p14="http://schemas.microsoft.com/office/powerpoint/2010/main" val="171419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884915C3-C542-79E7-C000-D18DCE5F40A8}"/>
              </a:ext>
            </a:extLst>
          </p:cNvPr>
          <p:cNvGrpSpPr/>
          <p:nvPr/>
        </p:nvGrpSpPr>
        <p:grpSpPr>
          <a:xfrm>
            <a:off x="533506" y="4171908"/>
            <a:ext cx="1419089" cy="685782"/>
            <a:chOff x="381110" y="6229254"/>
            <a:chExt cx="1419089" cy="685782"/>
          </a:xfrm>
        </p:grpSpPr>
        <p:sp>
          <p:nvSpPr>
            <p:cNvPr id="3" name="云形 2">
              <a:extLst>
                <a:ext uri="{FF2B5EF4-FFF2-40B4-BE49-F238E27FC236}">
                  <a16:creationId xmlns:a16="http://schemas.microsoft.com/office/drawing/2014/main" id="{3CC46F05-E705-1A33-5FBB-A0F0B9165B87}"/>
                </a:ext>
              </a:extLst>
            </p:cNvPr>
            <p:cNvSpPr/>
            <p:nvPr/>
          </p:nvSpPr>
          <p:spPr bwMode="auto">
            <a:xfrm>
              <a:off x="381110" y="6229254"/>
              <a:ext cx="1295366" cy="685782"/>
            </a:xfrm>
            <a:prstGeom prst="cloud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26EC53AD-8FB2-9C9C-F14D-F0B55DF2B12D}"/>
                </a:ext>
              </a:extLst>
            </p:cNvPr>
            <p:cNvSpPr txBox="1"/>
            <p:nvPr/>
          </p:nvSpPr>
          <p:spPr>
            <a:xfrm>
              <a:off x="533506" y="6305452"/>
              <a:ext cx="126669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类比：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C4C3FB38-A796-9873-84D8-9E2437AE8300}"/>
                  </a:ext>
                </a:extLst>
              </p:cNvPr>
              <p:cNvSpPr txBox="1"/>
              <p:nvPr/>
            </p:nvSpPr>
            <p:spPr>
              <a:xfrm>
                <a:off x="1905070" y="4019512"/>
                <a:ext cx="693401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①分类的方式一致  ②说理的结构一致</a:t>
                </a:r>
                <a:endParaRPr lang="en-US" altLang="zh-CN" sz="28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zh-CN" altLang="en-US" sz="2800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③结论的不变性一致</a:t>
                </a:r>
                <a:r>
                  <a:rPr lang="zh-CN" altLang="en-US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（</a:t>
                </a:r>
                <a:r>
                  <a:rPr lang="en-US" altLang="zh-CN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DE=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AB, </a:t>
                </a:r>
                <a:r>
                  <a:rPr lang="zh-CN" altLang="en-US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∠</a:t>
                </a:r>
                <a:r>
                  <a:rPr lang="en-US" altLang="zh-CN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DOE=</a:t>
                </a:r>
                <a:r>
                  <a:rPr lang="en-US" altLang="zh-CN" dirty="0">
                    <a:solidFill>
                      <a:srgbClr val="FF0000"/>
                    </a:solidFill>
                    <a:ea typeface="楷体" panose="02010609060101010101" pitchFamily="49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𝟐</m:t>
                        </m:r>
                      </m:den>
                    </m:f>
                    <m:r>
                      <a:rPr lang="en-US" altLang="zh-CN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∠</a:t>
                </a:r>
                <a:r>
                  <a:rPr lang="en-US" altLang="zh-CN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AOB</a:t>
                </a:r>
                <a:r>
                  <a:rPr lang="zh-CN" altLang="en-US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）</a:t>
                </a:r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C4C3FB38-A796-9873-84D8-9E2437AE83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70" y="4019512"/>
                <a:ext cx="6934018" cy="954107"/>
              </a:xfrm>
              <a:prstGeom prst="rect">
                <a:avLst/>
              </a:prstGeom>
              <a:blipFill>
                <a:blip r:embed="rId2"/>
                <a:stretch>
                  <a:fillRect l="-1847" t="-6369" b="-1210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>
            <a:extLst>
              <a:ext uri="{FF2B5EF4-FFF2-40B4-BE49-F238E27FC236}">
                <a16:creationId xmlns:a16="http://schemas.microsoft.com/office/drawing/2014/main" id="{8622D28F-1A37-F744-F994-7A70EBF2C277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三、分类思想的类比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B16EA1F4-9CE3-380D-19A9-084AF8BE67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86" y="1047790"/>
            <a:ext cx="6534874" cy="2902511"/>
          </a:xfrm>
          <a:prstGeom prst="rect">
            <a:avLst/>
          </a:prstGeom>
          <a:ln w="38100">
            <a:solidFill>
              <a:srgbClr val="9900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</p:spTree>
    <p:extLst>
      <p:ext uri="{BB962C8B-B14F-4D97-AF65-F5344CB8AC3E}">
        <p14:creationId xmlns:p14="http://schemas.microsoft.com/office/powerpoint/2010/main" val="41246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A68AFCA-51A6-8A0F-A5D7-F82FF8E3C21A}"/>
              </a:ext>
            </a:extLst>
          </p:cNvPr>
          <p:cNvSpPr txBox="1"/>
          <p:nvPr/>
        </p:nvSpPr>
        <p:spPr>
          <a:xfrm>
            <a:off x="1371684" y="402450"/>
            <a:ext cx="64006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四、线段条数和角个数的类比</a:t>
            </a: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09C692D2-1805-E8F6-2E15-F3F361FC4F6A}"/>
              </a:ext>
            </a:extLst>
          </p:cNvPr>
          <p:cNvGrpSpPr/>
          <p:nvPr/>
        </p:nvGrpSpPr>
        <p:grpSpPr>
          <a:xfrm>
            <a:off x="4495802" y="1047790"/>
            <a:ext cx="4267088" cy="2590732"/>
            <a:chOff x="4724516" y="1200186"/>
            <a:chExt cx="4236814" cy="3482829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DCB943FA-E2CE-50AC-CE43-BB9064709424}"/>
                </a:ext>
              </a:extLst>
            </p:cNvPr>
            <p:cNvSpPr txBox="1"/>
            <p:nvPr/>
          </p:nvSpPr>
          <p:spPr>
            <a:xfrm>
              <a:off x="4724516" y="3257532"/>
              <a:ext cx="4236814" cy="1425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如图，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≥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）条具有公共顶点的射线，可以组成</a:t>
              </a:r>
              <a:r>
                <a:rPr lang="zh-CN" altLang="en-US" sz="2400" u="sng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个角（小于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180°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）？</a:t>
              </a:r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725F9A5A-E2B1-E7E0-9CB5-81AED8C673E4}"/>
                </a:ext>
              </a:extLst>
            </p:cNvPr>
            <p:cNvGrpSpPr/>
            <p:nvPr/>
          </p:nvGrpSpPr>
          <p:grpSpPr>
            <a:xfrm>
              <a:off x="5515846" y="1200186"/>
              <a:ext cx="2460947" cy="1828752"/>
              <a:chOff x="5515846" y="1200186"/>
              <a:chExt cx="2460947" cy="1828752"/>
            </a:xfrm>
          </p:grpSpPr>
          <p:pic>
            <p:nvPicPr>
              <p:cNvPr id="9" name="图片 8">
                <a:extLst>
                  <a:ext uri="{FF2B5EF4-FFF2-40B4-BE49-F238E27FC236}">
                    <a16:creationId xmlns:a16="http://schemas.microsoft.com/office/drawing/2014/main" id="{67809085-DF75-2EF3-A70D-201E3374E7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515846" y="1200186"/>
                <a:ext cx="2460947" cy="1828752"/>
              </a:xfrm>
              <a:prstGeom prst="rect">
                <a:avLst/>
              </a:prstGeom>
            </p:spPr>
          </p:pic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727137C8-8295-F20E-685C-0D7A5CE4357F}"/>
                  </a:ext>
                </a:extLst>
              </p:cNvPr>
              <p:cNvSpPr txBox="1"/>
              <p:nvPr/>
            </p:nvSpPr>
            <p:spPr>
              <a:xfrm rot="1846993">
                <a:off x="6297336" y="1720551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dirty="0"/>
                  <a:t>……</a:t>
                </a:r>
                <a:endParaRPr lang="zh-CN" altLang="en-US" dirty="0"/>
              </a:p>
            </p:txBody>
          </p:sp>
        </p:grp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CED26B54-232F-E3D7-E4D9-708D5A9F46C4}"/>
              </a:ext>
            </a:extLst>
          </p:cNvPr>
          <p:cNvGrpSpPr/>
          <p:nvPr/>
        </p:nvGrpSpPr>
        <p:grpSpPr>
          <a:xfrm>
            <a:off x="457308" y="1352582"/>
            <a:ext cx="3505108" cy="2527229"/>
            <a:chOff x="228714" y="2952741"/>
            <a:chExt cx="4058908" cy="2527229"/>
          </a:xfrm>
        </p:grpSpPr>
        <p:grpSp>
          <p:nvGrpSpPr>
            <p:cNvPr id="16" name="组合 15">
              <a:extLst>
                <a:ext uri="{FF2B5EF4-FFF2-40B4-BE49-F238E27FC236}">
                  <a16:creationId xmlns:a16="http://schemas.microsoft.com/office/drawing/2014/main" id="{3500329A-D9BF-2264-4B0F-629B81445261}"/>
                </a:ext>
              </a:extLst>
            </p:cNvPr>
            <p:cNvGrpSpPr/>
            <p:nvPr/>
          </p:nvGrpSpPr>
          <p:grpSpPr>
            <a:xfrm>
              <a:off x="228714" y="2952741"/>
              <a:ext cx="3970669" cy="609584"/>
              <a:chOff x="526550" y="2590800"/>
              <a:chExt cx="4333129" cy="533386"/>
            </a:xfrm>
          </p:grpSpPr>
          <p:pic>
            <p:nvPicPr>
              <p:cNvPr id="13" name="图片 12">
                <a:extLst>
                  <a:ext uri="{FF2B5EF4-FFF2-40B4-BE49-F238E27FC236}">
                    <a16:creationId xmlns:a16="http://schemas.microsoft.com/office/drawing/2014/main" id="{8097B51F-DA4E-D142-CE16-E5B027324F2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4620" r="32349"/>
              <a:stretch/>
            </p:blipFill>
            <p:spPr>
              <a:xfrm>
                <a:off x="526550" y="2590800"/>
                <a:ext cx="4333129" cy="533386"/>
              </a:xfrm>
              <a:prstGeom prst="rect">
                <a:avLst/>
              </a:prstGeom>
            </p:spPr>
          </p:pic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E269D7FF-5A6F-9975-5D55-87916172D2E7}"/>
                  </a:ext>
                </a:extLst>
              </p:cNvPr>
              <p:cNvSpPr txBox="1"/>
              <p:nvPr/>
            </p:nvSpPr>
            <p:spPr>
              <a:xfrm>
                <a:off x="2020532" y="2637270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dirty="0"/>
                  <a:t>……</a:t>
                </a:r>
                <a:endParaRPr lang="zh-CN" altLang="en-US" dirty="0"/>
              </a:p>
            </p:txBody>
          </p:sp>
        </p:grp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67470023-06B0-B8E9-737B-0D8EBBF1B193}"/>
                </a:ext>
              </a:extLst>
            </p:cNvPr>
            <p:cNvSpPr txBox="1"/>
            <p:nvPr/>
          </p:nvSpPr>
          <p:spPr>
            <a:xfrm>
              <a:off x="228714" y="3790918"/>
              <a:ext cx="4058908" cy="1689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如图，直线上有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n(n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≥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2)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个点，可以构成</a:t>
              </a:r>
              <a:r>
                <a:rPr lang="zh-CN" altLang="en-US" sz="2400" u="sng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条线段？</a:t>
              </a:r>
            </a:p>
          </p:txBody>
        </p:sp>
      </p:grp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07F7331-E55E-3295-39C1-D38FB6BF11B3}"/>
              </a:ext>
            </a:extLst>
          </p:cNvPr>
          <p:cNvCxnSpPr>
            <a:cxnSpLocks/>
          </p:cNvCxnSpPr>
          <p:nvPr/>
        </p:nvCxnSpPr>
        <p:spPr bwMode="auto">
          <a:xfrm>
            <a:off x="4191010" y="1123988"/>
            <a:ext cx="0" cy="25145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</p:spPr>
      </p:cxnSp>
      <p:sp>
        <p:nvSpPr>
          <p:cNvPr id="22" name="TextBox 2">
            <a:extLst>
              <a:ext uri="{FF2B5EF4-FFF2-40B4-BE49-F238E27FC236}">
                <a16:creationId xmlns:a16="http://schemas.microsoft.com/office/drawing/2014/main" id="{5BD773F5-D98C-AB4E-F8E7-B2A914EA3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9196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DE755ED7-F32B-BEAE-8BDE-00C7C0D35247}"/>
              </a:ext>
            </a:extLst>
          </p:cNvPr>
          <p:cNvGrpSpPr/>
          <p:nvPr/>
        </p:nvGrpSpPr>
        <p:grpSpPr>
          <a:xfrm>
            <a:off x="602807" y="4095710"/>
            <a:ext cx="1384453" cy="685782"/>
            <a:chOff x="533506" y="4019512"/>
            <a:chExt cx="1384453" cy="685782"/>
          </a:xfrm>
        </p:grpSpPr>
        <p:sp>
          <p:nvSpPr>
            <p:cNvPr id="29" name="云形 28">
              <a:extLst>
                <a:ext uri="{FF2B5EF4-FFF2-40B4-BE49-F238E27FC236}">
                  <a16:creationId xmlns:a16="http://schemas.microsoft.com/office/drawing/2014/main" id="{E6FA7A1E-118D-5FD6-0378-4D4617BD671B}"/>
                </a:ext>
              </a:extLst>
            </p:cNvPr>
            <p:cNvSpPr/>
            <p:nvPr/>
          </p:nvSpPr>
          <p:spPr bwMode="auto">
            <a:xfrm>
              <a:off x="533506" y="4019512"/>
              <a:ext cx="1295366" cy="685782"/>
            </a:xfrm>
            <a:prstGeom prst="cloud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69183D98-426A-DE42-0CB8-18F5585910A3}"/>
                </a:ext>
              </a:extLst>
            </p:cNvPr>
            <p:cNvSpPr txBox="1"/>
            <p:nvPr/>
          </p:nvSpPr>
          <p:spPr>
            <a:xfrm>
              <a:off x="651266" y="4054148"/>
              <a:ext cx="126669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类比：</a:t>
              </a: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05DD757E-67CA-5550-5686-0C100A6318EC}"/>
              </a:ext>
            </a:extLst>
          </p:cNvPr>
          <p:cNvGrpSpPr/>
          <p:nvPr/>
        </p:nvGrpSpPr>
        <p:grpSpPr>
          <a:xfrm>
            <a:off x="2050569" y="4171908"/>
            <a:ext cx="6102737" cy="523220"/>
            <a:chOff x="2050569" y="4171908"/>
            <a:chExt cx="6102737" cy="523220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4B8EDA06-383C-B8C2-8748-F42C55F97B69}"/>
                </a:ext>
              </a:extLst>
            </p:cNvPr>
            <p:cNvSpPr txBox="1"/>
            <p:nvPr/>
          </p:nvSpPr>
          <p:spPr>
            <a:xfrm>
              <a:off x="2050569" y="4171908"/>
              <a:ext cx="27093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线段的两个端点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36B86BDA-51F8-8E4A-C97F-EDCEBA24E33D}"/>
                </a:ext>
              </a:extLst>
            </p:cNvPr>
            <p:cNvSpPr txBox="1"/>
            <p:nvPr/>
          </p:nvSpPr>
          <p:spPr>
            <a:xfrm>
              <a:off x="6165261" y="4171908"/>
              <a:ext cx="19880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800" dirty="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角的两条边</a:t>
              </a:r>
            </a:p>
          </p:txBody>
        </p:sp>
        <p:sp>
          <p:nvSpPr>
            <p:cNvPr id="33" name="箭头: 左右 32">
              <a:extLst>
                <a:ext uri="{FF2B5EF4-FFF2-40B4-BE49-F238E27FC236}">
                  <a16:creationId xmlns:a16="http://schemas.microsoft.com/office/drawing/2014/main" id="{BB2BCCC5-CC16-27D0-8F5E-07B7C6741AC7}"/>
                </a:ext>
              </a:extLst>
            </p:cNvPr>
            <p:cNvSpPr/>
            <p:nvPr/>
          </p:nvSpPr>
          <p:spPr bwMode="auto">
            <a:xfrm>
              <a:off x="4717499" y="4428210"/>
              <a:ext cx="1523960" cy="76198"/>
            </a:xfrm>
            <a:prstGeom prst="left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9ADE573E-EEA4-F856-ADAF-641A8C451813}"/>
              </a:ext>
            </a:extLst>
          </p:cNvPr>
          <p:cNvSpPr txBox="1"/>
          <p:nvPr/>
        </p:nvSpPr>
        <p:spPr>
          <a:xfrm>
            <a:off x="4733632" y="4056456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结构一致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27EE6A4C-D994-2594-F7C1-AE508AA0BC8C}"/>
              </a:ext>
            </a:extLst>
          </p:cNvPr>
          <p:cNvSpPr txBox="1"/>
          <p:nvPr/>
        </p:nvSpPr>
        <p:spPr>
          <a:xfrm>
            <a:off x="4724396" y="4476700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方法相似</a:t>
            </a:r>
          </a:p>
        </p:txBody>
      </p:sp>
    </p:spTree>
    <p:extLst>
      <p:ext uri="{BB962C8B-B14F-4D97-AF65-F5344CB8AC3E}">
        <p14:creationId xmlns:p14="http://schemas.microsoft.com/office/powerpoint/2010/main" val="280425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矩形 12">
            <a:extLst>
              <a:ext uri="{FF2B5EF4-FFF2-40B4-BE49-F238E27FC236}">
                <a16:creationId xmlns:a16="http://schemas.microsoft.com/office/drawing/2014/main" id="{7EC81E14-5304-172C-227A-A62C82CC2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14" y="1352582"/>
            <a:ext cx="3886098" cy="1689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线段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上一点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，且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BC=2AC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中点，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PC=2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，则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的长为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4">
            <a:extLst>
              <a:ext uri="{FF2B5EF4-FFF2-40B4-BE49-F238E27FC236}">
                <a16:creationId xmlns:a16="http://schemas.microsoft.com/office/drawing/2014/main" id="{365B0E9F-84E5-3E47-B8EC-5D7999FCF257}"/>
              </a:ext>
            </a:extLst>
          </p:cNvPr>
          <p:cNvGrpSpPr>
            <a:grpSpLocks/>
          </p:cNvGrpSpPr>
          <p:nvPr/>
        </p:nvGrpSpPr>
        <p:grpSpPr bwMode="auto">
          <a:xfrm>
            <a:off x="4419604" y="819196"/>
            <a:ext cx="4952870" cy="2579072"/>
            <a:chOff x="-590686" y="1303361"/>
            <a:chExt cx="5835637" cy="3438790"/>
          </a:xfrm>
        </p:grpSpPr>
        <p:sp>
          <p:nvSpPr>
            <p:cNvPr id="9223" name="TextBox 3">
              <a:extLst>
                <a:ext uri="{FF2B5EF4-FFF2-40B4-BE49-F238E27FC236}">
                  <a16:creationId xmlns:a16="http://schemas.microsoft.com/office/drawing/2014/main" id="{6AE8A083-A2C2-5D99-6D7F-E7D41D94C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590686" y="1303361"/>
              <a:ext cx="5835637" cy="2990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练习：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l" eaLnBrk="1" hangingPunct="1">
                <a:lnSpc>
                  <a:spcPct val="150000"/>
                </a:lnSpc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如图，直线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AB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CD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相交于点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O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l" eaLnBrk="1" hangingPunct="1">
                <a:lnSpc>
                  <a:spcPct val="150000"/>
                </a:lnSpc>
              </a:pP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OE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平分∠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BOD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OF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平分∠ 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COE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 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l" eaLnBrk="1" hangingPunct="1">
                <a:lnSpc>
                  <a:spcPct val="150000"/>
                </a:lnSpc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∠ 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BOF=15 ° 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 则∠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AOC=</a:t>
              </a:r>
              <a:r>
                <a:rPr lang="en-US" altLang="zh-CN" sz="2400" u="sng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。</a:t>
              </a:r>
            </a:p>
          </p:txBody>
        </p:sp>
        <p:sp>
          <p:nvSpPr>
            <p:cNvPr id="9224" name="矩形 10">
              <a:extLst>
                <a:ext uri="{FF2B5EF4-FFF2-40B4-BE49-F238E27FC236}">
                  <a16:creationId xmlns:a16="http://schemas.microsoft.com/office/drawing/2014/main" id="{8085D907-8072-BA04-EFC9-BAF3BC0DE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906" y="4249704"/>
              <a:ext cx="2783150" cy="492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dirty="0">
                  <a:solidFill>
                    <a:srgbClr val="0000FF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(</a:t>
              </a:r>
              <a:r>
                <a:rPr lang="zh-CN" altLang="en-US" dirty="0">
                  <a:solidFill>
                    <a:srgbClr val="0000FF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独立完成后同桌互批</a:t>
              </a:r>
              <a:r>
                <a:rPr lang="en-US" altLang="zh-CN" dirty="0">
                  <a:solidFill>
                    <a:srgbClr val="0000FF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)</a:t>
              </a:r>
              <a:endParaRPr lang="zh-CN" altLang="en-US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68DADCF-A0A7-708B-1171-DFAFB6A26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9196"/>
            <a:ext cx="1112805" cy="4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r>
              <a:rPr lang="en-US" altLang="zh-CN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000" dirty="0">
                <a:solidFill>
                  <a:srgbClr val="9900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614D8E9-37B3-3797-D92A-56B97A423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110" y="3257532"/>
            <a:ext cx="2895524" cy="46877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13C00F1-202D-FAF1-F4F7-C1A0101CE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98" y="3028938"/>
            <a:ext cx="1752554" cy="1536365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9F56E6F-4CB6-CCD1-39EA-7EC576C433EE}"/>
              </a:ext>
            </a:extLst>
          </p:cNvPr>
          <p:cNvSpPr txBox="1"/>
          <p:nvPr/>
        </p:nvSpPr>
        <p:spPr>
          <a:xfrm>
            <a:off x="1371684" y="402450"/>
            <a:ext cx="31241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五、方程思想的类比</a:t>
            </a: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41A5FF77-7B6C-17E7-5198-D8B1E4902AE9}"/>
              </a:ext>
            </a:extLst>
          </p:cNvPr>
          <p:cNvCxnSpPr>
            <a:cxnSpLocks/>
          </p:cNvCxnSpPr>
          <p:nvPr/>
        </p:nvCxnSpPr>
        <p:spPr bwMode="auto">
          <a:xfrm>
            <a:off x="4114812" y="1047790"/>
            <a:ext cx="0" cy="29717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主标题-">
  <a:themeElements>
    <a:clrScheme name="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A"/>
      </a:accent5>
      <a:accent6>
        <a:srgbClr val="85AE49"/>
      </a:accent6>
      <a:hlink>
        <a:srgbClr val="FF9933"/>
      </a:hlink>
      <a:folHlink>
        <a:srgbClr val="855ADA"/>
      </a:folHlink>
    </a:clrScheme>
    <a:fontScheme name="主标题-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1153</Words>
  <Application>Microsoft Office PowerPoint</Application>
  <PresentationFormat>全屏显示(16:9)</PresentationFormat>
  <Paragraphs>133</Paragraphs>
  <Slides>32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4" baseType="lpstr">
      <vt:lpstr>等线</vt:lpstr>
      <vt:lpstr>方正姚体</vt:lpstr>
      <vt:lpstr>黑体</vt:lpstr>
      <vt:lpstr>华光姚体_CNKI</vt:lpstr>
      <vt:lpstr>华文楷体</vt:lpstr>
      <vt:lpstr>楷体</vt:lpstr>
      <vt:lpstr>微软雅黑</vt:lpstr>
      <vt:lpstr>Arial</vt:lpstr>
      <vt:lpstr>Cambria Math</vt:lpstr>
      <vt:lpstr>Wingdings</vt:lpstr>
      <vt:lpstr>主标题-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Lenovo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主标题</dc:title>
  <dc:creator>lenovo</dc:creator>
  <cp:lastModifiedBy>一青 张</cp:lastModifiedBy>
  <cp:revision>134</cp:revision>
  <cp:lastPrinted>2023-12-11T07:08:56Z</cp:lastPrinted>
  <dcterms:created xsi:type="dcterms:W3CDTF">2019-11-05T08:32:00Z</dcterms:created>
  <dcterms:modified xsi:type="dcterms:W3CDTF">2023-12-13T14:53:19Z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2052-10.1.0.6065</vt:lpwstr>
  </property>
</Properties>
</file>