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gif" ContentType="image/gi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0" r:id="rId3"/>
    <p:sldId id="365" r:id="rId4"/>
    <p:sldId id="383" r:id="rId5"/>
    <p:sldId id="399" r:id="rId6"/>
    <p:sldId id="400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82" r:id="rId17"/>
    <p:sldId id="377" r:id="rId18"/>
    <p:sldId id="379" r:id="rId19"/>
    <p:sldId id="380" r:id="rId20"/>
    <p:sldId id="381" r:id="rId21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 userDrawn="1">
          <p15:clr>
            <a:srgbClr val="A4A3A4"/>
          </p15:clr>
        </p15:guide>
        <p15:guide id="2" pos="2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990000"/>
    <a:srgbClr val="FF3300"/>
    <a:srgbClr val="336600"/>
    <a:srgbClr val="800000"/>
    <a:srgbClr val="00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/>
    <p:restoredTop sz="94559"/>
  </p:normalViewPr>
  <p:slideViewPr>
    <p:cSldViewPr showGuides="1">
      <p:cViewPr varScale="1">
        <p:scale>
          <a:sx n="66" d="100"/>
          <a:sy n="66" d="100"/>
        </p:scale>
        <p:origin x="-630" y="-114"/>
      </p:cViewPr>
      <p:guideLst>
        <p:guide orient="horz" pos="2094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20762-CE2B-4B3B-B32D-3843B2569947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defRPr sz="1400" b="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6"/>
          <p:cNvSpPr/>
          <p:nvPr/>
        </p:nvSpPr>
        <p:spPr>
          <a:xfrm>
            <a:off x="1403350" y="620713"/>
            <a:ext cx="7065963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6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11.1</a:t>
            </a:r>
            <a:r>
              <a:rPr lang="zh-CN" altLang="en-US" sz="4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生活中的不等式</a:t>
            </a:r>
            <a:r>
              <a:rPr lang="en-US" altLang="zh-CN" sz="5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Rectangle 8"/>
          <p:cNvSpPr/>
          <p:nvPr/>
        </p:nvSpPr>
        <p:spPr>
          <a:xfrm>
            <a:off x="7367588" y="500063"/>
            <a:ext cx="1716087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七年级</a:t>
            </a:r>
            <a:r>
              <a:rPr lang="en-US" altLang="zh-CN" sz="200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r>
              <a:rPr lang="en-US" altLang="zh-CN" sz="2000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000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Rectangle 8"/>
          <p:cNvSpPr/>
          <p:nvPr/>
        </p:nvSpPr>
        <p:spPr>
          <a:xfrm>
            <a:off x="6372225" y="1557338"/>
            <a:ext cx="184150" cy="625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endParaRPr lang="en-US" altLang="zh-CN" sz="3500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1" name="Rectangle 7"/>
          <p:cNvSpPr/>
          <p:nvPr/>
        </p:nvSpPr>
        <p:spPr>
          <a:xfrm>
            <a:off x="5651500" y="333375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3200" dirty="0">
                <a:solidFill>
                  <a:srgbClr val="3366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初中数学</a:t>
            </a:r>
            <a:endParaRPr lang="en-US" altLang="zh-CN" sz="3200" dirty="0">
              <a:solidFill>
                <a:srgbClr val="3366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102" name="Rectangle 7"/>
          <p:cNvSpPr/>
          <p:nvPr/>
        </p:nvSpPr>
        <p:spPr>
          <a:xfrm>
            <a:off x="4708525" y="38608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03" name="图片 3" descr="天平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628775"/>
            <a:ext cx="4745355" cy="3904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44875" y="5733415"/>
            <a:ext cx="4016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西夏墅初级中学   黄叶红</a:t>
            </a:r>
            <a:endParaRPr lang="zh-CN" altLang="en-US" dirty="0">
              <a:solidFill>
                <a:srgbClr val="0000CC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55650" y="1052513"/>
            <a:ext cx="7345363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下</a:t>
            </a:r>
            <a:r>
              <a:rPr kumimoji="0" lang="zh-CN" altLang="en-US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列式子中，哪些是不等式？哪些不是</a:t>
            </a: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? </a:t>
            </a:r>
            <a:endParaRPr kumimoji="0" lang="en-US" altLang="zh-CN" sz="32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86" name="Text Box 5"/>
          <p:cNvSpPr txBox="1"/>
          <p:nvPr/>
        </p:nvSpPr>
        <p:spPr>
          <a:xfrm>
            <a:off x="755650" y="1916113"/>
            <a:ext cx="4392613" cy="423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0" hangingPunct="0">
              <a:lnSpc>
                <a:spcPct val="170000"/>
              </a:lnSpc>
              <a:buClrTx/>
              <a:buSzTx/>
              <a:buFontTx/>
            </a:pPr>
            <a:r>
              <a:rPr kumimoji="0" lang="zh-CN" altLang="en-US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–2 &lt; 0 </a:t>
            </a:r>
            <a:r>
              <a:rPr kumimoji="0" lang="zh-CN" altLang="en-US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；        （</a:t>
            </a: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4000" i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&gt; 3-</a:t>
            </a:r>
            <a:r>
              <a:rPr kumimoji="0" lang="en-US" altLang="zh-CN" sz="4000" i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；     </a:t>
            </a:r>
            <a:endParaRPr kumimoji="0" lang="zh-CN" altLang="en-US" sz="40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 eaLnBrk="0" hangingPunct="0">
              <a:lnSpc>
                <a:spcPct val="170000"/>
              </a:lnSpc>
              <a:buClrTx/>
              <a:buSzTx/>
              <a:buFontTx/>
            </a:pPr>
            <a:r>
              <a:rPr kumimoji="0" lang="zh-CN" altLang="en-US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en-US" altLang="zh-CN" sz="4000" i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0" lang="en-US" altLang="zh-CN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+5</a:t>
            </a:r>
            <a:r>
              <a:rPr kumimoji="0" lang="zh-CN" altLang="en-US" sz="40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；           </a:t>
            </a:r>
            <a:endParaRPr kumimoji="0" lang="zh-CN" altLang="en-US" sz="40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 eaLnBrk="0" hangingPunct="0">
              <a:lnSpc>
                <a:spcPct val="170000"/>
              </a:lnSpc>
              <a:buClrTx/>
              <a:buSzTx/>
              <a:buFontTx/>
            </a:pPr>
            <a:endParaRPr kumimoji="0" lang="en-US" altLang="zh-CN" sz="40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Rectangle 7"/>
          <p:cNvSpPr/>
          <p:nvPr/>
        </p:nvSpPr>
        <p:spPr>
          <a:xfrm>
            <a:off x="0" y="31750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448175" y="1916113"/>
            <a:ext cx="4572000" cy="3230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kumimoji="0" lang="en-US" altLang="zh-CN" sz="4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-1)</a:t>
            </a:r>
            <a:r>
              <a:rPr kumimoji="0" lang="en-US" altLang="zh-CN" sz="40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≥0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；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4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=</a:t>
            </a:r>
            <a:r>
              <a:rPr kumimoji="0" lang="en-US" altLang="zh-CN" sz="4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vt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；              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4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0" lang="en-US" altLang="zh-CN" sz="40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+2</a:t>
            </a:r>
            <a:r>
              <a:rPr kumimoji="0" lang="en-US" altLang="zh-CN" sz="4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≠3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；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55725" y="2222500"/>
            <a:ext cx="8683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5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5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3325" y="3267075"/>
            <a:ext cx="869950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5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5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3788" y="2252663"/>
            <a:ext cx="868362" cy="9223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5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5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3788" y="4189413"/>
            <a:ext cx="868362" cy="9223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5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5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4250" y="469900"/>
            <a:ext cx="6308725" cy="58261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zh-CN" altLang="en-US" sz="3200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根据不等式的特征，请你判断一下</a:t>
            </a:r>
            <a:endParaRPr kumimoji="0" lang="zh-CN" altLang="en-US" sz="3200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Oval 2"/>
          <p:cNvSpPr/>
          <p:nvPr/>
        </p:nvSpPr>
        <p:spPr>
          <a:xfrm>
            <a:off x="3641725" y="3327400"/>
            <a:ext cx="633413" cy="531813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" name="Oval 2"/>
          <p:cNvSpPr/>
          <p:nvPr/>
        </p:nvSpPr>
        <p:spPr>
          <a:xfrm>
            <a:off x="3424238" y="4659313"/>
            <a:ext cx="850900" cy="53181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" name="Oval 2"/>
          <p:cNvSpPr/>
          <p:nvPr/>
        </p:nvSpPr>
        <p:spPr>
          <a:xfrm>
            <a:off x="6926263" y="3276600"/>
            <a:ext cx="695325" cy="5461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5842" name="Oval 2"/>
          <p:cNvSpPr/>
          <p:nvPr/>
        </p:nvSpPr>
        <p:spPr>
          <a:xfrm>
            <a:off x="4552950" y="1844675"/>
            <a:ext cx="1046163" cy="5238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9913" y="1844675"/>
            <a:ext cx="7286625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小丽每天的睡眠时间超过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8h</a:t>
            </a:r>
            <a:r>
              <a:rPr kumimoji="0" lang="zh-CN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，昨天她的睡眠时间是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t h;</a:t>
            </a:r>
            <a:endParaRPr kumimoji="0" lang="en-US" altLang="zh-CN" sz="3200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69913" y="3276600"/>
            <a:ext cx="7286625" cy="582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小刚</a:t>
            </a:r>
            <a:r>
              <a:rPr kumimoji="0" 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的体重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a kg</a:t>
            </a:r>
            <a:r>
              <a:rPr kumimoji="0" lang="zh-CN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比爸爸的体重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b kg</a:t>
            </a:r>
            <a:r>
              <a:rPr kumimoji="0" lang="zh-CN" alt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少</a:t>
            </a:r>
            <a:endParaRPr kumimoji="0" lang="zh-CN" altLang="en-US" sz="3200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275138" y="2692400"/>
            <a:ext cx="2125663" cy="582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t&gt;</a:t>
            </a:r>
            <a:r>
              <a:rPr kumimoji="0" lang="en-US" altLang="zh-CN" sz="32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8</a:t>
            </a:r>
            <a:endParaRPr kumimoji="0" lang="en-US" altLang="zh-CN" sz="3200" i="1" kern="1200" cap="none" spc="0" normalizeH="0" baseline="0" noProof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2438" y="1258888"/>
            <a:ext cx="9145588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请根据生活意义列出不等式</a:t>
            </a:r>
            <a:endParaRPr kumimoji="1" lang="zh-CN" altLang="en-US" sz="3200" kern="1200" cap="none" spc="0" normalizeH="0" baseline="0" noProof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5138" y="4075113"/>
            <a:ext cx="79692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a&lt;b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9913" y="4657725"/>
            <a:ext cx="72866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</a:t>
            </a:r>
            <a:r>
              <a:rPr kumimoji="0" 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快车火车时速至少是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100km/h,</a:t>
            </a:r>
            <a:r>
              <a:rPr kumimoji="0" lang="zh-CN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某快车的速度为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xkm/h</a:t>
            </a:r>
            <a:endParaRPr kumimoji="0" lang="zh-CN" altLang="zh-CN" sz="3200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7825" y="5599113"/>
            <a:ext cx="141128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x≥100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850" y="333375"/>
            <a:ext cx="3551238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zh-CN" altLang="en-US" sz="4400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四、巩固练习</a:t>
            </a:r>
            <a:endParaRPr kumimoji="0" lang="en-US" altLang="zh-CN" sz="4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35842" grpId="0" bldLvl="0" animBg="1"/>
      <p:bldP spid="16392" grpId="0" bldLvl="0" animBg="1"/>
      <p:bldP spid="3" grpId="0"/>
      <p:bldP spid="5" grpId="0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Oval 2"/>
          <p:cNvSpPr/>
          <p:nvPr/>
        </p:nvSpPr>
        <p:spPr>
          <a:xfrm>
            <a:off x="6122988" y="4287838"/>
            <a:ext cx="850900" cy="53181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" name="Oval 2"/>
          <p:cNvSpPr/>
          <p:nvPr/>
        </p:nvSpPr>
        <p:spPr>
          <a:xfrm>
            <a:off x="5580063" y="2924175"/>
            <a:ext cx="947737" cy="544513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5842" name="Oval 2"/>
          <p:cNvSpPr/>
          <p:nvPr/>
        </p:nvSpPr>
        <p:spPr>
          <a:xfrm>
            <a:off x="4651375" y="1828800"/>
            <a:ext cx="1085850" cy="531813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85825" y="1828800"/>
            <a:ext cx="7286625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4.</a:t>
            </a:r>
            <a:r>
              <a:rPr kumimoji="0" lang="zh-CN" alt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火车提速后，时速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v</a:t>
            </a:r>
            <a:r>
              <a:rPr kumimoji="0" lang="zh-CN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最高可达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350km/h</a:t>
            </a:r>
            <a:endParaRPr kumimoji="0" lang="en-US" altLang="zh-CN" sz="3200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900113" y="2924175"/>
            <a:ext cx="77041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5.</a:t>
            </a:r>
            <a:r>
              <a:rPr kumimoji="0" lang="zh-CN" altLang="zh-CN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某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校篮球队</a:t>
            </a:r>
            <a:r>
              <a:rPr kumimoji="0" lang="zh-CN" altLang="zh-CN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学</a:t>
            </a:r>
            <a:r>
              <a:rPr kumimoji="0" lang="zh-CN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生的身高</a:t>
            </a: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h</a:t>
            </a:r>
            <a:r>
              <a:rPr kumimoji="0" lang="zh-CN" altLang="zh-CN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最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低</a:t>
            </a:r>
            <a:r>
              <a:rPr kumimoji="0" lang="zh-CN" altLang="zh-CN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约</a:t>
            </a:r>
            <a:r>
              <a:rPr kumimoji="0" lang="zh-CN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为</a:t>
            </a: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174cm</a:t>
            </a:r>
            <a:endParaRPr kumimoji="0" lang="en-US" altLang="zh-CN" sz="32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59113" y="2349500"/>
            <a:ext cx="21256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kern="1200" cap="none" spc="0" normalizeH="0" baseline="0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kumimoji="0" lang="en-US" altLang="zh-CN" sz="3200" kern="1200" cap="none" spc="0" normalizeH="0" baseline="0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  <a:sym typeface="+mn-ea"/>
              </a:rPr>
              <a:t>≤</a:t>
            </a:r>
            <a:r>
              <a:rPr kumimoji="0" lang="en-US" altLang="zh-CN" sz="32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350</a:t>
            </a:r>
            <a:endParaRPr kumimoji="0" lang="en-US" altLang="zh-CN" sz="3200" i="1" kern="1200" cap="none" spc="0" normalizeH="0" baseline="0" noProof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71488" y="973138"/>
            <a:ext cx="91455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请根据生活意义列出不等式</a:t>
            </a:r>
            <a:endParaRPr kumimoji="1" lang="zh-CN" altLang="en-US" sz="3200" kern="1200" cap="none" spc="0" normalizeH="0" baseline="0" noProof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1188" y="3579813"/>
            <a:ext cx="141128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h≥174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7575" y="4260850"/>
            <a:ext cx="7129463" cy="584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6.</a:t>
            </a:r>
            <a:r>
              <a:rPr kumimoji="0" 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某班学生家到学校的路程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</a:t>
            </a:r>
            <a:r>
              <a:rPr kumimoji="0" lang="zh-CN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最近是</a:t>
            </a:r>
            <a:r>
              <a:rPr kumimoji="0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4km</a:t>
            </a:r>
            <a:endParaRPr kumimoji="0" lang="en-US" altLang="zh-CN" sz="3200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52788" y="5087938"/>
            <a:ext cx="1000125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s≥4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35842" grpId="0" bldLvl="0" animBg="1"/>
      <p:bldP spid="16392" grpId="0" bldLvl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Oval 2"/>
          <p:cNvSpPr/>
          <p:nvPr/>
        </p:nvSpPr>
        <p:spPr>
          <a:xfrm>
            <a:off x="1041400" y="4359275"/>
            <a:ext cx="936625" cy="6127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Oval 2"/>
          <p:cNvSpPr/>
          <p:nvPr/>
        </p:nvSpPr>
        <p:spPr>
          <a:xfrm>
            <a:off x="5508625" y="1484313"/>
            <a:ext cx="850900" cy="53181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24375" y="4400550"/>
            <a:ext cx="984250" cy="571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" name="Oval 2"/>
          <p:cNvSpPr/>
          <p:nvPr/>
        </p:nvSpPr>
        <p:spPr>
          <a:xfrm>
            <a:off x="1619250" y="1916113"/>
            <a:ext cx="947738" cy="5461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908050"/>
            <a:ext cx="7286625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7.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某校男子跳高纪录是</a:t>
            </a: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1.75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米，在今年的校田径运动会上，小明的跳高成绩是</a:t>
            </a: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h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米，打破了该项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纪录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。</a:t>
            </a:r>
            <a:endParaRPr kumimoji="0" lang="zh-CN" altLang="en-US" sz="3200" kern="1200" cap="none" spc="0" normalizeH="0" baseline="0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627313" y="2636838"/>
            <a:ext cx="21256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h&gt;1.75</a:t>
            </a:r>
            <a:endParaRPr kumimoji="0" lang="en-US" altLang="zh-CN" sz="3200" i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69913" y="233363"/>
            <a:ext cx="9145588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请根据生活意义列出不等式</a:t>
            </a:r>
            <a:endParaRPr kumimoji="1" lang="zh-CN" altLang="en-US" sz="3200" kern="1200" cap="none" spc="0" normalizeH="0" baseline="0" noProof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9913" y="3402013"/>
            <a:ext cx="72866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8.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某校男子</a:t>
            </a: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100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米跑步的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纪录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是</a:t>
            </a: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12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秒，在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今年的校田径运动会上，小刚的</a:t>
            </a: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100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米跑步的成绩是</a:t>
            </a: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秒，打破了该项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纪录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。</a:t>
            </a:r>
            <a:endParaRPr kumimoji="0" lang="zh-CN" altLang="zh-CN" sz="3200" kern="1200" cap="none" spc="0" normalizeH="0" baseline="0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9113" y="5157788"/>
            <a:ext cx="10033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t&lt;12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3" grpId="0" bldLvl="0" animBg="1"/>
      <p:bldP spid="6" grpId="0" bldLvl="0" animBg="1"/>
      <p:bldP spid="16392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val 2"/>
          <p:cNvSpPr/>
          <p:nvPr/>
        </p:nvSpPr>
        <p:spPr>
          <a:xfrm>
            <a:off x="1368425" y="4775200"/>
            <a:ext cx="1439863" cy="576263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Oval 2"/>
          <p:cNvSpPr/>
          <p:nvPr/>
        </p:nvSpPr>
        <p:spPr>
          <a:xfrm>
            <a:off x="714375" y="2416175"/>
            <a:ext cx="812800" cy="53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7411" name="Picture 3" descr="DSCF0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0225" y="3373438"/>
            <a:ext cx="2638425" cy="197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338388" y="5603875"/>
            <a:ext cx="1958975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i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x</a:t>
            </a:r>
            <a:r>
              <a:rPr kumimoji="0" lang="en-US" altLang="zh-CN" sz="32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+2</a:t>
            </a:r>
            <a:r>
              <a:rPr kumimoji="0" lang="zh-CN" altLang="en-US" sz="32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＜</a:t>
            </a:r>
            <a:r>
              <a:rPr kumimoji="0" lang="en-US" altLang="zh-CN" sz="32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50</a:t>
            </a:r>
            <a:endParaRPr kumimoji="0" lang="en-US" altLang="zh-CN" sz="3200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3798" name="Text Box 9"/>
          <p:cNvSpPr txBox="1"/>
          <p:nvPr/>
        </p:nvSpPr>
        <p:spPr>
          <a:xfrm>
            <a:off x="714375" y="768350"/>
            <a:ext cx="76327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、请根据生活意义列出不等式回答问题</a:t>
            </a:r>
            <a:endParaRPr kumimoji="0" lang="zh-CN" altLang="en-US" sz="3200" kern="1200" cap="none" spc="0" normalizeH="0" baseline="0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75" y="1565275"/>
            <a:ext cx="6672263" cy="138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(1)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小丽种了一棵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高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x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cm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的小树，假设小树平均每周长高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2cm,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一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周后这棵小树的高度不足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50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cm.</a:t>
            </a:r>
            <a:endParaRPr kumimoji="0" lang="en-US" altLang="zh-CN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3803" name="Text Box 8"/>
          <p:cNvSpPr txBox="1"/>
          <p:nvPr/>
        </p:nvSpPr>
        <p:spPr>
          <a:xfrm>
            <a:off x="1930400" y="3044825"/>
            <a:ext cx="16732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x+2</a:t>
            </a:r>
            <a:r>
              <a:rPr kumimoji="0" lang="zh-CN" altLang="en-US" sz="32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＜</a:t>
            </a:r>
            <a:r>
              <a:rPr kumimoji="0" lang="en-US" altLang="zh-CN" sz="3200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50</a:t>
            </a:r>
            <a:endParaRPr kumimoji="0" lang="en-US" altLang="zh-CN" sz="3200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9163" y="3968750"/>
            <a:ext cx="4797425" cy="1382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(2)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一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辆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50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座的客车载有游客</a:t>
            </a:r>
            <a:r>
              <a:rPr kumimoji="0" lang="en-US" altLang="zh-CN" sz="28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x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人，到一个站又来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个人，车内仍有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空位。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7417" name="Picture 5" descr="朋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88" y="4424363"/>
            <a:ext cx="863600" cy="661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17" name="矩形 33816"/>
          <p:cNvSpPr/>
          <p:nvPr/>
        </p:nvSpPr>
        <p:spPr>
          <a:xfrm>
            <a:off x="120650" y="0"/>
            <a:ext cx="41767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五、强化应用</a:t>
            </a:r>
            <a:endParaRPr kumimoji="0" lang="en-US" altLang="zh-CN" sz="4400" b="1" i="0" u="none" strike="noStrike" kern="1200" cap="none" spc="0" normalizeH="0" baseline="0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2"/>
          <p:cNvSpPr/>
          <p:nvPr/>
        </p:nvSpPr>
        <p:spPr>
          <a:xfrm>
            <a:off x="2524125" y="1368425"/>
            <a:ext cx="774700" cy="555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1725" y="2628900"/>
            <a:ext cx="65643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en-US" altLang="zh-CN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0" lang="en-US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0" lang="zh-CN" altLang="en-US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、你发现这三个不等式有何特点了吗？</a:t>
            </a:r>
            <a:endParaRPr kumimoji="0" lang="zh-CN" altLang="en-US" kern="1200" cap="none" spc="0" normalizeH="0" baseline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1075" y="3176588"/>
            <a:ext cx="7519988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en-US" altLang="zh-CN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kumimoji="0" lang="en-US" altLang="zh-CN" kern="1200" cap="none" spc="0" normalizeH="0" baseline="0" noProof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kumimoji="0" lang="en-US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kumimoji="0" lang="zh-CN" altLang="en-US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、同一个不等式可以刻画不同的实际问题，      你能写出一个不等式并用它表示不同的实际问题吗？（小组交流并在学案上完成）</a:t>
            </a:r>
            <a:endParaRPr kumimoji="0" lang="zh-CN" altLang="en-US" kern="1200" cap="none" spc="0" normalizeH="0" baseline="0" noProof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9838" y="993775"/>
            <a:ext cx="6664325" cy="8302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en-US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(3)</a:t>
            </a:r>
            <a:r>
              <a:rPr kumimoji="0" lang="zh-CN" altLang="en-US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小明用</a:t>
            </a:r>
            <a:r>
              <a:rPr kumimoji="0" lang="en-US" altLang="zh-CN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50</a:t>
            </a:r>
            <a:r>
              <a:rPr kumimoji="0" lang="zh-CN" altLang="en-US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元买了一瓶</a:t>
            </a:r>
            <a:r>
              <a:rPr kumimoji="0" lang="en-US" altLang="zh-CN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2</a:t>
            </a:r>
            <a:r>
              <a:rPr kumimoji="0" lang="zh-CN" altLang="en-US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元的矿泉水和一本 </a:t>
            </a:r>
            <a:r>
              <a:rPr kumimoji="0" lang="en-US" altLang="zh-CN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x</a:t>
            </a:r>
            <a:r>
              <a:rPr kumimoji="0" lang="zh-CN" altLang="en-US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元</a:t>
            </a:r>
            <a:endParaRPr kumimoji="0" lang="zh-CN" altLang="en-US" kern="1200" cap="none" spc="0" normalizeH="0" baseline="0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r>
              <a:rPr kumimoji="0" lang="zh-CN" altLang="en-US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的书仍有剩余。</a:t>
            </a:r>
            <a:endParaRPr kumimoji="0" lang="zh-CN" altLang="en-US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98825" y="1924050"/>
            <a:ext cx="1635125" cy="58261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i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x</a:t>
            </a:r>
            <a:r>
              <a:rPr kumimoji="0" lang="en-US" altLang="zh-CN" sz="32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+2</a:t>
            </a:r>
            <a:r>
              <a:rPr kumimoji="0" lang="zh-CN" altLang="en-US" sz="32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＜</a:t>
            </a:r>
            <a:r>
              <a:rPr kumimoji="0" lang="en-US" altLang="zh-CN" sz="32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50</a:t>
            </a:r>
            <a:endParaRPr kumimoji="0" lang="zh-CN" altLang="en-US" sz="3200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0800" y="4887913"/>
            <a:ext cx="5730875" cy="8302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en-US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</a:t>
            </a:r>
            <a:r>
              <a:rPr kumimoji="0" lang="zh-CN" altLang="en-US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、请说出满足</a:t>
            </a:r>
            <a:r>
              <a:rPr kumimoji="0" lang="en-US" altLang="zh-CN" i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x</a:t>
            </a:r>
            <a:r>
              <a:rPr kumimoji="0" lang="en-US" altLang="zh-CN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+2=50</a:t>
            </a:r>
            <a:r>
              <a:rPr kumimoji="0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的</a:t>
            </a:r>
            <a:r>
              <a:rPr kumimoji="0" lang="en-US" altLang="zh-CN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x</a:t>
            </a:r>
            <a:r>
              <a:rPr kumimoji="0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的值，你能找到</a:t>
            </a:r>
            <a:endParaRPr kumimoji="0" lang="zh-CN" altLang="en-US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r>
              <a:rPr kumimoji="0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满足</a:t>
            </a:r>
            <a:r>
              <a:rPr kumimoji="0" lang="en-US" altLang="zh-CN" i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x</a:t>
            </a:r>
            <a:r>
              <a:rPr kumimoji="0" lang="en-US" altLang="zh-CN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+2</a:t>
            </a:r>
            <a:r>
              <a:rPr kumimoji="0" lang="zh-CN" altLang="en-US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＜</a:t>
            </a:r>
            <a:r>
              <a:rPr kumimoji="0" lang="en-US" altLang="zh-CN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50</a:t>
            </a:r>
            <a:r>
              <a:rPr kumimoji="0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的</a:t>
            </a:r>
            <a:r>
              <a:rPr kumimoji="0" lang="en-US" altLang="zh-CN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x</a:t>
            </a:r>
            <a:r>
              <a:rPr kumimoji="0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的值吗？</a:t>
            </a:r>
            <a:endParaRPr kumimoji="0" lang="zh-CN" altLang="en-US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2" grpId="0"/>
      <p:bldP spid="2" grpId="1"/>
      <p:bldP spid="3" grpId="0"/>
      <p:bldP spid="3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ext Box 2"/>
          <p:cNvSpPr txBox="1"/>
          <p:nvPr/>
        </p:nvSpPr>
        <p:spPr>
          <a:xfrm>
            <a:off x="-119062" y="911225"/>
            <a:ext cx="8875713" cy="4830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kumimoji="0" lang="zh-CN" altLang="en-US" sz="32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用不等式解决问题</a:t>
            </a:r>
            <a:endParaRPr kumimoji="0" lang="zh-CN" altLang="en-US" sz="3200" kern="1200" cap="none" spc="0" normalizeH="0" baseline="0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1.</a:t>
            </a:r>
            <a:r>
              <a:rPr kumimoji="0" lang="zh-CN" altLang="en-US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一个三角形的两条边长分别为</a:t>
            </a:r>
            <a:r>
              <a:rPr kumimoji="0" lang="en-US" altLang="zh-CN" sz="32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3cm</a:t>
            </a:r>
            <a:r>
              <a:rPr kumimoji="0" lang="zh-CN" altLang="en-US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kumimoji="0" lang="en-US" altLang="zh-CN" sz="32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5cm.</a:t>
            </a:r>
            <a:endParaRPr kumimoji="0" lang="en-US" altLang="zh-CN" sz="32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zh-CN" altLang="en-US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（</a:t>
            </a:r>
            <a:r>
              <a:rPr kumimoji="0" lang="en-US" altLang="zh-CN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0" lang="zh-CN" altLang="en-US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）第三边长</a:t>
            </a:r>
            <a:r>
              <a:rPr kumimoji="0" lang="en-US" altLang="zh-CN" sz="32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x</a:t>
            </a:r>
            <a:r>
              <a:rPr kumimoji="0" lang="zh-CN" altLang="en-US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的取值范围是：</a:t>
            </a:r>
            <a:endParaRPr kumimoji="0" lang="zh-CN" altLang="en-US" sz="3200" kern="1200" cap="none" spc="0" normalizeH="0" baseline="0" noProof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zh-CN" altLang="en-US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kumimoji="0" lang="en-US" altLang="zh-CN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(2)</a:t>
            </a:r>
            <a:r>
              <a:rPr kumimoji="0" lang="zh-CN" altLang="en-US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如果第三边是整数，则第三边最长是</a:t>
            </a:r>
            <a:endParaRPr kumimoji="0" lang="zh-CN" altLang="en-US" sz="3200" kern="1200" cap="none" spc="0" normalizeH="0" baseline="0" noProof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r>
              <a:rPr kumimoji="0" lang="zh-CN" altLang="en-US" sz="32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最短是</a:t>
            </a:r>
            <a:endParaRPr kumimoji="0" lang="zh-CN" altLang="en-US" sz="2800" kern="1200" cap="none" spc="0" normalizeH="0" baseline="0" noProof="1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endParaRPr kumimoji="0" lang="en-US" altLang="zh-CN" sz="28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0" hangingPunct="0">
              <a:spcBef>
                <a:spcPct val="50000"/>
              </a:spcBef>
              <a:buClrTx/>
              <a:buSzTx/>
              <a:buFontTx/>
            </a:pPr>
            <a:endParaRPr kumimoji="0" lang="en-US" altLang="zh-CN" sz="28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458" name="直接连接符 20493"/>
          <p:cNvSpPr/>
          <p:nvPr/>
        </p:nvSpPr>
        <p:spPr>
          <a:xfrm>
            <a:off x="5867400" y="2852738"/>
            <a:ext cx="16557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59" name="直接连接符 20494"/>
          <p:cNvSpPr/>
          <p:nvPr/>
        </p:nvSpPr>
        <p:spPr>
          <a:xfrm>
            <a:off x="7777163" y="3652838"/>
            <a:ext cx="7191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0" name="直接连接符 20495"/>
          <p:cNvSpPr/>
          <p:nvPr/>
        </p:nvSpPr>
        <p:spPr>
          <a:xfrm>
            <a:off x="1581150" y="4395788"/>
            <a:ext cx="15843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98" name="矩形 20497"/>
          <p:cNvSpPr/>
          <p:nvPr/>
        </p:nvSpPr>
        <p:spPr>
          <a:xfrm>
            <a:off x="5905500" y="2273300"/>
            <a:ext cx="16176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2&lt; </a:t>
            </a:r>
            <a:r>
              <a:rPr kumimoji="0" lang="en-US" altLang="zh-CN" sz="3200" b="1" i="1" u="none" strike="noStrike" kern="1200" cap="none" spc="0" normalizeH="0" baseline="0" noProof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x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&lt;8</a:t>
            </a:r>
            <a:endParaRPr kumimoji="0" lang="en-US" altLang="zh-CN" sz="3200" b="1" i="0" u="none" strike="noStrike" kern="1200" cap="none" spc="0" normalizeH="0" baseline="0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0499" name="矩形 20498"/>
          <p:cNvSpPr/>
          <p:nvPr/>
        </p:nvSpPr>
        <p:spPr>
          <a:xfrm>
            <a:off x="7697788" y="3036888"/>
            <a:ext cx="7985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7cm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500" name="矩形 20499"/>
          <p:cNvSpPr/>
          <p:nvPr/>
        </p:nvSpPr>
        <p:spPr>
          <a:xfrm>
            <a:off x="1974850" y="3817938"/>
            <a:ext cx="7985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3cm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右箭头 1">
            <a:hlinkClick r:id="rId1" action="ppaction://hlinksldjump"/>
          </p:cNvPr>
          <p:cNvSpPr/>
          <p:nvPr/>
        </p:nvSpPr>
        <p:spPr>
          <a:xfrm>
            <a:off x="7523163" y="6046788"/>
            <a:ext cx="827088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/>
      <p:bldP spid="20499" grpId="0"/>
      <p:bldP spid="20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5025" y="1295400"/>
            <a:ext cx="6934200" cy="1123950"/>
          </a:xfrm>
          <a:ln/>
        </p:spPr>
        <p:txBody>
          <a:bodyPr anchor="b" anchorCtr="0"/>
          <a:p>
            <a:pPr algn="l" latinLnBrk="0">
              <a:buClrTx/>
              <a:buSzTx/>
              <a:buFontTx/>
            </a:pPr>
            <a:r>
              <a:rPr lang="en-US" altLang="zh-CN" sz="2400" b="1" kern="120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1</a:t>
            </a:r>
            <a:r>
              <a:rPr lang="zh-CN" altLang="en-US" sz="2400" b="1" kern="120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、请同学们画出到点</a:t>
            </a:r>
            <a:r>
              <a:rPr lang="en-US" altLang="zh-CN" sz="2400" b="1" kern="120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O</a:t>
            </a:r>
            <a:r>
              <a:rPr lang="zh-CN" altLang="en-US" sz="2400" b="1" kern="120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的距离是</a:t>
            </a:r>
            <a:r>
              <a:rPr lang="en-US" altLang="zh-CN" sz="2400" b="1" kern="120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3cm</a:t>
            </a:r>
            <a:r>
              <a:rPr lang="zh-CN" altLang="en-US" sz="2400" b="1" kern="120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的点，这样的点有多少个？这些点所围成的形状是什么？（在学案上画出）</a:t>
            </a:r>
            <a:endParaRPr lang="zh-CN" altLang="en-US" sz="2400" b="1" kern="120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25" y="4279900"/>
            <a:ext cx="758507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zh-CN">
                <a:latin typeface="Arial" panose="020B0604020202020204" pitchFamily="34" charset="0"/>
                <a:ea typeface="宋体" panose="02010600030101010101" pitchFamily="2" charset="-122"/>
              </a:rPr>
              <a:t>平面内任意一点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，令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AO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的长度为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，当点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在圆内、圆上、圆外时，分别表示出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的值或范围。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2988" y="5199063"/>
            <a:ext cx="7867650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、如果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d≥3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，请问此时点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落在哪？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如果点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不在圆外，则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的范围？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1400" y="190500"/>
            <a:ext cx="2938463" cy="6445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zh-CN" altLang="en-US" sz="3600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六、拓展活动</a:t>
            </a:r>
            <a:endParaRPr kumimoji="0" lang="en-US" altLang="zh-CN" sz="3600" kern="1200" cap="none" spc="0" normalizeH="0" baseline="0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325" y="2003425"/>
            <a:ext cx="2343150" cy="234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042988" y="1268413"/>
            <a:ext cx="7156450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、感受生活中存在的大量不等关系，并能抽象概括表示出不等式。</a:t>
            </a:r>
            <a:endParaRPr kumimoji="0" lang="en-US" altLang="zh-CN" sz="32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16013" y="2708275"/>
            <a:ext cx="6840538" cy="2159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 eaLnBrk="0" hangingPunct="0">
              <a:lnSpc>
                <a:spcPct val="140000"/>
              </a:lnSpc>
              <a:spcBef>
                <a:spcPct val="50000"/>
              </a:spcBef>
              <a:buClrTx/>
              <a:buSzTx/>
              <a:buFontTx/>
            </a:pPr>
            <a:r>
              <a:rPr kumimoji="0" lang="en-US" altLang="zh-CN" sz="32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、理解表示不等关系的数学术语或词语。挖掘生活中包含的隐含不等关系。</a:t>
            </a:r>
            <a:endParaRPr kumimoji="0" lang="en-US" altLang="zh-CN" sz="32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313" y="476250"/>
            <a:ext cx="242887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zh-CN" altLang="en-US" sz="4400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课堂小结</a:t>
            </a:r>
            <a:endParaRPr kumimoji="0" lang="zh-CN" altLang="en-US" sz="4400" kern="1200" cap="none" spc="0" normalizeH="0" baseline="0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6013" y="4867275"/>
            <a:ext cx="6716713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en-US" altLang="zh-CN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3</a:t>
            </a: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、培养符号意识，比如对不等号的</a:t>
            </a:r>
            <a:endParaRPr kumimoji="0" lang="zh-CN" altLang="en-US" sz="3200" kern="1200" cap="none" spc="0" normalizeH="0" baseline="0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理解及应用，体会不等式是刻画现实</a:t>
            </a:r>
            <a:endParaRPr kumimoji="0" lang="zh-CN" altLang="en-US" sz="3200" kern="1200" cap="none" spc="0" normalizeH="0" baseline="0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r>
              <a:rPr kumimoji="0" lang="zh-CN" altLang="en-US" sz="32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世界的一种数学模型。</a:t>
            </a:r>
            <a:endParaRPr kumimoji="0" lang="zh-CN" altLang="en-US" sz="3200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nimBg="1"/>
      <p:bldP spid="18439" grpId="0" bldLvl="0" animBg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3788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endParaRPr lang="zh-CN" altLang="en-US" dirty="0"/>
          </a:p>
        </p:txBody>
      </p:sp>
      <p:sp>
        <p:nvSpPr>
          <p:cNvPr id="22530" name="文本占位符 37890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 dirty="0"/>
          </a:p>
        </p:txBody>
      </p:sp>
      <p:sp>
        <p:nvSpPr>
          <p:cNvPr id="22531" name="矩形 37891"/>
          <p:cNvSpPr/>
          <p:nvPr/>
        </p:nvSpPr>
        <p:spPr>
          <a:xfrm>
            <a:off x="2627313" y="2349500"/>
            <a:ext cx="4103687" cy="203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  <a:endParaRPr lang="zh-CN" altLang="en-US" sz="60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 anchorCtr="0"/>
          <a:p>
            <a:pPr>
              <a:buClrTx/>
              <a:buSzTx/>
              <a:buFontTx/>
            </a:pPr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5122" name="副标题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>
              <a:buClrTx/>
              <a:buSzTx/>
              <a:buFontTx/>
            </a:pPr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7563" y="236538"/>
            <a:ext cx="4687888" cy="5826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1" lang="zh-CN" altLang="en-US" sz="3200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n-cs"/>
                <a:sym typeface="+mn-ea"/>
              </a:rPr>
              <a:t>一、生活中的不等关系</a:t>
            </a:r>
            <a:endParaRPr kumimoji="0" lang="zh-CN" altLang="en-US" sz="3200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生活中的不等">
            <a:hlinkClick r:id="" action="ppaction://media"/>
          </p:cNvPr>
          <p:cNvPicPr/>
          <p:nvPr/>
        </p:nvPicPr>
        <p:blipFill>
          <a:blip r:embed="rId1"/>
          <a:stretch>
            <a:fillRect/>
          </a:stretch>
        </p:blipFill>
        <p:spPr>
          <a:xfrm>
            <a:off x="533400" y="1143000"/>
            <a:ext cx="80772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20190421_1655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0" y="784225"/>
            <a:ext cx="6564313" cy="4822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784225"/>
            <a:ext cx="7718425" cy="5006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5" descr="限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313" y="241300"/>
            <a:ext cx="8462962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椭圆形标注 6"/>
          <p:cNvSpPr/>
          <p:nvPr/>
        </p:nvSpPr>
        <p:spPr>
          <a:xfrm>
            <a:off x="5848350" y="909638"/>
            <a:ext cx="1266825" cy="892175"/>
          </a:xfrm>
          <a:prstGeom prst="wedgeEllipseCallout">
            <a:avLst>
              <a:gd name="adj1" fmla="val -33706"/>
              <a:gd name="adj2" fmla="val 946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？</a:t>
            </a:r>
            <a:endParaRPr kumimoji="0" lang="zh-CN" sz="2400" b="1" i="0" u="none" strike="noStrike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椭圆形标注 9"/>
          <p:cNvSpPr/>
          <p:nvPr/>
        </p:nvSpPr>
        <p:spPr>
          <a:xfrm rot="2940000">
            <a:off x="7004050" y="2930525"/>
            <a:ext cx="881063" cy="576263"/>
          </a:xfrm>
          <a:prstGeom prst="wedgeEllipseCallout">
            <a:avLst>
              <a:gd name="adj1" fmla="val -7461"/>
              <a:gd name="adj2" fmla="val 1259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?</a:t>
            </a:r>
            <a:endParaRPr kumimoji="0" lang="en-US" altLang="zh-CN" sz="2400" b="1" i="0" u="none" strike="noStrike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椭圆形标注 11"/>
          <p:cNvSpPr/>
          <p:nvPr/>
        </p:nvSpPr>
        <p:spPr>
          <a:xfrm rot="1380000">
            <a:off x="2651125" y="190500"/>
            <a:ext cx="1530350" cy="862013"/>
          </a:xfrm>
          <a:prstGeom prst="wedgeEllipseCallout">
            <a:avLst>
              <a:gd name="adj1" fmla="val -7881"/>
              <a:gd name="adj2" fmla="val 1712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高度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h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≤5 m</a:t>
            </a:r>
            <a:endParaRPr kumimoji="0" lang="en-US" altLang="zh-CN" sz="2400" b="1" i="0" u="none" strike="noStrike" kern="1200" cap="none" spc="0" normalizeH="0" baseline="0" noProof="1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2" grpId="0" animBg="1"/>
      <p:bldP spid="12" grpId="1" animBg="1"/>
      <p:bldP spid="10" grpId="2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内容占位符 5" descr="限速1"/>
          <p:cNvPicPr>
            <a:picLocks noGrp="1" noChangeAspect="1"/>
          </p:cNvPicPr>
          <p:nvPr>
            <p:ph idx="1"/>
          </p:nvPr>
        </p:nvPicPr>
        <p:blipFill>
          <a:blip r:embed="rId1"/>
          <a:srcRect l="30943" t="8282" r="27348" b="27428"/>
          <a:stretch>
            <a:fillRect/>
          </a:stretch>
        </p:blipFill>
        <p:spPr>
          <a:xfrm>
            <a:off x="4624388" y="1058863"/>
            <a:ext cx="4181475" cy="4186237"/>
          </a:xfrm>
          <a:ln/>
        </p:spPr>
      </p:pic>
      <p:sp>
        <p:nvSpPr>
          <p:cNvPr id="4" name="文本框 3"/>
          <p:cNvSpPr txBox="1"/>
          <p:nvPr/>
        </p:nvSpPr>
        <p:spPr>
          <a:xfrm>
            <a:off x="133350" y="3333750"/>
            <a:ext cx="4325938" cy="2060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zh-CN" altLang="en-US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变式：老师在此公路上驾车行</a:t>
            </a:r>
            <a:r>
              <a:rPr kumimoji="0" lang="zh-CN" altLang="en-US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驶的速度是</a:t>
            </a:r>
            <a:r>
              <a:rPr kumimoji="0" lang="en-US" altLang="zh-CN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a </a:t>
            </a:r>
            <a:r>
              <a:rPr kumimoji="0" lang="en-US" altLang="zh-CN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km/h,</a:t>
            </a:r>
            <a:r>
              <a:rPr kumimoji="0" lang="zh-CN" altLang="en-US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有次一不小心超速被扣分处罚</a:t>
            </a:r>
            <a:r>
              <a:rPr kumimoji="0" lang="en-US" altLang="zh-CN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,</a:t>
            </a:r>
            <a:r>
              <a:rPr kumimoji="0" lang="zh-CN" altLang="en-US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可得</a:t>
            </a:r>
            <a:r>
              <a:rPr kumimoji="0" lang="zh-CN" altLang="en-US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式子：</a:t>
            </a:r>
            <a:endParaRPr kumimoji="0" lang="zh-CN" altLang="en-US" kern="1200" cap="none" spc="0" normalizeH="0" baseline="0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      </a:t>
            </a:r>
            <a:r>
              <a:rPr kumimoji="0" lang="en-US" altLang="zh-CN" sz="32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   a</a:t>
            </a:r>
            <a:r>
              <a:rPr kumimoji="0" lang="zh-CN" altLang="en-US" sz="3200" kern="1200" cap="none" spc="0" normalizeH="0" baseline="0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＿＿</a:t>
            </a:r>
            <a:r>
              <a:rPr kumimoji="0" lang="en-US" sz="32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80</a:t>
            </a:r>
            <a:endParaRPr kumimoji="0" lang="en-US" sz="3200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550" y="663575"/>
            <a:ext cx="3998913" cy="23082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1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一辆轿车在高架上正常行驶</a:t>
            </a:r>
            <a:endParaRPr kumimoji="1" lang="zh-CN" altLang="en-US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r>
              <a:rPr kumimoji="1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的速度是</a:t>
            </a:r>
            <a:r>
              <a:rPr kumimoji="0" lang="en-US" altLang="zh-CN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a </a:t>
            </a:r>
            <a:r>
              <a:rPr kumimoji="1" lang="en-US" altLang="zh-CN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km/h,</a:t>
            </a:r>
            <a:r>
              <a:rPr kumimoji="1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已知高架对</a:t>
            </a:r>
            <a:endParaRPr kumimoji="1" lang="zh-CN" altLang="en-US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r>
              <a:rPr kumimoji="1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轿车的限速是</a:t>
            </a:r>
            <a:r>
              <a:rPr kumimoji="1" lang="en-US" altLang="zh-CN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80km/h,</a:t>
            </a:r>
            <a:r>
              <a:rPr kumimoji="1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那么</a:t>
            </a:r>
            <a:endParaRPr kumimoji="1" lang="zh-CN" altLang="en-US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r>
              <a:rPr kumimoji="1" lang="zh-CN" altLang="en-US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可得式子：</a:t>
            </a:r>
            <a:endParaRPr kumimoji="1" lang="zh-CN" altLang="en-US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Text Box 6"/>
          <p:cNvSpPr txBox="1"/>
          <p:nvPr/>
        </p:nvSpPr>
        <p:spPr>
          <a:xfrm>
            <a:off x="1530350" y="2387600"/>
            <a:ext cx="2522538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＿＿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3200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1050" y="2497138"/>
            <a:ext cx="5016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≤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11388" y="4872038"/>
            <a:ext cx="5032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＞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3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3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6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Oval 3"/>
          <p:cNvSpPr/>
          <p:nvPr/>
        </p:nvSpPr>
        <p:spPr>
          <a:xfrm>
            <a:off x="2946400" y="5868988"/>
            <a:ext cx="1727200" cy="7651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aphicFrame>
        <p:nvGraphicFramePr>
          <p:cNvPr id="10287" name="Group 47"/>
          <p:cNvGraphicFramePr>
            <a:graphicFrameLocks noGrp="1"/>
          </p:cNvGraphicFramePr>
          <p:nvPr/>
        </p:nvGraphicFramePr>
        <p:xfrm>
          <a:off x="939800" y="2613025"/>
          <a:ext cx="5410200" cy="2908300"/>
        </p:xfrm>
        <a:graphic>
          <a:graphicData uri="http://schemas.openxmlformats.org/drawingml/2006/table">
            <a:tbl>
              <a:tblPr/>
              <a:tblGrid>
                <a:gridCol w="2705100"/>
                <a:gridCol w="2705100"/>
              </a:tblGrid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营养成份</a:t>
                      </a:r>
                      <a:endParaRPr kumimoji="1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含量</a:t>
                      </a:r>
                      <a:endParaRPr kumimoji="1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蛋白质</a:t>
                      </a:r>
                      <a:endParaRPr kumimoji="1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≥2.9 g</a:t>
                      </a:r>
                      <a:endParaRPr kumimoji="1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脂肪</a:t>
                      </a:r>
                      <a:endParaRPr kumimoji="1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≥3. 1 g</a:t>
                      </a:r>
                      <a:endParaRPr kumimoji="1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非脂乳固体</a:t>
                      </a:r>
                      <a:endParaRPr kumimoji="1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≥8.1 g</a:t>
                      </a:r>
                      <a:endParaRPr kumimoji="1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1835150" y="1916113"/>
            <a:ext cx="41751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营养成份表：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每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100g) </a:t>
            </a:r>
            <a:endParaRPr kumimoji="1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6667500" y="4186238"/>
            <a:ext cx="17414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i="1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 </a:t>
            </a:r>
            <a:r>
              <a:rPr kumimoji="1" lang="en-US" altLang="zh-CN" sz="3200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≥3.1</a:t>
            </a:r>
            <a:endParaRPr kumimoji="1" lang="en-US" altLang="zh-CN" sz="3200" kern="1200" cap="none" spc="0" normalizeH="0" baseline="0" noProof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6632575" y="4941888"/>
            <a:ext cx="25114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i="1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z </a:t>
            </a:r>
            <a:r>
              <a:rPr kumimoji="1" lang="en-US" altLang="zh-CN" sz="3200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≥8.1</a:t>
            </a:r>
            <a:endParaRPr kumimoji="1" lang="en-US" altLang="zh-CN" sz="3200" kern="1200" cap="none" spc="0" normalizeH="0" baseline="0" noProof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6667500" y="3424238"/>
            <a:ext cx="17414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200" i="1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3200" kern="1200" cap="none" spc="0" normalizeH="0" baseline="0" noProof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≥2.9</a:t>
            </a:r>
            <a:endParaRPr kumimoji="1" lang="en-US" altLang="zh-CN" sz="3200" kern="1200" cap="none" spc="0" normalizeH="0" baseline="0" noProof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107950" y="257175"/>
            <a:ext cx="9145588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   </a:t>
            </a:r>
            <a:r>
              <a:rPr kumimoji="1" lang="zh-CN" alt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请用数学式子表示下面数量之间的关系：</a:t>
            </a:r>
            <a:endParaRPr kumimoji="1" lang="zh-CN" altLang="en-US" sz="3200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287338" y="839788"/>
            <a:ext cx="8569325" cy="138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某种袋装牛奶中，每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克牛奶含</a:t>
            </a:r>
            <a:r>
              <a:rPr kumimoji="1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蛋白质，</a:t>
            </a:r>
            <a:r>
              <a:rPr kumimoji="1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 </a:t>
            </a:r>
            <a:r>
              <a:rPr kumimoji="1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脂肪，非脂乳固体</a:t>
            </a:r>
            <a:r>
              <a:rPr kumimoji="1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g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，这种牛奶的营养成份含量如下表：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89" name="文本框 1"/>
          <p:cNvSpPr txBox="1"/>
          <p:nvPr/>
        </p:nvSpPr>
        <p:spPr>
          <a:xfrm>
            <a:off x="250825" y="5949950"/>
            <a:ext cx="85486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在日常生活中，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同类量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之间常常存在不等关系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5" name="AutoShape 5"/>
          <p:cNvSpPr/>
          <p:nvPr/>
        </p:nvSpPr>
        <p:spPr>
          <a:xfrm>
            <a:off x="2339975" y="3860800"/>
            <a:ext cx="3921125" cy="1655763"/>
          </a:xfrm>
          <a:prstGeom prst="cloudCallout">
            <a:avLst>
              <a:gd name="adj1" fmla="val -24727"/>
              <a:gd name="adj2" fmla="val 82486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如长度和长度，质量与质量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ldLvl="0" animBg="1"/>
      <p:bldP spid="10281" grpId="0" bldLvl="0" animBg="1"/>
      <p:bldP spid="10282" grpId="0" bldLvl="0" animBg="1"/>
      <p:bldP spid="10285" grpId="0" bldLvl="0" animBg="1"/>
      <p:bldP spid="11289" grpId="0"/>
      <p:bldP spid="3584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050" y="92075"/>
            <a:ext cx="7258050" cy="871538"/>
          </a:xfrm>
        </p:spPr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j-cs"/>
                <a:sym typeface="宋体" panose="02010600030101010101" pitchFamily="2" charset="-122"/>
              </a:rPr>
              <a:t>二、</a:t>
            </a:r>
            <a:r>
              <a:rPr kumimoji="0" lang="zh-CN" sz="4400" b="1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j-cs"/>
                <a:sym typeface="宋体" panose="02010600030101010101" pitchFamily="2" charset="-122"/>
              </a:rPr>
              <a:t>数学中常见的</a:t>
            </a:r>
            <a:r>
              <a:rPr kumimoji="0" lang="zh-CN" sz="4400" b="1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j-cs"/>
                <a:sym typeface="宋体" panose="02010600030101010101" pitchFamily="2" charset="-122"/>
              </a:rPr>
              <a:t>不等关系</a:t>
            </a:r>
            <a:endParaRPr kumimoji="0" lang="zh-CN" sz="4400" b="0" i="0" u="none" strike="noStrike" kern="0" cap="none" spc="0" normalizeH="0" baseline="0" noProof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6850" y="866775"/>
            <a:ext cx="7966075" cy="1444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en-US" altLang="zh-CN" sz="28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28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请根据所</a:t>
            </a:r>
            <a:r>
              <a:rPr kumimoji="0" lang="zh-CN" altLang="en-US" sz="2800" kern="1200" cap="none" spc="0" normalizeH="0" baseline="0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学知</a:t>
            </a:r>
            <a:r>
              <a:rPr kumimoji="0" lang="zh-CN" altLang="en-US" sz="28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识用</a:t>
            </a:r>
            <a:r>
              <a:rPr kumimoji="0" lang="en-US" altLang="zh-CN" sz="2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“&gt;”</a:t>
            </a:r>
            <a:r>
              <a:rPr kumimoji="0" lang="zh-CN" altLang="en-US" sz="2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、</a:t>
            </a:r>
            <a:r>
              <a:rPr kumimoji="0" lang="en-US" altLang="zh-CN" sz="2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“&lt;”</a:t>
            </a:r>
            <a:r>
              <a:rPr kumimoji="0" lang="zh-CN" altLang="en-US" sz="2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、</a:t>
            </a:r>
            <a:r>
              <a:rPr kumimoji="0" lang="en-US" altLang="zh-CN" sz="2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“≤”</a:t>
            </a:r>
            <a:r>
              <a:rPr kumimoji="0" lang="zh-CN" altLang="en-US" sz="2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、</a:t>
            </a:r>
            <a:r>
              <a:rPr kumimoji="0" lang="en-US" altLang="zh-CN" sz="28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“≥”</a:t>
            </a:r>
            <a:r>
              <a:rPr kumimoji="0" lang="zh-CN" altLang="en-US" sz="2800" kern="1200" cap="none" spc="0" normalizeH="0" baseline="0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填空。</a:t>
            </a:r>
            <a:endParaRPr kumimoji="0" lang="zh-CN" altLang="en-US" sz="32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</a:pPr>
            <a:endParaRPr kumimoji="0" lang="zh-CN" altLang="en-US" sz="32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43" name="内容占位符 5"/>
          <p:cNvSpPr>
            <a:spLocks noGrp="1"/>
          </p:cNvSpPr>
          <p:nvPr>
            <p:ph idx="1"/>
          </p:nvPr>
        </p:nvSpPr>
        <p:spPr>
          <a:xfrm>
            <a:off x="273050" y="1763713"/>
            <a:ext cx="5537200" cy="3176587"/>
          </a:xfrm>
          <a:ln/>
        </p:spPr>
        <p:txBody>
          <a:bodyPr anchor="t" anchorCtr="0"/>
          <a:p>
            <a:pPr marL="0" indent="0">
              <a:buNone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(1)</a:t>
            </a:r>
            <a:endParaRPr lang="en-US" altLang="zh-CN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10244" name="文本框 2"/>
          <p:cNvSpPr txBox="1"/>
          <p:nvPr/>
        </p:nvSpPr>
        <p:spPr>
          <a:xfrm>
            <a:off x="5940425" y="1773238"/>
            <a:ext cx="237172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＿＿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endParaRPr lang="en-US" altLang="zh-CN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0245" name="文本框 7"/>
          <p:cNvSpPr txBox="1"/>
          <p:nvPr/>
        </p:nvSpPr>
        <p:spPr>
          <a:xfrm>
            <a:off x="539750" y="3141663"/>
            <a:ext cx="74056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246" name="组合 50177"/>
          <p:cNvGrpSpPr/>
          <p:nvPr/>
        </p:nvGrpSpPr>
        <p:grpSpPr>
          <a:xfrm>
            <a:off x="1258888" y="3357563"/>
            <a:ext cx="4114800" cy="655637"/>
            <a:chOff x="144" y="2698"/>
            <a:chExt cx="2592" cy="413"/>
          </a:xfrm>
        </p:grpSpPr>
        <p:grpSp>
          <p:nvGrpSpPr>
            <p:cNvPr id="10247" name="组合 50178"/>
            <p:cNvGrpSpPr/>
            <p:nvPr/>
          </p:nvGrpSpPr>
          <p:grpSpPr>
            <a:xfrm>
              <a:off x="240" y="2698"/>
              <a:ext cx="2496" cy="86"/>
              <a:chOff x="1776" y="1584"/>
              <a:chExt cx="2496" cy="86"/>
            </a:xfrm>
          </p:grpSpPr>
          <p:sp>
            <p:nvSpPr>
              <p:cNvPr id="10248" name="椭圆 50179"/>
              <p:cNvSpPr/>
              <p:nvPr/>
            </p:nvSpPr>
            <p:spPr>
              <a:xfrm>
                <a:off x="3263" y="1584"/>
                <a:ext cx="104" cy="86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eaLnBrk="0" hangingPunct="0"/>
                <a:endParaRPr lang="zh-CN" altLang="en-US" dirty="0"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0249" name="组合 50180"/>
              <p:cNvGrpSpPr/>
              <p:nvPr/>
            </p:nvGrpSpPr>
            <p:grpSpPr>
              <a:xfrm>
                <a:off x="1776" y="1584"/>
                <a:ext cx="2496" cy="86"/>
                <a:chOff x="1776" y="1968"/>
                <a:chExt cx="2496" cy="86"/>
              </a:xfrm>
            </p:grpSpPr>
            <p:sp>
              <p:nvSpPr>
                <p:cNvPr id="10250" name="直接连接符 50181"/>
                <p:cNvSpPr/>
                <p:nvPr/>
              </p:nvSpPr>
              <p:spPr>
                <a:xfrm>
                  <a:off x="1872" y="2016"/>
                  <a:ext cx="2400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251" name="椭圆 50182"/>
                <p:cNvSpPr>
                  <a:spLocks noChangeAspect="1"/>
                </p:cNvSpPr>
                <p:nvPr/>
              </p:nvSpPr>
              <p:spPr>
                <a:xfrm>
                  <a:off x="1776" y="1968"/>
                  <a:ext cx="109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66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eaLnBrk="0" hangingPunct="0"/>
                  <a:endParaRPr lang="zh-CN" altLang="en-US" dirty="0">
                    <a:latin typeface="Comic Sans MS" panose="030F0702030302020204" pitchFamily="66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50184" name="矩形 50183"/>
            <p:cNvSpPr/>
            <p:nvPr/>
          </p:nvSpPr>
          <p:spPr>
            <a:xfrm>
              <a:off x="144" y="2784"/>
              <a:ext cx="2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1" u="none" strike="noStrike" kern="1200" cap="none" spc="0" normalizeH="0" baseline="0" noProof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华文中宋" panose="02010600040101010101" pitchFamily="2" charset="-122"/>
                  <a:cs typeface="+mn-cs"/>
                </a:rPr>
                <a:t>A</a:t>
              </a:r>
              <a:endParaRPr kumimoji="0" lang="en-US" altLang="zh-CN" sz="28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50185" name="矩形 50184"/>
            <p:cNvSpPr/>
            <p:nvPr/>
          </p:nvSpPr>
          <p:spPr>
            <a:xfrm>
              <a:off x="1632" y="2784"/>
              <a:ext cx="2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1" u="none" strike="noStrike" kern="1200" cap="none" spc="0" normalizeH="0" baseline="0" noProof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华文中宋" panose="02010600040101010101" pitchFamily="2" charset="-122"/>
                  <a:cs typeface="+mn-cs"/>
                </a:rPr>
                <a:t>B</a:t>
              </a:r>
              <a:endParaRPr kumimoji="0" lang="en-US" altLang="zh-CN" sz="28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cs typeface="+mn-cs"/>
              </a:endParaRPr>
            </a:p>
          </p:txBody>
        </p:sp>
      </p:grpSp>
      <p:sp>
        <p:nvSpPr>
          <p:cNvPr id="10254" name="椭圆 8"/>
          <p:cNvSpPr/>
          <p:nvPr/>
        </p:nvSpPr>
        <p:spPr>
          <a:xfrm>
            <a:off x="5368925" y="3360738"/>
            <a:ext cx="165100" cy="136525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14925" y="3497263"/>
            <a:ext cx="438150" cy="5222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en-US" sz="2800" i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cs typeface="+mn-cs"/>
                <a:sym typeface="+mn-ea"/>
              </a:rPr>
              <a:t>C</a:t>
            </a:r>
            <a:endParaRPr kumimoji="0" lang="en-US" sz="2800" i="1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中宋" panose="02010600040101010101" pitchFamily="2" charset="-122"/>
              <a:cs typeface="+mn-cs"/>
              <a:sym typeface="+mn-ea"/>
            </a:endParaRPr>
          </a:p>
        </p:txBody>
      </p:sp>
      <p:sp>
        <p:nvSpPr>
          <p:cNvPr id="10256" name="文本框 10"/>
          <p:cNvSpPr txBox="1"/>
          <p:nvPr/>
        </p:nvSpPr>
        <p:spPr>
          <a:xfrm>
            <a:off x="5935663" y="3236913"/>
            <a:ext cx="179546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AC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＿＿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AB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7" name="文本框 11"/>
          <p:cNvSpPr txBox="1"/>
          <p:nvPr/>
        </p:nvSpPr>
        <p:spPr>
          <a:xfrm>
            <a:off x="563563" y="4867275"/>
            <a:ext cx="792162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endParaRPr lang="zh-CN" altLang="en-US" sz="32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10258" name="Group 4"/>
          <p:cNvGrpSpPr/>
          <p:nvPr/>
        </p:nvGrpSpPr>
        <p:grpSpPr>
          <a:xfrm>
            <a:off x="1979613" y="4508500"/>
            <a:ext cx="2395537" cy="2022475"/>
            <a:chOff x="418" y="2853"/>
            <a:chExt cx="1509" cy="1274"/>
          </a:xfrm>
        </p:grpSpPr>
        <p:grpSp>
          <p:nvGrpSpPr>
            <p:cNvPr id="10259" name="Group 5"/>
            <p:cNvGrpSpPr/>
            <p:nvPr/>
          </p:nvGrpSpPr>
          <p:grpSpPr>
            <a:xfrm>
              <a:off x="703" y="2931"/>
              <a:ext cx="1224" cy="998"/>
              <a:chOff x="703" y="2931"/>
              <a:chExt cx="1224" cy="998"/>
            </a:xfrm>
          </p:grpSpPr>
          <p:sp>
            <p:nvSpPr>
              <p:cNvPr id="10260" name="Line 6"/>
              <p:cNvSpPr/>
              <p:nvPr/>
            </p:nvSpPr>
            <p:spPr>
              <a:xfrm>
                <a:off x="703" y="3929"/>
                <a:ext cx="122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261" name="Line 7"/>
              <p:cNvSpPr/>
              <p:nvPr/>
            </p:nvSpPr>
            <p:spPr>
              <a:xfrm flipV="1">
                <a:off x="703" y="2931"/>
                <a:ext cx="267" cy="99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262" name="Line 8"/>
              <p:cNvSpPr/>
              <p:nvPr/>
            </p:nvSpPr>
            <p:spPr>
              <a:xfrm flipV="1">
                <a:off x="703" y="3353"/>
                <a:ext cx="998" cy="5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0263" name="Text Box 9"/>
            <p:cNvSpPr txBox="1"/>
            <p:nvPr/>
          </p:nvSpPr>
          <p:spPr>
            <a:xfrm>
              <a:off x="418" y="3760"/>
              <a:ext cx="2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4" name="Text Box 10"/>
            <p:cNvSpPr txBox="1"/>
            <p:nvPr/>
          </p:nvSpPr>
          <p:spPr>
            <a:xfrm>
              <a:off x="645" y="2853"/>
              <a:ext cx="21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5" name="Text Box 11"/>
            <p:cNvSpPr txBox="1"/>
            <p:nvPr/>
          </p:nvSpPr>
          <p:spPr>
            <a:xfrm>
              <a:off x="1597" y="3035"/>
              <a:ext cx="21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6" name="Text Box 12"/>
            <p:cNvSpPr txBox="1"/>
            <p:nvPr/>
          </p:nvSpPr>
          <p:spPr>
            <a:xfrm>
              <a:off x="1688" y="3896"/>
              <a:ext cx="2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67" name="文本框 12"/>
          <p:cNvSpPr txBox="1"/>
          <p:nvPr/>
        </p:nvSpPr>
        <p:spPr>
          <a:xfrm>
            <a:off x="5553075" y="5276850"/>
            <a:ext cx="407193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∠</a:t>
            </a: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AOB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＿＿</a:t>
            </a:r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∠</a:t>
            </a: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AOC</a:t>
            </a:r>
            <a:endParaRPr lang="en-US" altLang="zh-CN" sz="28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268" name="文本框 7"/>
          <p:cNvSpPr txBox="1"/>
          <p:nvPr/>
        </p:nvSpPr>
        <p:spPr>
          <a:xfrm>
            <a:off x="539750" y="3141663"/>
            <a:ext cx="74056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269" name="组合 50177"/>
          <p:cNvGrpSpPr/>
          <p:nvPr/>
        </p:nvGrpSpPr>
        <p:grpSpPr>
          <a:xfrm>
            <a:off x="1258888" y="3357563"/>
            <a:ext cx="4114800" cy="655637"/>
            <a:chOff x="144" y="2698"/>
            <a:chExt cx="2592" cy="413"/>
          </a:xfrm>
        </p:grpSpPr>
        <p:grpSp>
          <p:nvGrpSpPr>
            <p:cNvPr id="10270" name="组合 50178"/>
            <p:cNvGrpSpPr/>
            <p:nvPr/>
          </p:nvGrpSpPr>
          <p:grpSpPr>
            <a:xfrm>
              <a:off x="240" y="2698"/>
              <a:ext cx="2496" cy="86"/>
              <a:chOff x="1776" y="1584"/>
              <a:chExt cx="2496" cy="86"/>
            </a:xfrm>
          </p:grpSpPr>
          <p:sp>
            <p:nvSpPr>
              <p:cNvPr id="10271" name="椭圆 50179"/>
              <p:cNvSpPr/>
              <p:nvPr/>
            </p:nvSpPr>
            <p:spPr>
              <a:xfrm>
                <a:off x="3263" y="1584"/>
                <a:ext cx="104" cy="86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eaLnBrk="0" hangingPunct="0"/>
                <a:endParaRPr lang="zh-CN" altLang="en-US" dirty="0"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0272" name="组合 50180"/>
              <p:cNvGrpSpPr/>
              <p:nvPr/>
            </p:nvGrpSpPr>
            <p:grpSpPr>
              <a:xfrm>
                <a:off x="1776" y="1584"/>
                <a:ext cx="2496" cy="86"/>
                <a:chOff x="1776" y="1968"/>
                <a:chExt cx="2496" cy="86"/>
              </a:xfrm>
            </p:grpSpPr>
            <p:sp>
              <p:nvSpPr>
                <p:cNvPr id="10273" name="直接连接符 50181"/>
                <p:cNvSpPr/>
                <p:nvPr/>
              </p:nvSpPr>
              <p:spPr>
                <a:xfrm>
                  <a:off x="1872" y="2016"/>
                  <a:ext cx="2400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274" name="椭圆 50182"/>
                <p:cNvSpPr>
                  <a:spLocks noChangeAspect="1"/>
                </p:cNvSpPr>
                <p:nvPr/>
              </p:nvSpPr>
              <p:spPr>
                <a:xfrm>
                  <a:off x="1776" y="1968"/>
                  <a:ext cx="109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66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eaLnBrk="0" hangingPunct="0"/>
                  <a:endParaRPr lang="zh-CN" altLang="en-US" dirty="0">
                    <a:latin typeface="Comic Sans MS" panose="030F0702030302020204" pitchFamily="66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4" name="矩形 50183"/>
            <p:cNvSpPr/>
            <p:nvPr/>
          </p:nvSpPr>
          <p:spPr>
            <a:xfrm>
              <a:off x="144" y="2784"/>
              <a:ext cx="2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1" u="none" strike="noStrike" kern="1200" cap="none" spc="0" normalizeH="0" baseline="0" noProof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华文中宋" panose="02010600040101010101" pitchFamily="2" charset="-122"/>
                  <a:cs typeface="+mn-cs"/>
                </a:rPr>
                <a:t>A</a:t>
              </a:r>
              <a:endParaRPr kumimoji="0" lang="en-US" altLang="zh-CN" sz="28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6" name="矩形 50184"/>
            <p:cNvSpPr/>
            <p:nvPr/>
          </p:nvSpPr>
          <p:spPr>
            <a:xfrm>
              <a:off x="1632" y="2784"/>
              <a:ext cx="2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1" u="none" strike="noStrike" kern="1200" cap="none" spc="0" normalizeH="0" baseline="0" noProof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华文中宋" panose="02010600040101010101" pitchFamily="2" charset="-122"/>
                  <a:cs typeface="+mn-cs"/>
                </a:rPr>
                <a:t>B</a:t>
              </a:r>
              <a:endParaRPr kumimoji="0" lang="en-US" altLang="zh-CN" sz="2800" b="1" i="1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cs typeface="+mn-cs"/>
              </a:endParaRPr>
            </a:p>
          </p:txBody>
        </p:sp>
      </p:grpSp>
      <p:sp>
        <p:nvSpPr>
          <p:cNvPr id="12337" name="文本框 12336"/>
          <p:cNvSpPr txBox="1"/>
          <p:nvPr/>
        </p:nvSpPr>
        <p:spPr>
          <a:xfrm>
            <a:off x="6443663" y="1773238"/>
            <a:ext cx="6477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&lt;</a:t>
            </a:r>
            <a:endParaRPr lang="zh-CN" altLang="en-US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338" name="文本框 12337"/>
          <p:cNvSpPr txBox="1"/>
          <p:nvPr/>
        </p:nvSpPr>
        <p:spPr>
          <a:xfrm>
            <a:off x="6588125" y="3068638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&gt;</a:t>
            </a:r>
            <a:endParaRPr lang="zh-CN" altLang="en-US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339" name="文本框 12338"/>
          <p:cNvSpPr txBox="1"/>
          <p:nvPr/>
        </p:nvSpPr>
        <p:spPr>
          <a:xfrm>
            <a:off x="6948488" y="5157788"/>
            <a:ext cx="71913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&gt;</a:t>
            </a:r>
            <a:endParaRPr lang="zh-CN" altLang="en-US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028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1288" y="1773238"/>
            <a:ext cx="3443287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7" grpId="0"/>
      <p:bldP spid="12338" grpId="0"/>
      <p:bldP spid="12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250825" y="260350"/>
            <a:ext cx="9145588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en-US" altLang="zh-CN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2.</a:t>
            </a:r>
            <a:r>
              <a:rPr kumimoji="1" lang="zh-CN" altLang="en-US" sz="32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  <a:cs typeface="+mn-cs"/>
              </a:rPr>
              <a:t>请根据所学知识列出式子</a:t>
            </a:r>
            <a:endParaRPr kumimoji="1" lang="zh-CN" altLang="en-US" sz="3200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0" y="908050"/>
            <a:ext cx="7924800" cy="4830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（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）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-1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是负数；</a:t>
            </a: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x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倍与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的和大于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x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；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  <a:sym typeface="宋体" panose="02010600030101010101" pitchFamily="2" charset="-122"/>
              </a:rPr>
              <a:t>a</a:t>
            </a:r>
            <a:r>
              <a:rPr kumimoji="0" lang="en-US" altLang="zh-CN" sz="2800" b="1" i="0" u="none" strike="noStrike" kern="1200" cap="none" spc="0" normalizeH="0" baseline="30000" noProof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  <a:sym typeface="宋体" panose="02010600030101010101" pitchFamily="2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不小于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0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；</a:t>
            </a: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x</a:t>
            </a:r>
            <a:r>
              <a:rPr kumimoji="0" lang="zh-CN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与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y</a:t>
            </a:r>
            <a:r>
              <a:rPr kumimoji="0" lang="zh-CN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的差是非正数；</a:t>
            </a:r>
            <a:endParaRPr kumimoji="0" lang="zh-CN" altLang="zh-CN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</a:t>
            </a:r>
            <a:r>
              <a:rPr kumimoji="0" lang="zh-CN" altLang="zh-CN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m(m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≠0)</a:t>
            </a: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的倒数不大于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</a:t>
            </a:r>
            <a:r>
              <a:rPr kumimoji="0" lang="en-US" altLang="zh-CN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.</a:t>
            </a: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39" name="文本框 2"/>
          <p:cNvSpPr txBox="1"/>
          <p:nvPr/>
        </p:nvSpPr>
        <p:spPr>
          <a:xfrm>
            <a:off x="250825" y="5313363"/>
            <a:ext cx="89614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在数学中，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数量与数量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之间也常常存在不等关系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32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342" name="文本框 5"/>
          <p:cNvSpPr txBox="1"/>
          <p:nvPr/>
        </p:nvSpPr>
        <p:spPr>
          <a:xfrm>
            <a:off x="5508625" y="98107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-1&lt;0</a:t>
            </a:r>
            <a:endParaRPr lang="en-US" altLang="zh-CN" sz="3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文本框 6"/>
          <p:cNvSpPr txBox="1"/>
          <p:nvPr/>
        </p:nvSpPr>
        <p:spPr>
          <a:xfrm>
            <a:off x="5580063" y="2636838"/>
            <a:ext cx="11366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3200" baseline="30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≥</a:t>
            </a: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</a:t>
            </a:r>
            <a:endParaRPr lang="en-US" altLang="zh-CN" sz="3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4345" name="文本框 7"/>
          <p:cNvSpPr txBox="1"/>
          <p:nvPr/>
        </p:nvSpPr>
        <p:spPr>
          <a:xfrm>
            <a:off x="5651500" y="3429000"/>
            <a:ext cx="14112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x+y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≤0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4346" name="对象 15"/>
          <p:cNvGraphicFramePr>
            <a:graphicFrameLocks noChangeAspect="1"/>
          </p:cNvGraphicFramePr>
          <p:nvPr/>
        </p:nvGraphicFramePr>
        <p:xfrm>
          <a:off x="5795963" y="4149725"/>
          <a:ext cx="896937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05765" imgH="393065" progId="Equation.3">
                  <p:embed/>
                </p:oleObj>
              </mc:Choice>
              <mc:Fallback>
                <p:oleObj name="" r:id="rId1" imgW="405765" imgH="393065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95963" y="4149725"/>
                        <a:ext cx="896937" cy="1023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文本框 5"/>
          <p:cNvSpPr txBox="1"/>
          <p:nvPr/>
        </p:nvSpPr>
        <p:spPr>
          <a:xfrm>
            <a:off x="5508625" y="1844675"/>
            <a:ext cx="14033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2x+1&gt;x</a:t>
            </a:r>
            <a:endParaRPr lang="en-US" altLang="zh-CN" sz="3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2" grpId="0"/>
      <p:bldP spid="14344" grpId="0"/>
      <p:bldP spid="14345" grpId="0"/>
      <p:bldP spid="143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Oval 2"/>
          <p:cNvSpPr/>
          <p:nvPr/>
        </p:nvSpPr>
        <p:spPr>
          <a:xfrm>
            <a:off x="773113" y="2784475"/>
            <a:ext cx="1579562" cy="65563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2290" name="Text Box 4"/>
          <p:cNvSpPr txBox="1"/>
          <p:nvPr/>
        </p:nvSpPr>
        <p:spPr>
          <a:xfrm>
            <a:off x="179388" y="1196975"/>
            <a:ext cx="87852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观</a:t>
            </a:r>
            <a:r>
              <a:rPr lang="zh-CN" altLang="en-US" sz="3200">
                <a:latin typeface="华文中宋" panose="02010600040101010101" pitchFamily="2" charset="-122"/>
                <a:ea typeface="华文中宋" panose="02010600040101010101" pitchFamily="2" charset="-122"/>
              </a:rPr>
              <a:t>察所写出的式子，它们有什么共同特征？</a:t>
            </a:r>
            <a:endParaRPr lang="zh-CN" altLang="en-US" sz="32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363" name="Text Box 6"/>
          <p:cNvSpPr txBox="1"/>
          <p:nvPr/>
        </p:nvSpPr>
        <p:spPr>
          <a:xfrm>
            <a:off x="179388" y="1844675"/>
            <a:ext cx="10795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像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5847" name="Text Box 7"/>
          <p:cNvSpPr txBox="1"/>
          <p:nvPr/>
        </p:nvSpPr>
        <p:spPr>
          <a:xfrm>
            <a:off x="233363" y="2784475"/>
            <a:ext cx="8675687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用</a:t>
            </a:r>
            <a:r>
              <a:rPr lang="zh-CN" altLang="en-US" sz="36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不等号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表示</a:t>
            </a:r>
            <a:r>
              <a:rPr lang="zh-CN" altLang="en-US" sz="36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不等关系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的式子叫做</a:t>
            </a:r>
            <a:r>
              <a:rPr lang="zh-CN" altLang="en-US" sz="3600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不等式</a:t>
            </a:r>
            <a:r>
              <a:rPr lang="en-US" altLang="zh-CN" sz="360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endParaRPr lang="en-US" altLang="zh-CN" sz="36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5848" name="AutoShape 8"/>
          <p:cNvSpPr/>
          <p:nvPr/>
        </p:nvSpPr>
        <p:spPr>
          <a:xfrm>
            <a:off x="288925" y="3852863"/>
            <a:ext cx="7489825" cy="647700"/>
          </a:xfrm>
          <a:prstGeom prst="wedgeEllipseCallout">
            <a:avLst>
              <a:gd name="adj1" fmla="val -33329"/>
              <a:gd name="adj2" fmla="val -120954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 eaLnBrk="0" hangingPunct="0"/>
            <a:r>
              <a:rPr lang="en-US" altLang="zh-CN" sz="28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“&gt;”“&lt;”“≤”“≥”“≠”</a:t>
            </a:r>
            <a:endParaRPr lang="en-US" altLang="zh-CN" sz="28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294" name="文本框 5"/>
          <p:cNvSpPr txBox="1"/>
          <p:nvPr/>
        </p:nvSpPr>
        <p:spPr>
          <a:xfrm>
            <a:off x="862013" y="1873250"/>
            <a:ext cx="14017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-1&lt;0</a:t>
            </a:r>
            <a:r>
              <a:rPr lang="zh-CN" altLang="en-US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3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5" name="文本框 6"/>
          <p:cNvSpPr txBox="1"/>
          <p:nvPr/>
        </p:nvSpPr>
        <p:spPr>
          <a:xfrm>
            <a:off x="2000250" y="1844675"/>
            <a:ext cx="13414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3200" baseline="30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≥</a:t>
            </a: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0,</a:t>
            </a:r>
            <a:endParaRPr lang="en-US" altLang="zh-CN" sz="3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296" name="文本框 7"/>
          <p:cNvSpPr txBox="1"/>
          <p:nvPr/>
        </p:nvSpPr>
        <p:spPr>
          <a:xfrm>
            <a:off x="4740275" y="1878013"/>
            <a:ext cx="18192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x+y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≤0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750" y="373063"/>
            <a:ext cx="5770563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0" hangingPunct="0">
              <a:buClrTx/>
              <a:buSzTx/>
              <a:buFontTx/>
            </a:pPr>
            <a:r>
              <a:rPr kumimoji="0" lang="zh-CN" altLang="en-US" sz="4400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n-cs"/>
                <a:sym typeface="宋体" panose="02010600030101010101" pitchFamily="2" charset="-122"/>
              </a:rPr>
              <a:t>三、</a:t>
            </a:r>
            <a:r>
              <a:rPr kumimoji="0" lang="zh-CN" altLang="en-US" sz="4400" kern="1200" cap="none" spc="0" normalizeH="0" baseline="0" noProof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n-cs"/>
                <a:sym typeface="宋体" panose="02010600030101010101" pitchFamily="2" charset="-122"/>
              </a:rPr>
              <a:t>不等式概念的理解</a:t>
            </a:r>
            <a:endParaRPr kumimoji="0" lang="zh-CN" altLang="en-US" sz="4400" kern="1200" cap="none" spc="0" normalizeH="0" baseline="0" noProof="1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8" name="文本框 5"/>
          <p:cNvSpPr txBox="1"/>
          <p:nvPr/>
        </p:nvSpPr>
        <p:spPr>
          <a:xfrm>
            <a:off x="3230563" y="1878013"/>
            <a:ext cx="1606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2x+1&gt;x,</a:t>
            </a:r>
            <a:endParaRPr lang="en-US" altLang="zh-CN" sz="32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299" name="对象 15"/>
          <p:cNvGraphicFramePr>
            <a:graphicFrameLocks noChangeAspect="1"/>
          </p:cNvGraphicFramePr>
          <p:nvPr/>
        </p:nvGraphicFramePr>
        <p:xfrm>
          <a:off x="6450013" y="1781175"/>
          <a:ext cx="10175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44500" imgH="393700" progId="Equation.3">
                  <p:embed/>
                </p:oleObj>
              </mc:Choice>
              <mc:Fallback>
                <p:oleObj name="" r:id="rId1" imgW="444500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50013" y="1781175"/>
                        <a:ext cx="1017587" cy="819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566025" y="1878013"/>
            <a:ext cx="7270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 animBg="1"/>
      <p:bldP spid="35847" grpId="0"/>
      <p:bldP spid="35848" grpId="0" bldLvl="0" animBg="1"/>
      <p:bldP spid="15363" grpId="0"/>
      <p:bldP spid="2" grpId="0"/>
    </p:bldLst>
  </p:timing>
</p:sld>
</file>

<file path=ppt/tags/tag1.xml><?xml version="1.0" encoding="utf-8"?>
<p:tagLst xmlns:p="http://schemas.openxmlformats.org/presentationml/2006/main">
  <p:tag name="commondata" val="eyJoZGlkIjoiZGQxYWFjMjMwZjM3ZjZmOWYzNzdhMGRiMGYxOTZkMD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1734</Words>
  <Application>WPS 演示</Application>
  <PresentationFormat>全屏显示(4:3)</PresentationFormat>
  <Paragraphs>280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黑体</vt:lpstr>
      <vt:lpstr>Tahoma</vt:lpstr>
      <vt:lpstr>华文行楷</vt:lpstr>
      <vt:lpstr>Times New Roman</vt:lpstr>
      <vt:lpstr>Comic Sans MS</vt:lpstr>
      <vt:lpstr>隶书</vt:lpstr>
      <vt:lpstr>华文中宋</vt:lpstr>
      <vt:lpstr>Arial Unicode MS</vt:lpstr>
      <vt:lpstr>Calibri</vt:lpstr>
      <vt:lpstr>华文宋体</vt:lpstr>
      <vt:lpstr>华文仿宋</vt:lpstr>
      <vt:lpstr>华文彩云</vt:lpstr>
      <vt:lpstr>华文楷体</vt:lpstr>
      <vt:lpstr>华文新魏</vt:lpstr>
      <vt:lpstr>1_默认设计模板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叶子</cp:lastModifiedBy>
  <cp:revision>58</cp:revision>
  <cp:lastPrinted>2017-09-14T02:28:00Z</cp:lastPrinted>
  <dcterms:created xsi:type="dcterms:W3CDTF">2017-09-14T02:23:00Z</dcterms:created>
  <dcterms:modified xsi:type="dcterms:W3CDTF">2023-12-23T12:56:34Z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6F7F92DC3E0749D6B5234D53C7A84BE1_13</vt:lpwstr>
  </property>
</Properties>
</file>