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19"/>
  </p:handoutMasterIdLst>
  <p:sldIdLst>
    <p:sldId id="274" r:id="rId3"/>
    <p:sldId id="429" r:id="rId4"/>
    <p:sldId id="370" r:id="rId5"/>
    <p:sldId id="431" r:id="rId7"/>
    <p:sldId id="372" r:id="rId8"/>
    <p:sldId id="432" r:id="rId9"/>
    <p:sldId id="374" r:id="rId10"/>
    <p:sldId id="434" r:id="rId11"/>
    <p:sldId id="433" r:id="rId12"/>
    <p:sldId id="369" r:id="rId13"/>
    <p:sldId id="312" r:id="rId14"/>
    <p:sldId id="387" r:id="rId15"/>
    <p:sldId id="313" r:id="rId16"/>
    <p:sldId id="314" r:id="rId17"/>
    <p:sldId id="394" r:id="rId18"/>
  </p:sldIdLst>
  <p:sldSz cx="12192000" cy="6858000"/>
  <p:notesSz cx="9144000" cy="6858000"/>
  <p:custDataLst>
    <p:tags r:id="rId24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" userDrawn="1">
          <p15:clr>
            <a:srgbClr val="A4A3A4"/>
          </p15:clr>
        </p15:guide>
        <p15:guide id="2" orient="horz" pos="4320" userDrawn="1">
          <p15:clr>
            <a:srgbClr val="A4A3A4"/>
          </p15:clr>
        </p15:guide>
        <p15:guide id="3" orient="horz" pos="3319" userDrawn="1">
          <p15:clr>
            <a:srgbClr val="A4A3A4"/>
          </p15:clr>
        </p15:guide>
        <p15:guide id="4" orient="horz" pos="2725" userDrawn="1">
          <p15:clr>
            <a:srgbClr val="A4A3A4"/>
          </p15:clr>
        </p15:guide>
        <p15:guide id="5" orient="horz" pos="1976" userDrawn="1">
          <p15:clr>
            <a:srgbClr val="A4A3A4"/>
          </p15:clr>
        </p15:guide>
        <p15:guide id="6" pos="3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3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708" y="114"/>
      </p:cViewPr>
      <p:guideLst>
        <p:guide orient="horz" pos="71"/>
        <p:guide orient="horz" pos="4320"/>
        <p:guide orient="horz" pos="3319"/>
        <p:guide orient="horz" pos="2725"/>
        <p:guide orient="horz" pos="1976"/>
        <p:guide pos="3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gs" Target="tags/tag82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38.wmf"/><Relationship Id="rId8" Type="http://schemas.openxmlformats.org/officeDocument/2006/relationships/image" Target="../media/image33.wmf"/><Relationship Id="rId7" Type="http://schemas.openxmlformats.org/officeDocument/2006/relationships/image" Target="../media/image32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0" Type="http://schemas.openxmlformats.org/officeDocument/2006/relationships/image" Target="../media/image40.wmf"/><Relationship Id="rId1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1F7932-C6AE-40A1-B6FA-C5F5B1FEBB2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652EF-4544-4093-871B-25305319A6C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EC895C-9A98-4DE3-834F-4F1D4FF740B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A6E2-CD39-4BA2-A9B4-E9E5128CBE2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AA010-B11A-4E6A-AA38-9F2AE900942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FFA1A-D0B4-4265-96FA-DC2DDE5F74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5FCF3F-3A40-4CDD-BF43-128F813AC02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3FF4C-BB62-49AB-B1EF-5892AD91698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D7F18-6211-4DD6-B170-033515E48EA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F29208-2B95-4501-8097-7C00C782E40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143EC-DE47-4C27-8B88-1E4DDF8FFBC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38AD0A-3957-449F-B4D8-B319C8C104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2F3941-DFB8-4418-A5BB-7D6DD72F53FC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D9F4B1-00C0-4327-B5B6-ED01D2C4E40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78C3CA-CBC9-4733-87F7-BFEDA09160B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EC285-00DF-4744-8B5E-80B60411976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1C0AB4-D84A-4327-A8BC-70DE83E0B027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EF645-6846-42A7-86F7-C200F704170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E0252-ECF1-4104-9C35-300D8CADD3C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462A24-5B99-492F-B19C-FE11DFEC91A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4D908B-BFA8-4126-8B73-F825AE93A50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37C3C-522F-4D43-AC78-EC28CF104A2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BF5E8AB-654F-4267-BE6E-C23F9561EEEC}" type="datetimeFigureOut">
              <a:rPr lang="zh-CN" altLang="en-US"/>
            </a:fld>
            <a:endParaRPr lang="zh-CN" altLang="en-US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C7E2100-9FB6-423B-92F0-E204CA9CA4C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8" Type="http://schemas.openxmlformats.org/officeDocument/2006/relationships/slideLayout" Target="../slideLayouts/slideLayout7.xml"/><Relationship Id="rId17" Type="http://schemas.openxmlformats.org/officeDocument/2006/relationships/image" Target="../media/image2.png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png"/><Relationship Id="rId8" Type="http://schemas.openxmlformats.org/officeDocument/2006/relationships/image" Target="../media/image17.png"/><Relationship Id="rId7" Type="http://schemas.openxmlformats.org/officeDocument/2006/relationships/tags" Target="../tags/tag63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.bin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1" Type="http://schemas.openxmlformats.org/officeDocument/2006/relationships/vmlDrawing" Target="../drawings/vmlDrawing1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image" Target="../media/image20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.bin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7" Type="http://schemas.openxmlformats.org/officeDocument/2006/relationships/vmlDrawing" Target="../drawings/vmlDrawing2.vml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22.wmf"/><Relationship Id="rId14" Type="http://schemas.openxmlformats.org/officeDocument/2006/relationships/oleObject" Target="../embeddings/oleObject5.bin"/><Relationship Id="rId13" Type="http://schemas.openxmlformats.org/officeDocument/2006/relationships/tags" Target="../tags/tag69.xml"/><Relationship Id="rId12" Type="http://schemas.openxmlformats.org/officeDocument/2006/relationships/image" Target="../media/image21.wmf"/><Relationship Id="rId11" Type="http://schemas.openxmlformats.org/officeDocument/2006/relationships/oleObject" Target="../embeddings/oleObject4.bin"/><Relationship Id="rId10" Type="http://schemas.openxmlformats.org/officeDocument/2006/relationships/tags" Target="../tags/tag68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27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2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5.png"/><Relationship Id="rId34" Type="http://schemas.openxmlformats.org/officeDocument/2006/relationships/vmlDrawing" Target="../drawings/vmlDrawing3.vml"/><Relationship Id="rId33" Type="http://schemas.openxmlformats.org/officeDocument/2006/relationships/slideLayout" Target="../slideLayouts/slideLayout7.xml"/><Relationship Id="rId32" Type="http://schemas.openxmlformats.org/officeDocument/2006/relationships/image" Target="../media/image40.wmf"/><Relationship Id="rId31" Type="http://schemas.openxmlformats.org/officeDocument/2006/relationships/oleObject" Target="../embeddings/oleObject15.bin"/><Relationship Id="rId30" Type="http://schemas.openxmlformats.org/officeDocument/2006/relationships/tags" Target="../tags/tag72.xml"/><Relationship Id="rId3" Type="http://schemas.openxmlformats.org/officeDocument/2006/relationships/image" Target="../media/image24.png"/><Relationship Id="rId29" Type="http://schemas.openxmlformats.org/officeDocument/2006/relationships/tags" Target="../tags/tag71.xml"/><Relationship Id="rId28" Type="http://schemas.openxmlformats.org/officeDocument/2006/relationships/image" Target="../media/image39.png"/><Relationship Id="rId27" Type="http://schemas.openxmlformats.org/officeDocument/2006/relationships/image" Target="../media/image38.wmf"/><Relationship Id="rId26" Type="http://schemas.openxmlformats.org/officeDocument/2006/relationships/oleObject" Target="../embeddings/oleObject14.bin"/><Relationship Id="rId25" Type="http://schemas.openxmlformats.org/officeDocument/2006/relationships/tags" Target="../tags/tag70.xml"/><Relationship Id="rId24" Type="http://schemas.openxmlformats.org/officeDocument/2006/relationships/image" Target="../media/image37.png"/><Relationship Id="rId23" Type="http://schemas.openxmlformats.org/officeDocument/2006/relationships/image" Target="../media/image36.png"/><Relationship Id="rId22" Type="http://schemas.openxmlformats.org/officeDocument/2006/relationships/image" Target="../media/image35.png"/><Relationship Id="rId21" Type="http://schemas.openxmlformats.org/officeDocument/2006/relationships/image" Target="../media/image34.png"/><Relationship Id="rId20" Type="http://schemas.openxmlformats.org/officeDocument/2006/relationships/image" Target="../media/image33.wmf"/><Relationship Id="rId2" Type="http://schemas.openxmlformats.org/officeDocument/2006/relationships/image" Target="../media/image23.png"/><Relationship Id="rId19" Type="http://schemas.openxmlformats.org/officeDocument/2006/relationships/oleObject" Target="../embeddings/oleObject13.bin"/><Relationship Id="rId18" Type="http://schemas.openxmlformats.org/officeDocument/2006/relationships/image" Target="../media/image32.wmf"/><Relationship Id="rId17" Type="http://schemas.openxmlformats.org/officeDocument/2006/relationships/oleObject" Target="../embeddings/oleObject12.bin"/><Relationship Id="rId16" Type="http://schemas.openxmlformats.org/officeDocument/2006/relationships/image" Target="../media/image31.wmf"/><Relationship Id="rId15" Type="http://schemas.openxmlformats.org/officeDocument/2006/relationships/oleObject" Target="../embeddings/oleObject11.bin"/><Relationship Id="rId14" Type="http://schemas.openxmlformats.org/officeDocument/2006/relationships/image" Target="../media/image30.wmf"/><Relationship Id="rId13" Type="http://schemas.openxmlformats.org/officeDocument/2006/relationships/oleObject" Target="../embeddings/oleObject10.bin"/><Relationship Id="rId12" Type="http://schemas.openxmlformats.org/officeDocument/2006/relationships/image" Target="../media/image29.wmf"/><Relationship Id="rId11" Type="http://schemas.openxmlformats.org/officeDocument/2006/relationships/oleObject" Target="../embeddings/oleObject9.bin"/><Relationship Id="rId10" Type="http://schemas.openxmlformats.org/officeDocument/2006/relationships/image" Target="../media/image28.wmf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8" Type="http://schemas.openxmlformats.org/officeDocument/2006/relationships/image" Target="../media/image42.png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image" Target="../media/image41.png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7" Type="http://schemas.openxmlformats.org/officeDocument/2006/relationships/vmlDrawing" Target="../drawings/vmlDrawing4.vml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46.png"/><Relationship Id="rId14" Type="http://schemas.openxmlformats.org/officeDocument/2006/relationships/image" Target="../media/image45.png"/><Relationship Id="rId13" Type="http://schemas.openxmlformats.org/officeDocument/2006/relationships/image" Target="../media/image44.wmf"/><Relationship Id="rId12" Type="http://schemas.openxmlformats.org/officeDocument/2006/relationships/oleObject" Target="../embeddings/oleObject17.bin"/><Relationship Id="rId11" Type="http://schemas.openxmlformats.org/officeDocument/2006/relationships/tags" Target="../tags/tag78.xml"/><Relationship Id="rId10" Type="http://schemas.openxmlformats.org/officeDocument/2006/relationships/image" Target="../media/image43.wmf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8.png"/><Relationship Id="rId3" Type="http://schemas.openxmlformats.org/officeDocument/2006/relationships/image" Target="../media/image47.wmf"/><Relationship Id="rId2" Type="http://schemas.openxmlformats.org/officeDocument/2006/relationships/oleObject" Target="../embeddings/oleObject18.bin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image" Target="../media/image52.png"/><Relationship Id="rId7" Type="http://schemas.openxmlformats.org/officeDocument/2006/relationships/tags" Target="../tags/tag80.x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50.png"/><Relationship Id="rId3" Type="http://schemas.openxmlformats.org/officeDocument/2006/relationships/image" Target="../media/image49.png"/><Relationship Id="rId2" Type="http://schemas.openxmlformats.org/officeDocument/2006/relationships/tags" Target="../tags/tag79.xml"/><Relationship Id="rId11" Type="http://schemas.openxmlformats.org/officeDocument/2006/relationships/vmlDrawing" Target="../drawings/vmlDrawing6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9" Type="http://schemas.openxmlformats.org/officeDocument/2006/relationships/slideLayout" Target="../slideLayouts/slideLayout7.xml"/><Relationship Id="rId18" Type="http://schemas.openxmlformats.org/officeDocument/2006/relationships/image" Target="../media/image7.png"/><Relationship Id="rId17" Type="http://schemas.openxmlformats.org/officeDocument/2006/relationships/tags" Target="../tags/tag34.xml"/><Relationship Id="rId16" Type="http://schemas.openxmlformats.org/officeDocument/2006/relationships/image" Target="../media/image6.png"/><Relationship Id="rId15" Type="http://schemas.openxmlformats.org/officeDocument/2006/relationships/tags" Target="../tags/tag33.xml"/><Relationship Id="rId14" Type="http://schemas.openxmlformats.org/officeDocument/2006/relationships/image" Target="../media/image4.png"/><Relationship Id="rId13" Type="http://schemas.openxmlformats.org/officeDocument/2006/relationships/tags" Target="../tags/tag32.xml"/><Relationship Id="rId12" Type="http://schemas.openxmlformats.org/officeDocument/2006/relationships/tags" Target="../tags/tag31.xml"/><Relationship Id="rId11" Type="http://schemas.openxmlformats.org/officeDocument/2006/relationships/tags" Target="../tags/tag30.xml"/><Relationship Id="rId10" Type="http://schemas.openxmlformats.org/officeDocument/2006/relationships/tags" Target="../tags/tag29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tags" Target="../tags/tag35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43.xml"/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48.xml"/><Relationship Id="rId13" Type="http://schemas.openxmlformats.org/officeDocument/2006/relationships/tags" Target="../tags/tag47.xml"/><Relationship Id="rId12" Type="http://schemas.openxmlformats.org/officeDocument/2006/relationships/tags" Target="../tags/tag46.xml"/><Relationship Id="rId11" Type="http://schemas.openxmlformats.org/officeDocument/2006/relationships/tags" Target="../tags/tag45.xml"/><Relationship Id="rId10" Type="http://schemas.openxmlformats.org/officeDocument/2006/relationships/tags" Target="../tags/tag44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image" Target="../media/image10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/>
          <p:cNvSpPr txBox="1"/>
          <p:nvPr>
            <p:custDataLst>
              <p:tags r:id="rId2"/>
            </p:custDataLst>
          </p:nvPr>
        </p:nvSpPr>
        <p:spPr>
          <a:xfrm>
            <a:off x="1901508" y="2261553"/>
            <a:ext cx="8170862" cy="126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4400" b="1" spc="30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7.2 </a:t>
            </a:r>
            <a:r>
              <a:rPr lang="zh-CN" altLang="en-US" sz="4400" b="1" spc="30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endParaRPr lang="en-US" altLang="zh-CN" sz="4400" b="1" spc="300" smtClean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3200" b="1" spc="300" smtClean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9" name="组合 58"/>
          <p:cNvGrpSpPr/>
          <p:nvPr>
            <p:custDataLst>
              <p:tags r:id="rId3"/>
            </p:custDataLst>
          </p:nvPr>
        </p:nvGrpSpPr>
        <p:grpSpPr>
          <a:xfrm>
            <a:off x="2938780" y="3453130"/>
            <a:ext cx="6493510" cy="361950"/>
            <a:chOff x="4154888" y="3453573"/>
            <a:chExt cx="3846874" cy="361046"/>
          </a:xfrm>
        </p:grpSpPr>
        <p:cxnSp>
          <p:nvCxnSpPr>
            <p:cNvPr id="21" name="直接连接符 20"/>
            <p:cNvCxnSpPr/>
            <p:nvPr>
              <p:custDataLst>
                <p:tags r:id="rId4"/>
              </p:custDataLst>
            </p:nvPr>
          </p:nvCxnSpPr>
          <p:spPr>
            <a:xfrm>
              <a:off x="4154888" y="3453573"/>
              <a:ext cx="3846874" cy="0"/>
            </a:xfrm>
            <a:prstGeom prst="line">
              <a:avLst/>
            </a:prstGeom>
            <a:ln w="25400">
              <a:solidFill>
                <a:srgbClr val="04487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等腰三角形 27"/>
            <p:cNvSpPr/>
            <p:nvPr>
              <p:custDataLst>
                <p:tags r:id="rId5"/>
              </p:custDataLst>
            </p:nvPr>
          </p:nvSpPr>
          <p:spPr>
            <a:xfrm flipV="1">
              <a:off x="5872725" y="3459907"/>
              <a:ext cx="411201" cy="354712"/>
            </a:xfrm>
            <a:prstGeom prst="triangle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</p:grpSp>
      <p:sp>
        <p:nvSpPr>
          <p:cNvPr id="9" name="矩形 8"/>
          <p:cNvSpPr/>
          <p:nvPr>
            <p:custDataLst>
              <p:tags r:id="rId6"/>
            </p:custDataLst>
          </p:nvPr>
        </p:nvSpPr>
        <p:spPr>
          <a:xfrm>
            <a:off x="1617345" y="2261870"/>
            <a:ext cx="8956675" cy="2382838"/>
          </a:xfrm>
          <a:prstGeom prst="rect">
            <a:avLst/>
          </a:prstGeom>
          <a:noFill/>
          <a:ln w="25400">
            <a:solidFill>
              <a:srgbClr val="0448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 spc="30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第</a:t>
            </a:r>
            <a:r>
              <a:rPr lang="en-US" altLang="zh-CN" sz="2800" b="1" spc="30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800" b="1" spc="300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课时 排列与排列数公式</a:t>
            </a:r>
            <a:endParaRPr lang="zh-CN" altLang="en-US" sz="2800" b="1" spc="300" smtClean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800" b="1" spc="300" smtClean="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3" name="组合 42"/>
          <p:cNvGrpSpPr/>
          <p:nvPr>
            <p:custDataLst>
              <p:tags r:id="rId7"/>
            </p:custDataLst>
          </p:nvPr>
        </p:nvGrpSpPr>
        <p:grpSpPr>
          <a:xfrm>
            <a:off x="10290175" y="4325938"/>
            <a:ext cx="1109663" cy="1130300"/>
            <a:chOff x="2666985" y="682103"/>
            <a:chExt cx="1109138" cy="1131217"/>
          </a:xfrm>
        </p:grpSpPr>
        <p:sp>
          <p:nvSpPr>
            <p:cNvPr id="40" name="矩形 39"/>
            <p:cNvSpPr/>
            <p:nvPr>
              <p:custDataLst>
                <p:tags r:id="rId8"/>
              </p:custDataLst>
            </p:nvPr>
          </p:nvSpPr>
          <p:spPr>
            <a:xfrm>
              <a:off x="2841527" y="858458"/>
              <a:ext cx="769574" cy="768973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  <p:sp>
          <p:nvSpPr>
            <p:cNvPr id="41" name="矩形 40"/>
            <p:cNvSpPr/>
            <p:nvPr>
              <p:custDataLst>
                <p:tags r:id="rId9"/>
              </p:custDataLst>
            </p:nvPr>
          </p:nvSpPr>
          <p:spPr>
            <a:xfrm>
              <a:off x="2666985" y="682103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  <p:sp>
          <p:nvSpPr>
            <p:cNvPr id="42" name="矩形 41"/>
            <p:cNvSpPr/>
            <p:nvPr>
              <p:custDataLst>
                <p:tags r:id="rId10"/>
              </p:custDataLst>
            </p:nvPr>
          </p:nvSpPr>
          <p:spPr>
            <a:xfrm>
              <a:off x="3217587" y="1254067"/>
              <a:ext cx="558536" cy="559253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44" name="组合 43"/>
          <p:cNvGrpSpPr/>
          <p:nvPr>
            <p:custDataLst>
              <p:tags r:id="rId11"/>
            </p:custDataLst>
          </p:nvPr>
        </p:nvGrpSpPr>
        <p:grpSpPr>
          <a:xfrm>
            <a:off x="792163" y="1462088"/>
            <a:ext cx="1109662" cy="1131887"/>
            <a:chOff x="2666985" y="682103"/>
            <a:chExt cx="1109138" cy="1131217"/>
          </a:xfrm>
        </p:grpSpPr>
        <p:sp>
          <p:nvSpPr>
            <p:cNvPr id="45" name="矩形 44"/>
            <p:cNvSpPr/>
            <p:nvPr>
              <p:custDataLst>
                <p:tags r:id="rId12"/>
              </p:custDataLst>
            </p:nvPr>
          </p:nvSpPr>
          <p:spPr>
            <a:xfrm>
              <a:off x="2841528" y="858211"/>
              <a:ext cx="769573" cy="769482"/>
            </a:xfrm>
            <a:prstGeom prst="rect">
              <a:avLst/>
            </a:prstGeom>
            <a:solidFill>
              <a:srgbClr val="0448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  <p:sp>
          <p:nvSpPr>
            <p:cNvPr id="46" name="矩形 45"/>
            <p:cNvSpPr/>
            <p:nvPr>
              <p:custDataLst>
                <p:tags r:id="rId13"/>
              </p:custDataLst>
            </p:nvPr>
          </p:nvSpPr>
          <p:spPr>
            <a:xfrm>
              <a:off x="2666985" y="682103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  <p:sp>
          <p:nvSpPr>
            <p:cNvPr id="47" name="矩形 46"/>
            <p:cNvSpPr/>
            <p:nvPr>
              <p:custDataLst>
                <p:tags r:id="rId14"/>
              </p:custDataLst>
            </p:nvPr>
          </p:nvSpPr>
          <p:spPr>
            <a:xfrm>
              <a:off x="3217587" y="1254851"/>
              <a:ext cx="558536" cy="558469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/>
            </a:p>
          </p:txBody>
        </p:sp>
      </p:grpSp>
      <p:sp>
        <p:nvSpPr>
          <p:cNvPr id="53" name="矩形 52"/>
          <p:cNvSpPr/>
          <p:nvPr>
            <p:custDataLst>
              <p:tags r:id="rId15"/>
            </p:custDataLst>
          </p:nvPr>
        </p:nvSpPr>
        <p:spPr>
          <a:xfrm>
            <a:off x="10439400" y="6523355"/>
            <a:ext cx="1752600" cy="334645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2" name="文本框 1"/>
          <p:cNvSpPr txBox="1"/>
          <p:nvPr>
            <p:custDataLst>
              <p:tags r:id="rId16"/>
            </p:custDataLst>
          </p:nvPr>
        </p:nvSpPr>
        <p:spPr>
          <a:xfrm>
            <a:off x="2979420" y="1638300"/>
            <a:ext cx="6411595" cy="521970"/>
          </a:xfrm>
          <a:prstGeom prst="rect">
            <a:avLst/>
          </a:prstGeom>
          <a:blipFill dpi="0" rotWithShape="1">
            <a:blip r:embed="rId17"/>
            <a:stretch>
              <a:fillRect t="-45000"/>
            </a:stretch>
          </a:blip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800" b="1">
                <a:solidFill>
                  <a:srgbClr val="044875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高中数学选择性必修第二册  第七章</a:t>
            </a:r>
            <a:endParaRPr lang="zh-CN" altLang="en-US" sz="2800" b="1">
              <a:solidFill>
                <a:srgbClr val="044875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49615" y="5289550"/>
            <a:ext cx="2491740" cy="82994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/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常州市第五中学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>
                <a:latin typeface="Arial" panose="020B0604020202020204" pitchFamily="34" charset="0"/>
                <a:ea typeface="微软雅黑" panose="020B0503020204020204" pitchFamily="34" charset="-122"/>
              </a:rPr>
              <a:t>黄玲珊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文本框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783" y="488951"/>
            <a:ext cx="18906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概念建构</a:t>
            </a:r>
            <a:endParaRPr lang="zh-CN" altLang="en-US" sz="28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 userDrawn="1">
            <p:custDataLst>
              <p:tags r:id="rId3"/>
            </p:custDataLst>
          </p:nvPr>
        </p:nvSpPr>
        <p:spPr>
          <a:xfrm>
            <a:off x="-20320" y="934720"/>
            <a:ext cx="11740515" cy="76200"/>
          </a:xfrm>
          <a:prstGeom prst="rect">
            <a:avLst/>
          </a:prstGeom>
          <a:solidFill>
            <a:srgbClr val="F08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8" rIns="121898" bIns="60948" anchor="ctr"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8A088"/>
              </a:solidFill>
            </a:endParaRP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681355" y="1267460"/>
            <a:ext cx="1143444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一般地，从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个不同元素中取出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m(m≤n)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个元素的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所有排列的个数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叫做从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个不同元素中取出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m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个元素的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</a:rPr>
              <a:t>排列数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，用符号      表示。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886315" y="2001520"/>
          <a:ext cx="649605" cy="649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5" imgW="228600" imgH="228600" progId="Equation.KSEE3">
                  <p:embed/>
                </p:oleObj>
              </mc:Choice>
              <mc:Fallback>
                <p:oleObj name="" r:id="rId5" imgW="2286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886315" y="2001520"/>
                        <a:ext cx="649605" cy="649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圆角矩形 56"/>
          <p:cNvSpPr>
            <a:spLocks noRot="1" noChangeAspect="1" noMove="1" noResize="1" noEditPoints="1" noAdjustHandles="1" noChangeArrowheads="1" noChangeShapeType="1" noTextEdit="1"/>
          </p:cNvSpPr>
          <p:nvPr>
            <p:custDataLst>
              <p:tags r:id="rId7"/>
            </p:custDataLst>
          </p:nvPr>
        </p:nvSpPr>
        <p:spPr>
          <a:xfrm>
            <a:off x="2822575" y="2827655"/>
            <a:ext cx="6249035" cy="996950"/>
          </a:xfrm>
          <a:prstGeom prst="roundRect">
            <a:avLst/>
          </a:prstGeom>
          <a:blipFill rotWithShape="1">
            <a:blip r:embed="rId8"/>
            <a:stretch>
              <a:fillRect l="-102" t="-637" r="-102" b="-637"/>
            </a:stretch>
          </a:blipFill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42285" y="4319905"/>
            <a:ext cx="5810250" cy="17653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363855" y="777875"/>
            <a:ext cx="116338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例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从</a:t>
            </a:r>
            <a:r>
              <a:rPr 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1</a:t>
            </a: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~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9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中取出</a:t>
            </a:r>
            <a:r>
              <a:rPr lang="en-US" altLang="zh-CN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4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个数字，可以组成多少个没有重复数字的四位数？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363855" y="2818765"/>
            <a:ext cx="116338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2800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变式</a:t>
            </a:r>
            <a:r>
              <a:rPr lang="zh-CN"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从</a:t>
            </a:r>
            <a:r>
              <a:rPr 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0</a:t>
            </a:r>
            <a:r>
              <a:rPr lang="zh-CN" altLang="en-US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~</a:t>
            </a:r>
            <a:r>
              <a:rPr lang="en-US" altLang="zh-CN" sz="2800">
                <a:latin typeface="Times New Roman" panose="02020603050405020304" charset="0"/>
                <a:cs typeface="Times New Roman" panose="02020603050405020304" charset="0"/>
                <a:sym typeface="+mn-ea"/>
              </a:rPr>
              <a:t>9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中取出</a:t>
            </a:r>
            <a:r>
              <a:rPr lang="en-US" altLang="zh-CN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4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个数字，可以组成多少个没有重复数字的四位数？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74110" y="1588770"/>
          <a:ext cx="4144645" cy="651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1536700" imgH="241300" progId="Equation.KSEE3">
                  <p:embed/>
                </p:oleObj>
              </mc:Choice>
              <mc:Fallback>
                <p:oleObj name="" r:id="rId4" imgW="15367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74110" y="1588770"/>
                        <a:ext cx="4144645" cy="651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54233" y="3551555"/>
          <a:ext cx="5184775" cy="735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6" imgW="1701800" imgH="241300" progId="Equation.KSEE3">
                  <p:embed/>
                </p:oleObj>
              </mc:Choice>
              <mc:Fallback>
                <p:oleObj name="" r:id="rId6" imgW="1701800" imgH="2413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54233" y="3551555"/>
                        <a:ext cx="5184775" cy="7353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Group 41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363855" y="3919220"/>
          <a:ext cx="3768090" cy="518795"/>
        </p:xfrm>
        <a:graphic>
          <a:graphicData uri="http://schemas.openxmlformats.org/drawingml/2006/table">
            <a:tbl>
              <a:tblPr/>
              <a:tblGrid>
                <a:gridCol w="921385"/>
                <a:gridCol w="945515"/>
                <a:gridCol w="941070"/>
                <a:gridCol w="960120"/>
              </a:tblGrid>
              <a:tr h="518795"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</a:pPr>
                      <a:r>
                        <a:rPr lang="zh-CN" altLang="en-US" sz="2800"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/>
                        </a:rPr>
                        <a:t>千位</a:t>
                      </a:r>
                      <a:endParaRPr lang="zh-CN" altLang="en-US" sz="2800">
                        <a:latin typeface="Times New Roman" panose="02020603050405020304" charset="0"/>
                        <a:ea typeface="黑体" panose="02010609060101010101" charset="-122"/>
                        <a:cs typeface="Times New Roman" panose="02020603050405020304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wrap="square">
                      <a:spAutoFit/>
                    </a:bodyPr>
                    <a:lstStyle>
                      <a:defPPr>
                        <a:defRPr lang="zh-CN"/>
                      </a:defPPr>
                      <a:lvl1pPr marL="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9144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3716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28800" indent="0" algn="l" defTabSz="914400" rtl="0" eaLnBrk="0" fontAlgn="base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kumimoji="0" lang="zh-CN" altLang="en-US" sz="1800" b="0" i="0" u="none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</a:pPr>
                      <a:r>
                        <a:rPr lang="zh-CN" altLang="en-US" sz="2800"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/>
                        </a:rPr>
                        <a:t>百位</a:t>
                      </a:r>
                      <a:endParaRPr lang="zh-CN" altLang="en-US" sz="2800">
                        <a:latin typeface="Times New Roman" panose="02020603050405020304" charset="0"/>
                        <a:ea typeface="黑体" panose="02010609060101010101" charset="-122"/>
                        <a:cs typeface="Times New Roman" panose="02020603050405020304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/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/>
                        </a:rPr>
                        <a:t>十位</a:t>
                      </a:r>
                      <a:endParaRPr lang="zh-CN" altLang="en-US" sz="2800">
                        <a:latin typeface="Times New Roman" panose="02020603050405020304" charset="0"/>
                        <a:ea typeface="黑体" panose="02010609060101010101" charset="-122"/>
                        <a:cs typeface="Times New Roman" panose="02020603050405020304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/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>
                          <a:latin typeface="Times New Roman" panose="02020603050405020304" charset="0"/>
                          <a:ea typeface="黑体" panose="02010609060101010101" charset="-122"/>
                          <a:cs typeface="Times New Roman" panose="02020603050405020304"/>
                        </a:rPr>
                        <a:t>个位</a:t>
                      </a:r>
                      <a:endParaRPr lang="zh-CN" altLang="en-US" sz="2800">
                        <a:latin typeface="Times New Roman" panose="02020603050405020304" charset="0"/>
                        <a:ea typeface="黑体" panose="02010609060101010101" charset="-122"/>
                        <a:cs typeface="Times New Roman" panose="02020603050405020304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miter lim="800000"/>
                    </a:lnL>
                    <a:lnR w="12700">
                      <a:solidFill>
                        <a:schemeClr val="tx1"/>
                      </a:solidFill>
                      <a:miter lim="800000"/>
                    </a:lnR>
                    <a:lnT w="12700">
                      <a:solidFill>
                        <a:schemeClr val="tx1"/>
                      </a:solidFill>
                      <a:miter lim="800000"/>
                    </a:lnT>
                    <a:lnB w="12700">
                      <a:solidFill>
                        <a:schemeClr val="tx1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2" name="组合 11"/>
          <p:cNvGrpSpPr/>
          <p:nvPr/>
        </p:nvGrpSpPr>
        <p:grpSpPr>
          <a:xfrm>
            <a:off x="1621155" y="4614545"/>
            <a:ext cx="1785620" cy="1200785"/>
            <a:chOff x="2553" y="7267"/>
            <a:chExt cx="2812" cy="1891"/>
          </a:xfrm>
        </p:grpSpPr>
        <p:grpSp>
          <p:nvGrpSpPr>
            <p:cNvPr id="11" name="组合 10"/>
            <p:cNvGrpSpPr/>
            <p:nvPr/>
          </p:nvGrpSpPr>
          <p:grpSpPr>
            <a:xfrm>
              <a:off x="2553" y="7267"/>
              <a:ext cx="2813" cy="878"/>
              <a:chOff x="15600" y="7162"/>
              <a:chExt cx="1820" cy="878"/>
            </a:xfrm>
          </p:grpSpPr>
          <p:cxnSp>
            <p:nvCxnSpPr>
              <p:cNvPr id="15" name="直接箭头连接符 14"/>
              <p:cNvCxnSpPr/>
              <p:nvPr>
                <p:custDataLst>
                  <p:tags r:id="rId9"/>
                </p:custDataLst>
              </p:nvPr>
            </p:nvCxnSpPr>
            <p:spPr>
              <a:xfrm flipH="1" flipV="1">
                <a:off x="15600" y="7162"/>
                <a:ext cx="837" cy="878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/>
              <p:cNvCxnSpPr/>
              <p:nvPr>
                <p:custDataLst>
                  <p:tags r:id="rId10"/>
                </p:custDataLst>
              </p:nvPr>
            </p:nvCxnSpPr>
            <p:spPr>
              <a:xfrm flipV="1">
                <a:off x="16452" y="7162"/>
                <a:ext cx="969" cy="831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9" name="对象 8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3453" y="8098"/>
            <a:ext cx="893" cy="10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" name="" r:id="rId11" imgW="203200" imgH="241300" progId="Equation.KSEE3">
                    <p:embed/>
                  </p:oleObj>
                </mc:Choice>
                <mc:Fallback>
                  <p:oleObj name="" r:id="rId11" imgW="203200" imgH="2413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453" y="8098"/>
                          <a:ext cx="893" cy="10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组合 6"/>
          <p:cNvGrpSpPr/>
          <p:nvPr/>
        </p:nvGrpSpPr>
        <p:grpSpPr>
          <a:xfrm>
            <a:off x="570865" y="4574540"/>
            <a:ext cx="566420" cy="1240790"/>
            <a:chOff x="899" y="7204"/>
            <a:chExt cx="892" cy="1954"/>
          </a:xfrm>
        </p:grpSpPr>
        <p:cxnSp>
          <p:nvCxnSpPr>
            <p:cNvPr id="14" name="直接箭头连接符 13"/>
            <p:cNvCxnSpPr/>
            <p:nvPr>
              <p:custDataLst>
                <p:tags r:id="rId13"/>
              </p:custDataLst>
            </p:nvPr>
          </p:nvCxnSpPr>
          <p:spPr>
            <a:xfrm flipH="1" flipV="1">
              <a:off x="1345" y="7204"/>
              <a:ext cx="0" cy="89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" name="对象 16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899" y="8098"/>
            <a:ext cx="893" cy="10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" name="" r:id="rId14" imgW="203200" imgH="241300" progId="Equation.KSEE3">
                    <p:embed/>
                  </p:oleObj>
                </mc:Choice>
                <mc:Fallback>
                  <p:oleObj name="" r:id="rId14" imgW="203200" imgH="241300" progId="Equation.KSEE3">
                    <p:embed/>
                    <p:pic>
                      <p:nvPicPr>
                        <p:cNvPr id="0" name="图片 1024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99" y="8098"/>
                          <a:ext cx="893" cy="106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文本框 18"/>
          <p:cNvSpPr txBox="1"/>
          <p:nvPr/>
        </p:nvSpPr>
        <p:spPr>
          <a:xfrm>
            <a:off x="8336280" y="4438015"/>
            <a:ext cx="263779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fontAlgn="auto"/>
            <a:r>
              <a:rPr lang="en-US" altLang="zh-CN" sz="2800" b="1">
                <a:solidFill>
                  <a:srgbClr val="FF0000"/>
                </a:solidFill>
                <a:sym typeface="+mn-ea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特殊</a:t>
            </a:r>
            <a:r>
              <a:rPr lang="en-US" altLang="zh-CN" sz="2800" b="1">
                <a:solidFill>
                  <a:srgbClr val="FF0000"/>
                </a:solidFill>
                <a:sym typeface="+mn-ea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优先原则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/>
              <p:cNvSpPr txBox="1"/>
              <p:nvPr/>
            </p:nvSpPr>
            <p:spPr>
              <a:xfrm>
                <a:off x="115570" y="497205"/>
                <a:ext cx="11424285" cy="460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把</a:t>
                </a:r>
                <a14:m>
                  <m:oMath xmlns:m="http://schemas.openxmlformats.org/officeDocument/2006/math">
                    <m:r>
                      <a:rPr lang="en-US" altLang="zh-CN" sz="2400" b="1" i="1">
                        <a:solidFill>
                          <a:srgbClr val="000000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  <a:cs typeface="Cambria Math" panose="02040503050406030204" charset="0"/>
                        <a:sym typeface="+mn-ea"/>
                      </a:rPr>
                      <m:t>𝒏</m:t>
                    </m:r>
                  </m:oMath>
                </a14:m>
                <a:r>
                  <a:rPr lang="zh-CN" altLang="en-US" sz="24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个不同元素</a:t>
                </a:r>
                <a:r>
                  <a:rPr lang="zh-CN" altLang="en-US" sz="2400" b="1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全部取出</a:t>
                </a:r>
                <a:r>
                  <a:rPr lang="zh-CN" altLang="en-US" sz="24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的一个排列，叫做 </a:t>
                </a:r>
                <a14:m>
                  <m:oMath xmlns:m="http://schemas.openxmlformats.org/officeDocument/2006/math">
                    <m:r>
                      <a:rPr lang="en-US" altLang="zh-CN" sz="2400" b="1" i="1">
                        <a:solidFill>
                          <a:srgbClr val="000000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  <a:cs typeface="Cambria Math" panose="02040503050406030204" charset="0"/>
                        <a:sym typeface="+mn-ea"/>
                      </a:rPr>
                      <m:t>𝒏</m:t>
                    </m:r>
                  </m:oMath>
                </a14:m>
                <a:r>
                  <a:rPr lang="zh-CN" altLang="en-US" sz="24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个元素的一个</a:t>
                </a:r>
                <a:r>
                  <a:rPr lang="zh-CN" altLang="en-US" sz="2400" b="1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全排列</a:t>
                </a:r>
                <a:r>
                  <a:rPr lang="en-US" altLang="zh-CN" sz="2400" b="1">
                    <a:solidFill>
                      <a:srgbClr val="00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.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这时</a:t>
                </a:r>
                <a14:m>
                  <m:oMath xmlns:m="http://schemas.openxmlformats.org/officeDocument/2006/math">
                    <m:r>
                      <a:rPr lang="en-US" altLang="zh-CN" sz="2400" b="1" i="1">
                        <a:latin typeface="Cambria Math" panose="02040503050406030204" charset="0"/>
                        <a:ea typeface="微软雅黑" panose="020B0503020204020204" pitchFamily="34" charset="-122"/>
                        <a:cs typeface="Cambria Math" panose="02040503050406030204" charset="0"/>
                        <a:sym typeface="+mn-ea"/>
                      </a:rPr>
                      <m:t>𝒎</m:t>
                    </m:r>
                    <m:r>
                      <a:rPr lang="en-US" altLang="zh-CN" sz="2400" b="1" i="1">
                        <a:latin typeface="Cambria Math" panose="02040503050406030204" charset="0"/>
                        <a:ea typeface="微软雅黑" panose="020B0503020204020204" pitchFamily="34" charset="-122"/>
                        <a:cs typeface="Cambria Math" panose="02040503050406030204" charset="0"/>
                        <a:sym typeface="+mn-ea"/>
                      </a:rPr>
                      <m:t>＝</m:t>
                    </m:r>
                    <m:r>
                      <a:rPr lang="en-US" altLang="zh-CN" sz="2400" b="1" i="1">
                        <a:latin typeface="Cambria Math" panose="02040503050406030204" charset="0"/>
                        <a:ea typeface="微软雅黑" panose="020B0503020204020204" pitchFamily="34" charset="-122"/>
                        <a:cs typeface="Cambria Math" panose="02040503050406030204" charset="0"/>
                        <a:sym typeface="+mn-ea"/>
                      </a:rPr>
                      <m:t>𝒏</m:t>
                    </m:r>
                  </m:oMath>
                </a14:m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，</a:t>
                </a:r>
                <a:endPara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endParaRPr>
              </a:p>
            </p:txBody>
          </p:sp>
        </mc:Choice>
        <mc:Fallback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70" y="497205"/>
                <a:ext cx="11424285" cy="4603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圆角矩形 12"/>
              <p:cNvSpPr/>
              <p:nvPr/>
            </p:nvSpPr>
            <p:spPr>
              <a:xfrm>
                <a:off x="1672590" y="4465955"/>
                <a:ext cx="8847455" cy="589915"/>
              </a:xfrm>
              <a:prstGeom prst="round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chemeClr val="lt1"/>
                    </a:solidFill>
                  </a14:hiddenFill>
                </a:ext>
              </a:extLst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zh-CN" alt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</m:ctrlPr>
                        </m:sSubSupPr>
                        <m:e>
                          <m:r>
                            <a:rPr lang="zh-CN" altLang="en-US" sz="2800" b="1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zh-CN" sz="2800" b="1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  <m:t>𝒏</m:t>
                          </m:r>
                        </m:sub>
                        <m:sup>
                          <m:r>
                            <a:rPr lang="en-US" altLang="zh-CN" sz="2800" b="1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  <m:t>𝒏</m:t>
                          </m:r>
                        </m:sup>
                      </m:sSubSup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=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×(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−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)×(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−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𝟐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)×...×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𝟑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×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𝟐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×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𝟏</m:t>
                      </m:r>
                    </m:oMath>
                  </m:oMathPara>
                </a14:m>
                <a:endParaRPr lang="en-US" altLang="zh-CN" sz="2800" b="1" i="1" smtClean="0">
                  <a:solidFill>
                    <a:srgbClr val="FF0000"/>
                  </a:solidFill>
                  <a:latin typeface="Cambria Math" panose="02040503050406030204" charset="0"/>
                  <a:ea typeface="MS Mincho" panose="02020609040205080304" charset="-128"/>
                  <a:cs typeface="Cambria Math" panose="02040503050406030204" charset="0"/>
                  <a:sym typeface="+mn-ea"/>
                </a:endParaRPr>
              </a:p>
            </p:txBody>
          </p:sp>
        </mc:Choice>
        <mc:Fallback>
          <p:sp>
            <p:nvSpPr>
              <p:cNvPr id="13" name="圆角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590" y="4465955"/>
                <a:ext cx="8847455" cy="589915"/>
              </a:xfrm>
              <a:prstGeom prst="roundRect">
                <a:avLst/>
              </a:prstGeom>
              <a:blipFill rotWithShape="1">
                <a:blip r:embed="rId3"/>
                <a:stretch>
                  <a:fillRect l="-72" t="-1076" r="-72" b="-1076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chemeClr val="lt1"/>
                    </a:solidFill>
                  </a14:hiddenFill>
                </a:ext>
              </a:extLst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rcRect l="35312" t="-5190"/>
          <a:stretch>
            <a:fillRect/>
          </a:stretch>
        </p:blipFill>
        <p:spPr>
          <a:xfrm>
            <a:off x="2814955" y="5408930"/>
            <a:ext cx="5800090" cy="527685"/>
          </a:xfrm>
          <a:prstGeom prst="rect">
            <a:avLst/>
          </a:prstGeom>
        </p:spPr>
      </p:pic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1680" y="957580"/>
          <a:ext cx="941705" cy="639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5" imgW="355600" imgH="241300" progId="Equation.KSEE3">
                  <p:embed/>
                </p:oleObj>
              </mc:Choice>
              <mc:Fallback>
                <p:oleObj name="" r:id="rId5" imgW="355600" imgH="2413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1680" y="957580"/>
                        <a:ext cx="941705" cy="639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09148" y="1057593"/>
          <a:ext cx="137922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520700" imgH="177165" progId="Equation.KSEE3">
                  <p:embed/>
                </p:oleObj>
              </mc:Choice>
              <mc:Fallback>
                <p:oleObj name="" r:id="rId7" imgW="520700" imgH="177165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09148" y="1057593"/>
                        <a:ext cx="137922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1680" y="1810068"/>
          <a:ext cx="908685" cy="605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9" imgW="342900" imgH="228600" progId="Equation.KSEE3">
                  <p:embed/>
                </p:oleObj>
              </mc:Choice>
              <mc:Fallback>
                <p:oleObj name="" r:id="rId9" imgW="342900" imgH="2286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41680" y="1810068"/>
                        <a:ext cx="908685" cy="605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070668" y="1797368"/>
          <a:ext cx="19177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11" imgW="723900" imgH="177165" progId="Equation.KSEE3">
                  <p:embed/>
                </p:oleObj>
              </mc:Choice>
              <mc:Fallback>
                <p:oleObj name="" r:id="rId11" imgW="723900" imgH="177165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70668" y="1797368"/>
                        <a:ext cx="19177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1680" y="2583181"/>
          <a:ext cx="908685" cy="639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13" imgW="342900" imgH="241300" progId="Equation.KSEE3">
                  <p:embed/>
                </p:oleObj>
              </mc:Choice>
              <mc:Fallback>
                <p:oleObj name="" r:id="rId13" imgW="342900" imgH="2413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41680" y="2583181"/>
                        <a:ext cx="908685" cy="639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532188" y="2667953"/>
          <a:ext cx="245618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5" imgW="927100" imgH="177165" progId="Equation.KSEE3">
                  <p:embed/>
                </p:oleObj>
              </mc:Choice>
              <mc:Fallback>
                <p:oleObj name="" r:id="rId15" imgW="927100" imgH="177165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532188" y="2667953"/>
                        <a:ext cx="245618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组合 18"/>
          <p:cNvGrpSpPr/>
          <p:nvPr/>
        </p:nvGrpSpPr>
        <p:grpSpPr>
          <a:xfrm>
            <a:off x="772795" y="3389630"/>
            <a:ext cx="5215890" cy="638810"/>
            <a:chOff x="1217" y="5338"/>
            <a:chExt cx="8214" cy="1006"/>
          </a:xfrm>
        </p:grpSpPr>
        <p:graphicFrame>
          <p:nvGraphicFramePr>
            <p:cNvPr id="21" name="对象 20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1217" y="5338"/>
            <a:ext cx="1431" cy="10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" name="" r:id="rId17" imgW="342900" imgH="241300" progId="Equation.KSEE3">
                    <p:embed/>
                  </p:oleObj>
                </mc:Choice>
                <mc:Fallback>
                  <p:oleObj name="" r:id="rId17" imgW="342900" imgH="2413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217" y="5338"/>
                          <a:ext cx="1431" cy="10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对象 22">
              <a:hlinkClick r:id="" action="ppaction://ole?verb="/>
            </p:cNvPr>
            <p:cNvGraphicFramePr>
              <a:graphicFrameLocks noChangeAspect="1"/>
            </p:cNvGraphicFramePr>
            <p:nvPr/>
          </p:nvGraphicFramePr>
          <p:xfrm>
            <a:off x="3019" y="5536"/>
            <a:ext cx="6412" cy="7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" name="" r:id="rId19" imgW="1536700" imgH="177165" progId="Equation.KSEE3">
                    <p:embed/>
                  </p:oleObj>
                </mc:Choice>
                <mc:Fallback>
                  <p:oleObj name="" r:id="rId19" imgW="1536700" imgH="177165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019" y="5536"/>
                          <a:ext cx="6412" cy="7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306820" y="1016635"/>
            <a:ext cx="965200" cy="58420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247765" y="1798955"/>
            <a:ext cx="965200" cy="58420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282690" y="2642870"/>
            <a:ext cx="965200" cy="58420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247765" y="3440430"/>
            <a:ext cx="965200" cy="584200"/>
          </a:xfrm>
          <a:prstGeom prst="rect">
            <a:avLst/>
          </a:prstGeom>
        </p:spPr>
      </p:pic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>
            <p:custDataLst>
              <p:tags r:id="rId25"/>
            </p:custDataLst>
          </p:nvPr>
        </p:nvGraphicFramePr>
        <p:xfrm>
          <a:off x="7703503" y="1527493"/>
          <a:ext cx="2625090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26" imgW="990600" imgH="241300" progId="Equation.KSEE3">
                  <p:embed/>
                </p:oleObj>
              </mc:Choice>
              <mc:Fallback>
                <p:oleObj name="" r:id="rId26" imgW="990600" imgH="2413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703503" y="1527493"/>
                        <a:ext cx="2625090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图片 29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450830" y="1367155"/>
            <a:ext cx="482600" cy="895350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7703820" y="2668270"/>
            <a:ext cx="2389505" cy="627380"/>
            <a:chOff x="894" y="1031"/>
            <a:chExt cx="3763" cy="988"/>
          </a:xfrm>
        </p:grpSpPr>
        <p:sp>
          <p:nvSpPr>
            <p:cNvPr id="25" name="文本框 4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894" y="1031"/>
              <a:ext cx="2977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3200" b="1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探究</a:t>
              </a:r>
              <a:r>
                <a:rPr lang="zh-CN" altLang="en-US" sz="3200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：</a:t>
              </a:r>
              <a:endParaRPr lang="zh-CN" altLang="en-US" sz="320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31" name="对象 30">
              <a:hlinkClick r:id="" action="ppaction://ole?verb="/>
            </p:cNvPr>
            <p:cNvGraphicFramePr>
              <a:graphicFrameLocks noChangeAspect="1"/>
            </p:cNvGraphicFramePr>
            <p:nvPr>
              <p:custDataLst>
                <p:tags r:id="rId30"/>
              </p:custDataLst>
            </p:nvPr>
          </p:nvGraphicFramePr>
          <p:xfrm>
            <a:off x="2595" y="1041"/>
            <a:ext cx="2062" cy="9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" name="" r:id="rId31" imgW="482600" imgH="228600" progId="Equation.KSEE3">
                    <p:embed/>
                  </p:oleObj>
                </mc:Choice>
                <mc:Fallback>
                  <p:oleObj name="" r:id="rId31" imgW="482600" imgH="228600" progId="Equation.KSEE3">
                    <p:embed/>
                    <p:pic>
                      <p:nvPicPr>
                        <p:cNvPr id="0" name="图片 3072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2595" y="1041"/>
                          <a:ext cx="2062" cy="97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" name="文本框 31"/>
          <p:cNvSpPr txBox="1"/>
          <p:nvPr/>
        </p:nvSpPr>
        <p:spPr>
          <a:xfrm>
            <a:off x="11179175" y="57746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>
            <p:custDataLst>
              <p:tags r:id="rId2"/>
            </p:custDataLst>
          </p:nvPr>
        </p:nvSpPr>
        <p:spPr>
          <a:xfrm>
            <a:off x="10440035" y="6621780"/>
            <a:ext cx="1751965" cy="236220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0" y="6621463"/>
            <a:ext cx="10439400" cy="236537"/>
          </a:xfrm>
          <a:prstGeom prst="rect">
            <a:avLst/>
          </a:prstGeom>
          <a:solidFill>
            <a:srgbClr val="0448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圆角矩形 12"/>
              <p:cNvSpPr/>
              <p:nvPr/>
            </p:nvSpPr>
            <p:spPr>
              <a:xfrm>
                <a:off x="2907030" y="1165860"/>
                <a:ext cx="8241030" cy="999490"/>
              </a:xfrm>
              <a:prstGeom prst="round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chemeClr val="lt1"/>
                    </a:solidFill>
                  </a14:hiddenFill>
                </a:ext>
              </a:extLst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zh-CN" alt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</m:ctrlPr>
                        </m:sSubSupPr>
                        <m:e>
                          <m:r>
                            <a:rPr lang="zh-CN" altLang="en-US" sz="2800" b="1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  <m:t>𝑨</m:t>
                          </m:r>
                        </m:e>
                        <m:sub>
                          <m:r>
                            <a:rPr lang="en-US" altLang="zh-CN" sz="2800" b="1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  <m:t>𝒏</m:t>
                          </m:r>
                        </m:sub>
                        <m:sup>
                          <m:r>
                            <a:rPr lang="en-US" altLang="zh-CN" sz="2800" b="1" i="1">
                              <a:solidFill>
                                <a:srgbClr val="FF0000"/>
                              </a:solidFill>
                              <a:latin typeface="Cambria Math" panose="02040503050406030204" charset="0"/>
                              <a:ea typeface="微软雅黑" panose="020B0503020204020204" pitchFamily="34" charset="-122"/>
                              <a:cs typeface="Cambria Math" panose="02040503050406030204" charset="0"/>
                            </a:rPr>
                            <m:t>𝒎</m:t>
                          </m:r>
                        </m:sup>
                      </m:sSubSup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=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(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−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)(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−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𝟐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)...(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−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𝒎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+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𝟏</m:t>
                      </m:r>
                      <m:r>
                        <a:rPr lang="en-US" altLang="zh-CN" sz="2800" b="1" i="1" smtClean="0">
                          <a:solidFill>
                            <a:srgbClr val="FF0000"/>
                          </a:solidFill>
                          <a:latin typeface="Cambria Math" panose="02040503050406030204" charset="0"/>
                          <a:ea typeface="MS Mincho" panose="02020609040205080304" charset="-128"/>
                          <a:cs typeface="Cambria Math" panose="02040503050406030204" charset="0"/>
                        </a:rPr>
                        <m:t>)</m:t>
                      </m:r>
                    </m:oMath>
                  </m:oMathPara>
                </a14:m>
                <a:endParaRPr lang="en-US" altLang="zh-CN" sz="2800" b="1" i="1" smtClean="0">
                  <a:solidFill>
                    <a:srgbClr val="FF0000"/>
                  </a:solidFill>
                  <a:latin typeface="Cambria Math" panose="02040503050406030204" charset="0"/>
                  <a:ea typeface="MS Mincho" panose="02020609040205080304" charset="-128"/>
                  <a:cs typeface="Cambria Math" panose="02040503050406030204" charset="0"/>
                  <a:sym typeface="+mn-ea"/>
                </a:endParaRPr>
              </a:p>
            </p:txBody>
          </p:sp>
        </mc:Choice>
        <mc:Fallback>
          <p:sp>
            <p:nvSpPr>
              <p:cNvPr id="13" name="圆角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030" y="1165860"/>
                <a:ext cx="8241030" cy="999490"/>
              </a:xfrm>
              <a:prstGeom prst="roundRect">
                <a:avLst/>
              </a:prstGeom>
              <a:blipFill rotWithShape="1">
                <a:blip r:embed="rId4"/>
                <a:stretch>
                  <a:fillRect l="-77" t="-635" r="-77" b="-635"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chemeClr val="lt1"/>
                    </a:solidFill>
                  </a14:hiddenFill>
                </a:ext>
              </a:extLst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本框 13"/>
          <p:cNvSpPr txBox="1"/>
          <p:nvPr>
            <p:custDataLst>
              <p:tags r:id="rId5"/>
            </p:custDataLst>
          </p:nvPr>
        </p:nvSpPr>
        <p:spPr>
          <a:xfrm>
            <a:off x="889000" y="1443990"/>
            <a:ext cx="2137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排列数公式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79425" y="643890"/>
            <a:ext cx="189039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80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尝试证明：</a:t>
            </a:r>
            <a:endParaRPr lang="zh-CN" altLang="en-US" sz="2800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022985" y="3291840"/>
            <a:ext cx="10661650" cy="3229610"/>
            <a:chOff x="509" y="4735"/>
            <a:chExt cx="16790" cy="5086"/>
          </a:xfrm>
        </p:grpSpPr>
        <p:grpSp>
          <p:nvGrpSpPr>
            <p:cNvPr id="9" name="组合 8"/>
            <p:cNvGrpSpPr/>
            <p:nvPr/>
          </p:nvGrpSpPr>
          <p:grpSpPr>
            <a:xfrm>
              <a:off x="509" y="4956"/>
              <a:ext cx="16043" cy="4763"/>
              <a:chOff x="126" y="2273"/>
              <a:chExt cx="16043" cy="4763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126" y="2273"/>
                <a:ext cx="2734" cy="9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anchor="t" anchorCtr="0">
                <a:spAutoFit/>
              </a:bodyPr>
              <a:p>
                <a:r>
                  <a:rPr lang="zh-CN" altLang="en-US" sz="3200">
                    <a:solidFill>
                      <a:srgbClr val="FF0000"/>
                    </a:solidFill>
                    <a:latin typeface="Times New Roman" panose="02020603050405020304" charset="0"/>
                  </a:rPr>
                  <a:t>证明</a:t>
                </a:r>
                <a:r>
                  <a:rPr lang="en-US" altLang="zh-CN" sz="3200">
                    <a:solidFill>
                      <a:srgbClr val="FF0000"/>
                    </a:solidFill>
                    <a:latin typeface="Times New Roman" panose="02020603050405020304" charset="0"/>
                  </a:rPr>
                  <a:t>:</a:t>
                </a:r>
                <a:endParaRPr lang="en-US" altLang="zh-CN" sz="3200">
                  <a:solidFill>
                    <a:srgbClr val="FF0000"/>
                  </a:solidFill>
                  <a:latin typeface="Times New Roman" panose="02020603050405020304" charset="0"/>
                </a:endParaRPr>
              </a:p>
            </p:txBody>
          </p:sp>
          <p:grpSp>
            <p:nvGrpSpPr>
              <p:cNvPr id="29" name="组合 28"/>
              <p:cNvGrpSpPr/>
              <p:nvPr/>
            </p:nvGrpSpPr>
            <p:grpSpPr>
              <a:xfrm>
                <a:off x="2172" y="2273"/>
                <a:ext cx="9555" cy="4763"/>
                <a:chOff x="3278" y="2347"/>
                <a:chExt cx="9614" cy="4763"/>
              </a:xfrm>
            </p:grpSpPr>
            <p:sp>
              <p:nvSpPr>
                <p:cNvPr id="25" name="文本框 24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7"/>
                  </p:custDataLst>
                </p:nvPr>
              </p:nvSpPr>
              <p:spPr>
                <a:xfrm>
                  <a:off x="6567" y="5556"/>
                  <a:ext cx="3037" cy="155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r="-395"/>
                  </a:stretch>
                </a:blipFill>
              </p:spPr>
              <p:txBody>
                <a:bodyPr/>
                <a:p>
                  <a:r>
                    <a:rPr lang="zh-CN" altLang="en-US">
                      <a:noFill/>
                    </a:rPr>
                    <a:t> </a:t>
                  </a:r>
                  <a:endParaRPr lang="zh-CN" altLang="en-US">
                    <a:noFill/>
                  </a:endParaRPr>
                </a:p>
              </p:txBody>
            </p:sp>
            <p:graphicFrame>
              <p:nvGraphicFramePr>
                <p:cNvPr id="26" name="对象 25"/>
                <p:cNvGraphicFramePr>
                  <a:graphicFrameLocks noChangeAspect="1"/>
                </p:cNvGraphicFramePr>
                <p:nvPr/>
              </p:nvGraphicFramePr>
              <p:xfrm>
                <a:off x="3278" y="2347"/>
                <a:ext cx="9614" cy="106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7" name="" r:id="rId9" imgW="2082800" imgH="241300" progId="Equation.3">
                        <p:embed/>
                      </p:oleObj>
                    </mc:Choice>
                    <mc:Fallback>
                      <p:oleObj name="" r:id="rId9" imgW="2082800" imgH="241300" progId="Equation.3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278" y="2347"/>
                              <a:ext cx="9614" cy="1064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8" name="文本框 27"/>
                <p:cNvSpPr txBox="1"/>
                <p:nvPr/>
              </p:nvSpPr>
              <p:spPr>
                <a:xfrm>
                  <a:off x="9719" y="5825"/>
                  <a:ext cx="2859" cy="1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p>
                  <a:r>
                    <a:rPr lang="en-US" altLang="zh-CN" sz="3600">
                      <a:latin typeface="+mn-ea"/>
                      <a:ea typeface="+mn-ea"/>
                      <a:cs typeface="+mn-ea"/>
                    </a:rPr>
                    <a:t>=</a:t>
                  </a:r>
                  <a:r>
                    <a:rPr lang="zh-CN" altLang="en-US" sz="3600">
                      <a:latin typeface="+mn-ea"/>
                      <a:ea typeface="+mn-ea"/>
                      <a:cs typeface="+mn-ea"/>
                    </a:rPr>
                    <a:t>右边</a:t>
                  </a:r>
                  <a:endParaRPr lang="zh-CN" altLang="en-US" sz="3600">
                    <a:latin typeface="+mn-ea"/>
                    <a:ea typeface="+mn-ea"/>
                    <a:cs typeface="+mn-ea"/>
                  </a:endParaRPr>
                </a:p>
              </p:txBody>
            </p:sp>
          </p:grpSp>
          <p:graphicFrame>
            <p:nvGraphicFramePr>
              <p:cNvPr id="11270" name="对象 18"/>
              <p:cNvGraphicFramePr>
                <a:graphicFrameLocks noChangeAspect="1"/>
              </p:cNvGraphicFramePr>
              <p:nvPr>
                <p:custDataLst>
                  <p:tags r:id="rId11"/>
                </p:custDataLst>
              </p:nvPr>
            </p:nvGraphicFramePr>
            <p:xfrm>
              <a:off x="5423" y="3596"/>
              <a:ext cx="10610" cy="16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6" name="Equation" r:id="rId12" imgW="2844800" imgH="431800" progId="Equation.DSMT4">
                      <p:embed/>
                    </p:oleObj>
                  </mc:Choice>
                  <mc:Fallback>
                    <p:oleObj name="Equation" r:id="rId12" imgW="2844800" imgH="431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5423" y="3596"/>
                            <a:ext cx="10610" cy="162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" name="矩形 1"/>
              <p:cNvSpPr/>
              <p:nvPr/>
            </p:nvSpPr>
            <p:spPr>
              <a:xfrm>
                <a:off x="12491" y="3596"/>
                <a:ext cx="3678" cy="773"/>
              </a:xfrm>
              <a:prstGeom prst="rect">
                <a:avLst/>
              </a:prstGeom>
              <a:noFill/>
              <a:ln w="38100" cmpd="sng">
                <a:solidFill>
                  <a:schemeClr val="accent6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9211" y="4451"/>
                <a:ext cx="3678" cy="773"/>
              </a:xfrm>
              <a:prstGeom prst="rect">
                <a:avLst/>
              </a:prstGeom>
              <a:noFill/>
              <a:ln w="38100" cmpd="sng">
                <a:solidFill>
                  <a:schemeClr val="accent6"/>
                </a:solidFill>
                <a:prstDash val="solid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557" y="4735"/>
              <a:ext cx="16743" cy="5087"/>
            </a:xfrm>
            <a:prstGeom prst="roundRect">
              <a:avLst/>
            </a:prstGeom>
            <a:noFill/>
            <a:ln w="12700" cmpd="sng">
              <a:solidFill>
                <a:schemeClr val="accent1">
                  <a:shade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14"/>
          <a:srcRect l="75385" t="-12437" r="2162" b="375"/>
          <a:stretch>
            <a:fillRect/>
          </a:stretch>
        </p:blipFill>
        <p:spPr>
          <a:xfrm>
            <a:off x="9026525" y="1022985"/>
            <a:ext cx="1853565" cy="113855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874760" y="2429510"/>
            <a:ext cx="2241550" cy="527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62125" y="894080"/>
          <a:ext cx="6504305" cy="706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2" imgW="2222500" imgH="241300" progId="Equation.KSEE3">
                  <p:embed/>
                </p:oleObj>
              </mc:Choice>
              <mc:Fallback>
                <p:oleObj name="" r:id="rId2" imgW="2222500" imgH="2413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62125" y="894080"/>
                        <a:ext cx="6504305" cy="706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2196465" y="2254250"/>
            <a:ext cx="11689715" cy="1451610"/>
            <a:chOff x="3459" y="3550"/>
            <a:chExt cx="18409" cy="2286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rcRect r="11386"/>
            <a:stretch>
              <a:fillRect/>
            </a:stretch>
          </p:blipFill>
          <p:spPr>
            <a:xfrm>
              <a:off x="3459" y="3550"/>
              <a:ext cx="12009" cy="2287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15468" y="3771"/>
              <a:ext cx="6400" cy="1016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3600">
                  <a:latin typeface="+mn-ea"/>
                  <a:ea typeface="+mn-ea"/>
                </a:rPr>
                <a:t>左边</a:t>
              </a:r>
              <a:endParaRPr lang="zh-CN" altLang="en-US" sz="360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3393" y="494031"/>
            <a:ext cx="1890680" cy="521970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收获感悟</a:t>
            </a:r>
            <a:endParaRPr lang="zh-CN" altLang="en-US" sz="280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rcRect r="79729"/>
          <a:stretch>
            <a:fillRect/>
          </a:stretch>
        </p:blipFill>
        <p:spPr>
          <a:xfrm>
            <a:off x="-146050" y="1282700"/>
            <a:ext cx="2475230" cy="344868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rcRect l="77258"/>
          <a:stretch>
            <a:fillRect/>
          </a:stretch>
        </p:blipFill>
        <p:spPr>
          <a:xfrm>
            <a:off x="8973820" y="1276350"/>
            <a:ext cx="2776855" cy="34486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rcRect l="2936" r="7838" b="35163"/>
          <a:stretch>
            <a:fillRect/>
          </a:stretch>
        </p:blipFill>
        <p:spPr>
          <a:xfrm>
            <a:off x="2329180" y="1428115"/>
            <a:ext cx="4554220" cy="177038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6883400" y="1309370"/>
            <a:ext cx="5187950" cy="4380865"/>
            <a:chOff x="10840" y="2062"/>
            <a:chExt cx="8170" cy="6899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rcRect l="60357" t="773" r="22523"/>
            <a:stretch>
              <a:fillRect/>
            </a:stretch>
          </p:blipFill>
          <p:spPr>
            <a:xfrm>
              <a:off x="10840" y="2062"/>
              <a:ext cx="3292" cy="5389"/>
            </a:xfrm>
            <a:prstGeom prst="rect">
              <a:avLst/>
            </a:prstGeom>
          </p:spPr>
        </p:pic>
        <p:grpSp>
          <p:nvGrpSpPr>
            <p:cNvPr id="10" name="组合 9"/>
            <p:cNvGrpSpPr/>
            <p:nvPr/>
          </p:nvGrpSpPr>
          <p:grpSpPr>
            <a:xfrm>
              <a:off x="11542" y="7131"/>
              <a:ext cx="7468" cy="1830"/>
              <a:chOff x="11542" y="7131"/>
              <a:chExt cx="7468" cy="1830"/>
            </a:xfrm>
          </p:grpSpPr>
          <p:graphicFrame>
            <p:nvGraphicFramePr>
              <p:cNvPr id="7" name="对象 6">
                <a:hlinkClick r:id="" action="ppaction://ole?verb="/>
              </p:cNvPr>
              <p:cNvGraphicFramePr>
                <a:graphicFrameLocks noChangeAspect="1"/>
              </p:cNvGraphicFramePr>
              <p:nvPr/>
            </p:nvGraphicFramePr>
            <p:xfrm>
              <a:off x="11542" y="7131"/>
              <a:ext cx="7468" cy="6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49" name="" r:id="rId5" imgW="2489200" imgH="228600" progId="Equation.KSEE3">
                      <p:embed/>
                    </p:oleObj>
                  </mc:Choice>
                  <mc:Fallback>
                    <p:oleObj name="" r:id="rId5" imgW="2489200" imgH="228600" progId="Equation.KSEE3">
                      <p:embed/>
                      <p:pic>
                        <p:nvPicPr>
                          <p:cNvPr id="0" name="图片 2048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1542" y="7131"/>
                            <a:ext cx="7468" cy="68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pic>
            <p:nvPicPr>
              <p:cNvPr id="9" name="图片 8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8"/>
              <a:stretch>
                <a:fillRect/>
              </a:stretch>
            </p:blipFill>
            <p:spPr>
              <a:xfrm>
                <a:off x="12202" y="7961"/>
                <a:ext cx="2550" cy="1000"/>
              </a:xfrm>
              <a:prstGeom prst="rect">
                <a:avLst/>
              </a:prstGeom>
            </p:spPr>
          </p:pic>
        </p:grpSp>
      </p:grpSp>
      <p:pic>
        <p:nvPicPr>
          <p:cNvPr id="4" name="图片 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4"/>
          <a:srcRect l="2936" t="60186" r="7838"/>
          <a:stretch>
            <a:fillRect/>
          </a:stretch>
        </p:blipFill>
        <p:spPr>
          <a:xfrm>
            <a:off x="2329180" y="3198495"/>
            <a:ext cx="4554220" cy="108712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443095" y="1015915"/>
            <a:ext cx="4064000" cy="58356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“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数形结合</a:t>
            </a:r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”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思想方法</a:t>
            </a:r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下载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2375" y="1256030"/>
            <a:ext cx="3723005" cy="2467610"/>
          </a:xfrm>
          <a:prstGeom prst="rect">
            <a:avLst/>
          </a:prstGeom>
        </p:spPr>
      </p:pic>
      <p:sp>
        <p:nvSpPr>
          <p:cNvPr id="51" name="文本框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15783" y="488951"/>
            <a:ext cx="1890680" cy="521970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情境引入</a:t>
            </a:r>
            <a:endParaRPr lang="zh-CN" altLang="en-US" sz="280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 userDrawn="1">
            <p:custDataLst>
              <p:tags r:id="rId4"/>
            </p:custDataLst>
          </p:nvPr>
        </p:nvSpPr>
        <p:spPr>
          <a:xfrm>
            <a:off x="-20320" y="934720"/>
            <a:ext cx="11740515" cy="76200"/>
          </a:xfrm>
          <a:prstGeom prst="rect">
            <a:avLst/>
          </a:prstGeom>
          <a:solidFill>
            <a:srgbClr val="F08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8" rIns="121898" bIns="60948" anchor="ctr"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8A088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25120" y="1127760"/>
            <a:ext cx="1139571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altLang="en-US" sz="2800" b="0">
                <a:solidFill>
                  <a:srgbClr val="FF0000"/>
                </a:solidFill>
                <a:ea typeface="宋体" panose="02010600030101010101" pitchFamily="2" charset="-122"/>
              </a:rPr>
              <a:t>情</a:t>
            </a:r>
            <a:r>
              <a:rPr lang="zh-CN" altLang="en-US" sz="2800" b="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境</a:t>
            </a:r>
            <a:r>
              <a:rPr lang="en-US" altLang="zh-CN" sz="2800" b="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1</a:t>
            </a:r>
            <a:r>
              <a:rPr lang="zh-CN" altLang="en-US" sz="2800" b="0">
                <a:solidFill>
                  <a:srgbClr val="FF0000"/>
                </a:solidFill>
                <a:ea typeface="宋体" panose="02010600030101010101" pitchFamily="2" charset="-122"/>
              </a:rPr>
              <a:t>：</a:t>
            </a:r>
            <a:r>
              <a:rPr lang="zh-CN" altLang="en-US" sz="2800" b="0">
                <a:solidFill>
                  <a:schemeClr val="tx1"/>
                </a:solidFill>
                <a:ea typeface="宋体" panose="02010600030101010101" pitchFamily="2" charset="-122"/>
              </a:rPr>
              <a:t>有一</a:t>
            </a:r>
            <a:r>
              <a:rPr lang="zh-CN" sz="2800" b="0">
                <a:ea typeface="宋体" panose="02010600030101010101" pitchFamily="2" charset="-122"/>
              </a:rPr>
              <a:t>四位密码锁，每位均为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0~9</a:t>
            </a:r>
            <a:r>
              <a:rPr lang="zh-CN" altLang="en-US" sz="2800" b="0">
                <a:ea typeface="宋体" panose="02010600030101010101" pitchFamily="2" charset="-122"/>
              </a:rPr>
              <a:t>这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10</a:t>
            </a:r>
            <a:r>
              <a:rPr lang="zh-CN" altLang="en-US" sz="2800" b="0">
                <a:ea typeface="宋体" panose="02010600030101010101" pitchFamily="2" charset="-122"/>
              </a:rPr>
              <a:t>个数字中的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altLang="en-US" sz="2800" b="0">
                <a:ea typeface="宋体" panose="02010600030101010101" pitchFamily="2" charset="-122"/>
              </a:rPr>
              <a:t>个，现在</a:t>
            </a:r>
            <a:r>
              <a:rPr lang="zh-CN" sz="2800" b="0">
                <a:ea typeface="宋体" panose="02010600030101010101" pitchFamily="2" charset="-122"/>
              </a:rPr>
              <a:t>忘记了密码，已知密码没有重复数字，请问最多尝试多少次才能解锁？</a:t>
            </a:r>
            <a:endParaRPr lang="zh-CN" altLang="en-US" sz="2800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6600" y="2197735"/>
            <a:ext cx="3098800" cy="584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0975" y="2197735"/>
            <a:ext cx="1524000" cy="5842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02260" y="3023235"/>
            <a:ext cx="11440160" cy="3007995"/>
            <a:chOff x="476" y="4761"/>
            <a:chExt cx="18016" cy="4737"/>
          </a:xfrm>
        </p:grpSpPr>
        <p:sp>
          <p:nvSpPr>
            <p:cNvPr id="12" name="文本框 1"/>
            <p:cNvSpPr txBox="1"/>
            <p:nvPr>
              <p:custDataLst>
                <p:tags r:id="rId7"/>
              </p:custDataLst>
            </p:nvPr>
          </p:nvSpPr>
          <p:spPr>
            <a:xfrm>
              <a:off x="512" y="4761"/>
              <a:ext cx="17981" cy="2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fontAlgn="auto">
                <a:lnSpc>
                  <a:spcPct val="150000"/>
                </a:lnSpc>
              </a:pPr>
              <a:r>
                <a:rPr lang="zh-CN" sz="2800">
                  <a:solidFill>
                    <a:srgbClr val="FF0000"/>
                  </a:solidFill>
                  <a:latin typeface="+mn-ea"/>
                  <a:ea typeface="+mn-ea"/>
                  <a:cs typeface="+mn-ea"/>
                </a:rPr>
                <a:t>情境</a:t>
              </a:r>
              <a:r>
                <a:rPr lang="en-US" altLang="zh-CN" sz="2800">
                  <a:solidFill>
                    <a:srgbClr val="FF0000"/>
                  </a:solidFill>
                  <a:latin typeface="+mn-ea"/>
                  <a:ea typeface="+mn-ea"/>
                  <a:cs typeface="+mn-ea"/>
                </a:rPr>
                <a:t>2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</a:rPr>
                <a:t>：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从</a:t>
              </a:r>
              <a:r>
                <a:rPr lang="en-US" alt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1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，</a:t>
              </a:r>
              <a:r>
                <a:rPr lang="en-US" alt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2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，</a:t>
              </a:r>
              <a:r>
                <a:rPr lang="en-US" alt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3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这</a:t>
              </a:r>
              <a:r>
                <a:rPr lang="en-US" alt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3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个数字中取出</a:t>
              </a:r>
              <a:r>
                <a:rPr lang="en-US" alt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2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个数字组成两位数，这样的两位数共有多少个？可以列举出所有情况吗？</a:t>
              </a:r>
              <a:endPara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endParaRPr>
            </a:p>
          </p:txBody>
        </p:sp>
        <p:sp>
          <p:nvSpPr>
            <p:cNvPr id="17" name="文本框 1"/>
            <p:cNvSpPr txBox="1"/>
            <p:nvPr>
              <p:custDataLst>
                <p:tags r:id="rId8"/>
              </p:custDataLst>
            </p:nvPr>
          </p:nvSpPr>
          <p:spPr>
            <a:xfrm>
              <a:off x="476" y="7320"/>
              <a:ext cx="17625" cy="2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fontAlgn="auto">
                <a:lnSpc>
                  <a:spcPct val="150000"/>
                </a:lnSpc>
              </a:pPr>
              <a:r>
                <a:rPr lang="zh-CN" sz="2800">
                  <a:solidFill>
                    <a:srgbClr val="FF0000"/>
                  </a:solidFill>
                  <a:latin typeface="+mn-ea"/>
                  <a:ea typeface="+mn-ea"/>
                  <a:cs typeface="+mn-ea"/>
                </a:rPr>
                <a:t>情境</a:t>
              </a:r>
              <a:r>
                <a:rPr lang="en-US" altLang="zh-CN" sz="2800">
                  <a:solidFill>
                    <a:srgbClr val="FF0000"/>
                  </a:solidFill>
                  <a:latin typeface="+mn-ea"/>
                  <a:ea typeface="+mn-ea"/>
                  <a:cs typeface="+mn-ea"/>
                </a:rPr>
                <a:t>3</a:t>
              </a:r>
              <a:r>
                <a:rPr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</a:rPr>
                <a:t>：</a:t>
              </a:r>
              <a:r>
                <a:rPr kumimoji="1"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从甲、乙、丙、丁</a:t>
              </a:r>
              <a:r>
                <a:rPr kumimoji="1" lang="en-US" alt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4</a:t>
              </a:r>
              <a:r>
                <a:rPr kumimoji="1"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名同学中选出</a:t>
              </a:r>
              <a:r>
                <a:rPr kumimoji="1" lang="en-US" alt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3</a:t>
              </a:r>
              <a:r>
                <a:rPr kumimoji="1"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名</a:t>
              </a:r>
              <a:r>
                <a:rPr kumimoji="1" lang="zh-CN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分别担任语文、数学、英语课代表</a:t>
              </a:r>
              <a:r>
                <a:rPr kumimoji="1" lang="zh-CN" altLang="en-US" sz="2800">
                  <a:solidFill>
                    <a:schemeClr val="tx1"/>
                  </a:solidFill>
                  <a:latin typeface="+mn-ea"/>
                  <a:ea typeface="+mn-ea"/>
                  <a:cs typeface="+mn-ea"/>
                  <a:sym typeface="+mn-ea"/>
                </a:rPr>
                <a:t>，有多少种不同的选法？</a:t>
              </a:r>
              <a:r>
                <a:rPr lang="zh-CN" altLang="en-US" sz="2800">
                  <a:latin typeface="+mn-ea"/>
                  <a:ea typeface="+mn-ea"/>
                  <a:cs typeface="+mn-ea"/>
                  <a:sym typeface="+mn-ea"/>
                </a:rPr>
                <a:t>可以列举出所有情况吗？</a:t>
              </a:r>
              <a:endPara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/>
        </p:nvGrpSpPr>
        <p:grpSpPr>
          <a:xfrm>
            <a:off x="222885" y="1711960"/>
            <a:ext cx="2258060" cy="4779645"/>
            <a:chOff x="10512" y="2959"/>
            <a:chExt cx="3556" cy="7527"/>
          </a:xfrm>
        </p:grpSpPr>
        <p:grpSp>
          <p:nvGrpSpPr>
            <p:cNvPr id="15" name="组合 14"/>
            <p:cNvGrpSpPr/>
            <p:nvPr/>
          </p:nvGrpSpPr>
          <p:grpSpPr>
            <a:xfrm>
              <a:off x="10512" y="3800"/>
              <a:ext cx="3556" cy="6686"/>
              <a:chOff x="10512" y="3800"/>
              <a:chExt cx="3556" cy="6686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10512" y="3800"/>
                <a:ext cx="3556" cy="6687"/>
              </a:xfrm>
              <a:prstGeom prst="rect">
                <a:avLst/>
              </a:prstGeom>
              <a:solidFill>
                <a:srgbClr val="DDE2E6"/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</p:txBody>
          </p:sp>
          <p:sp>
            <p:nvSpPr>
              <p:cNvPr id="378897" name="文本框 378896"/>
              <p:cNvSpPr txBox="1"/>
              <p:nvPr/>
            </p:nvSpPr>
            <p:spPr>
              <a:xfrm>
                <a:off x="10568" y="3872"/>
                <a:ext cx="1408" cy="822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charset="0"/>
                  </a:rPr>
                  <a:t>十位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charset="0"/>
                </a:endParaRPr>
              </a:p>
            </p:txBody>
          </p:sp>
          <p:sp>
            <p:nvSpPr>
              <p:cNvPr id="378898" name="文本框 378897"/>
              <p:cNvSpPr txBox="1"/>
              <p:nvPr/>
            </p:nvSpPr>
            <p:spPr>
              <a:xfrm>
                <a:off x="12610" y="3872"/>
                <a:ext cx="1408" cy="822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charset="0"/>
                  </a:rPr>
                  <a:t>个位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charset="0"/>
                </a:endParaRPr>
              </a:p>
            </p:txBody>
          </p:sp>
          <p:sp>
            <p:nvSpPr>
              <p:cNvPr id="378899" name="文本框 378898"/>
              <p:cNvSpPr txBox="1"/>
              <p:nvPr/>
            </p:nvSpPr>
            <p:spPr>
              <a:xfrm>
                <a:off x="10908" y="472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1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0" name="文本框 378899"/>
              <p:cNvSpPr txBox="1"/>
              <p:nvPr/>
            </p:nvSpPr>
            <p:spPr>
              <a:xfrm>
                <a:off x="12893" y="472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2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1" name="文本框 378900"/>
              <p:cNvSpPr txBox="1"/>
              <p:nvPr/>
            </p:nvSpPr>
            <p:spPr>
              <a:xfrm>
                <a:off x="10908" y="557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1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2" name="文本框 378901"/>
              <p:cNvSpPr txBox="1"/>
              <p:nvPr/>
            </p:nvSpPr>
            <p:spPr>
              <a:xfrm>
                <a:off x="12893" y="557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3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3" name="文本框 378902"/>
              <p:cNvSpPr txBox="1"/>
              <p:nvPr/>
            </p:nvSpPr>
            <p:spPr>
              <a:xfrm>
                <a:off x="10908" y="6367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2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4" name="文本框 378903"/>
              <p:cNvSpPr txBox="1"/>
              <p:nvPr/>
            </p:nvSpPr>
            <p:spPr>
              <a:xfrm>
                <a:off x="10908" y="7275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2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5" name="文本框 378904"/>
              <p:cNvSpPr txBox="1"/>
              <p:nvPr/>
            </p:nvSpPr>
            <p:spPr>
              <a:xfrm>
                <a:off x="12893" y="6367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1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6" name="文本框 378905"/>
              <p:cNvSpPr txBox="1"/>
              <p:nvPr/>
            </p:nvSpPr>
            <p:spPr>
              <a:xfrm>
                <a:off x="12893" y="7275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3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7" name="文本框 378906"/>
              <p:cNvSpPr txBox="1"/>
              <p:nvPr/>
            </p:nvSpPr>
            <p:spPr>
              <a:xfrm>
                <a:off x="10908" y="818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3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8" name="文本框 378907"/>
              <p:cNvSpPr txBox="1"/>
              <p:nvPr/>
            </p:nvSpPr>
            <p:spPr>
              <a:xfrm>
                <a:off x="10908" y="9090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3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09" name="文本框 378908"/>
              <p:cNvSpPr txBox="1"/>
              <p:nvPr/>
            </p:nvSpPr>
            <p:spPr>
              <a:xfrm>
                <a:off x="12893" y="818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1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378910" name="文本框 378909"/>
              <p:cNvSpPr txBox="1"/>
              <p:nvPr/>
            </p:nvSpPr>
            <p:spPr>
              <a:xfrm>
                <a:off x="12893" y="9090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2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</p:grpSp>
        <p:sp>
          <p:nvSpPr>
            <p:cNvPr id="36" name="文本框 35"/>
            <p:cNvSpPr txBox="1"/>
            <p:nvPr/>
          </p:nvSpPr>
          <p:spPr>
            <a:xfrm>
              <a:off x="11251" y="2959"/>
              <a:ext cx="207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rgbClr val="3333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枚举法</a:t>
              </a:r>
              <a:endParaRPr lang="zh-CN" altLang="en-US" sz="2800" b="1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175000" y="1626870"/>
            <a:ext cx="2258060" cy="4779645"/>
            <a:chOff x="14525" y="2961"/>
            <a:chExt cx="3556" cy="7527"/>
          </a:xfrm>
        </p:grpSpPr>
        <p:sp>
          <p:nvSpPr>
            <p:cNvPr id="37" name="文本框 36"/>
            <p:cNvSpPr txBox="1"/>
            <p:nvPr/>
          </p:nvSpPr>
          <p:spPr>
            <a:xfrm>
              <a:off x="15264" y="2961"/>
              <a:ext cx="207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rgbClr val="3333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树状图</a:t>
              </a:r>
              <a:endParaRPr lang="zh-CN" altLang="en-US" sz="2800" b="1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14525" y="3802"/>
              <a:ext cx="3556" cy="6686"/>
              <a:chOff x="14525" y="3802"/>
              <a:chExt cx="3556" cy="6686"/>
            </a:xfrm>
          </p:grpSpPr>
          <p:sp>
            <p:nvSpPr>
              <p:cNvPr id="29" name="文本框 28"/>
              <p:cNvSpPr txBox="1"/>
              <p:nvPr/>
            </p:nvSpPr>
            <p:spPr>
              <a:xfrm>
                <a:off x="14525" y="3802"/>
                <a:ext cx="3556" cy="6687"/>
              </a:xfrm>
              <a:prstGeom prst="rect">
                <a:avLst/>
              </a:prstGeom>
              <a:solidFill>
                <a:srgbClr val="DDE2E6"/>
              </a:solidFill>
            </p:spPr>
            <p:txBody>
              <a:bodyPr wrap="square" rtlCol="0">
                <a:spAutoFit/>
              </a:bodyPr>
              <a:lstStyle/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  <a:p>
                <a:endParaRPr lang="zh-CN" altLang="en-US"/>
              </a:p>
            </p:txBody>
          </p:sp>
          <p:sp>
            <p:nvSpPr>
              <p:cNvPr id="2" name="文本框 1"/>
              <p:cNvSpPr txBox="1"/>
              <p:nvPr/>
            </p:nvSpPr>
            <p:spPr>
              <a:xfrm>
                <a:off x="14607" y="3896"/>
                <a:ext cx="1408" cy="822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charset="0"/>
                  </a:rPr>
                  <a:t>十位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charset="0"/>
                </a:endParaRPr>
              </a:p>
            </p:txBody>
          </p:sp>
          <p:sp>
            <p:nvSpPr>
              <p:cNvPr id="3" name="文本框 2"/>
              <p:cNvSpPr txBox="1"/>
              <p:nvPr/>
            </p:nvSpPr>
            <p:spPr>
              <a:xfrm>
                <a:off x="16598" y="3903"/>
                <a:ext cx="1408" cy="822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en-US" sz="2800">
                    <a:solidFill>
                      <a:srgbClr val="FF0000"/>
                    </a:solidFill>
                    <a:latin typeface="Times New Roman" panose="02020603050405020304" charset="0"/>
                  </a:rPr>
                  <a:t>个位</a:t>
                </a:r>
                <a:endParaRPr lang="zh-CN" altLang="en-US" sz="2800">
                  <a:solidFill>
                    <a:srgbClr val="FF0000"/>
                  </a:solidFill>
                  <a:latin typeface="Times New Roman" panose="02020603050405020304" charset="0"/>
                </a:endParaRPr>
              </a:p>
            </p:txBody>
          </p:sp>
          <p:sp>
            <p:nvSpPr>
              <p:cNvPr id="4" name="文本框 3"/>
              <p:cNvSpPr txBox="1"/>
              <p:nvPr/>
            </p:nvSpPr>
            <p:spPr>
              <a:xfrm>
                <a:off x="14907" y="484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1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>
                <a:off x="16900" y="4801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2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16890" y="5694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3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14893" y="6538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2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16939" y="6538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1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6939" y="7492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3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4893" y="8446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3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6956" y="8446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1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6956" y="9401"/>
                <a:ext cx="568" cy="8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en-US" altLang="zh-CN" sz="2800">
                    <a:latin typeface="Times New Roman" panose="02020603050405020304" charset="0"/>
                  </a:rPr>
                  <a:t>2</a:t>
                </a:r>
                <a:endParaRPr lang="en-US" altLang="zh-CN" sz="2800">
                  <a:latin typeface="Times New Roman" panose="02020603050405020304" charset="0"/>
                </a:endParaRPr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15729" y="6866"/>
                <a:ext cx="1152" cy="850"/>
                <a:chOff x="15921" y="4383"/>
                <a:chExt cx="1152" cy="850"/>
              </a:xfrm>
            </p:grpSpPr>
            <p:cxnSp>
              <p:nvCxnSpPr>
                <p:cNvPr id="24" name="直接连接符 23"/>
                <p:cNvCxnSpPr/>
                <p:nvPr/>
              </p:nvCxnSpPr>
              <p:spPr>
                <a:xfrm>
                  <a:off x="15936" y="4398"/>
                  <a:ext cx="113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接连接符 30"/>
                <p:cNvCxnSpPr/>
                <p:nvPr/>
              </p:nvCxnSpPr>
              <p:spPr>
                <a:xfrm>
                  <a:off x="15921" y="4383"/>
                  <a:ext cx="1137" cy="85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组合 31"/>
              <p:cNvGrpSpPr/>
              <p:nvPr/>
            </p:nvGrpSpPr>
            <p:grpSpPr>
              <a:xfrm>
                <a:off x="15729" y="8755"/>
                <a:ext cx="1152" cy="850"/>
                <a:chOff x="15921" y="4383"/>
                <a:chExt cx="1152" cy="850"/>
              </a:xfrm>
            </p:grpSpPr>
            <p:cxnSp>
              <p:nvCxnSpPr>
                <p:cNvPr id="33" name="直接连接符 32"/>
                <p:cNvCxnSpPr/>
                <p:nvPr/>
              </p:nvCxnSpPr>
              <p:spPr>
                <a:xfrm>
                  <a:off x="15936" y="4398"/>
                  <a:ext cx="113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接连接符 33"/>
                <p:cNvCxnSpPr/>
                <p:nvPr/>
              </p:nvCxnSpPr>
              <p:spPr>
                <a:xfrm>
                  <a:off x="15921" y="4383"/>
                  <a:ext cx="1137" cy="85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组合 40"/>
              <p:cNvGrpSpPr/>
              <p:nvPr/>
            </p:nvGrpSpPr>
            <p:grpSpPr>
              <a:xfrm>
                <a:off x="15714" y="5197"/>
                <a:ext cx="1152" cy="850"/>
                <a:chOff x="15921" y="4383"/>
                <a:chExt cx="1152" cy="850"/>
              </a:xfrm>
            </p:grpSpPr>
            <p:cxnSp>
              <p:nvCxnSpPr>
                <p:cNvPr id="42" name="直接连接符 41"/>
                <p:cNvCxnSpPr/>
                <p:nvPr/>
              </p:nvCxnSpPr>
              <p:spPr>
                <a:xfrm>
                  <a:off x="15936" y="4398"/>
                  <a:ext cx="113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接连接符 42"/>
                <p:cNvCxnSpPr/>
                <p:nvPr/>
              </p:nvCxnSpPr>
              <p:spPr>
                <a:xfrm>
                  <a:off x="15921" y="4383"/>
                  <a:ext cx="1137" cy="85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2" name="组合 21"/>
          <p:cNvGrpSpPr/>
          <p:nvPr/>
        </p:nvGrpSpPr>
        <p:grpSpPr>
          <a:xfrm>
            <a:off x="6020435" y="1722755"/>
            <a:ext cx="5728335" cy="4769485"/>
            <a:chOff x="1056" y="2959"/>
            <a:chExt cx="9021" cy="7511"/>
          </a:xfrm>
        </p:grpSpPr>
        <p:sp>
          <p:nvSpPr>
            <p:cNvPr id="26" name="文本框 25"/>
            <p:cNvSpPr txBox="1"/>
            <p:nvPr/>
          </p:nvSpPr>
          <p:spPr>
            <a:xfrm>
              <a:off x="1056" y="3783"/>
              <a:ext cx="9021" cy="6687"/>
            </a:xfrm>
            <a:prstGeom prst="rect">
              <a:avLst/>
            </a:prstGeom>
            <a:solidFill>
              <a:srgbClr val="DDE2E6"/>
            </a:solidFill>
          </p:spPr>
          <p:txBody>
            <a:bodyPr wrap="square" rtlCol="0">
              <a:spAutoFit/>
            </a:bodyPr>
            <a:lstStyle/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  <a:p>
              <a:endParaRPr lang="zh-CN" altLang="en-US"/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2062" y="2959"/>
              <a:ext cx="7008" cy="4964"/>
              <a:chOff x="2062" y="2959"/>
              <a:chExt cx="7008" cy="4964"/>
            </a:xfrm>
          </p:grpSpPr>
          <p:sp>
            <p:nvSpPr>
              <p:cNvPr id="35" name="文本框 34"/>
              <p:cNvSpPr txBox="1"/>
              <p:nvPr/>
            </p:nvSpPr>
            <p:spPr>
              <a:xfrm>
                <a:off x="3515" y="2959"/>
                <a:ext cx="3816" cy="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800" b="1">
                    <a:solidFill>
                      <a:srgbClr val="3333FF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分步计数原理</a:t>
                </a:r>
                <a:endParaRPr lang="zh-CN" altLang="en-US" sz="2800" b="1">
                  <a:solidFill>
                    <a:srgbClr val="3333FF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</p:txBody>
          </p:sp>
          <p:grpSp>
            <p:nvGrpSpPr>
              <p:cNvPr id="20" name="组合 19"/>
              <p:cNvGrpSpPr/>
              <p:nvPr/>
            </p:nvGrpSpPr>
            <p:grpSpPr>
              <a:xfrm>
                <a:off x="2062" y="3923"/>
                <a:ext cx="7008" cy="4000"/>
                <a:chOff x="2044" y="3923"/>
                <a:chExt cx="7008" cy="4000"/>
              </a:xfrm>
            </p:grpSpPr>
            <p:sp>
              <p:nvSpPr>
                <p:cNvPr id="377872" name="文本框 377871"/>
                <p:cNvSpPr txBox="1"/>
                <p:nvPr/>
              </p:nvSpPr>
              <p:spPr>
                <a:xfrm>
                  <a:off x="2044" y="6228"/>
                  <a:ext cx="7008" cy="1695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en-US" altLang="zh-CN" sz="3200">
                      <a:latin typeface="Times New Roman" panose="02020603050405020304" charset="0"/>
                    </a:rPr>
                    <a:t>∵3</a:t>
                  </a:r>
                  <a:r>
                    <a:rPr lang="en-US" altLang="zh-CN" sz="3200">
                      <a:latin typeface="Times New Roman" panose="02020603050405020304" charset="0"/>
                      <a:sym typeface="Symbol" panose="05050102010706020507" pitchFamily="18" charset="2"/>
                    </a:rPr>
                    <a:t>2</a:t>
                  </a:r>
                  <a:r>
                    <a:rPr lang="en-US" altLang="zh-CN" sz="3200">
                      <a:latin typeface="Symbol" panose="05050102010706020507" pitchFamily="18" charset="2"/>
                      <a:sym typeface="Symbol" panose="05050102010706020507" pitchFamily="18" charset="2"/>
                    </a:rPr>
                    <a:t>=</a:t>
                  </a:r>
                  <a:r>
                    <a:rPr lang="en-US" altLang="zh-CN" sz="3200">
                      <a:latin typeface="Times New Roman" panose="02020603050405020304" charset="0"/>
                      <a:sym typeface="Symbol" panose="05050102010706020507" pitchFamily="18" charset="2"/>
                    </a:rPr>
                    <a:t>6.</a:t>
                  </a:r>
                  <a:endParaRPr lang="en-US" altLang="zh-CN" sz="3200">
                    <a:latin typeface="Times New Roman" panose="02020603050405020304" charset="0"/>
                    <a:sym typeface="Symbol" panose="05050102010706020507" pitchFamily="18" charset="2"/>
                  </a:endParaRPr>
                </a:p>
                <a:p>
                  <a:r>
                    <a:rPr lang="en-US" altLang="zh-CN" sz="3200">
                      <a:latin typeface="Times New Roman" panose="02020603050405020304" charset="0"/>
                      <a:sym typeface="Symbol" panose="05050102010706020507" pitchFamily="18" charset="2"/>
                    </a:rPr>
                    <a:t>∴</a:t>
                  </a:r>
                  <a:r>
                    <a:rPr lang="zh-CN" altLang="en-US" sz="3200">
                      <a:latin typeface="Times New Roman" panose="02020603050405020304" charset="0"/>
                      <a:sym typeface="Symbol" panose="05050102010706020507" pitchFamily="18" charset="2"/>
                    </a:rPr>
                    <a:t>这样的两位数共有</a:t>
                  </a:r>
                  <a:r>
                    <a:rPr lang="en-US" altLang="zh-CN" sz="3200">
                      <a:latin typeface="Times New Roman" panose="02020603050405020304" charset="0"/>
                      <a:sym typeface="Symbol" panose="05050102010706020507" pitchFamily="18" charset="2"/>
                    </a:rPr>
                    <a:t>6</a:t>
                  </a:r>
                  <a:r>
                    <a:rPr lang="zh-CN" altLang="en-US" sz="3200">
                      <a:latin typeface="Times New Roman" panose="02020603050405020304" charset="0"/>
                      <a:sym typeface="Symbol" panose="05050102010706020507" pitchFamily="18" charset="2"/>
                    </a:rPr>
                    <a:t>个</a:t>
                  </a:r>
                  <a:endParaRPr lang="zh-CN" altLang="en-US" sz="3200">
                    <a:latin typeface="Times New Roman" panose="02020603050405020304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38" name="文本框 37"/>
                <p:cNvSpPr txBox="1"/>
                <p:nvPr/>
              </p:nvSpPr>
              <p:spPr>
                <a:xfrm>
                  <a:off x="3583" y="3923"/>
                  <a:ext cx="1408" cy="822"/>
                </a:xfrm>
                <a:prstGeom prst="rect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zh-CN" altLang="en-US" sz="2800">
                      <a:solidFill>
                        <a:srgbClr val="FF0000"/>
                      </a:solidFill>
                      <a:latin typeface="Times New Roman" panose="02020603050405020304" charset="0"/>
                    </a:rPr>
                    <a:t>个位</a:t>
                  </a:r>
                  <a:endParaRPr lang="zh-CN" altLang="en-US" sz="2800">
                    <a:solidFill>
                      <a:srgbClr val="FF0000"/>
                    </a:solidFill>
                    <a:latin typeface="Times New Roman" panose="02020603050405020304" charset="0"/>
                  </a:endParaRPr>
                </a:p>
              </p:txBody>
            </p:sp>
            <p:sp>
              <p:nvSpPr>
                <p:cNvPr id="39" name="文本框 38"/>
                <p:cNvSpPr txBox="1"/>
                <p:nvPr/>
              </p:nvSpPr>
              <p:spPr>
                <a:xfrm>
                  <a:off x="5625" y="3923"/>
                  <a:ext cx="1408" cy="822"/>
                </a:xfrm>
                <a:prstGeom prst="rect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zh-CN" altLang="en-US" sz="2800">
                      <a:solidFill>
                        <a:srgbClr val="FF0000"/>
                      </a:solidFill>
                      <a:latin typeface="Times New Roman" panose="02020603050405020304" charset="0"/>
                    </a:rPr>
                    <a:t>十位</a:t>
                  </a:r>
                  <a:endParaRPr lang="zh-CN" altLang="en-US" sz="2800">
                    <a:solidFill>
                      <a:srgbClr val="FF0000"/>
                    </a:solidFill>
                    <a:latin typeface="Times New Roman" panose="02020603050405020304" charset="0"/>
                  </a:endParaRPr>
                </a:p>
              </p:txBody>
            </p:sp>
            <p:sp>
              <p:nvSpPr>
                <p:cNvPr id="44" name="文本框 43"/>
                <p:cNvSpPr txBox="1"/>
                <p:nvPr/>
              </p:nvSpPr>
              <p:spPr>
                <a:xfrm>
                  <a:off x="3705" y="4801"/>
                  <a:ext cx="1619" cy="1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3600">
                      <a:solidFill>
                        <a:srgbClr val="FF0000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3</a:t>
                  </a:r>
                  <a:r>
                    <a:rPr lang="zh-CN" altLang="en-US" sz="3600">
                      <a:solidFill>
                        <a:srgbClr val="FF0000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种</a:t>
                  </a:r>
                  <a:endParaRPr lang="zh-CN" altLang="en-US" sz="360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45" name="文本框 44"/>
                <p:cNvSpPr txBox="1"/>
                <p:nvPr/>
              </p:nvSpPr>
              <p:spPr>
                <a:xfrm>
                  <a:off x="5625" y="4801"/>
                  <a:ext cx="1533" cy="10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3600">
                      <a:solidFill>
                        <a:srgbClr val="FF0000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2</a:t>
                  </a:r>
                  <a:r>
                    <a:rPr lang="zh-CN" altLang="en-US" sz="3600">
                      <a:solidFill>
                        <a:srgbClr val="FF0000"/>
                      </a:solidFill>
                      <a:latin typeface="宋体" panose="02010600030101010101" pitchFamily="2" charset="-122"/>
                      <a:ea typeface="宋体" panose="02010600030101010101" pitchFamily="2" charset="-122"/>
                    </a:rPr>
                    <a:t>种</a:t>
                  </a:r>
                  <a:endParaRPr lang="zh-CN" altLang="en-US" sz="3600">
                    <a:solidFill>
                      <a:srgbClr val="FF0000"/>
                    </a:solidFill>
                    <a:latin typeface="宋体" panose="02010600030101010101" pitchFamily="2" charset="-122"/>
                    <a:ea typeface="宋体" panose="02010600030101010101" pitchFamily="2" charset="-122"/>
                  </a:endParaRPr>
                </a:p>
              </p:txBody>
            </p:sp>
          </p:grpSp>
        </p:grpSp>
      </p:grpSp>
      <p:sp>
        <p:nvSpPr>
          <p:cNvPr id="12" name="文本框 1"/>
          <p:cNvSpPr txBox="1"/>
          <p:nvPr>
            <p:custDataLst>
              <p:tags r:id="rId2"/>
            </p:custDataLst>
          </p:nvPr>
        </p:nvSpPr>
        <p:spPr>
          <a:xfrm>
            <a:off x="0" y="294005"/>
            <a:ext cx="1141793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3200" b="1">
                <a:solidFill>
                  <a:srgbClr val="FF0000"/>
                </a:solidFill>
                <a:latin typeface="+mn-ea"/>
                <a:ea typeface="+mn-ea"/>
                <a:cs typeface="+mn-ea"/>
              </a:rPr>
              <a:t>情境</a:t>
            </a:r>
            <a:r>
              <a:rPr lang="en-US" altLang="zh-CN" sz="3200" b="1">
                <a:solidFill>
                  <a:srgbClr val="FF0000"/>
                </a:solidFill>
                <a:latin typeface="+mn-ea"/>
                <a:ea typeface="+mn-ea"/>
                <a:cs typeface="+mn-ea"/>
              </a:rPr>
              <a:t>2</a:t>
            </a:r>
            <a:r>
              <a:rPr lang="zh-CN" altLang="en-US" sz="3200" b="1">
                <a:solidFill>
                  <a:schemeClr val="tx1"/>
                </a:solidFill>
                <a:latin typeface="+mn-ea"/>
                <a:ea typeface="+mn-ea"/>
                <a:cs typeface="+mn-ea"/>
              </a:rPr>
              <a:t>：</a:t>
            </a:r>
            <a:r>
              <a:rPr lang="zh-CN" altLang="en-US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从</a:t>
            </a:r>
            <a:r>
              <a:rPr lang="en-US" altLang="zh-CN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1</a:t>
            </a:r>
            <a:r>
              <a:rPr lang="zh-CN" altLang="en-US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这</a:t>
            </a:r>
            <a:r>
              <a:rPr lang="en-US" altLang="zh-CN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个数字中取出</a:t>
            </a:r>
            <a:r>
              <a:rPr lang="en-US" altLang="zh-CN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3200" b="1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个数字组成两位数，这样的两位数共有多少个？</a:t>
            </a:r>
            <a:r>
              <a:rPr lang="zh-CN" altLang="en-US" sz="3200" b="1">
                <a:latin typeface="+mn-ea"/>
                <a:ea typeface="+mn-ea"/>
                <a:cs typeface="+mn-ea"/>
                <a:sym typeface="+mn-ea"/>
              </a:rPr>
              <a:t>可以列举出所有情况吗？</a:t>
            </a:r>
            <a:endParaRPr lang="zh-CN" altLang="en-US" sz="3200" b="1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sz="3200" b="1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文本框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783" y="488951"/>
            <a:ext cx="1890680" cy="521970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模型建构</a:t>
            </a:r>
            <a:endParaRPr lang="zh-CN" altLang="en-US" sz="280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 userDrawn="1">
            <p:custDataLst>
              <p:tags r:id="rId3"/>
            </p:custDataLst>
          </p:nvPr>
        </p:nvSpPr>
        <p:spPr>
          <a:xfrm>
            <a:off x="-20320" y="934720"/>
            <a:ext cx="11740515" cy="76200"/>
          </a:xfrm>
          <a:prstGeom prst="rect">
            <a:avLst/>
          </a:prstGeom>
          <a:solidFill>
            <a:srgbClr val="F08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8" rIns="121898" bIns="60948" anchor="ctr"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8A088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25120" y="1127760"/>
            <a:ext cx="1139571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altLang="en-US" sz="2800" b="0">
                <a:solidFill>
                  <a:srgbClr val="FF0000"/>
                </a:solidFill>
                <a:ea typeface="宋体" panose="02010600030101010101" pitchFamily="2" charset="-122"/>
              </a:rPr>
              <a:t>情</a:t>
            </a:r>
            <a:r>
              <a:rPr lang="zh-CN" altLang="en-US" sz="2800" b="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境</a:t>
            </a:r>
            <a:r>
              <a:rPr lang="en-US" altLang="zh-CN" sz="2800" b="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1</a:t>
            </a:r>
            <a:r>
              <a:rPr lang="zh-CN" altLang="en-US" sz="2800" b="0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zh-CN" altLang="en-US" sz="2800" b="0">
                <a:solidFill>
                  <a:schemeClr val="tx1"/>
                </a:solidFill>
                <a:ea typeface="宋体" panose="02010600030101010101" pitchFamily="2" charset="-122"/>
              </a:rPr>
              <a:t>有一</a:t>
            </a:r>
            <a:r>
              <a:rPr lang="zh-CN" sz="2800" b="0">
                <a:ea typeface="宋体" panose="02010600030101010101" pitchFamily="2" charset="-122"/>
              </a:rPr>
              <a:t>四位密码锁，每位均为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0~9</a:t>
            </a:r>
            <a:r>
              <a:rPr lang="zh-CN" altLang="en-US" sz="2800" b="0">
                <a:ea typeface="宋体" panose="02010600030101010101" pitchFamily="2" charset="-122"/>
              </a:rPr>
              <a:t>这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10</a:t>
            </a:r>
            <a:r>
              <a:rPr lang="zh-CN" altLang="en-US" sz="2800" b="0">
                <a:ea typeface="宋体" panose="02010600030101010101" pitchFamily="2" charset="-122"/>
              </a:rPr>
              <a:t>个数字中的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altLang="en-US" sz="2800" b="0">
                <a:ea typeface="宋体" panose="02010600030101010101" pitchFamily="2" charset="-122"/>
              </a:rPr>
              <a:t>个，现在</a:t>
            </a:r>
            <a:r>
              <a:rPr lang="zh-CN" sz="2800" b="0">
                <a:ea typeface="宋体" panose="02010600030101010101" pitchFamily="2" charset="-122"/>
              </a:rPr>
              <a:t>忘记了密码，已知密码没有重复数字，请问最多尝试多少次才能解锁？</a:t>
            </a:r>
            <a:endParaRPr lang="zh-CN" altLang="en-US" sz="2800"/>
          </a:p>
        </p:txBody>
      </p:sp>
      <p:sp>
        <p:nvSpPr>
          <p:cNvPr id="12" name="文本框 1"/>
          <p:cNvSpPr txBox="1"/>
          <p:nvPr>
            <p:custDataLst>
              <p:tags r:id="rId4"/>
            </p:custDataLst>
          </p:nvPr>
        </p:nvSpPr>
        <p:spPr>
          <a:xfrm>
            <a:off x="325120" y="2573655"/>
            <a:ext cx="1141793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情境</a:t>
            </a:r>
            <a:r>
              <a:rPr lang="en-US" alt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</a:rPr>
              <a:t>：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从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这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个数字中取出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个数字组成两位数，这样的两位数共有多少个？</a:t>
            </a:r>
            <a:endParaRPr lang="zh-CN" altLang="en-US" sz="2800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17" name="文本框 1"/>
          <p:cNvSpPr txBox="1"/>
          <p:nvPr>
            <p:custDataLst>
              <p:tags r:id="rId5"/>
            </p:custDataLst>
          </p:nvPr>
        </p:nvSpPr>
        <p:spPr>
          <a:xfrm>
            <a:off x="325120" y="4450080"/>
            <a:ext cx="1141857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情境</a:t>
            </a:r>
            <a:r>
              <a:rPr lang="en-US" alt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</a:rPr>
              <a:t>：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从甲、乙、丙、丁</a:t>
            </a:r>
            <a:r>
              <a:rPr kumimoji="1"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4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名同学中选出</a:t>
            </a:r>
            <a:r>
              <a:rPr kumimoji="1"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名</a:t>
            </a:r>
            <a:r>
              <a:rPr kumimoji="1" 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分别担任语文、数学、英语课代表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，有多少种不同的选法？</a:t>
            </a:r>
            <a:endParaRPr kumimoji="1" lang="zh-CN" altLang="en-US" sz="2800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678940" y="1139190"/>
            <a:ext cx="8108950" cy="1434465"/>
            <a:chOff x="2644" y="1794"/>
            <a:chExt cx="12770" cy="2259"/>
          </a:xfrm>
        </p:grpSpPr>
        <p:sp>
          <p:nvSpPr>
            <p:cNvPr id="2" name="圆角矩形 1"/>
            <p:cNvSpPr/>
            <p:nvPr/>
          </p:nvSpPr>
          <p:spPr>
            <a:xfrm>
              <a:off x="2644" y="1794"/>
              <a:ext cx="12770" cy="743"/>
            </a:xfrm>
            <a:prstGeom prst="roundRect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305" y="3231"/>
              <a:ext cx="9600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从</a:t>
              </a:r>
              <a:r>
                <a:rPr lang="en-US" altLang="zh-CN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10</a:t>
              </a:r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个不同的元素中取出</a:t>
              </a:r>
              <a:r>
                <a:rPr lang="en-US" altLang="zh-CN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4</a:t>
              </a:r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个元素</a:t>
              </a:r>
              <a:endParaRPr lang="zh-CN" altLang="en-US" sz="2800" b="1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586865" y="2750185"/>
            <a:ext cx="6855460" cy="1022985"/>
            <a:chOff x="2499" y="4331"/>
            <a:chExt cx="10796" cy="1611"/>
          </a:xfrm>
        </p:grpSpPr>
        <p:sp>
          <p:nvSpPr>
            <p:cNvPr id="4" name="圆角矩形 3"/>
            <p:cNvSpPr/>
            <p:nvPr>
              <p:custDataLst>
                <p:tags r:id="rId6"/>
              </p:custDataLst>
            </p:nvPr>
          </p:nvSpPr>
          <p:spPr>
            <a:xfrm>
              <a:off x="2499" y="4331"/>
              <a:ext cx="8894" cy="743"/>
            </a:xfrm>
            <a:prstGeom prst="roundRect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>
              <p:custDataLst>
                <p:tags r:id="rId7"/>
              </p:custDataLst>
            </p:nvPr>
          </p:nvSpPr>
          <p:spPr>
            <a:xfrm>
              <a:off x="3695" y="5120"/>
              <a:ext cx="9600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从</a:t>
              </a:r>
              <a:r>
                <a:rPr lang="en-US" altLang="zh-CN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3</a:t>
              </a:r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个不同的元素中取出</a:t>
              </a:r>
              <a:r>
                <a:rPr lang="en-US" altLang="zh-CN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</a:t>
              </a:r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个元素</a:t>
              </a:r>
              <a:endParaRPr lang="zh-CN" altLang="en-US" sz="2800" b="1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678940" y="4613275"/>
            <a:ext cx="6223000" cy="1649730"/>
            <a:chOff x="2644" y="7265"/>
            <a:chExt cx="9800" cy="2598"/>
          </a:xfrm>
        </p:grpSpPr>
        <p:sp>
          <p:nvSpPr>
            <p:cNvPr id="5" name="圆角矩形 4"/>
            <p:cNvSpPr/>
            <p:nvPr>
              <p:custDataLst>
                <p:tags r:id="rId8"/>
              </p:custDataLst>
            </p:nvPr>
          </p:nvSpPr>
          <p:spPr>
            <a:xfrm>
              <a:off x="2644" y="7265"/>
              <a:ext cx="8967" cy="743"/>
            </a:xfrm>
            <a:prstGeom prst="roundRect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文本框 8"/>
            <p:cNvSpPr txBox="1"/>
            <p:nvPr>
              <p:custDataLst>
                <p:tags r:id="rId9"/>
              </p:custDataLst>
            </p:nvPr>
          </p:nvSpPr>
          <p:spPr>
            <a:xfrm>
              <a:off x="2844" y="9041"/>
              <a:ext cx="9600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从</a:t>
              </a:r>
              <a:r>
                <a:rPr lang="en-US" altLang="zh-CN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4</a:t>
              </a:r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个不同的元素中取出</a:t>
              </a:r>
              <a:r>
                <a:rPr lang="en-US" altLang="zh-CN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3</a:t>
              </a:r>
              <a:r>
                <a:rPr lang="zh-CN" altLang="en-US" sz="2800" b="1">
                  <a:solidFill>
                    <a:schemeClr val="accent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个元素</a:t>
              </a:r>
              <a:endParaRPr lang="zh-CN" altLang="en-US" sz="2800" b="1">
                <a:solidFill>
                  <a:schemeClr val="accent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016115" y="2051685"/>
            <a:ext cx="5313680" cy="4211320"/>
            <a:chOff x="11049" y="3231"/>
            <a:chExt cx="8368" cy="6632"/>
          </a:xfrm>
        </p:grpSpPr>
        <p:sp>
          <p:nvSpPr>
            <p:cNvPr id="13" name="文本框 12"/>
            <p:cNvSpPr txBox="1"/>
            <p:nvPr/>
          </p:nvSpPr>
          <p:spPr>
            <a:xfrm>
              <a:off x="11973" y="3231"/>
              <a:ext cx="7444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并按照一定的顺序排成一列</a:t>
              </a:r>
              <a:endPara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4" name="文本框 13"/>
            <p:cNvSpPr txBox="1"/>
            <p:nvPr>
              <p:custDataLst>
                <p:tags r:id="rId10"/>
              </p:custDataLst>
            </p:nvPr>
          </p:nvSpPr>
          <p:spPr>
            <a:xfrm>
              <a:off x="11973" y="5119"/>
              <a:ext cx="7444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并按照一定的顺序排成一列</a:t>
              </a:r>
              <a:endPara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9" name="文本框 18"/>
            <p:cNvSpPr txBox="1"/>
            <p:nvPr>
              <p:custDataLst>
                <p:tags r:id="rId11"/>
              </p:custDataLst>
            </p:nvPr>
          </p:nvSpPr>
          <p:spPr>
            <a:xfrm>
              <a:off x="11049" y="9041"/>
              <a:ext cx="7444" cy="82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28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并按照一定的顺序排成一列</a:t>
              </a:r>
              <a:endPara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5" name="文本框 14"/>
          <p:cNvSpPr txBox="1"/>
          <p:nvPr>
            <p:custDataLst>
              <p:tags r:id="rId12"/>
            </p:custDataLst>
          </p:nvPr>
        </p:nvSpPr>
        <p:spPr>
          <a:xfrm>
            <a:off x="2705735" y="427270"/>
            <a:ext cx="4064000" cy="58356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sz="3200" b="1">
                <a:latin typeface="+mn-ea"/>
                <a:ea typeface="+mn-ea"/>
                <a:sym typeface="+mn-ea"/>
              </a:rPr>
              <a:t>共同特征？</a:t>
            </a:r>
            <a:endParaRPr lang="zh-CN" sz="3200" b="1">
              <a:latin typeface="+mn-ea"/>
              <a:ea typeface="+mn-ea"/>
              <a:sym typeface="+mn-ea"/>
            </a:endParaRPr>
          </a:p>
        </p:txBody>
      </p:sp>
      <p:pic>
        <p:nvPicPr>
          <p:cNvPr id="16" name="图片 15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0" y="2335530"/>
            <a:ext cx="3098800" cy="5842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0" y="3957320"/>
            <a:ext cx="1244600" cy="58420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8"/>
          <a:stretch>
            <a:fillRect/>
          </a:stretch>
        </p:blipFill>
        <p:spPr>
          <a:xfrm>
            <a:off x="0" y="5919470"/>
            <a:ext cx="1885950" cy="5842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3233" y="488316"/>
            <a:ext cx="1890680" cy="521970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模型构建</a:t>
            </a:r>
            <a:endParaRPr lang="zh-CN" altLang="en-US" sz="280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rcRect t="1924"/>
          <a:stretch>
            <a:fillRect/>
          </a:stretch>
        </p:blipFill>
        <p:spPr>
          <a:xfrm>
            <a:off x="2399030" y="2875915"/>
            <a:ext cx="7245350" cy="359346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245995" y="488230"/>
            <a:ext cx="4064000" cy="58356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3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模型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——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pitchFamily="34" charset="-122"/>
              </a:rPr>
              <a:t>“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排列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pitchFamily="34" charset="-122"/>
              </a:rPr>
              <a:t>”</a:t>
            </a:r>
            <a:endParaRPr lang="zh-CN" altLang="en-US" sz="32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555" y="1053465"/>
            <a:ext cx="10782300" cy="17081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540" y="1549400"/>
            <a:ext cx="1172019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sz="2800" b="0">
                <a:solidFill>
                  <a:schemeClr val="tx2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800" b="0">
                <a:solidFill>
                  <a:schemeClr val="tx2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800" b="0">
                <a:solidFill>
                  <a:schemeClr val="tx2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800" b="0">
                <a:solidFill>
                  <a:schemeClr val="tx1"/>
                </a:solidFill>
                <a:ea typeface="宋体" panose="02010600030101010101" pitchFamily="2" charset="-122"/>
              </a:rPr>
              <a:t>有一</a:t>
            </a:r>
            <a:r>
              <a:rPr lang="zh-CN" sz="2800" b="0">
                <a:ea typeface="宋体" panose="02010600030101010101" pitchFamily="2" charset="-122"/>
              </a:rPr>
              <a:t>四位密码锁，每位均为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0~9</a:t>
            </a:r>
            <a:r>
              <a:rPr lang="zh-CN" altLang="en-US" sz="2800" b="0">
                <a:ea typeface="宋体" panose="02010600030101010101" pitchFamily="2" charset="-122"/>
              </a:rPr>
              <a:t>这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10</a:t>
            </a:r>
            <a:r>
              <a:rPr lang="zh-CN" altLang="en-US" sz="2800" b="0">
                <a:ea typeface="宋体" panose="02010600030101010101" pitchFamily="2" charset="-122"/>
              </a:rPr>
              <a:t>个数字中的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altLang="en-US" sz="2800" b="0">
                <a:ea typeface="宋体" panose="02010600030101010101" pitchFamily="2" charset="-122"/>
              </a:rPr>
              <a:t>个，现在</a:t>
            </a:r>
            <a:r>
              <a:rPr lang="zh-CN" sz="2800" b="0">
                <a:ea typeface="宋体" panose="02010600030101010101" pitchFamily="2" charset="-122"/>
              </a:rPr>
              <a:t>忘记了密码，请问最多尝试多少次才能解锁？</a:t>
            </a:r>
            <a:endParaRPr lang="zh-CN" altLang="en-US" sz="2800"/>
          </a:p>
        </p:txBody>
      </p:sp>
      <p:sp>
        <p:nvSpPr>
          <p:cNvPr id="12" name="文本框 1"/>
          <p:cNvSpPr txBox="1"/>
          <p:nvPr>
            <p:custDataLst>
              <p:tags r:id="rId2"/>
            </p:custDataLst>
          </p:nvPr>
        </p:nvSpPr>
        <p:spPr>
          <a:xfrm>
            <a:off x="2540" y="2540000"/>
            <a:ext cx="1174305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chemeClr val="tx2"/>
                </a:solidFill>
                <a:latin typeface="+mn-ea"/>
                <a:ea typeface="+mn-ea"/>
                <a:cs typeface="+mn-ea"/>
              </a:rPr>
              <a:t>（</a:t>
            </a:r>
            <a:r>
              <a:rPr lang="en-US" altLang="zh-CN" sz="2800">
                <a:solidFill>
                  <a:schemeClr val="tx2"/>
                </a:solidFill>
                <a:latin typeface="+mn-ea"/>
                <a:ea typeface="+mn-ea"/>
                <a:cs typeface="+mn-ea"/>
              </a:rPr>
              <a:t>2</a:t>
            </a:r>
            <a:r>
              <a:rPr lang="zh-CN" altLang="en-US" sz="2800">
                <a:solidFill>
                  <a:schemeClr val="tx2"/>
                </a:solidFill>
                <a:latin typeface="+mn-ea"/>
                <a:ea typeface="+mn-ea"/>
                <a:cs typeface="+mn-ea"/>
              </a:rPr>
              <a:t>）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从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这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个数字中取出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个数字组成两位数，这样的两位数共有多少个？</a:t>
            </a:r>
            <a:endParaRPr lang="zh-CN" altLang="en-US" sz="2800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17" name="文本框 1"/>
          <p:cNvSpPr txBox="1"/>
          <p:nvPr>
            <p:custDataLst>
              <p:tags r:id="rId3"/>
            </p:custDataLst>
          </p:nvPr>
        </p:nvSpPr>
        <p:spPr>
          <a:xfrm>
            <a:off x="0" y="3854450"/>
            <a:ext cx="1219073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chemeClr val="tx2"/>
                </a:solidFill>
                <a:latin typeface="+mn-ea"/>
                <a:ea typeface="+mn-ea"/>
                <a:cs typeface="+mn-ea"/>
              </a:rPr>
              <a:t>（</a:t>
            </a:r>
            <a:r>
              <a:rPr lang="en-US" altLang="zh-CN" sz="2800">
                <a:solidFill>
                  <a:schemeClr val="tx2"/>
                </a:solidFill>
                <a:latin typeface="+mn-ea"/>
                <a:ea typeface="+mn-ea"/>
                <a:cs typeface="+mn-ea"/>
              </a:rPr>
              <a:t>3</a:t>
            </a:r>
            <a:r>
              <a:rPr lang="zh-CN" altLang="en-US" sz="2800">
                <a:solidFill>
                  <a:schemeClr val="tx2"/>
                </a:solidFill>
                <a:latin typeface="+mn-ea"/>
                <a:ea typeface="+mn-ea"/>
                <a:cs typeface="+mn-ea"/>
              </a:rPr>
              <a:t>）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从甲、乙、丙、丁</a:t>
            </a:r>
            <a:r>
              <a:rPr kumimoji="1"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4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名同学中选出</a:t>
            </a:r>
            <a:r>
              <a:rPr kumimoji="1"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名</a:t>
            </a:r>
            <a:r>
              <a:rPr kumimoji="1" 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分别担任语文、数学、英语课代表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，有多少种不同的选法？</a:t>
            </a:r>
            <a:endParaRPr kumimoji="1" lang="zh-CN" altLang="en-US" sz="2800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486525" y="2800350"/>
            <a:ext cx="1786890" cy="1132205"/>
            <a:chOff x="11109" y="4249"/>
            <a:chExt cx="2814" cy="1783"/>
          </a:xfrm>
        </p:grpSpPr>
        <p:sp>
          <p:nvSpPr>
            <p:cNvPr id="11" name="下箭头标注 10"/>
            <p:cNvSpPr/>
            <p:nvPr>
              <p:custDataLst>
                <p:tags r:id="rId4"/>
              </p:custDataLst>
            </p:nvPr>
          </p:nvSpPr>
          <p:spPr>
            <a:xfrm>
              <a:off x="11109" y="4249"/>
              <a:ext cx="2814" cy="961"/>
            </a:xfrm>
            <a:prstGeom prst="downArrowCallou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>
              <p:custDataLst>
                <p:tags r:id="rId5"/>
              </p:custDataLst>
            </p:nvPr>
          </p:nvSpPr>
          <p:spPr>
            <a:xfrm>
              <a:off x="11795" y="5210"/>
              <a:ext cx="1812" cy="822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280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相乘</a:t>
              </a:r>
              <a:endPara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613775" y="2800350"/>
            <a:ext cx="2133600" cy="1132205"/>
            <a:chOff x="11109" y="4249"/>
            <a:chExt cx="2814" cy="1783"/>
          </a:xfrm>
        </p:grpSpPr>
        <p:sp>
          <p:nvSpPr>
            <p:cNvPr id="15" name="下箭头标注 14"/>
            <p:cNvSpPr/>
            <p:nvPr>
              <p:custDataLst>
                <p:tags r:id="rId6"/>
              </p:custDataLst>
            </p:nvPr>
          </p:nvSpPr>
          <p:spPr>
            <a:xfrm>
              <a:off x="11109" y="4249"/>
              <a:ext cx="2814" cy="961"/>
            </a:xfrm>
            <a:prstGeom prst="downArrowCallou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>
              <p:custDataLst>
                <p:tags r:id="rId7"/>
              </p:custDataLst>
            </p:nvPr>
          </p:nvSpPr>
          <p:spPr>
            <a:xfrm>
              <a:off x="12215" y="5210"/>
              <a:ext cx="911" cy="822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280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积</a:t>
              </a:r>
              <a:endPara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720205" y="4046220"/>
            <a:ext cx="5291892" cy="1132205"/>
            <a:chOff x="11109" y="4249"/>
            <a:chExt cx="6799" cy="1783"/>
          </a:xfrm>
        </p:grpSpPr>
        <p:sp>
          <p:nvSpPr>
            <p:cNvPr id="19" name="下箭头标注 18"/>
            <p:cNvSpPr/>
            <p:nvPr>
              <p:custDataLst>
                <p:tags r:id="rId8"/>
              </p:custDataLst>
            </p:nvPr>
          </p:nvSpPr>
          <p:spPr>
            <a:xfrm>
              <a:off x="11109" y="4249"/>
              <a:ext cx="6799" cy="961"/>
            </a:xfrm>
            <a:prstGeom prst="downArrowCallou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文本框 19"/>
            <p:cNvSpPr txBox="1"/>
            <p:nvPr>
              <p:custDataLst>
                <p:tags r:id="rId9"/>
              </p:custDataLst>
            </p:nvPr>
          </p:nvSpPr>
          <p:spPr>
            <a:xfrm>
              <a:off x="12067" y="5210"/>
              <a:ext cx="4884" cy="822"/>
            </a:xfrm>
            <a:prstGeom prst="rect">
              <a:avLst/>
            </a:prstGeom>
          </p:spPr>
          <p:txBody>
            <a:bodyPr wrap="square"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2800">
                  <a:solidFill>
                    <a:srgbClr val="FF0000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组成一个数学学习小组</a:t>
              </a:r>
              <a:endPara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21" name="文本框 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79070" y="572135"/>
            <a:ext cx="11833225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</a:t>
            </a:r>
            <a:r>
              <a:rPr lang="en-US" altLang="zh-CN" sz="3200" b="1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200" b="1" smtClean="0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、判断</a:t>
            </a:r>
            <a:r>
              <a:rPr lang="zh-CN" altLang="en-US" sz="3200" b="1">
                <a:solidFill>
                  <a:srgbClr val="04487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下列问题是否为排列问题，不是请说明理由</a:t>
            </a:r>
            <a:endParaRPr lang="zh-CN" altLang="en-US" sz="3200" b="1">
              <a:solidFill>
                <a:srgbClr val="04487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-69215" y="5353685"/>
            <a:ext cx="121481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>
                <a:latin typeface="+mn-ea"/>
                <a:ea typeface="+mn-ea"/>
                <a:cs typeface="+mn-ea"/>
                <a:sym typeface="+mn-ea"/>
              </a:rPr>
              <a:t>（</a:t>
            </a:r>
            <a:r>
              <a:rPr lang="en-US" altLang="zh-CN" sz="2800" b="1">
                <a:latin typeface="+mn-ea"/>
                <a:ea typeface="+mn-ea"/>
                <a:cs typeface="+mn-ea"/>
                <a:sym typeface="+mn-ea"/>
              </a:rPr>
              <a:t>4</a:t>
            </a:r>
            <a:r>
              <a:rPr lang="zh-CN" altLang="en-US" sz="2800" b="1">
                <a:latin typeface="+mn-ea"/>
                <a:ea typeface="+mn-ea"/>
                <a:cs typeface="+mn-ea"/>
                <a:sym typeface="+mn-ea"/>
              </a:rPr>
              <a:t>）平面上有</a:t>
            </a:r>
            <a:r>
              <a:rPr lang="en-US" altLang="zh-CN" sz="2800" b="1"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2800" b="1">
                <a:latin typeface="+mn-ea"/>
                <a:ea typeface="+mn-ea"/>
                <a:cs typeface="+mn-ea"/>
                <a:sym typeface="+mn-ea"/>
              </a:rPr>
              <a:t>个不共线的点，这三个点可确定多少条直线？多少条射线？</a:t>
            </a:r>
            <a:endParaRPr lang="zh-CN" altLang="en-US" sz="2800" b="1"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8273661" y="5845333"/>
            <a:ext cx="624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>
                <a:solidFill>
                  <a:srgbClr val="FF0000"/>
                </a:solidFill>
              </a:rPr>
              <a:t>×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>
            <p:custDataLst>
              <p:tags r:id="rId12"/>
            </p:custDataLst>
          </p:nvPr>
        </p:nvSpPr>
        <p:spPr>
          <a:xfrm>
            <a:off x="10511302" y="5772052"/>
            <a:ext cx="624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smtClean="0">
                <a:solidFill>
                  <a:srgbClr val="FF0000"/>
                </a:solidFill>
              </a:rPr>
              <a:t>√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>
            <p:custDataLst>
              <p:tags r:id="rId13"/>
            </p:custDataLst>
          </p:nvPr>
        </p:nvSpPr>
        <p:spPr>
          <a:xfrm>
            <a:off x="9822180" y="3467735"/>
            <a:ext cx="241173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28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元素的有序性</a:t>
            </a:r>
            <a:endParaRPr lang="zh-CN" altLang="zh-CN" sz="2800" b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14"/>
            </p:custDataLst>
          </p:nvPr>
        </p:nvSpPr>
        <p:spPr>
          <a:xfrm>
            <a:off x="9762490" y="2050415"/>
            <a:ext cx="2316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sz="28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元素的互异性</a:t>
            </a:r>
            <a:endParaRPr lang="zh-CN" altLang="zh-CN" sz="2800" b="1">
              <a:solidFill>
                <a:srgbClr val="00B0F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4"/>
              <p:cNvSpPr txBox="1"/>
              <p:nvPr/>
            </p:nvSpPr>
            <p:spPr>
              <a:xfrm>
                <a:off x="436245" y="872490"/>
                <a:ext cx="11171822" cy="1169551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fontAlgn="auto">
                  <a:lnSpc>
                    <a:spcPct val="125000"/>
                  </a:lnSpc>
                </a:pPr>
                <a:r>
                  <a:rPr lang="zh-CN" altLang="en-US" sz="2800" b="1" smtClean="0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  一般</a:t>
                </a:r>
                <a:r>
                  <a:rPr lang="zh-CN" altLang="en-US" sz="2800" b="1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地，从</a:t>
                </a:r>
                <a14:m>
                  <m:oMath xmlns:m="http://schemas.openxmlformats.org/officeDocument/2006/math">
                    <m:r>
                      <a:rPr lang="zh-CN" altLang="en-US" sz="2800" b="1" i="1" smtClean="0">
                        <a:solidFill>
                          <a:srgbClr val="044875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𝒏</m:t>
                    </m:r>
                  </m:oMath>
                </a14:m>
                <a:r>
                  <a:rPr lang="zh-CN" altLang="en-US" sz="2800" b="1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</a:t>
                </a:r>
                <a:r>
                  <a:rPr lang="zh-CN" altLang="en-US" sz="2800" b="1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不同元素</a:t>
                </a:r>
                <a:r>
                  <a:rPr lang="zh-CN" altLang="en-US" sz="2800" b="1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中取出</a:t>
                </a:r>
                <a14:m>
                  <m:oMath xmlns:m="http://schemas.openxmlformats.org/officeDocument/2006/math">
                    <m:r>
                      <a:rPr lang="zh-CN" altLang="en-US" sz="2800" b="1" i="1" smtClean="0">
                        <a:solidFill>
                          <a:srgbClr val="044875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𝒎</m:t>
                    </m:r>
                    <m:r>
                      <a:rPr lang="zh-CN" altLang="en-US" sz="2800" b="1" i="1" smtClean="0">
                        <a:solidFill>
                          <a:srgbClr val="044875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（</m:t>
                    </m:r>
                    <m:r>
                      <a:rPr lang="zh-CN" altLang="en-US" sz="2800" b="1" i="1" smtClean="0">
                        <a:solidFill>
                          <a:srgbClr val="FF0000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𝒎</m:t>
                    </m:r>
                    <m:r>
                      <a:rPr lang="zh-CN" altLang="en-US" sz="2800" b="1" i="1" smtClean="0">
                        <a:solidFill>
                          <a:srgbClr val="FF0000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≤</m:t>
                    </m:r>
                    <m:r>
                      <a:rPr lang="zh-CN" altLang="en-US" sz="2800" b="1" i="1" smtClean="0">
                        <a:solidFill>
                          <a:srgbClr val="FF0000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𝒏</m:t>
                    </m:r>
                    <m:r>
                      <a:rPr lang="zh-CN" altLang="en-US" sz="2800" b="1" i="1" smtClean="0">
                        <a:solidFill>
                          <a:srgbClr val="044875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）</m:t>
                    </m:r>
                  </m:oMath>
                </a14:m>
                <a:r>
                  <a:rPr lang="zh-CN" altLang="en-US" sz="2800" b="1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个元素，并按照一定的</a:t>
                </a:r>
                <a:r>
                  <a:rPr lang="zh-CN" altLang="en-US" sz="2800" b="1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顺序</a:t>
                </a:r>
                <a:r>
                  <a:rPr lang="zh-CN" altLang="en-US" sz="2800" b="1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排成一列，叫做从</a:t>
                </a:r>
                <a14:m>
                  <m:oMath xmlns:m="http://schemas.openxmlformats.org/officeDocument/2006/math">
                    <m:r>
                      <a:rPr lang="zh-CN" altLang="en-US" sz="2800" b="1" i="1" smtClean="0">
                        <a:solidFill>
                          <a:srgbClr val="044875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𝒏</m:t>
                    </m:r>
                  </m:oMath>
                </a14:m>
                <a:r>
                  <a:rPr lang="zh-CN" altLang="en-US" sz="2800" b="1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个不同元素中取出</a:t>
                </a:r>
                <a14:m>
                  <m:oMath xmlns:m="http://schemas.openxmlformats.org/officeDocument/2006/math">
                    <m:r>
                      <a:rPr lang="zh-CN" altLang="en-US" sz="2800" b="1" i="1" smtClean="0">
                        <a:solidFill>
                          <a:srgbClr val="044875"/>
                        </a:solidFill>
                        <a:latin typeface="Cambria Math" panose="02040503050406030204" charset="0"/>
                        <a:ea typeface="微软雅黑" panose="020B0503020204020204" pitchFamily="34" charset="-122"/>
                      </a:rPr>
                      <m:t>𝒎</m:t>
                    </m:r>
                  </m:oMath>
                </a14:m>
                <a:r>
                  <a:rPr lang="zh-CN" altLang="en-US" sz="2800" b="1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个元素的一个</a:t>
                </a:r>
                <a:r>
                  <a:rPr lang="zh-CN" altLang="en-US" sz="2800" b="1" smtClean="0">
                    <a:solidFill>
                      <a:srgbClr val="FF000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排列</a:t>
                </a:r>
                <a:r>
                  <a:rPr lang="zh-CN" altLang="en-US" sz="2800" b="1" smtClean="0">
                    <a:solidFill>
                      <a:srgbClr val="044875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.</a:t>
                </a:r>
                <a:endParaRPr lang="zh-CN" altLang="en-US" sz="2800" b="1">
                  <a:solidFill>
                    <a:srgbClr val="04487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mc:Choice>
        <mc:Fallback>
          <p:sp>
            <p:nvSpPr>
              <p:cNvPr id="13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45" y="872490"/>
                <a:ext cx="11171822" cy="1169551"/>
              </a:xfrm>
              <a:prstGeom prst="rect">
                <a:avLst/>
              </a:prstGeom>
              <a:blipFill rotWithShape="1">
                <a:blip r:embed="rId2"/>
                <a:stretch>
                  <a:fillRect r="2" b="4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6"/>
          <p:cNvSpPr txBox="1"/>
          <p:nvPr>
            <p:custDataLst>
              <p:tags r:id="rId3"/>
            </p:custDataLst>
          </p:nvPr>
        </p:nvSpPr>
        <p:spPr>
          <a:xfrm>
            <a:off x="1294764" y="2643706"/>
            <a:ext cx="1960880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模型特征：</a:t>
            </a:r>
            <a:endParaRPr lang="zh-CN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584315" y="2456180"/>
            <a:ext cx="3987800" cy="1765300"/>
            <a:chOff x="10857" y="4147"/>
            <a:chExt cx="6280" cy="2780"/>
          </a:xfrm>
        </p:grpSpPr>
        <p:sp>
          <p:nvSpPr>
            <p:cNvPr id="3" name="椭圆形标注 2"/>
            <p:cNvSpPr/>
            <p:nvPr>
              <p:custDataLst>
                <p:tags r:id="rId4"/>
              </p:custDataLst>
            </p:nvPr>
          </p:nvSpPr>
          <p:spPr>
            <a:xfrm>
              <a:off x="10857" y="4147"/>
              <a:ext cx="5429" cy="2506"/>
            </a:xfrm>
            <a:prstGeom prst="wedgeEllipseCallout">
              <a:avLst>
                <a:gd name="adj1" fmla="val -62234"/>
                <a:gd name="adj2" fmla="val 35896"/>
              </a:avLst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>
              <p:custDataLst>
                <p:tags r:id="rId5"/>
              </p:custDataLst>
            </p:nvPr>
          </p:nvSpPr>
          <p:spPr>
            <a:xfrm>
              <a:off x="11547" y="4595"/>
              <a:ext cx="5591" cy="233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zh-CN" altLang="en-US" sz="2800" b="1"/>
                <a:t>改变元素的顺序，</a:t>
              </a:r>
              <a:endParaRPr lang="zh-CN" altLang="en-US" sz="2800" b="1"/>
            </a:p>
            <a:p>
              <a:r>
                <a:rPr lang="zh-CN" altLang="en-US" sz="2800" b="1">
                  <a:solidFill>
                    <a:srgbClr val="FF0000"/>
                  </a:solidFill>
                </a:rPr>
                <a:t>结果</a:t>
              </a:r>
              <a:r>
                <a:rPr lang="zh-CN" altLang="en-US" sz="2800" b="1"/>
                <a:t>是否改变？</a:t>
              </a:r>
              <a:endParaRPr lang="zh-CN" altLang="en-US" sz="2800" b="1"/>
            </a:p>
          </p:txBody>
        </p:sp>
      </p:grpSp>
      <p:sp>
        <p:nvSpPr>
          <p:cNvPr id="5" name="矩形 4"/>
          <p:cNvSpPr/>
          <p:nvPr userDrawn="1">
            <p:custDataLst>
              <p:tags r:id="rId6"/>
            </p:custDataLst>
          </p:nvPr>
        </p:nvSpPr>
        <p:spPr>
          <a:xfrm>
            <a:off x="-20320" y="934720"/>
            <a:ext cx="11740515" cy="76200"/>
          </a:xfrm>
          <a:prstGeom prst="rect">
            <a:avLst/>
          </a:prstGeom>
          <a:solidFill>
            <a:srgbClr val="F08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8" rIns="121898" bIns="60948" anchor="ctr"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8A088"/>
              </a:solidFill>
            </a:endParaRPr>
          </a:p>
        </p:txBody>
      </p:sp>
      <p:sp>
        <p:nvSpPr>
          <p:cNvPr id="8" name="文本框 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0538" y="412751"/>
            <a:ext cx="1890680" cy="521970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概念建构</a:t>
            </a:r>
            <a:endParaRPr lang="zh-CN" altLang="en-US" sz="280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48000" y="2663825"/>
            <a:ext cx="609600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5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(1) </a:t>
            </a:r>
            <a:r>
              <a:rPr lang="zh-CN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元素的互异性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；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 b="1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2) </a:t>
            </a:r>
            <a:r>
              <a:rPr lang="zh-CN" altLang="zh-CN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元素的有序性。</a:t>
            </a:r>
            <a:endParaRPr lang="zh-CN" altLang="zh-CN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48640" y="4130040"/>
            <a:ext cx="11170920" cy="1948180"/>
            <a:chOff x="864" y="6504"/>
            <a:chExt cx="17592" cy="3068"/>
          </a:xfrm>
        </p:grpSpPr>
        <p:grpSp>
          <p:nvGrpSpPr>
            <p:cNvPr id="7" name="组合 6"/>
            <p:cNvGrpSpPr/>
            <p:nvPr/>
          </p:nvGrpSpPr>
          <p:grpSpPr>
            <a:xfrm>
              <a:off x="864" y="7684"/>
              <a:ext cx="17593" cy="1888"/>
              <a:chOff x="864" y="7684"/>
              <a:chExt cx="17593" cy="1888"/>
            </a:xfrm>
          </p:grpSpPr>
          <p:sp>
            <p:nvSpPr>
              <p:cNvPr id="15" name="文本框 6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864" y="7684"/>
                <a:ext cx="17593" cy="1888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fontAlgn="auto">
                  <a:lnSpc>
                    <a:spcPct val="150000"/>
                  </a:lnSpc>
                </a:pPr>
                <a:r>
                  <a:rPr lang="zh-CN" altLang="en-US" sz="2400" b="1" smtClean="0">
                    <a:solidFill>
                      <a:srgbClr val="7030A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例如</a:t>
                </a:r>
                <a:r>
                  <a:rPr lang="zh-CN" altLang="en-US" sz="2400" b="1">
                    <a:solidFill>
                      <a:srgbClr val="7030A0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：</a:t>
                </a:r>
                <a:r>
                  <a:rPr lang="zh-CN" altLang="en-US" sz="2400" b="1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在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例</a:t>
                </a:r>
                <a:r>
                  <a:rPr lang="en-US" altLang="zh-CN" sz="24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</a:t>
                </a:r>
                <a:r>
                  <a:rPr lang="en-US" altLang="zh-CN" sz="24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）中，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cs typeface="微软雅黑" panose="020B0503020204020204" pitchFamily="34" charset="-122"/>
                    <a:sym typeface="+mn-ea"/>
                  </a:rPr>
                  <a:t>从1，2，3三个数中取2个数相乘，积共有多少个？</a:t>
                </a:r>
                <a:endPara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fontAlgn="auto">
                  <a:lnSpc>
                    <a:spcPct val="150000"/>
                  </a:lnSpc>
                </a:pP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                          </a:t>
                </a:r>
                <a:endPara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4721" y="8725"/>
                <a:ext cx="4602" cy="7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p>
                <a:pPr algn="l"/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“</a:t>
                </a:r>
                <a:r>
                  <a:rPr lang="en-US" altLang="zh-CN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1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×</a:t>
                </a:r>
                <a:r>
                  <a:rPr lang="en-US" altLang="zh-CN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2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”，“</a:t>
                </a:r>
                <a:r>
                  <a:rPr lang="en-US" altLang="zh-CN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2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×</a:t>
                </a:r>
                <a:r>
                  <a:rPr lang="en-US" altLang="zh-CN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1</a:t>
                </a:r>
                <a:r>
                  <a:rPr lang="zh-CN" altLang="en-US" sz="2400" b="1"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”</a:t>
                </a:r>
                <a:endParaRPr lang="zh-CN" altLang="en-US" sz="2400" b="1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1" name="下箭头 10"/>
            <p:cNvSpPr/>
            <p:nvPr/>
          </p:nvSpPr>
          <p:spPr>
            <a:xfrm>
              <a:off x="7063" y="6504"/>
              <a:ext cx="453" cy="1431"/>
            </a:xfrm>
            <a:prstGeom prst="down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>
            <p:custDataLst>
              <p:tags r:id="rId2"/>
            </p:custDataLst>
          </p:nvPr>
        </p:nvSpPr>
        <p:spPr>
          <a:xfrm>
            <a:off x="-20320" y="934720"/>
            <a:ext cx="11740515" cy="76200"/>
          </a:xfrm>
          <a:prstGeom prst="rect">
            <a:avLst/>
          </a:prstGeom>
          <a:solidFill>
            <a:srgbClr val="F083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8" tIns="60948" rIns="121898" bIns="60948" anchor="ctr"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zh-CN" altLang="en-US">
              <a:solidFill>
                <a:srgbClr val="48A088"/>
              </a:solidFill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681355" y="1267460"/>
            <a:ext cx="1143444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一般地，从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个不同元素中取出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m(m≤n)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个元素的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所有排列的个数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叫做从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n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个不同元素中取出</a:t>
            </a:r>
            <a:r>
              <a:rPr lang="zh-CN" altLang="en-US" sz="2800">
                <a:latin typeface="Times New Roman" panose="02020603050405020304" charset="0"/>
                <a:ea typeface="微软雅黑" panose="020B0503020204020204" pitchFamily="34" charset="-122"/>
                <a:cs typeface="Times New Roman" panose="02020603050405020304" charset="0"/>
              </a:rPr>
              <a:t>m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个元素的</a:t>
            </a:r>
            <a:r>
              <a:rPr lang="zh-CN" altLang="en-US" sz="28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</a:rPr>
              <a:t>排列数</a:t>
            </a:r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endParaRPr lang="zh-CN" altLang="en-US" sz="28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文本框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538" y="412751"/>
            <a:ext cx="1890680" cy="521970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概念建构</a:t>
            </a:r>
            <a:endParaRPr lang="zh-CN" altLang="en-US" sz="2800"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rcRect r="54917" b="-9709"/>
          <a:stretch>
            <a:fillRect/>
          </a:stretch>
        </p:blipFill>
        <p:spPr>
          <a:xfrm>
            <a:off x="8637905" y="1933575"/>
            <a:ext cx="2748280" cy="7175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45995" y="488230"/>
            <a:ext cx="4064000" cy="58356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en-US" altLang="zh-CN" sz="3200">
                <a:latin typeface="Arial" panose="020B0604020202020204" pitchFamily="34" charset="0"/>
                <a:ea typeface="微软雅黑" panose="020B0503020204020204" pitchFamily="34" charset="-122"/>
              </a:rPr>
              <a:t>“</a:t>
            </a:r>
            <a:r>
              <a:rPr lang="zh-CN" altLang="en-US" sz="32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排列</a:t>
            </a:r>
            <a:r>
              <a:rPr lang="en-US" altLang="zh-CN" sz="3200">
                <a:latin typeface="Arial" panose="020B0604020202020204" pitchFamily="34" charset="0"/>
                <a:ea typeface="微软雅黑" panose="020B0503020204020204" pitchFamily="34" charset="-122"/>
              </a:rPr>
              <a:t>” 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pitchFamily="34" charset="-122"/>
              </a:rPr>
              <a:t>arrangement</a:t>
            </a:r>
            <a:endParaRPr lang="zh-CN" altLang="en-US" sz="240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25120" y="690880"/>
            <a:ext cx="1139571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altLang="en-US" sz="2800" b="0">
                <a:solidFill>
                  <a:srgbClr val="FF0000"/>
                </a:solidFill>
                <a:ea typeface="宋体" panose="02010600030101010101" pitchFamily="2" charset="-122"/>
              </a:rPr>
              <a:t>情</a:t>
            </a:r>
            <a:r>
              <a:rPr lang="zh-CN" altLang="en-US" sz="2800" b="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境</a:t>
            </a:r>
            <a:r>
              <a:rPr lang="en-US" altLang="zh-CN" sz="2800" b="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1</a:t>
            </a:r>
            <a:r>
              <a:rPr lang="zh-CN" altLang="en-US" sz="2800" b="0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zh-CN" altLang="en-US" sz="2800" b="0">
                <a:solidFill>
                  <a:schemeClr val="tx1"/>
                </a:solidFill>
                <a:ea typeface="宋体" panose="02010600030101010101" pitchFamily="2" charset="-122"/>
              </a:rPr>
              <a:t>有一</a:t>
            </a:r>
            <a:r>
              <a:rPr lang="zh-CN" sz="2800" b="0">
                <a:ea typeface="宋体" panose="02010600030101010101" pitchFamily="2" charset="-122"/>
              </a:rPr>
              <a:t>四位密码锁，每位均为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0~9</a:t>
            </a:r>
            <a:r>
              <a:rPr lang="zh-CN" altLang="en-US" sz="2800" b="0">
                <a:ea typeface="宋体" panose="02010600030101010101" pitchFamily="2" charset="-122"/>
              </a:rPr>
              <a:t>这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10</a:t>
            </a:r>
            <a:r>
              <a:rPr lang="zh-CN" altLang="en-US" sz="2800" b="0">
                <a:ea typeface="宋体" panose="02010600030101010101" pitchFamily="2" charset="-122"/>
              </a:rPr>
              <a:t>个数字中的</a:t>
            </a:r>
            <a:r>
              <a:rPr lang="en-US" altLang="zh-CN" sz="2800" b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altLang="en-US" sz="2800" b="0">
                <a:ea typeface="宋体" panose="02010600030101010101" pitchFamily="2" charset="-122"/>
              </a:rPr>
              <a:t>个，现在</a:t>
            </a:r>
            <a:r>
              <a:rPr lang="zh-CN" sz="2800" b="0">
                <a:ea typeface="宋体" panose="02010600030101010101" pitchFamily="2" charset="-122"/>
              </a:rPr>
              <a:t>忘记了密码，已知密码没有重复数字，请问最多尝试多少次才能解锁？</a:t>
            </a:r>
            <a:endParaRPr lang="zh-CN" altLang="en-US" sz="2800"/>
          </a:p>
        </p:txBody>
      </p:sp>
      <p:sp>
        <p:nvSpPr>
          <p:cNvPr id="12" name="文本框 1"/>
          <p:cNvSpPr txBox="1"/>
          <p:nvPr>
            <p:custDataLst>
              <p:tags r:id="rId2"/>
            </p:custDataLst>
          </p:nvPr>
        </p:nvSpPr>
        <p:spPr>
          <a:xfrm>
            <a:off x="325120" y="2136775"/>
            <a:ext cx="1141793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情境</a:t>
            </a:r>
            <a:r>
              <a:rPr lang="en-US" alt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</a:rPr>
              <a:t>：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从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这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个数字中取出</a:t>
            </a:r>
            <a:r>
              <a:rPr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个数字组成两位数，这样的两位数共有多少个？可以列举出所有情况吗？</a:t>
            </a:r>
            <a:endParaRPr lang="zh-CN" altLang="en-US" sz="2800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sp>
        <p:nvSpPr>
          <p:cNvPr id="17" name="文本框 1"/>
          <p:cNvSpPr txBox="1"/>
          <p:nvPr>
            <p:custDataLst>
              <p:tags r:id="rId3"/>
            </p:custDataLst>
          </p:nvPr>
        </p:nvSpPr>
        <p:spPr>
          <a:xfrm>
            <a:off x="325053" y="4013199"/>
            <a:ext cx="1119187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情境</a:t>
            </a:r>
            <a:r>
              <a:rPr lang="en-US" altLang="zh-CN" sz="2800">
                <a:solidFill>
                  <a:srgbClr val="FF0000"/>
                </a:solidFill>
                <a:latin typeface="+mn-ea"/>
                <a:ea typeface="+mn-ea"/>
                <a:cs typeface="+mn-ea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</a:rPr>
              <a:t>：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从甲、乙、丙、丁</a:t>
            </a:r>
            <a:r>
              <a:rPr kumimoji="1"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4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名同学中选出</a:t>
            </a:r>
            <a:r>
              <a:rPr kumimoji="1" lang="en-US" alt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3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名</a:t>
            </a:r>
            <a:r>
              <a:rPr kumimoji="1" lang="zh-CN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分别担任语文、数学、英语课代表</a:t>
            </a:r>
            <a:r>
              <a:rPr kumimoji="1" lang="zh-CN" altLang="en-US" sz="2800">
                <a:solidFill>
                  <a:schemeClr val="tx1"/>
                </a:solidFill>
                <a:latin typeface="+mn-ea"/>
                <a:ea typeface="+mn-ea"/>
                <a:cs typeface="+mn-ea"/>
                <a:sym typeface="+mn-ea"/>
              </a:rPr>
              <a:t>，有多少种不同的选法？</a:t>
            </a:r>
            <a:endParaRPr kumimoji="1" lang="zh-CN" altLang="en-US" sz="2800">
              <a:solidFill>
                <a:schemeClr val="tx1"/>
              </a:solidFill>
              <a:latin typeface="+mn-ea"/>
              <a:ea typeface="+mn-ea"/>
              <a:cs typeface="+mn-ea"/>
              <a:sym typeface="+mn-ea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8045" y="5485130"/>
            <a:ext cx="3733800" cy="6604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2200" y="1741170"/>
            <a:ext cx="3733800" cy="5461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62200" y="3520440"/>
            <a:ext cx="3733800" cy="5207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6020" y="5599430"/>
            <a:ext cx="3733800" cy="5461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UNIQUEID" val="715"/>
</p:tagLst>
</file>

<file path=ppt/tags/tag10.xml><?xml version="1.0" encoding="utf-8"?>
<p:tagLst xmlns:p="http://schemas.openxmlformats.org/presentationml/2006/main">
  <p:tag name="AS_UNIQUEID" val="724"/>
</p:tagLst>
</file>

<file path=ppt/tags/tag11.xml><?xml version="1.0" encoding="utf-8"?>
<p:tagLst xmlns:p="http://schemas.openxmlformats.org/presentationml/2006/main">
  <p:tag name="AS_UNIQUEID" val="725"/>
</p:tagLst>
</file>

<file path=ppt/tags/tag12.xml><?xml version="1.0" encoding="utf-8"?>
<p:tagLst xmlns:p="http://schemas.openxmlformats.org/presentationml/2006/main">
  <p:tag name="AS_UNIQUEID" val="726"/>
</p:tagLst>
</file>

<file path=ppt/tags/tag13.xml><?xml version="1.0" encoding="utf-8"?>
<p:tagLst xmlns:p="http://schemas.openxmlformats.org/presentationml/2006/main">
  <p:tag name="AS_UNIQUEID" val="727"/>
</p:tagLst>
</file>

<file path=ppt/tags/tag14.xml><?xml version="1.0" encoding="utf-8"?>
<p:tagLst xmlns:p="http://schemas.openxmlformats.org/presentationml/2006/main">
  <p:tag name="AS_UNIQUEID" val="729"/>
</p:tagLst>
</file>

<file path=ppt/tags/tag15.xml><?xml version="1.0" encoding="utf-8"?>
<p:tagLst xmlns:p="http://schemas.openxmlformats.org/presentationml/2006/main">
  <p:tag name="AS_UNIQUEID" val="731"/>
</p:tagLst>
</file>

<file path=ppt/tags/tag16.xml><?xml version="1.0" encoding="utf-8"?>
<p:tagLst xmlns:p="http://schemas.openxmlformats.org/presentationml/2006/main">
  <p:tag name="AS_UNIQUEID" val="738"/>
</p:tagLst>
</file>

<file path=ppt/tags/tag17.xml><?xml version="1.0" encoding="utf-8"?>
<p:tagLst xmlns:p="http://schemas.openxmlformats.org/presentationml/2006/main">
  <p:tag name="AS_UNIQUEID" val="45"/>
  <p:tag name="KSO_WM_BEAUTIFY_FLAG" val=""/>
</p:tagLst>
</file>

<file path=ppt/tags/tag18.xml><?xml version="1.0" encoding="utf-8"?>
<p:tagLst xmlns:p="http://schemas.openxmlformats.org/presentationml/2006/main">
  <p:tag name="AS_UNIQUEID" val="369"/>
</p:tagLst>
</file>

<file path=ppt/tags/tag19.xml><?xml version="1.0" encoding="utf-8"?>
<p:tagLst xmlns:p="http://schemas.openxmlformats.org/presentationml/2006/main">
  <p:tag name="AS_UNIQUEID" val="318"/>
  <p:tag name="KSO_WM_BEAUTIFY_FLAG" val=""/>
</p:tagLst>
</file>

<file path=ppt/tags/tag2.xml><?xml version="1.0" encoding="utf-8"?>
<p:tagLst xmlns:p="http://schemas.openxmlformats.org/presentationml/2006/main">
  <p:tag name="AS_UNIQUEID" val="716"/>
</p:tagLst>
</file>

<file path=ppt/tags/tag20.xml><?xml version="1.0" encoding="utf-8"?>
<p:tagLst xmlns:p="http://schemas.openxmlformats.org/presentationml/2006/main">
  <p:tag name="AS_UNIQUEID" val="369"/>
</p:tagLst>
</file>

<file path=ppt/tags/tag21.xml><?xml version="1.0" encoding="utf-8"?>
<p:tagLst xmlns:p="http://schemas.openxmlformats.org/presentationml/2006/main">
  <p:tag name="AS_UNIQUEID" val="738"/>
</p:tagLst>
</file>

<file path=ppt/tags/tag22.xml><?xml version="1.0" encoding="utf-8"?>
<p:tagLst xmlns:p="http://schemas.openxmlformats.org/presentationml/2006/main">
  <p:tag name="AS_UNIQUEID" val="45"/>
  <p:tag name="KSO_WM_BEAUTIFY_FLAG" val=""/>
</p:tagLst>
</file>

<file path=ppt/tags/tag23.xml><?xml version="1.0" encoding="utf-8"?>
<p:tagLst xmlns:p="http://schemas.openxmlformats.org/presentationml/2006/main">
  <p:tag name="AS_UNIQUEID" val="369"/>
  <p:tag name="KSO_WM_BEAUTIFY_FLAG" val=""/>
</p:tagLst>
</file>

<file path=ppt/tags/tag24.xml><?xml version="1.0" encoding="utf-8"?>
<p:tagLst xmlns:p="http://schemas.openxmlformats.org/presentationml/2006/main">
  <p:tag name="AS_UNIQUEID" val="318"/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AS_UNIQUEID" val="717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AS_UNIQUEID" val="738"/>
</p:tagLst>
</file>

<file path=ppt/tags/tag36.xml><?xml version="1.0" encoding="utf-8"?>
<p:tagLst xmlns:p="http://schemas.openxmlformats.org/presentationml/2006/main">
  <p:tag name="AS_UNIQUEID" val="369"/>
  <p:tag name="KSO_WM_BEAUTIFY_FLAG" val=""/>
</p:tagLst>
</file>

<file path=ppt/tags/tag37.xml><?xml version="1.0" encoding="utf-8"?>
<p:tagLst xmlns:p="http://schemas.openxmlformats.org/presentationml/2006/main">
  <p:tag name="AS_UNIQUEID" val="318"/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AS_UNIQUEID" val="718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AS_UNIQUEID" val="486"/>
  <p:tag name="KSO_WM_BEAUTIFY_FLAG" val=""/>
</p:tagLst>
</file>

<file path=ppt/tags/tag45.xml><?xml version="1.0" encoding="utf-8"?>
<p:tagLst xmlns:p="http://schemas.openxmlformats.org/presentationml/2006/main">
  <p:tag name="AS_UNIQUEID" val="837"/>
</p:tagLst>
</file>

<file path=ppt/tags/tag46.xml><?xml version="1.0" encoding="utf-8"?>
<p:tagLst xmlns:p="http://schemas.openxmlformats.org/presentationml/2006/main">
  <p:tag name="AS_UNIQUEID" val="835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AS_UNIQUEID" val="511"/>
  <p:tag name="KSO_WM_BEAUTIFY_FLAG" val=""/>
</p:tagLst>
</file>

<file path=ppt/tags/tag5.xml><?xml version="1.0" encoding="utf-8"?>
<p:tagLst xmlns:p="http://schemas.openxmlformats.org/presentationml/2006/main">
  <p:tag name="AS_UNIQUEID" val="719"/>
</p:tagLst>
</file>

<file path=ppt/tags/tag50.xml><?xml version="1.0" encoding="utf-8"?>
<p:tagLst xmlns:p="http://schemas.openxmlformats.org/presentationml/2006/main">
  <p:tag name="AS_UNIQUEID" val="992"/>
</p:tagLst>
</file>

<file path=ppt/tags/tag51.xml><?xml version="1.0" encoding="utf-8"?>
<p:tagLst xmlns:p="http://schemas.openxmlformats.org/presentationml/2006/main">
  <p:tag name="AS_UNIQUEID" val="993"/>
</p:tagLst>
</file>

<file path=ppt/tags/tag52.xml><?xml version="1.0" encoding="utf-8"?>
<p:tagLst xmlns:p="http://schemas.openxmlformats.org/presentationml/2006/main">
  <p:tag name="AS_UNIQUEID" val="45"/>
  <p:tag name="KSO_WM_BEAUTIFY_FLAG" val=""/>
</p:tagLst>
</file>

<file path=ppt/tags/tag53.xml><?xml version="1.0" encoding="utf-8"?>
<p:tagLst xmlns:p="http://schemas.openxmlformats.org/presentationml/2006/main">
  <p:tag name="AS_UNIQUEID" val="738"/>
</p:tagLst>
</file>

<file path=ppt/tags/tag54.xml><?xml version="1.0" encoding="utf-8"?>
<p:tagLst xmlns:p="http://schemas.openxmlformats.org/presentationml/2006/main">
  <p:tag name="AS_UNIQUEID" val="480"/>
</p:tagLst>
</file>

<file path=ppt/tags/tag55.xml><?xml version="1.0" encoding="utf-8"?>
<p:tagLst xmlns:p="http://schemas.openxmlformats.org/presentationml/2006/main">
  <p:tag name="AS_UNIQUEID" val="45"/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AS_UNIQUEID" val="738"/>
  <p:tag name="KSO_WM_BEAUTIFY_FLAG" val=""/>
</p:tagLst>
</file>

<file path=ppt/tags/tag58.xml><?xml version="1.0" encoding="utf-8"?>
<p:tagLst xmlns:p="http://schemas.openxmlformats.org/presentationml/2006/main">
  <p:tag name="AS_UNIQUEID" val="369"/>
  <p:tag name="KSO_WM_BEAUTIFY_FLAG" val=""/>
</p:tagLst>
</file>

<file path=ppt/tags/tag59.xml><?xml version="1.0" encoding="utf-8"?>
<p:tagLst xmlns:p="http://schemas.openxmlformats.org/presentationml/2006/main">
  <p:tag name="AS_UNIQUEID" val="318"/>
  <p:tag name="KSO_WM_BEAUTIFY_FLAG" val=""/>
</p:tagLst>
</file>

<file path=ppt/tags/tag6.xml><?xml version="1.0" encoding="utf-8"?>
<p:tagLst xmlns:p="http://schemas.openxmlformats.org/presentationml/2006/main">
  <p:tag name="AS_UNIQUEID" val="720"/>
</p:tagLst>
</file>

<file path=ppt/tags/tag60.xml><?xml version="1.0" encoding="utf-8"?>
<p:tagLst xmlns:p="http://schemas.openxmlformats.org/presentationml/2006/main">
  <p:tag name="AS_UNIQUEID" val="738"/>
</p:tagLst>
</file>

<file path=ppt/tags/tag61.xml><?xml version="1.0" encoding="utf-8"?>
<p:tagLst xmlns:p="http://schemas.openxmlformats.org/presentationml/2006/main">
  <p:tag name="AS_UNIQUEID" val="45"/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AS_UNIQUEID" val="904"/>
</p:tagLst>
</file>

<file path=ppt/tags/tag64.xml><?xml version="1.0" encoding="utf-8"?>
<p:tagLst xmlns:p="http://schemas.openxmlformats.org/presentationml/2006/main">
  <p:tag name="AS_UNIQUEID" val="773"/>
</p:tagLst>
</file>

<file path=ppt/tags/tag65.xml><?xml version="1.0" encoding="utf-8"?>
<p:tagLst xmlns:p="http://schemas.openxmlformats.org/presentationml/2006/main">
  <p:tag name="AS_UNIQUEID" val="773"/>
</p:tagLst>
</file>

<file path=ppt/tags/tag66.xml><?xml version="1.0" encoding="utf-8"?>
<p:tagLst xmlns:p="http://schemas.openxmlformats.org/presentationml/2006/main">
  <p:tag name="AS_UNIQUEID" val="2087"/>
</p:tagLst>
</file>

<file path=ppt/tags/tag67.xml><?xml version="1.0" encoding="utf-8"?>
<p:tagLst xmlns:p="http://schemas.openxmlformats.org/presentationml/2006/main">
  <p:tag name="AS_UNIQUEID" val="786"/>
</p:tagLst>
</file>

<file path=ppt/tags/tag68.xml><?xml version="1.0" encoding="utf-8"?>
<p:tagLst xmlns:p="http://schemas.openxmlformats.org/presentationml/2006/main">
  <p:tag name="AS_UNIQUEID" val="787"/>
</p:tagLst>
</file>

<file path=ppt/tags/tag69.xml><?xml version="1.0" encoding="utf-8"?>
<p:tagLst xmlns:p="http://schemas.openxmlformats.org/presentationml/2006/main">
  <p:tag name="AS_UNIQUEID" val="784"/>
</p:tagLst>
</file>

<file path=ppt/tags/tag7.xml><?xml version="1.0" encoding="utf-8"?>
<p:tagLst xmlns:p="http://schemas.openxmlformats.org/presentationml/2006/main">
  <p:tag name="AS_UNIQUEID" val="721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AS_UNIQUEID" val="944"/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AS_UNIQUEID" val="930"/>
</p:tagLst>
</file>

<file path=ppt/tags/tag74.xml><?xml version="1.0" encoding="utf-8"?>
<p:tagLst xmlns:p="http://schemas.openxmlformats.org/presentationml/2006/main">
  <p:tag name="AS_UNIQUEID" val="931"/>
</p:tagLst>
</file>

<file path=ppt/tags/tag75.xml><?xml version="1.0" encoding="utf-8"?>
<p:tagLst xmlns:p="http://schemas.openxmlformats.org/presentationml/2006/main">
  <p:tag name="AS_UNIQUEID" val="942"/>
</p:tagLst>
</file>

<file path=ppt/tags/tag76.xml><?xml version="1.0" encoding="utf-8"?>
<p:tagLst xmlns:p="http://schemas.openxmlformats.org/presentationml/2006/main">
  <p:tag name="AS_UNIQUEID" val="944"/>
</p:tagLst>
</file>

<file path=ppt/tags/tag77.xml><?xml version="1.0" encoding="utf-8"?>
<p:tagLst xmlns:p="http://schemas.openxmlformats.org/presentationml/2006/main">
  <p:tag name="AS_UNIQUEID" val="938"/>
</p:tagLst>
</file>

<file path=ppt/tags/tag78.xml><?xml version="1.0" encoding="utf-8"?>
<p:tagLst xmlns:p="http://schemas.openxmlformats.org/presentationml/2006/main">
  <p:tag name="AS_UNIQUEID" val="2147"/>
  <p:tag name="KSO_WM_BEAUTIFY_FLAG" val=""/>
</p:tagLst>
</file>

<file path=ppt/tags/tag79.xml><?xml version="1.0" encoding="utf-8"?>
<p:tagLst xmlns:p="http://schemas.openxmlformats.org/presentationml/2006/main">
  <p:tag name="AS_UNIQUEID" val="738"/>
  <p:tag name="KSO_WM_BEAUTIFY_FLAG" val=""/>
</p:tagLst>
</file>

<file path=ppt/tags/tag8.xml><?xml version="1.0" encoding="utf-8"?>
<p:tagLst xmlns:p="http://schemas.openxmlformats.org/presentationml/2006/main">
  <p:tag name="AS_UNIQUEID" val="722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commondata" val="eyJoZGlkIjoiMDBjYjhiNjBlMWViZTQ1YTMwMjFmMzYzNjZmNzViZDYifQ=="/>
</p:tagLst>
</file>

<file path=ppt/tags/tag9.xml><?xml version="1.0" encoding="utf-8"?>
<p:tagLst xmlns:p="http://schemas.openxmlformats.org/presentationml/2006/main">
  <p:tag name="AS_UNIQUEID" val="723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EF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1594</Words>
  <Application>WPS 演示</Application>
  <PresentationFormat/>
  <Paragraphs>260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19</vt:i4>
      </vt:variant>
      <vt:variant>
        <vt:lpstr>幻灯片标题</vt:lpstr>
      </vt:variant>
      <vt:variant>
        <vt:i4>15</vt:i4>
      </vt:variant>
    </vt:vector>
  </HeadingPairs>
  <TitlesOfParts>
    <vt:vector size="51" baseType="lpstr">
      <vt:lpstr>Arial</vt:lpstr>
      <vt:lpstr>宋体</vt:lpstr>
      <vt:lpstr>Wingdings</vt:lpstr>
      <vt:lpstr>Calibri</vt:lpstr>
      <vt:lpstr>微软雅黑</vt:lpstr>
      <vt:lpstr>楷体</vt:lpstr>
      <vt:lpstr>Times New Roman</vt:lpstr>
      <vt:lpstr>Symbol</vt:lpstr>
      <vt:lpstr>Cambria Math</vt:lpstr>
      <vt:lpstr>黑体</vt:lpstr>
      <vt:lpstr>Times New Roman</vt:lpstr>
      <vt:lpstr>MS Mincho</vt:lpstr>
      <vt:lpstr>Arial Unicode MS</vt:lpstr>
      <vt:lpstr>Yu Gothic UI</vt:lpstr>
      <vt:lpstr>MS Mincho</vt:lpstr>
      <vt:lpstr>Segoe Print</vt:lpstr>
      <vt:lpstr>默认设计模板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Equation.DSMT4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WPS_1622253724</cp:lastModifiedBy>
  <cp:revision>22</cp:revision>
  <cp:lastPrinted>2023-03-22T09:53:00Z</cp:lastPrinted>
  <dcterms:created xsi:type="dcterms:W3CDTF">2023-03-22T09:53:00Z</dcterms:created>
  <dcterms:modified xsi:type="dcterms:W3CDTF">2023-12-07T05:24:59Z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KSOProductBuildVer">
    <vt:lpwstr>2052-12.1.0.15946</vt:lpwstr>
  </property>
  <property fmtid="{D5CDD505-2E9C-101B-9397-08002B2CF9AE}" pid="7" name="ICV">
    <vt:lpwstr>38FCBB8BCA0F41B18638F6BFC16A606B_12</vt:lpwstr>
  </property>
</Properties>
</file>