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6" r:id="rId2"/>
    <p:sldId id="310" r:id="rId3"/>
    <p:sldId id="311" r:id="rId4"/>
    <p:sldId id="287" r:id="rId5"/>
    <p:sldId id="286" r:id="rId6"/>
    <p:sldId id="349" r:id="rId7"/>
    <p:sldId id="313" r:id="rId8"/>
    <p:sldId id="264" r:id="rId9"/>
    <p:sldId id="333" r:id="rId10"/>
    <p:sldId id="327" r:id="rId11"/>
    <p:sldId id="328" r:id="rId12"/>
    <p:sldId id="329" r:id="rId13"/>
    <p:sldId id="330" r:id="rId14"/>
    <p:sldId id="346" r:id="rId15"/>
    <p:sldId id="331" r:id="rId16"/>
    <p:sldId id="347" r:id="rId17"/>
    <p:sldId id="348" r:id="rId18"/>
  </p:sldIdLst>
  <p:sldSz cx="12192000" cy="6858000"/>
  <p:notesSz cx="6858000" cy="9144000"/>
  <p:custDataLst>
    <p:tags r:id="rId1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1" userDrawn="1">
          <p15:clr>
            <a:srgbClr val="A4A3A4"/>
          </p15:clr>
        </p15:guide>
        <p15:guide id="2" pos="38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DF45E3"/>
    <a:srgbClr val="F236CE"/>
    <a:srgbClr val="BF0DC3"/>
    <a:srgbClr val="37ED48"/>
    <a:srgbClr val="25A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3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321"/>
        <p:guide pos="38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932113" y="2260600"/>
            <a:ext cx="1455737" cy="14255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3071495" y="2374265"/>
            <a:ext cx="569976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7200" b="1" dirty="0">
                <a:solidFill>
                  <a:schemeClr val="accent6">
                    <a:lumMod val="7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26</a:t>
            </a:r>
            <a:r>
              <a:rPr lang="en-US" altLang="zh-CN" sz="7200" b="1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7200" b="1" dirty="0">
                <a:latin typeface="楷体" panose="02010609060101010101" pitchFamily="49" charset="-122"/>
                <a:ea typeface="楷体" panose="02010609060101010101" pitchFamily="49" charset="-122"/>
              </a:rPr>
              <a:t>好的故事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19652" y="1412832"/>
            <a:ext cx="7128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和尚，索利，天，云，竹，</a:t>
            </a:r>
            <a:r>
              <a:rPr kumimoji="1"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endParaRPr kumimoji="1"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919652" y="2336162"/>
            <a:ext cx="7128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和尚，索利，天，云，竹</a:t>
            </a:r>
            <a:r>
              <a:rPr kumimoji="1"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</a:p>
          <a:p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919652" y="3444860"/>
            <a:ext cx="5904492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我就要凝视他们</a:t>
            </a:r>
            <a:r>
              <a:rPr kumimoji="1"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我就要凝视他们</a:t>
            </a:r>
            <a:r>
              <a:rPr kumimoji="1"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kumimoji="1" lang="zh-CN" altLang="en-US" sz="36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586" y="1484838"/>
            <a:ext cx="9216768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课文写于现代文学的初创时期，处于文言文向白话文转变时期，语言表达与现在不完全一样。在我们现在的写作与日常表达中，要遵照现在标点符号的使用要求。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9592" y="1268820"/>
            <a:ext cx="993682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再读课文，和同桌交流下列问题：</a:t>
            </a:r>
            <a:endParaRPr kumimoji="1"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好的故事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发生在何时？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故事其实是？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“故事”三个特点是？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重点写的是？</a:t>
            </a:r>
            <a:endParaRPr kumimoji="1"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99592" y="1268820"/>
            <a:ext cx="9936828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再读课文，和同桌交流下列问题：</a:t>
            </a:r>
            <a:endParaRPr kumimoji="1"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好的故事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发生在何时？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故事其实是？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“故事”三个特点是？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重点写的是？</a:t>
            </a:r>
            <a:endParaRPr kumimoji="1"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</a:p>
          <a:p>
            <a:pPr>
              <a:lnSpc>
                <a:spcPct val="150000"/>
              </a:lnSpc>
            </a:pPr>
            <a:r>
              <a:rPr kumimoji="1"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1"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好的故事</a:t>
            </a:r>
            <a:r>
              <a:rPr kumimoji="1"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发生在一个昏沉的夜；故事其实是一个梦境，</a:t>
            </a:r>
            <a:r>
              <a:rPr kumimoji="1"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“故事”三个特点是：</a:t>
            </a:r>
            <a:r>
              <a:rPr kumimoji="1"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美丽，幽雅，有趣。重点写“好的故事”（梦境）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23795" y="2348865"/>
            <a:ext cx="750570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看书入梦——梦境——梦醒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7616" y="1412832"/>
            <a:ext cx="900075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学习要求：</a:t>
            </a:r>
          </a:p>
          <a:p>
            <a:pPr>
              <a:lnSpc>
                <a:spcPct val="150000"/>
              </a:lnSpc>
            </a:pPr>
            <a:r>
              <a:rPr kumimoji="1" 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kumimoji="1"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kumimoji="1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读课文1—3自然段，从哪些词句中可以看出鲁迅先生说的“好的故事”是一个梦呢？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5370" y="1269365"/>
            <a:ext cx="982218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灯火渐渐地缩小了，在预告石油的已经不多；石油又不是老牌，早熏得灯罩很昏暗。鞭爆的繁响在四近，烟草的烟雾在身边：是昏沉的夜。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我闭了眼睛，向后一仰，靠在椅背上；捏着《初学记》的手搁在膝髁上。</a:t>
            </a: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我在蒙眬中，看见一个好的故事。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5370" y="1269365"/>
            <a:ext cx="9375140" cy="4064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灯火渐渐地缩小了，在预告石油的已经不多；石油又不是老牌，早熏得灯罩很昏暗。鞭爆的繁响在四近，烟草的烟雾在身边：是昏沉的夜。</a:t>
            </a:r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闭了眼睛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向后一仰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，靠在椅背上；捏着《初学记》的手搁在膝髁上。</a:t>
            </a:r>
          </a:p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我在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蒙眬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中，看见一个好的故事。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2"/>
          <p:cNvSpPr txBox="1">
            <a:spLocks noChangeArrowheads="1"/>
          </p:cNvSpPr>
          <p:nvPr/>
        </p:nvSpPr>
        <p:spPr bwMode="auto">
          <a:xfrm>
            <a:off x="1155700" y="2128838"/>
            <a:ext cx="4833938" cy="14305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同学们做过梦吗？你的梦境是什么样子的？</a:t>
            </a:r>
          </a:p>
        </p:txBody>
      </p:sp>
      <p:pic>
        <p:nvPicPr>
          <p:cNvPr id="4" name="图片 3" descr="9841917_9841917_1437032657874_mthumb"/>
          <p:cNvPicPr>
            <a:picLocks noChangeAspect="1"/>
          </p:cNvPicPr>
          <p:nvPr/>
        </p:nvPicPr>
        <p:blipFill>
          <a:blip r:embed="rId3"/>
          <a:srcRect l="19884" t="18731" r="15432" b="16732"/>
          <a:stretch>
            <a:fillRect/>
          </a:stretch>
        </p:blipFill>
        <p:spPr>
          <a:xfrm>
            <a:off x="6389370" y="1357630"/>
            <a:ext cx="4868545" cy="4587875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250950" y="1371600"/>
            <a:ext cx="5775325" cy="2455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今天就让我们走进鲁迅先生的梦里。哪位同学为大家介绍下你认识的鲁迅？</a:t>
            </a:r>
          </a:p>
          <a:p>
            <a:pPr>
              <a:lnSpc>
                <a:spcPct val="110000"/>
              </a:lnSpc>
            </a:pPr>
            <a:endParaRPr lang="zh-CN" altLang="en-US" sz="36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lum bright="12000" contrast="12000"/>
          </a:blip>
          <a:srcRect l="3271" t="4550" r="2581" b="3345"/>
          <a:stretch>
            <a:fillRect/>
          </a:stretch>
        </p:blipFill>
        <p:spPr>
          <a:xfrm>
            <a:off x="7573010" y="1292225"/>
            <a:ext cx="4063365" cy="4488815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2"/>
          <p:cNvSpPr txBox="1">
            <a:spLocks noChangeArrowheads="1"/>
          </p:cNvSpPr>
          <p:nvPr/>
        </p:nvSpPr>
        <p:spPr bwMode="auto">
          <a:xfrm>
            <a:off x="1136650" y="1443038"/>
            <a:ext cx="10055225" cy="481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小说集：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呐喊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（共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14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篇）：包括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一件小事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狂人日记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故乡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孔乙己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药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阿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Q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正传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等。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en-US" altLang="zh-CN" sz="3200" b="1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彷徨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》（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共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11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篇）：包括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伤逝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祝福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故事新编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等。</a:t>
            </a: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杂文集：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而已集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二心集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坟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花边文学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华盖集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华盖集续编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集外集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且介亭杂文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南腔北调集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准风月谈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等。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其他作品：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古籍序跋集、文序跋集。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146" name="文本框 7"/>
          <p:cNvSpPr txBox="1">
            <a:spLocks noChangeArrowheads="1"/>
          </p:cNvSpPr>
          <p:nvPr/>
        </p:nvSpPr>
        <p:spPr bwMode="auto">
          <a:xfrm>
            <a:off x="990600" y="665163"/>
            <a:ext cx="2736850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鲁迅的作品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2"/>
          <p:cNvSpPr txBox="1">
            <a:spLocks noChangeArrowheads="1"/>
          </p:cNvSpPr>
          <p:nvPr/>
        </p:nvSpPr>
        <p:spPr bwMode="auto">
          <a:xfrm>
            <a:off x="1192213" y="871538"/>
            <a:ext cx="9847262" cy="2747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</a:rPr>
              <a:t>散文集：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《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朝花夕拾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是鲁迅所写的唯一一部回忆散文集，原名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旧事重提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朝花夕拾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共收入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10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篇作品。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171" name="文本框 4"/>
          <p:cNvSpPr txBox="1">
            <a:spLocks noChangeArrowheads="1"/>
          </p:cNvSpPr>
          <p:nvPr/>
        </p:nvSpPr>
        <p:spPr bwMode="auto">
          <a:xfrm>
            <a:off x="1192213" y="4770437"/>
            <a:ext cx="6845300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《好的故事》即选自《     》。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022689" y="4770437"/>
            <a:ext cx="1100138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野草</a:t>
            </a: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1343604" y="3820800"/>
            <a:ext cx="501967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散文诗集：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野草</a:t>
            </a:r>
            <a:r>
              <a:rPr lang="en-US" altLang="zh-CN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》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23694" y="1916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622" y="1370695"/>
            <a:ext cx="8856738" cy="40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3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2"/>
          <p:cNvSpPr txBox="1">
            <a:spLocks noChangeArrowheads="1"/>
          </p:cNvSpPr>
          <p:nvPr/>
        </p:nvSpPr>
        <p:spPr bwMode="auto">
          <a:xfrm>
            <a:off x="1640681" y="1988880"/>
            <a:ext cx="8910638" cy="2722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800" b="1" dirty="0">
                <a:latin typeface="楷体" panose="02010609060101010101" pitchFamily="49" charset="-122"/>
                <a:ea typeface="楷体" panose="02010609060101010101" pitchFamily="49" charset="-122"/>
              </a:rPr>
              <a:t>自由朗读课文，读准字音，读通句子。</a:t>
            </a:r>
            <a:r>
              <a:rPr lang="en-US" altLang="zh-CN" sz="3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800" b="1" dirty="0">
                <a:latin typeface="楷体" panose="02010609060101010101" pitchFamily="49" charset="-122"/>
                <a:ea typeface="楷体" panose="02010609060101010101" pitchFamily="49" charset="-122"/>
              </a:rPr>
              <a:t>找一找与现在用法不同的标点、词语。找一找、圈一圈。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839562" y="980796"/>
            <a:ext cx="275748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初读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课文：</a:t>
            </a:r>
            <a:endParaRPr lang="zh-CN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639712" y="1700856"/>
            <a:ext cx="6378669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鞭爆  膝髁 蒙胧 倒影</a:t>
            </a:r>
            <a:endParaRPr lang="en-US" altLang="zh-CN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鞭炮  膝盖 </a:t>
            </a:r>
            <a:r>
              <a:rPr lang="zh-CN" altLang="en-US" sz="4800" b="1" u="sng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蒙眬 </a:t>
            </a:r>
            <a:r>
              <a:rPr lang="zh-CN" altLang="en-US" sz="4800" b="1" u="sng" dirty="0">
                <a:latin typeface="楷体" panose="02010609060101010101" pitchFamily="49" charset="-122"/>
                <a:ea typeface="楷体" panose="02010609060101010101" pitchFamily="49" charset="-122"/>
              </a:rPr>
              <a:t>倒映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821432" y="1700856"/>
            <a:ext cx="8552341" cy="10272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乌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桕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伽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蓝  瘦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削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 骤然 泼</a:t>
            </a:r>
            <a:r>
              <a: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剌</a:t>
            </a:r>
            <a:endParaRPr lang="zh-CN" altLang="en-US" sz="4800" b="1" u="sng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2fb16391-949a-4201-94a3-5cd0e198dcfd"/>
  <p:tag name="COMMONDATA" val="eyJoZGlkIjoiZDA3ZDQwMmNiOWFlYzZjYTcwOWJiZGQ0YTA5ODBmZG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637</Words>
  <Application>Microsoft Office PowerPoint</Application>
  <PresentationFormat>宽屏</PresentationFormat>
  <Paragraphs>38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黑体</vt:lpstr>
      <vt:lpstr>楷体</vt:lpstr>
      <vt:lpstr>宋体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向日葵教学资源库微信13484171030</dc:title>
  <dc:subject>向日葵教学资源库微信13484171030</dc:subject>
  <dc:creator/>
  <dc:description>向日葵教学资源库微信13484171030</dc:description>
  <cp:lastModifiedBy>acer</cp:lastModifiedBy>
  <cp:revision>9</cp:revision>
  <dcterms:created xsi:type="dcterms:W3CDTF">2022-11-22T04:41:00Z</dcterms:created>
  <dcterms:modified xsi:type="dcterms:W3CDTF">2023-12-21T01:02:59Z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7B1AF8062EAEBDBFDC527C632371B6AD</vt:lpwstr>
  </property>
</Properties>
</file>