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3"/>
    <p:sldId id="259" r:id="rId4"/>
    <p:sldId id="294" r:id="rId5"/>
    <p:sldId id="295" r:id="rId6"/>
    <p:sldId id="296" r:id="rId7"/>
    <p:sldId id="297" r:id="rId8"/>
    <p:sldId id="275" r:id="rId9"/>
    <p:sldId id="299" r:id="rId10"/>
    <p:sldId id="300" r:id="rId11"/>
    <p:sldId id="298" r:id="rId12"/>
    <p:sldId id="301" r:id="rId13"/>
    <p:sldId id="302" r:id="rId14"/>
    <p:sldId id="303" r:id="rId15"/>
    <p:sldId id="304" r:id="rId16"/>
    <p:sldId id="291" r:id="rId17"/>
    <p:sldId id="305" r:id="rId18"/>
    <p:sldId id="306" r:id="rId19"/>
    <p:sldId id="307" r:id="rId20"/>
    <p:sldId id="310" r:id="rId21"/>
    <p:sldId id="308" r:id="rId22"/>
    <p:sldId id="309" r:id="rId23"/>
    <p:sldId id="313" r:id="rId24"/>
    <p:sldId id="311" r:id="rId25"/>
  </p:sldIdLst>
  <p:sldSz cx="12192000" cy="6858000"/>
  <p:notesSz cx="6858000" cy="9144000"/>
  <p:embeddedFontLst>
    <p:embeddedFont>
      <p:font typeface="SentyZHAO 新蒂赵孟頫" panose="03000600000000000000" charset="-122"/>
      <p:regular r:id="rId29"/>
    </p:embeddedFont>
    <p:embeddedFont>
      <p:font typeface="楷体" panose="02010609060101010101" charset="-122"/>
      <p:regular r:id="rId30"/>
    </p:embeddedFont>
    <p:embeddedFont>
      <p:font typeface="等线" panose="02010600030101010101" charset="-122"/>
      <p:regular r:id="rId31"/>
    </p:embeddedFont>
    <p:embeddedFont>
      <p:font typeface="等线 Light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48.xml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B8BA-C550-4F40-B118-644585AA88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58CF-E243-470B-879F-2F384AAA9F9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14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tags" Target="../tags/tag32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1"/>
          <a:stretch>
            <a:fillRect/>
          </a:stretch>
        </p:blipFill>
        <p:spPr>
          <a:xfrm>
            <a:off x="0" y="0"/>
            <a:ext cx="12191365" cy="6840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9087" y="288123"/>
            <a:ext cx="3240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部编版六年级上册第五单元</a:t>
            </a:r>
            <a:endParaRPr lang="zh-CN" altLang="en-US" sz="200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01826" y="687300"/>
            <a:ext cx="285549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65480" y="1116965"/>
            <a:ext cx="11087100" cy="38080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480" y="1512570"/>
            <a:ext cx="109810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tx1"/>
                </a:solidFill>
                <a:latin typeface="SentyZHAO 新蒂赵孟頫" panose="03000600000000000000" charset="-122"/>
                <a:ea typeface="SentyZHAO 新蒂赵孟頫" panose="03000600000000000000" charset="-122"/>
                <a:cs typeface="SentyZHAO 新蒂赵孟頫" panose="03000600000000000000" charset="-122"/>
              </a:rPr>
              <a:t>围绕中心，悟盼之切，写情之真</a:t>
            </a:r>
            <a:endParaRPr lang="zh-CN" altLang="en-US" sz="5400">
              <a:solidFill>
                <a:schemeClr val="tx1"/>
              </a:solidFill>
              <a:latin typeface="SentyZHAO 新蒂赵孟頫" panose="03000600000000000000" charset="-122"/>
              <a:ea typeface="SentyZHAO 新蒂赵孟頫" panose="03000600000000000000" charset="-122"/>
              <a:cs typeface="SentyZHAO 新蒂赵孟頫" panose="03000600000000000000" charset="-122"/>
            </a:endParaRPr>
          </a:p>
          <a:p>
            <a:pPr algn="r"/>
            <a:endParaRPr lang="en-US" altLang="zh-CN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endParaRPr lang="en-US" altLang="zh-CN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endParaRPr lang="en-US" altLang="zh-CN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统编教材六上第五单元《盼》说课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55030" y="948546"/>
            <a:ext cx="9881937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3600"/>
              <a:t>窸窸窣窣     瓦蓝瓦蓝     瓶瓶罐罐     满满当当</a:t>
            </a:r>
            <a:endParaRPr lang="en-US" altLang="zh-CN" sz="3600"/>
          </a:p>
          <a:p>
            <a:pPr algn="just">
              <a:lnSpc>
                <a:spcPct val="200000"/>
              </a:lnSpc>
            </a:pPr>
            <a:r>
              <a:rPr lang="zh-CN" altLang="en-US" sz="3600"/>
              <a:t>斗篷</a:t>
            </a:r>
            <a:r>
              <a:rPr lang="en-US" altLang="zh-CN" sz="3600"/>
              <a:t>  </a:t>
            </a:r>
            <a:r>
              <a:rPr lang="zh-CN" altLang="en-US" sz="3600"/>
              <a:t>袖筒</a:t>
            </a:r>
            <a:r>
              <a:rPr lang="en-US" altLang="zh-CN" sz="3600"/>
              <a:t>  </a:t>
            </a:r>
            <a:r>
              <a:rPr lang="zh-CN" altLang="en-US" sz="3600"/>
              <a:t>闷雷   嘟</a:t>
            </a:r>
            <a:r>
              <a:rPr lang="zh-CN" altLang="en-US" sz="3600">
                <a:solidFill>
                  <a:srgbClr val="FF0000"/>
                </a:solidFill>
              </a:rPr>
              <a:t>囔</a:t>
            </a:r>
            <a:r>
              <a:rPr lang="zh-CN" altLang="en-US" sz="3600"/>
              <a:t>   </a:t>
            </a:r>
            <a:endParaRPr lang="zh-CN" altLang="en-US" sz="3600"/>
          </a:p>
          <a:p>
            <a:pPr algn="just">
              <a:lnSpc>
                <a:spcPct val="200000"/>
              </a:lnSpc>
            </a:pPr>
            <a:r>
              <a:rPr lang="zh-CN" altLang="en-US" sz="3600"/>
              <a:t>瞟着窗外   蒜薹   焖上米饭   玛瑙</a:t>
            </a:r>
            <a:endParaRPr lang="en-US" altLang="zh-CN" sz="3600"/>
          </a:p>
          <a:p>
            <a:pPr algn="just">
              <a:lnSpc>
                <a:spcPct val="200000"/>
              </a:lnSpc>
            </a:pPr>
            <a:r>
              <a:rPr lang="zh-CN" altLang="en-US" sz="3600"/>
              <a:t>厚墩墩的云彩   明晃晃的玻璃   甜丝丝的雨点儿</a:t>
            </a:r>
            <a:endParaRPr lang="zh-CN" altLang="en-US" sz="3600"/>
          </a:p>
        </p:txBody>
      </p:sp>
      <p:pic>
        <p:nvPicPr>
          <p:cNvPr id="13" name="图片 12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1"/>
          <a:stretch>
            <a:fillRect/>
          </a:stretch>
        </p:blipFill>
        <p:spPr>
          <a:xfrm>
            <a:off x="9721125" y="-279332"/>
            <a:ext cx="2558324" cy="3777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8705" y="5603875"/>
            <a:ext cx="9718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“妈妈！”我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嚷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着奔进厨房。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305675" y="5603875"/>
            <a:ext cx="9718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嚷嚷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047" y="23614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1645" y="1264920"/>
            <a:ext cx="2864485" cy="901700"/>
            <a:chOff x="1039" y="1517"/>
            <a:chExt cx="4511" cy="1420"/>
          </a:xfrm>
        </p:grpSpPr>
        <p:sp>
          <p:nvSpPr>
            <p:cNvPr id="6" name="圆角矩形 5"/>
            <p:cNvSpPr/>
            <p:nvPr/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32" y="1796"/>
              <a:ext cx="42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得到雨衣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05685" y="4116705"/>
            <a:ext cx="3078480" cy="902335"/>
            <a:chOff x="1039" y="1517"/>
            <a:chExt cx="4848" cy="1421"/>
          </a:xfrm>
        </p:grpSpPr>
        <p:sp>
          <p:nvSpPr>
            <p:cNvPr id="11" name="圆角矩形 10"/>
            <p:cNvSpPr/>
            <p:nvPr>
              <p:custDataLst>
                <p:tags r:id="rId2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1669" y="1796"/>
              <a:ext cx="42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盼变天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93945" y="1264920"/>
            <a:ext cx="3078480" cy="902335"/>
            <a:chOff x="1039" y="1517"/>
            <a:chExt cx="4848" cy="1421"/>
          </a:xfrm>
        </p:grpSpPr>
        <p:sp>
          <p:nvSpPr>
            <p:cNvPr id="15" name="圆角矩形 14"/>
            <p:cNvSpPr/>
            <p:nvPr>
              <p:custDataLst>
                <p:tags r:id="rId4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5"/>
              </p:custDataLst>
            </p:nvPr>
          </p:nvSpPr>
          <p:spPr>
            <a:xfrm>
              <a:off x="1669" y="1796"/>
              <a:ext cx="4218" cy="9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盼外出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77075" y="4116705"/>
            <a:ext cx="3078480" cy="902335"/>
            <a:chOff x="1039" y="1517"/>
            <a:chExt cx="4848" cy="1421"/>
          </a:xfrm>
        </p:grpSpPr>
        <p:sp>
          <p:nvSpPr>
            <p:cNvPr id="18" name="圆角矩形 17"/>
            <p:cNvSpPr/>
            <p:nvPr>
              <p:custDataLst>
                <p:tags r:id="rId6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1669" y="1796"/>
              <a:ext cx="4218" cy="9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盼雨停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056370" y="1295400"/>
            <a:ext cx="2948305" cy="902335"/>
            <a:chOff x="1039" y="1517"/>
            <a:chExt cx="4643" cy="1421"/>
          </a:xfrm>
        </p:grpSpPr>
        <p:sp>
          <p:nvSpPr>
            <p:cNvPr id="21" name="圆角矩形 20"/>
            <p:cNvSpPr/>
            <p:nvPr>
              <p:custDataLst>
                <p:tags r:id="rId8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9"/>
              </p:custDataLst>
            </p:nvPr>
          </p:nvSpPr>
          <p:spPr>
            <a:xfrm>
              <a:off x="1464" y="1796"/>
              <a:ext cx="4218" cy="9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穿上雨衣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3" name="右箭头 22"/>
          <p:cNvSpPr/>
          <p:nvPr/>
        </p:nvSpPr>
        <p:spPr>
          <a:xfrm rot="2940000">
            <a:off x="2035810" y="2880995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>
            <p:custDataLst>
              <p:tags r:id="rId10"/>
            </p:custDataLst>
          </p:nvPr>
        </p:nvSpPr>
        <p:spPr>
          <a:xfrm rot="2940000">
            <a:off x="6138545" y="2854960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>
            <p:custDataLst>
              <p:tags r:id="rId11"/>
            </p:custDataLst>
          </p:nvPr>
        </p:nvSpPr>
        <p:spPr>
          <a:xfrm rot="18660000" flipV="1">
            <a:off x="3987800" y="2837180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>
            <p:custDataLst>
              <p:tags r:id="rId12"/>
            </p:custDataLst>
          </p:nvPr>
        </p:nvSpPr>
        <p:spPr>
          <a:xfrm rot="18660000" flipV="1">
            <a:off x="8131810" y="2823845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1"/>
          <a:stretch>
            <a:fillRect/>
          </a:stretch>
        </p:blipFill>
        <p:spPr>
          <a:xfrm>
            <a:off x="9721125" y="-279332"/>
            <a:ext cx="2558324" cy="3777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8055" y="582295"/>
            <a:ext cx="74485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说教学过程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学习活动二：聚焦词句，感受心情跌宕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3425" y="2190115"/>
            <a:ext cx="9774555" cy="1307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812800" fontAlgn="auto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在这幅思维导图上添加“我”的心情变化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99615" y="2981325"/>
            <a:ext cx="77216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935" y="559435"/>
            <a:ext cx="10448290" cy="574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indent="711200" algn="just" fontAlgn="auto">
              <a:lnSpc>
                <a:spcPct val="125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algn="just" fontAlgn="auto">
              <a:lnSpc>
                <a:spcPct val="125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812800" algn="just" fontAlgn="auto">
              <a:lnSpc>
                <a:spcPct val="125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我开始盼着变天。可是一连好多天，白天天上都是瓦蓝瓦蓝的，夜晚又变成满天星斗。我的雨衣一直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安安静静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地躺在盒子里，盒子一直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安安静静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地躺在衣柜里。每天在放学的路上我都这样想:</a:t>
            </a:r>
            <a:r>
              <a:rPr lang="zh-CN" altLang="en-US" sz="3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太阳把天烤得这样干，还能长云彩吗?为什么我一有了雨衣，天气预报总是“晴”呢?</a:t>
            </a:r>
            <a:endParaRPr lang="zh-CN" altLang="en-US" sz="32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43275" r="5672" b="6199"/>
          <a:stretch>
            <a:fillRect/>
          </a:stretch>
        </p:blipFill>
        <p:spPr>
          <a:xfrm>
            <a:off x="10198735" y="5554345"/>
            <a:ext cx="1889125" cy="1303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74840" y="4999990"/>
            <a:ext cx="3357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急切、埋怨</a:t>
            </a:r>
            <a:endParaRPr lang="zh-CN" altLang="en-US" sz="4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4065" y="636270"/>
            <a:ext cx="106438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ym typeface="+mn-ea"/>
              </a:rPr>
              <a:t>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出示学习任务二：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（1）默读课文4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17自然段，在文中找出体现心情变化的语句，用横线画出来，写一写自己的感受。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（2）小组内交流感悟，完成表格，并完善思维导图。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410335" y="3140710"/>
          <a:ext cx="949007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4220845"/>
                <a:gridCol w="24250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/>
                        <a:t>“</a:t>
                      </a:r>
                      <a:r>
                        <a:rPr lang="zh-CN" altLang="en-US" sz="3200"/>
                        <a:t>盼</a:t>
                      </a:r>
                      <a:r>
                        <a:rPr lang="en-US" altLang="zh-CN" sz="3200"/>
                        <a:t>”</a:t>
                      </a:r>
                      <a:r>
                        <a:rPr lang="zh-CN" altLang="en-US" sz="3200"/>
                        <a:t>的事件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/>
                        <a:t>文章内容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/>
                        <a:t>“</a:t>
                      </a:r>
                      <a:r>
                        <a:rPr lang="zh-CN" altLang="en-US" sz="3200"/>
                        <a:t>我</a:t>
                      </a:r>
                      <a:r>
                        <a:rPr lang="en-US" altLang="zh-CN" sz="3200"/>
                        <a:t>”</a:t>
                      </a:r>
                      <a:r>
                        <a:rPr lang="zh-CN" altLang="en-US" sz="3200"/>
                        <a:t>的心情</a:t>
                      </a:r>
                      <a:endParaRPr lang="zh-CN" altLang="en-US" sz="32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楷体" panose="02010609060101010101" charset="-122"/>
                          <a:ea typeface="楷体" panose="02010609060101010101" charset="-122"/>
                        </a:rPr>
                        <a:t>盼变天</a:t>
                      </a:r>
                      <a:endParaRPr lang="zh-CN" altLang="en-US" sz="3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楷体" panose="02010609060101010101" charset="-122"/>
                          <a:ea typeface="楷体" panose="02010609060101010101" charset="-122"/>
                        </a:rPr>
                        <a:t>盼外出</a:t>
                      </a:r>
                      <a:endParaRPr lang="zh-CN" altLang="en-US" sz="3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楷体" panose="02010609060101010101" charset="-122"/>
                          <a:ea typeface="楷体" panose="02010609060101010101" charset="-122"/>
                        </a:rPr>
                        <a:t>盼雨停</a:t>
                      </a:r>
                      <a:endParaRPr lang="zh-CN" altLang="en-US" sz="3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935" y="559435"/>
            <a:ext cx="10448290" cy="574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①路上行人都加快了走路的速度，我却放慢了脚步，心想，雨点儿打在头上，才是世界上最美的事呢！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②“可是……还差半小时啊。”我嘟囔着，心想，你怎么就不向窗外看一眼呢？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③我不再说话，也不敢再去看妈妈，急忙背过身子盯住碗架，上边的瓶瓶罐罐确实满满当当，看来不会有出去买东西的希望了。再看看屋里的闹钟，六点二十，我只好打开电视，不声不响地听英语讲座。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43275" r="5672" b="6199"/>
          <a:stretch>
            <a:fillRect/>
          </a:stretch>
        </p:blipFill>
        <p:spPr>
          <a:xfrm>
            <a:off x="10198735" y="5554345"/>
            <a:ext cx="1889125" cy="1303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4445" y="5554345"/>
            <a:ext cx="9708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小结：作者的心情藏在了语言、动作和她的内心独白中。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625715" y="4498340"/>
            <a:ext cx="3357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失望、不满</a:t>
            </a:r>
            <a:endParaRPr lang="zh-CN" altLang="en-US" sz="4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935" y="559435"/>
            <a:ext cx="10448290" cy="574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①我跑到窗前，不住地朝街上张望着。望着望着又担心起来：要是今天雨都下完了，那明天还有雨可下吗？最好还是留到明天吧。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引说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看着窗外的雨还在下个不停，我担心——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想着明天万一是个晴天，我担心——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如果明天还是在我放学的时候才下雨，我担心——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43275" r="5672" b="6199"/>
          <a:stretch>
            <a:fillRect/>
          </a:stretch>
        </p:blipFill>
        <p:spPr>
          <a:xfrm>
            <a:off x="10198735" y="5554345"/>
            <a:ext cx="1889125" cy="13036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974840" y="4999990"/>
            <a:ext cx="3357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担心、渴望</a:t>
            </a:r>
            <a:endParaRPr lang="zh-CN" altLang="en-US" sz="4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935" y="559435"/>
            <a:ext cx="10448290" cy="574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我还以为是树上掉下来的，直到我仰着头躲开树，甜丝丝的雨点儿又滴到我嘴唇上时，我的心才又像从嗓子里蹦出来一样。我几步跑回家，理直气壮地打开柜门，拿出雨衣冲妈妈说：“妈妈，下呢，还在下呢！”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妈妈一歪头冲我笑了笑，帮我系好扣，戴上帽子。我挺着脖子，小心翼翼地跑下了楼梯。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我走在街上，甩着两只透明的绿袖子，觉得好像雨点儿都特别爱往我的雨衣上落。它们在我的头顶和肩膀上起劲儿地跳跃:滴答，滴答滴答……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43275" r="5672" b="6199"/>
          <a:stretch>
            <a:fillRect/>
          </a:stretch>
        </p:blipFill>
        <p:spPr>
          <a:xfrm>
            <a:off x="10198735" y="5554345"/>
            <a:ext cx="1889125" cy="130365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974840" y="4999990"/>
            <a:ext cx="3357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喜悦、激动</a:t>
            </a:r>
            <a:endParaRPr lang="zh-CN" altLang="en-US" sz="4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047" y="23614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1645" y="1264920"/>
            <a:ext cx="2864485" cy="901700"/>
            <a:chOff x="1039" y="1517"/>
            <a:chExt cx="4511" cy="1420"/>
          </a:xfrm>
        </p:grpSpPr>
        <p:sp>
          <p:nvSpPr>
            <p:cNvPr id="6" name="圆角矩形 5"/>
            <p:cNvSpPr/>
            <p:nvPr/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32" y="1796"/>
              <a:ext cx="42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得到雨衣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05685" y="4116705"/>
            <a:ext cx="3078480" cy="902335"/>
            <a:chOff x="1039" y="1517"/>
            <a:chExt cx="4848" cy="1421"/>
          </a:xfrm>
        </p:grpSpPr>
        <p:sp>
          <p:nvSpPr>
            <p:cNvPr id="11" name="圆角矩形 10"/>
            <p:cNvSpPr/>
            <p:nvPr>
              <p:custDataLst>
                <p:tags r:id="rId2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1669" y="1796"/>
              <a:ext cx="42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盼变天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93945" y="1264920"/>
            <a:ext cx="3078480" cy="902335"/>
            <a:chOff x="1039" y="1517"/>
            <a:chExt cx="4848" cy="1421"/>
          </a:xfrm>
        </p:grpSpPr>
        <p:sp>
          <p:nvSpPr>
            <p:cNvPr id="15" name="圆角矩形 14"/>
            <p:cNvSpPr/>
            <p:nvPr>
              <p:custDataLst>
                <p:tags r:id="rId4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5"/>
              </p:custDataLst>
            </p:nvPr>
          </p:nvSpPr>
          <p:spPr>
            <a:xfrm>
              <a:off x="1669" y="1796"/>
              <a:ext cx="4218" cy="9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盼外出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77075" y="4116705"/>
            <a:ext cx="3078480" cy="902335"/>
            <a:chOff x="1039" y="1517"/>
            <a:chExt cx="4848" cy="1421"/>
          </a:xfrm>
        </p:grpSpPr>
        <p:sp>
          <p:nvSpPr>
            <p:cNvPr id="18" name="圆角矩形 17"/>
            <p:cNvSpPr/>
            <p:nvPr>
              <p:custDataLst>
                <p:tags r:id="rId6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1669" y="1796"/>
              <a:ext cx="4218" cy="9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盼雨停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056370" y="1295400"/>
            <a:ext cx="2948305" cy="902335"/>
            <a:chOff x="1039" y="1517"/>
            <a:chExt cx="4643" cy="1421"/>
          </a:xfrm>
        </p:grpSpPr>
        <p:sp>
          <p:nvSpPr>
            <p:cNvPr id="21" name="圆角矩形 20"/>
            <p:cNvSpPr/>
            <p:nvPr>
              <p:custDataLst>
                <p:tags r:id="rId8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9"/>
              </p:custDataLst>
            </p:nvPr>
          </p:nvSpPr>
          <p:spPr>
            <a:xfrm>
              <a:off x="1464" y="1796"/>
              <a:ext cx="4218" cy="9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穿上雨衣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3" name="右箭头 22"/>
          <p:cNvSpPr/>
          <p:nvPr/>
        </p:nvSpPr>
        <p:spPr>
          <a:xfrm rot="2940000">
            <a:off x="2035810" y="2880995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>
            <p:custDataLst>
              <p:tags r:id="rId10"/>
            </p:custDataLst>
          </p:nvPr>
        </p:nvSpPr>
        <p:spPr>
          <a:xfrm rot="2940000">
            <a:off x="6138545" y="2854960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>
            <p:custDataLst>
              <p:tags r:id="rId11"/>
            </p:custDataLst>
          </p:nvPr>
        </p:nvSpPr>
        <p:spPr>
          <a:xfrm rot="18660000" flipV="1">
            <a:off x="3987800" y="2837180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>
            <p:custDataLst>
              <p:tags r:id="rId12"/>
            </p:custDataLst>
          </p:nvPr>
        </p:nvSpPr>
        <p:spPr>
          <a:xfrm rot="18660000" flipV="1">
            <a:off x="8131810" y="2823845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26740" y="2702560"/>
            <a:ext cx="1767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急切、埋怨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5293995" y="3429000"/>
            <a:ext cx="1767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失望、不满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7289165" y="2598420"/>
            <a:ext cx="1767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渴望、担忧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>
          <a:xfrm>
            <a:off x="9899015" y="2598420"/>
            <a:ext cx="1767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喜悦、激动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6" descr="男子的脸部特写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91" y="1027279"/>
            <a:ext cx="3769893" cy="454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891671" y="1073167"/>
            <a:ext cx="52585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/>
              <a:t>       铁凝，当代作家，中国文联主席，中国作家协会主席。她擅长细腻的心理描写。代表作有短篇小说</a:t>
            </a:r>
            <a:r>
              <a:rPr lang="en-US" altLang="zh-CN" sz="3200"/>
              <a:t>《</a:t>
            </a:r>
            <a:r>
              <a:rPr lang="zh-CN" altLang="en-US" sz="3200"/>
              <a:t>哦，香雪</a:t>
            </a:r>
            <a:r>
              <a:rPr lang="en-US" altLang="zh-CN" sz="3200"/>
              <a:t>》</a:t>
            </a:r>
            <a:r>
              <a:rPr lang="zh-CN" altLang="en-US" sz="3200"/>
              <a:t>，中篇小说</a:t>
            </a:r>
            <a:r>
              <a:rPr lang="en-US" altLang="zh-CN" sz="3200"/>
              <a:t>《</a:t>
            </a:r>
            <a:r>
              <a:rPr lang="zh-CN" altLang="en-US" sz="3200"/>
              <a:t>麦秸垛</a:t>
            </a:r>
            <a:r>
              <a:rPr lang="en-US" altLang="zh-CN" sz="3200"/>
              <a:t>》</a:t>
            </a:r>
            <a:r>
              <a:rPr lang="zh-CN" altLang="en-US" sz="3200"/>
              <a:t>，长篇小说</a:t>
            </a:r>
            <a:r>
              <a:rPr lang="en-US" altLang="zh-CN" sz="3200"/>
              <a:t>《</a:t>
            </a:r>
            <a:r>
              <a:rPr lang="zh-CN" altLang="en-US" sz="3200"/>
              <a:t>玫瑰门</a:t>
            </a:r>
            <a:r>
              <a:rPr lang="en-US" altLang="zh-CN" sz="3200"/>
              <a:t>》</a:t>
            </a:r>
            <a:r>
              <a:rPr lang="zh-CN" altLang="en-US" sz="3200"/>
              <a:t>等。</a:t>
            </a:r>
            <a:endParaRPr lang="zh-CN" altLang="en-US" sz="3200"/>
          </a:p>
        </p:txBody>
      </p:sp>
      <p:cxnSp>
        <p:nvCxnSpPr>
          <p:cNvPr id="10" name="直接连接符 9"/>
          <p:cNvCxnSpPr/>
          <p:nvPr/>
        </p:nvCxnSpPr>
        <p:spPr>
          <a:xfrm>
            <a:off x="6864825" y="3220871"/>
            <a:ext cx="428539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935" y="559435"/>
            <a:ext cx="10448290" cy="574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说教材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《盼》是六年级上册第五单元的一篇课文。本文选自作家铁凝的小说《夜路》，是一篇儿童文学类的小说。课文以“新雨衣”为线索，从一个可爱、调皮的孩童视角，围绕一个“盼”字展开叙述，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1-3自然段写“我”得到一件新雨衣，晴天盼下雨，4—15自然段写“我”下雨盼出门，16—17自然段写“我”未能出门盼雨停，18—20自然段写“我”最后如愿穿上新雨衣的事。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课文用生动、准确的语言，恰如其分地表达了想要穿上雨衣的“我”对雨天的渴盼和穿着雨衣在雨中行走的快乐，为我们描绘了一幅美好的童年生活的画面，也展现了孩子细腻的童心世界。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43275" r="5672" b="6199"/>
          <a:stretch>
            <a:fillRect/>
          </a:stretch>
        </p:blipFill>
        <p:spPr>
          <a:xfrm>
            <a:off x="10198735" y="5554345"/>
            <a:ext cx="1889125" cy="130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1"/>
          <a:stretch>
            <a:fillRect/>
          </a:stretch>
        </p:blipFill>
        <p:spPr>
          <a:xfrm>
            <a:off x="9721125" y="-279332"/>
            <a:ext cx="2558324" cy="3777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8055" y="582295"/>
            <a:ext cx="74485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说教学过程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学习活动三：聚焦环境，探究侧面烘托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4285" y="1965960"/>
            <a:ext cx="9893300" cy="4810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1.出示环境描写的句子，分组读。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可是一连好多天，白天天上都是瓦蓝瓦蓝的……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路边的小杨树忽然沙啦啦地喧闹起来……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雨还在不停地下着，嗒嗒嗒地打着玻璃窗……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路灯照着大雨冲刷过的马路，马路上像铺着一层明晃晃的玻璃……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2.回顾本册语文书第四单元，小说单元中环境描写的作用。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1"/>
          <a:stretch>
            <a:fillRect/>
          </a:stretch>
        </p:blipFill>
        <p:spPr>
          <a:xfrm>
            <a:off x="9721125" y="-279332"/>
            <a:ext cx="2558324" cy="3777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8055" y="582295"/>
            <a:ext cx="74485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说教学过程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学习活动四：选择材料，尝试迁移运用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4285" y="1965960"/>
            <a:ext cx="9893300" cy="4810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1.出示“初试身手”中“戏迷爷爷”材料。</a:t>
            </a:r>
            <a:endParaRPr lang="zh-CN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与中心相关的内容有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：跑了几十里地去看戏；在爷爷的倡导下，街道组织了业余戏班子；边炒菜边做戏曲里的动作，把菜炒糊了；到文化馆拜师学戏；一看到戏曲表演就占着电视。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试着把这些材料排一下顺序。从看戏到学戏，再到唱戏。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2.用这些材料围绕“戏迷爷爷”这个中心写一个片段，也可自选一个中心写作。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1"/>
          <a:stretch>
            <a:fillRect/>
          </a:stretch>
        </p:blipFill>
        <p:spPr>
          <a:xfrm>
            <a:off x="9721125" y="-279332"/>
            <a:ext cx="2558324" cy="3777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8055" y="582295"/>
            <a:ext cx="74485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说教学过程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学习活动四：选择材料，尝试迁移运用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-2147482618" descr="448771bbc23df1335b88daa248dd82e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35175" y="2032635"/>
            <a:ext cx="5962015" cy="4641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047" y="23614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1645" y="1264920"/>
            <a:ext cx="2864485" cy="901700"/>
            <a:chOff x="1039" y="1517"/>
            <a:chExt cx="4511" cy="1420"/>
          </a:xfrm>
        </p:grpSpPr>
        <p:sp>
          <p:nvSpPr>
            <p:cNvPr id="6" name="圆角矩形 5"/>
            <p:cNvSpPr/>
            <p:nvPr/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32" y="1796"/>
              <a:ext cx="42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得到雨衣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05685" y="4116705"/>
            <a:ext cx="3078480" cy="902335"/>
            <a:chOff x="1039" y="1517"/>
            <a:chExt cx="4848" cy="1421"/>
          </a:xfrm>
        </p:grpSpPr>
        <p:sp>
          <p:nvSpPr>
            <p:cNvPr id="11" name="圆角矩形 10"/>
            <p:cNvSpPr/>
            <p:nvPr>
              <p:custDataLst>
                <p:tags r:id="rId2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1669" y="1796"/>
              <a:ext cx="421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盼变天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93945" y="1264920"/>
            <a:ext cx="3078480" cy="902335"/>
            <a:chOff x="1039" y="1517"/>
            <a:chExt cx="4848" cy="1421"/>
          </a:xfrm>
        </p:grpSpPr>
        <p:sp>
          <p:nvSpPr>
            <p:cNvPr id="15" name="圆角矩形 14"/>
            <p:cNvSpPr/>
            <p:nvPr>
              <p:custDataLst>
                <p:tags r:id="rId4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5"/>
              </p:custDataLst>
            </p:nvPr>
          </p:nvSpPr>
          <p:spPr>
            <a:xfrm>
              <a:off x="1669" y="1796"/>
              <a:ext cx="4218" cy="9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盼外出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77075" y="4116705"/>
            <a:ext cx="3078480" cy="902335"/>
            <a:chOff x="1039" y="1517"/>
            <a:chExt cx="4848" cy="1421"/>
          </a:xfrm>
        </p:grpSpPr>
        <p:sp>
          <p:nvSpPr>
            <p:cNvPr id="18" name="圆角矩形 17"/>
            <p:cNvSpPr/>
            <p:nvPr>
              <p:custDataLst>
                <p:tags r:id="rId6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1669" y="1796"/>
              <a:ext cx="4218" cy="9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盼雨停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056370" y="1295400"/>
            <a:ext cx="2948305" cy="902335"/>
            <a:chOff x="1039" y="1517"/>
            <a:chExt cx="4643" cy="1421"/>
          </a:xfrm>
        </p:grpSpPr>
        <p:sp>
          <p:nvSpPr>
            <p:cNvPr id="21" name="圆角矩形 20"/>
            <p:cNvSpPr/>
            <p:nvPr>
              <p:custDataLst>
                <p:tags r:id="rId8"/>
              </p:custDataLst>
            </p:nvPr>
          </p:nvSpPr>
          <p:spPr>
            <a:xfrm>
              <a:off x="1039" y="1517"/>
              <a:ext cx="3427" cy="142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9"/>
              </p:custDataLst>
            </p:nvPr>
          </p:nvSpPr>
          <p:spPr>
            <a:xfrm>
              <a:off x="1464" y="1796"/>
              <a:ext cx="4218" cy="9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穿上雨衣</a:t>
              </a:r>
              <a:endPara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3" name="右箭头 22"/>
          <p:cNvSpPr/>
          <p:nvPr/>
        </p:nvSpPr>
        <p:spPr>
          <a:xfrm rot="2940000">
            <a:off x="2035810" y="2880995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>
            <p:custDataLst>
              <p:tags r:id="rId10"/>
            </p:custDataLst>
          </p:nvPr>
        </p:nvSpPr>
        <p:spPr>
          <a:xfrm rot="2940000">
            <a:off x="6138545" y="2854960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>
            <p:custDataLst>
              <p:tags r:id="rId11"/>
            </p:custDataLst>
          </p:nvPr>
        </p:nvSpPr>
        <p:spPr>
          <a:xfrm rot="18660000" flipV="1">
            <a:off x="3987800" y="2837180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>
            <p:custDataLst>
              <p:tags r:id="rId12"/>
            </p:custDataLst>
          </p:nvPr>
        </p:nvSpPr>
        <p:spPr>
          <a:xfrm rot="18660000" flipV="1">
            <a:off x="8131810" y="2823845"/>
            <a:ext cx="1937385" cy="609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26740" y="2702560"/>
            <a:ext cx="1767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急切、埋怨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5293995" y="3429000"/>
            <a:ext cx="1767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失望、不满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7289165" y="2598420"/>
            <a:ext cx="1767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渴望、担忧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>
          <a:xfrm>
            <a:off x="9899015" y="2598420"/>
            <a:ext cx="1767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喜悦、激动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948055" y="582295"/>
            <a:ext cx="7448550" cy="673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说板书设计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22400" y="5390515"/>
            <a:ext cx="9401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内心独白  </a:t>
            </a:r>
            <a:r>
              <a:rPr lang="en-US" altLang="zh-CN" sz="3600" b="1">
                <a:solidFill>
                  <a:srgbClr val="C00000"/>
                </a:solidFill>
              </a:rPr>
              <a:t>      </a:t>
            </a:r>
            <a:r>
              <a:rPr lang="zh-CN" altLang="en-US" sz="3600" b="1">
                <a:solidFill>
                  <a:srgbClr val="C00000"/>
                </a:solidFill>
              </a:rPr>
              <a:t>语言、动作暗示  </a:t>
            </a:r>
            <a:r>
              <a:rPr lang="en-US" altLang="zh-CN" sz="3600" b="1">
                <a:solidFill>
                  <a:srgbClr val="C00000"/>
                </a:solidFill>
              </a:rPr>
              <a:t>       </a:t>
            </a:r>
            <a:r>
              <a:rPr lang="zh-CN" altLang="en-US" sz="3600" b="1">
                <a:solidFill>
                  <a:srgbClr val="C00000"/>
                </a:solidFill>
              </a:rPr>
              <a:t>景物烘托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935" y="559435"/>
            <a:ext cx="10448290" cy="574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本单元是</a:t>
            </a:r>
            <a:r>
              <a:rPr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习作单元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，文章都是</a:t>
            </a:r>
            <a:r>
              <a:rPr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围绕中心意思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写的，如何让学生</a:t>
            </a:r>
            <a:r>
              <a:rPr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读懂课文并了解文本的结构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是教学的重点。第一篇《夏天里的成长》围绕“夏天是万物迅速生长的季节”一句，以并列式结构分别写了“生物”“非生物”“人”的生长。而《盼》这篇课文则以“穿新雨衣”的内心期盼为中心，写出了一个儿童复杂而细腻的内心活动，</a:t>
            </a:r>
            <a:r>
              <a:rPr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在写法上采用的是递进式结构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。同时，</a:t>
            </a: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要引导学生揣摩人物的语言、动作、心理和环境描写来走进人物的内心世界，学习作者描写心理活动的方法，并尝试学以致用，学习心理活动描写的表达方式。</a:t>
            </a:r>
            <a:endParaRPr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43275" r="5672" b="6199"/>
          <a:stretch>
            <a:fillRect/>
          </a:stretch>
        </p:blipFill>
        <p:spPr>
          <a:xfrm>
            <a:off x="10198735" y="5554345"/>
            <a:ext cx="1889125" cy="130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935" y="559435"/>
            <a:ext cx="10448290" cy="574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algn="just" fontAlgn="auto">
              <a:lnSpc>
                <a:spcPct val="125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这篇课文的写作特点很鲜明，值得让学生好好地学习，</a:t>
            </a: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一是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把心理描写与语言描写、动作描写相结合，刻画了一个纯真可爱的小女孩形象。</a:t>
            </a: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二是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寓情于景，情景交融。作者把“盼”的心情很好地融在了三次雨景之中，通过雨中的树、雨点的声音、雨珠的样子等衬托出人物的心情，使学生能入景生情，更真切的感受人物内心。</a:t>
            </a:r>
            <a:r>
              <a:rPr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三是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三次写“盼”，一波三折。文章的讲述的这件平常的童年小事却生出不少波折，情节丰富紧凑且详略得当，使一件小事生发出无穷乐趣和韵味。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43275" r="5672" b="6199"/>
          <a:stretch>
            <a:fillRect/>
          </a:stretch>
        </p:blipFill>
        <p:spPr>
          <a:xfrm>
            <a:off x="10198735" y="5554345"/>
            <a:ext cx="1889125" cy="130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935" y="559435"/>
            <a:ext cx="10448290" cy="574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说学情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最早从三上开始，第六单元的语文要素就是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习作的时候，试着围绕一个意思写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这也是之后习作训练的要点，既然学生已有这方面的基础，借助《盼》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我们应教会学生选材应具有典型性，要能充分体现和强化中心意思。部分内容要展开，写具体。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抓人物的语言、动作体会人物的心情对学生而言也不是难点，由于文章通俗易懂，语言生动活泼，学生自己也有过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盼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、有过文中小女孩种种的心理变化的类似体会，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可以引导学生结合自己的经历去体会文中主人公的心情。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本文还有借助环境描写烘托人物心情的语言特色，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可让学生回顾第四单元所学到的小说中环境描写的作用，体会本文中环境对小女孩心情的烘托。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43275" r="5672" b="6199"/>
          <a:stretch>
            <a:fillRect/>
          </a:stretch>
        </p:blipFill>
        <p:spPr>
          <a:xfrm>
            <a:off x="10198735" y="5554345"/>
            <a:ext cx="1889125" cy="130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935" y="559435"/>
            <a:ext cx="10448290" cy="574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说教学目标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1.掌握本课生字，通过查询工具书、联系上下文等方式理解由生字组成的词语。</a:t>
            </a:r>
            <a:endParaRPr lang="en-US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2.以思维导图的形式梳理文章内容，围绕“盼”穿雨衣这一中心写了“盼变天、盼外出、盼雨停”的三个细节。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（第一课时）</a:t>
            </a:r>
            <a:endParaRPr lang="zh-CN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3.品味语言，抓住人物的内心独白，感受主人公从期待到急切、失望、喜悦等的心情变化，并有感情地朗读课文。聚焦环境描写，体会小说中环境对人物的侧面烘托作用。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25000"/>
              </a:lnSpc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4.围绕一个中心意思，尝试进行材料的选择，进行文章的架构。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（第二课时）</a:t>
            </a:r>
            <a:endParaRPr lang="zh-CN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1"/>
          <a:stretch>
            <a:fillRect/>
          </a:stretch>
        </p:blipFill>
        <p:spPr>
          <a:xfrm>
            <a:off x="9721125" y="-279332"/>
            <a:ext cx="2558324" cy="3777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8055" y="582295"/>
            <a:ext cx="74485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说教学过程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学习活动一：雨衣激趣，梳理故事情节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图片包含 图示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1"/>
          <a:stretch>
            <a:fillRect/>
          </a:stretch>
        </p:blipFill>
        <p:spPr>
          <a:xfrm>
            <a:off x="1031875" y="2199005"/>
            <a:ext cx="4546600" cy="2813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74690" y="2120900"/>
            <a:ext cx="4947285" cy="2615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609600" fontAlgn="auto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有一天，妈妈下班回来，递给我一个扁扁的纸盒子。我打开一看，是一件淡绿色的、透明的新雨衣。我立刻抖开雨衣就往身上穿。怎么?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雨衣上竟然还长着两只袖筒，不像那种斗篷式的:手在雨衣里缩着，什么也干不了。穿上这件情况就不同了，管你下雨不下雨，想干什么就干什么。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1"/>
          <a:stretch>
            <a:fillRect/>
          </a:stretch>
        </p:blipFill>
        <p:spPr>
          <a:xfrm>
            <a:off x="9721125" y="-279332"/>
            <a:ext cx="2558324" cy="3777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8055" y="582295"/>
            <a:ext cx="74485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说教学过程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学习活动一：雨衣激趣，梳理故事情节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4285" y="2468880"/>
            <a:ext cx="9429115" cy="4131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812800" fontAlgn="auto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一边想，一边在屋里走来走去，戴上雨帽，又抖抖袖子，把雨衣弄得窸窸窣窣响。直到妈妈声喊:“蕾蕾，你疯啦?嫌身上没长痱子吗?”我才赶忙把雨衣脱下来。摸摸后背，衬衫已经让汗水浸湿了，浑身凉冰冰的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412" y="180267"/>
            <a:ext cx="11423176" cy="65236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2818" y="360531"/>
            <a:ext cx="10886363" cy="6163102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 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3" name="图片 12" descr="卡通人物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1"/>
          <a:stretch>
            <a:fillRect/>
          </a:stretch>
        </p:blipFill>
        <p:spPr>
          <a:xfrm>
            <a:off x="9721125" y="-279332"/>
            <a:ext cx="2558324" cy="3777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4065" y="1903095"/>
            <a:ext cx="106438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ym typeface="+mn-ea"/>
              </a:rPr>
              <a:t>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学习任务一：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（1）自由朗读课文，读准自由、读通句子，难读的地方多读几遍。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（2）思考：课文围绕“盼”写了“我”的哪些表现？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jb3VudCI6MiwiaGRpZCI6IjljYjYwOTU1ODljN2E1YjQwOTYzMTI1N2MzYzhjYjg5IiwidXNlckNvdW50Ijoy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3074</Words>
  <Application>WPS 演示</Application>
  <PresentationFormat/>
  <Paragraphs>190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SentyZHAO 新蒂赵孟頫</vt:lpstr>
      <vt:lpstr>楷体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采撷阳光的男孩</cp:lastModifiedBy>
  <cp:revision>4</cp:revision>
  <cp:lastPrinted>2022-11-08T14:44:00Z</cp:lastPrinted>
  <dcterms:created xsi:type="dcterms:W3CDTF">2022-11-08T14:44:00Z</dcterms:created>
  <dcterms:modified xsi:type="dcterms:W3CDTF">2023-11-16T04:50:35Z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TemplateUUID">
    <vt:lpwstr>v1.0_mb_0AqTldKwzTwq/bu3oSxcbA==</vt:lpwstr>
  </property>
  <property fmtid="{D5CDD505-2E9C-101B-9397-08002B2CF9AE}" pid="7" name="ICV">
    <vt:lpwstr>F7E061ADBE824808AE5BB923B9C44EC7_11</vt:lpwstr>
  </property>
  <property fmtid="{D5CDD505-2E9C-101B-9397-08002B2CF9AE}" pid="8" name="KSOProductBuildVer">
    <vt:lpwstr>2052-12.1.0.15712</vt:lpwstr>
  </property>
</Properties>
</file>