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handoutMasterIdLst>
    <p:handoutMasterId r:id="rId30"/>
  </p:handoutMasterIdLst>
  <p:sldIdLst>
    <p:sldId id="263" r:id="rId3"/>
    <p:sldId id="285" r:id="rId4"/>
    <p:sldId id="286" r:id="rId5"/>
    <p:sldId id="271" r:id="rId6"/>
    <p:sldId id="257" r:id="rId7"/>
    <p:sldId id="273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302" r:id="rId19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288" r:id="rId29"/>
  </p:sldIdLst>
  <p:sldSz cx="12192000" cy="6858000"/>
  <p:notesSz cx="6858000" cy="9144000"/>
  <p:embeddedFontLst>
    <p:embeddedFont>
      <p:font typeface="汉仪旗黑-55简" panose="00020600040101010101" charset="-128"/>
      <p:regular r:id="rId35"/>
    </p:embeddedFont>
    <p:embeddedFont>
      <p:font typeface="汉仪雅酷黑 65W" panose="020B0604020202020204" charset="-122"/>
      <p:regular r:id="rId36"/>
    </p:embeddedFont>
    <p:embeddedFont>
      <p:font typeface="方正大标宋简体" panose="03000509000000000000" charset="-122"/>
      <p:regular r:id="rId37"/>
    </p:embeddedFont>
    <p:embeddedFont>
      <p:font typeface="楷体" panose="02010609060101010101" charset="-122"/>
      <p:regular r:id="rId38"/>
    </p:embeddedFont>
    <p:embeddedFont>
      <p:font typeface="黑体" panose="02010609060101010101" pitchFamily="49" charset="-122"/>
      <p:regular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作者" initials="A" lastIdx="0" clrIdx="1"/>
  <p:cmAuthor id="3" name="Admin-pc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3D2"/>
    <a:srgbClr val="F9F2EA"/>
    <a:srgbClr val="E5FAFF"/>
    <a:srgbClr val="CF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>
      <p:cViewPr>
        <p:scale>
          <a:sx n="25" d="100"/>
          <a:sy n="25" d="100"/>
        </p:scale>
        <p:origin x="1950" y="19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24.xml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旗黑-55简" panose="00020600040101010101" charset="-128"/>
              </a:rPr>
            </a:fld>
            <a:endParaRPr lang="zh-CN" altLang="en-US">
              <a:latin typeface="汉仪旗黑-55简" panose="00020600040101010101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旗黑-55简" panose="00020600040101010101" charset="-128"/>
              </a:rPr>
            </a:fld>
            <a:endParaRPr lang="zh-CN" altLang="en-US">
              <a:latin typeface="汉仪旗黑-55简" panose="00020600040101010101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旗黑-55简" panose="00020600040101010101" charset="-128"/>
        <a:ea typeface="汉仪旗黑-55简" panose="00020600040101010101" charset="-128"/>
        <a:cs typeface="汉仪旗黑-55简" panose="00020600040101010101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旗黑-55简" panose="00020600040101010101" charset="-128"/>
        <a:ea typeface="汉仪旗黑-55简" panose="00020600040101010101" charset="-128"/>
        <a:cs typeface="汉仪旗黑-55简" panose="00020600040101010101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旗黑-55简" panose="00020600040101010101" charset="-128"/>
        <a:ea typeface="汉仪旗黑-55简" panose="00020600040101010101" charset="-128"/>
        <a:cs typeface="汉仪旗黑-55简" panose="00020600040101010101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旗黑-55简" panose="00020600040101010101" charset="-128"/>
        <a:ea typeface="汉仪旗黑-55简" panose="00020600040101010101" charset="-128"/>
        <a:cs typeface="汉仪旗黑-55简" panose="00020600040101010101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旗黑-55简" panose="00020600040101010101" charset="-128"/>
        <a:ea typeface="汉仪旗黑-55简" panose="00020600040101010101" charset="-128"/>
        <a:cs typeface="汉仪旗黑-55简" panose="00020600040101010101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 userDrawn="1"/>
        </p:nvSpPr>
        <p:spPr>
          <a:xfrm>
            <a:off x="0" y="-27305"/>
            <a:ext cx="12193270" cy="6885305"/>
          </a:xfrm>
          <a:prstGeom prst="rect">
            <a:avLst/>
          </a:prstGeom>
          <a:solidFill>
            <a:srgbClr val="F9F2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AB80B22A-5C61-4BDA-B658-23FF3E471B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91B33C31-B6D6-464E-A78B-21E5C16897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microsoft.com/office/2007/relationships/hdphoto" Target="../media/image28.wdp"/><Relationship Id="rId4" Type="http://schemas.openxmlformats.org/officeDocument/2006/relationships/image" Target="../media/image27.png"/><Relationship Id="rId3" Type="http://schemas.openxmlformats.org/officeDocument/2006/relationships/tags" Target="../tags/tag2.xml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hdphoto" Target="../media/image30.wdp"/><Relationship Id="rId8" Type="http://schemas.openxmlformats.org/officeDocument/2006/relationships/image" Target="../media/image29.png"/><Relationship Id="rId7" Type="http://schemas.openxmlformats.org/officeDocument/2006/relationships/tags" Target="../tags/tag6.xml"/><Relationship Id="rId6" Type="http://schemas.microsoft.com/office/2007/relationships/hdphoto" Target="../media/image28.wdp"/><Relationship Id="rId5" Type="http://schemas.openxmlformats.org/officeDocument/2006/relationships/image" Target="../media/image27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6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26.png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31.png"/><Relationship Id="rId3" Type="http://schemas.openxmlformats.org/officeDocument/2006/relationships/tags" Target="../tags/tag10.xml"/><Relationship Id="rId2" Type="http://schemas.openxmlformats.org/officeDocument/2006/relationships/image" Target="../media/image26.png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15.xml"/><Relationship Id="rId2" Type="http://schemas.openxmlformats.org/officeDocument/2006/relationships/image" Target="../media/image26.png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17.xml"/><Relationship Id="rId2" Type="http://schemas.openxmlformats.org/officeDocument/2006/relationships/image" Target="../media/image26.png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tags" Target="../tags/tag19.xml"/><Relationship Id="rId2" Type="http://schemas.openxmlformats.org/officeDocument/2006/relationships/image" Target="../media/image26.png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microsoft.com/office/2007/relationships/hdphoto" Target="../media/image38.wdp"/><Relationship Id="rId6" Type="http://schemas.openxmlformats.org/officeDocument/2006/relationships/image" Target="../media/image37.png"/><Relationship Id="rId5" Type="http://schemas.microsoft.com/office/2007/relationships/hdphoto" Target="../media/image36.wdp"/><Relationship Id="rId4" Type="http://schemas.openxmlformats.org/officeDocument/2006/relationships/image" Target="../media/image35.png"/><Relationship Id="rId3" Type="http://schemas.openxmlformats.org/officeDocument/2006/relationships/tags" Target="../tags/tag21.xml"/><Relationship Id="rId2" Type="http://schemas.openxmlformats.org/officeDocument/2006/relationships/image" Target="../media/image26.png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tags" Target="../tags/tag23.xml"/><Relationship Id="rId2" Type="http://schemas.openxmlformats.org/officeDocument/2006/relationships/image" Target="../media/image26.png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40360" y="-28575"/>
            <a:ext cx="11362055" cy="2071370"/>
            <a:chOff x="536" y="-45"/>
            <a:chExt cx="17893" cy="3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6" y="-22"/>
              <a:ext cx="2212" cy="29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506" y="-45"/>
              <a:ext cx="3015" cy="322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92" y="-25"/>
              <a:ext cx="2482" cy="276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883" y="-39"/>
              <a:ext cx="1576" cy="325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351"/>
            <a:stretch>
              <a:fillRect/>
            </a:stretch>
          </p:blipFill>
          <p:spPr>
            <a:xfrm flipV="1">
              <a:off x="13468" y="-22"/>
              <a:ext cx="2000" cy="313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77"/>
            <a:stretch>
              <a:fillRect/>
            </a:stretch>
          </p:blipFill>
          <p:spPr>
            <a:xfrm flipV="1">
              <a:off x="16337" y="-22"/>
              <a:ext cx="2093" cy="2996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508635" y="4692015"/>
            <a:ext cx="11391900" cy="2165985"/>
            <a:chOff x="801" y="7389"/>
            <a:chExt cx="17940" cy="341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" y="7389"/>
              <a:ext cx="1690" cy="341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1" y="7522"/>
              <a:ext cx="2682" cy="327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3" y="7805"/>
              <a:ext cx="2351" cy="299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4" y="7855"/>
              <a:ext cx="1929" cy="294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3" y="7758"/>
              <a:ext cx="1972" cy="30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25" y="8221"/>
              <a:ext cx="2717" cy="2579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119755" y="2672080"/>
            <a:ext cx="59245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十</a:t>
            </a:r>
            <a:r>
              <a:rPr lang="en-US" altLang="zh-CN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 </a:t>
            </a:r>
            <a:r>
              <a:rPr lang="zh-CN" altLang="en-US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二</a:t>
            </a:r>
            <a:r>
              <a:rPr lang="en-US" altLang="zh-CN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 </a:t>
            </a:r>
            <a:r>
              <a:rPr lang="zh-CN" altLang="en-US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生</a:t>
            </a:r>
            <a:r>
              <a:rPr lang="en-US" altLang="zh-CN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 </a:t>
            </a:r>
            <a:r>
              <a:rPr lang="zh-CN" altLang="en-US" sz="8000" dirty="0" smtClean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肖</a:t>
            </a:r>
            <a:endParaRPr lang="zh-CN" altLang="en-US" sz="8000" dirty="0" smtClean="0">
              <a:solidFill>
                <a:schemeClr val="accent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76625" y="4066540"/>
            <a:ext cx="521081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 smtClean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十二生肖（中国民俗文化）介绍</a:t>
            </a:r>
            <a:endParaRPr lang="zh-CN" altLang="en-US" sz="2400" dirty="0" smtClean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82670" y="2202180"/>
            <a:ext cx="4998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Chinese zodiac signs</a:t>
            </a:r>
            <a:endParaRPr lang="zh-CN" altLang="en-US" sz="280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巳蛇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29336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蛇多以负面形象出现。“人心不足蛇吞象”形容蛇的贪婪；《农夫和蛇》写出蛇的狡猾和冷血；狠毒之人被形容为“蛇蝎心肠”。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蛇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天性喜静荫凉处，好意错当悔农夫。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杯弓蛇影人怕我，昼伏夜起一生度。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95" y="1391955"/>
            <a:ext cx="2187827" cy="358023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6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午马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29336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作为六畜之首，马除用作交通运输，还是强大的军事装备。战国以“万乘之国”，“千乘之国”等马拉战车的数量来形容国力强弱。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马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莽原扬蹄疾飞驰，纵横踔厉志不低。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跋山涉水踏青原，人马长天患难依。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932" y="1275906"/>
            <a:ext cx="1766623" cy="356457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7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2240"/>
            <a:ext cx="3088876" cy="3088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409700"/>
            <a:ext cx="1054100" cy="1054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未羊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26735" y="2631440"/>
            <a:ext cx="55403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古人视羊为“德畜”，善群、好仁、死义、知礼。善群，羊喜欢聚群。好仁指羊善良，有角但不好斗。死义指羊被宰杀时安静，视死如归，故有宣王“以羊易牛”的故事。知礼指羊知恩，羊羔跪乳象征孝道。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6497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羊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动物里面说说羊，与世无争凭善良。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野花杂草相映曲，温柔可爱一群羊。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860" y="1417210"/>
            <a:ext cx="2802229" cy="342359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8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181546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申猴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02793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“猴为人祖”的传说颇多。《山海经》载，“其状如禺而文臂，豹虎而善投，名曰举父“，可见夸父（即举父）形象实乃猴子。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猴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野性灵趣猴乘凉，上串下跳个个忙。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深山采饥食野果，攀援嬉戏自其晃。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683" y="1731480"/>
            <a:ext cx="2457607" cy="312944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9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酉鸡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02793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《韩诗外传》概括鸡的“五德”，“头戴冠，文也；足搏距，武也；见敌敢干，勇也；见食相呼，义也；守夜不失时，信也”。故鸡有德禽的雅号。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鸡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晨早咯咯奏鸡鸣，昂首阔步检阅齐。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高声吟唱英雄曲，东方华夏大雄鸡！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534" y="1765288"/>
            <a:ext cx="2015516" cy="30754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495155" y="410845"/>
            <a:ext cx="2110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10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435100"/>
            <a:ext cx="1054100" cy="1054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3645" y="505714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戌狗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90870" y="2656840"/>
            <a:ext cx="52698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《汉书》载，帝高辛氏有狗名盘瓠，取犬戎吴将军首级被赐以少女，“随盘瓠升南山产子，男女十二，后繁盛也“。少数民族还有狗取谷种的传说，哈尼族认为，天神女儿把五谷带到人间，被贬成狗。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6751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狗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八戒奇丑不自量，一心向往高老庄。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胡吃海塞猪儿壮，贡献人类不怕烫。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685" y="1662116"/>
            <a:ext cx="2060770" cy="317818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495155" y="410845"/>
            <a:ext cx="2110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11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1800860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rgbClr val="F9F2EA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397000"/>
            <a:ext cx="1054100" cy="1054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3645" y="505714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亥猪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618740"/>
            <a:ext cx="50279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猪有“乌金”之名，父系氏族公社时期，猪是财富标志，临夏大何庄的墓葬有三十六块猪骨陪葬。豕是士庶以下平民的祭品，以豕为之，陈豕于室，合家而祀，即“家”字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6370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猪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晨早咯咯奏鸡鸣，昂首阔步检阅齐。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高声吟唱英雄曲，东方华夏大雄鸡！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738" y="2156146"/>
            <a:ext cx="2838780" cy="269431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495155" y="410845"/>
            <a:ext cx="2110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12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174307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394" y="321274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033520" y="1630680"/>
            <a:ext cx="1257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方正大标宋简体" panose="03000509000000000000" charset="-122"/>
                <a:ea typeface="方正大标宋简体" panose="03000509000000000000" charset="-122"/>
              </a:rPr>
              <a:t>拼音号</a:t>
            </a:r>
            <a:endParaRPr lang="zh-CN" altLang="en-US" sz="2800" b="1">
              <a:solidFill>
                <a:schemeClr val="bg1"/>
              </a:solidFill>
              <a:latin typeface="方正大标宋简体" panose="03000509000000000000" charset="-122"/>
              <a:ea typeface="方正大标宋简体" panose="03000509000000000000" charset="-122"/>
            </a:endParaRPr>
          </a:p>
        </p:txBody>
      </p:sp>
      <p:sp>
        <p:nvSpPr>
          <p:cNvPr id="3" name="圆角矩形 1"/>
          <p:cNvSpPr/>
          <p:nvPr/>
        </p:nvSpPr>
        <p:spPr>
          <a:xfrm>
            <a:off x="721461" y="1995686"/>
            <a:ext cx="3490499" cy="720080"/>
          </a:xfrm>
          <a:prstGeom prst="roundRect">
            <a:avLst>
              <a:gd name="adj" fmla="val 50000"/>
            </a:avLst>
          </a:prstGeom>
          <a:solidFill>
            <a:srgbClr val="00B05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 打 马 画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24"/>
          <p:cNvSpPr/>
          <p:nvPr/>
        </p:nvSpPr>
        <p:spPr>
          <a:xfrm>
            <a:off x="4548783" y="1967460"/>
            <a:ext cx="3490499" cy="720080"/>
          </a:xfrm>
          <a:prstGeom prst="roundRect">
            <a:avLst>
              <a:gd name="adj" fmla="val 50000"/>
            </a:avLst>
          </a:prstGeom>
          <a:solidFill>
            <a:srgbClr val="00B0F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七 地 你 棋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25"/>
          <p:cNvSpPr/>
          <p:nvPr/>
        </p:nvSpPr>
        <p:spPr>
          <a:xfrm>
            <a:off x="8291185" y="2004501"/>
            <a:ext cx="3490499" cy="720080"/>
          </a:xfrm>
          <a:prstGeom prst="roundRect">
            <a:avLst>
              <a:gd name="adj" fmla="val 50000"/>
            </a:avLst>
          </a:prstGeom>
          <a:solidFill>
            <a:srgbClr val="FF9933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目 不 足 五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6" b="89538" l="3115" r="98525">
                        <a14:foregroundMark x1="9344" y1="42092" x2="9344" y2="42092"/>
                        <a14:foregroundMark x1="6885" y1="59124" x2="6885" y2="59124"/>
                        <a14:foregroundMark x1="3115" y1="57664" x2="3115" y2="57664"/>
                        <a14:foregroundMark x1="93934" y1="44039" x2="93934" y2="44039"/>
                        <a14:foregroundMark x1="97377" y1="46472" x2="97377" y2="46472"/>
                        <a14:foregroundMark x1="98525" y1="60827" x2="98525" y2="608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294" y="2489430"/>
            <a:ext cx="5810250" cy="3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3183294" y="641746"/>
            <a:ext cx="720080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u</a:t>
            </a:r>
            <a:endParaRPr lang="zh-CN" altLang="en-US" dirty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33992" y="685272"/>
            <a:ext cx="720080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ɑ</a:t>
            </a:r>
            <a:endParaRPr lang="en-US" altLang="zh-CN" sz="4400">
              <a:solidFill>
                <a:schemeClr val="tx1"/>
              </a:solidFill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40258" y="685272"/>
            <a:ext cx="720080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endParaRPr lang="zh-CN" altLang="en-US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298354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>
            <a:stCxn id="5" idx="3"/>
            <a:endCxn id="20" idx="2"/>
          </p:cNvCxnSpPr>
          <p:nvPr/>
        </p:nvCxnSpPr>
        <p:spPr>
          <a:xfrm>
            <a:off x="5437444" y="2564905"/>
            <a:ext cx="3456384" cy="93610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1"/>
          <p:cNvSpPr/>
          <p:nvPr/>
        </p:nvSpPr>
        <p:spPr>
          <a:xfrm>
            <a:off x="1946945" y="2204865"/>
            <a:ext cx="3490499" cy="720080"/>
          </a:xfrm>
          <a:prstGeom prst="roundRect">
            <a:avLst>
              <a:gd name="adj" fmla="val 50000"/>
            </a:avLst>
          </a:prstGeom>
          <a:solidFill>
            <a:srgbClr val="00B05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 打 马 画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24"/>
          <p:cNvSpPr/>
          <p:nvPr/>
        </p:nvSpPr>
        <p:spPr>
          <a:xfrm>
            <a:off x="1946945" y="3140969"/>
            <a:ext cx="3490499" cy="720080"/>
          </a:xfrm>
          <a:prstGeom prst="roundRect">
            <a:avLst>
              <a:gd name="adj" fmla="val 50000"/>
            </a:avLst>
          </a:prstGeom>
          <a:solidFill>
            <a:srgbClr val="00B0F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七 地 你 棋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25"/>
          <p:cNvSpPr/>
          <p:nvPr/>
        </p:nvSpPr>
        <p:spPr>
          <a:xfrm>
            <a:off x="1946945" y="4077073"/>
            <a:ext cx="3490499" cy="720080"/>
          </a:xfrm>
          <a:prstGeom prst="roundRect">
            <a:avLst>
              <a:gd name="adj" fmla="val 50000"/>
            </a:avLst>
          </a:prstGeom>
          <a:solidFill>
            <a:srgbClr val="FF9933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目 不 足 五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893828" y="2204865"/>
            <a:ext cx="720080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u</a:t>
            </a:r>
            <a:endParaRPr lang="zh-CN" altLang="en-US" dirty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893828" y="3140969"/>
            <a:ext cx="720080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ɑ</a:t>
            </a:r>
            <a:endParaRPr lang="zh-CN" altLang="en-US" sz="4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893828" y="4077073"/>
            <a:ext cx="720080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endParaRPr lang="zh-CN" altLang="en-US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437444" y="3568661"/>
            <a:ext cx="3456384" cy="93610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19" idx="2"/>
          </p:cNvCxnSpPr>
          <p:nvPr/>
        </p:nvCxnSpPr>
        <p:spPr>
          <a:xfrm flipV="1">
            <a:off x="5467354" y="2564905"/>
            <a:ext cx="3426474" cy="18722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6" b="89538" l="3115" r="98525">
                        <a14:foregroundMark x1="9344" y1="42092" x2="9344" y2="42092"/>
                        <a14:foregroundMark x1="6885" y1="59124" x2="6885" y2="59124"/>
                        <a14:foregroundMark x1="3115" y1="57664" x2="3115" y2="57664"/>
                        <a14:foregroundMark x1="93934" y1="44039" x2="93934" y2="44039"/>
                        <a14:foregroundMark x1="97377" y1="46472" x2="97377" y2="46472"/>
                        <a14:foregroundMark x1="98525" y1="60827" x2="98525" y2="608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795" y="36830"/>
            <a:ext cx="2897505" cy="19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66" b="95675" l="3009" r="96705">
                        <a14:foregroundMark x1="51289" y1="6029" x2="51289" y2="6029"/>
                        <a14:foregroundMark x1="28510" y1="1966" x2="28510" y2="1966"/>
                        <a14:foregroundMark x1="88682" y1="26606" x2="88682" y2="26606"/>
                        <a14:foregroundMark x1="92120" y1="27261" x2="92120" y2="27261"/>
                        <a14:foregroundMark x1="88682" y1="30668" x2="88682" y2="30668"/>
                        <a14:foregroundMark x1="96705" y1="32372" x2="96705" y2="32372"/>
                        <a14:foregroundMark x1="66332" y1="52163" x2="66332" y2="52163"/>
                        <a14:foregroundMark x1="48711" y1="41284" x2="48711" y2="41284"/>
                        <a14:foregroundMark x1="46991" y1="41284" x2="46991" y2="41284"/>
                        <a14:foregroundMark x1="58883" y1="65269" x2="58883" y2="65269"/>
                        <a14:foregroundMark x1="60602" y1="70380" x2="60602" y2="70380"/>
                        <a14:foregroundMark x1="62034" y1="78768" x2="62034" y2="78768"/>
                        <a14:foregroundMark x1="62034" y1="87025" x2="62034" y2="87025"/>
                        <a14:foregroundMark x1="66905" y1="92136" x2="66905" y2="92136"/>
                        <a14:foregroundMark x1="68768" y1="94102" x2="68768" y2="94102"/>
                        <a14:foregroundMark x1="71490" y1="95937" x2="71490" y2="95937"/>
                        <a14:foregroundMark x1="10315" y1="88991" x2="10315" y2="88991"/>
                        <a14:foregroundMark x1="7880" y1="83224" x2="7880" y2="83224"/>
                        <a14:foregroundMark x1="3295" y1="81913" x2="3295" y2="81913"/>
                        <a14:foregroundMark x1="3009" y1="77720" x2="3009" y2="77720"/>
                        <a14:foregroundMark x1="45272" y1="41547" x2="45272" y2="41547"/>
                        <a14:foregroundMark x1="46991" y1="41022" x2="46991" y2="410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9110" y="4504690"/>
            <a:ext cx="1706245" cy="186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659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33520" y="1630680"/>
            <a:ext cx="1257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方正大标宋简体" panose="03000509000000000000" charset="-122"/>
                <a:ea typeface="方正大标宋简体" panose="03000509000000000000" charset="-122"/>
              </a:rPr>
              <a:t>拼音号</a:t>
            </a:r>
            <a:endParaRPr lang="zh-CN" altLang="en-US" sz="2800" b="1">
              <a:solidFill>
                <a:schemeClr val="bg1"/>
              </a:solidFill>
              <a:latin typeface="方正大标宋简体" panose="03000509000000000000" charset="-122"/>
              <a:ea typeface="方正大标宋简体" panose="03000509000000000000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2715655" y="355134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下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983679" y="355134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花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5251703" y="355134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八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519727" y="355134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爸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7787753" y="355134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妈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19219" y="2510466"/>
            <a:ext cx="941611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u</a:t>
            </a:r>
            <a:endParaRPr lang="zh-CN" altLang="en-US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819219" y="3659357"/>
            <a:ext cx="941611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a</a:t>
            </a:r>
            <a:endParaRPr lang="zh-CN" altLang="en-US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819219" y="4703473"/>
            <a:ext cx="941611" cy="720080"/>
          </a:xfrm>
          <a:prstGeom prst="ellipse">
            <a:avLst/>
          </a:prstGeom>
          <a:solidFill>
            <a:srgbClr val="FFCCFF">
              <a:alpha val="61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err="1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endParaRPr lang="zh-CN" altLang="en-US" dirty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769399" y="1016094"/>
            <a:ext cx="10263565" cy="755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我还认识读音中带单韵母</a:t>
            </a:r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u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、</a:t>
            </a:r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ɑ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、</a:t>
            </a:r>
            <a:r>
              <a:rPr lang="en-US" altLang="zh-CN" sz="3600" b="1" dirty="0" err="1">
                <a:solidFill>
                  <a:schemeClr val="accent2">
                    <a:lumMod val="75000"/>
                  </a:schemeClr>
                </a:solidFill>
                <a:latin typeface="+mn-ea"/>
              </a:rPr>
              <a:t>i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的字。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2683316" y="247122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土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3951340" y="2471225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数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2868055" y="4648014"/>
            <a:ext cx="1050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鸡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0200" y="304800"/>
            <a:ext cx="11531600" cy="65532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pic>
        <p:nvPicPr>
          <p:cNvPr id="29" name="图片 28" descr="44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5501005"/>
            <a:ext cx="12192000" cy="1369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19568" y="1590675"/>
            <a:ext cx="895540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十二生肖，又叫属相，是中国与十二地支相配以人出生年份的十二种动物，包括鼠、牛、虎、兔、龙、蛇、马、羊、猴、鸡、狗、猪。</a:t>
            </a:r>
            <a:r>
              <a:rPr lang="zh-CN" altLang="en-US" sz="2000" baseline="30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 </a:t>
            </a: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 </a:t>
            </a:r>
            <a:endParaRPr lang="zh-CN" altLang="en-US" sz="2000" dirty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十二生肖的起源与动物崇拜有关。据湖北云梦睡虎地和甘肃天水放马滩出土的秦简可知，先秦时期即有比较完整的生肖系统存在。最早记载与现代相同的十二生肖的传世文献是东汉王充的</a:t>
            </a:r>
            <a:r>
              <a:rPr lang="en-US" altLang="zh-CN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《</a:t>
            </a: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论衡</a:t>
            </a:r>
            <a:r>
              <a:rPr lang="en-US" altLang="zh-CN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》</a:t>
            </a: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。</a:t>
            </a:r>
            <a:r>
              <a:rPr lang="zh-CN" altLang="en-US" sz="2000" baseline="30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 </a:t>
            </a:r>
            <a:endParaRPr lang="zh-CN" altLang="en-US" sz="2000" baseline="30000" dirty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ea"/>
            </a:endParaRPr>
          </a:p>
        </p:txBody>
      </p:sp>
      <p:sp>
        <p:nvSpPr>
          <p:cNvPr id="5" name="梯形 4"/>
          <p:cNvSpPr/>
          <p:nvPr/>
        </p:nvSpPr>
        <p:spPr>
          <a:xfrm flipV="1">
            <a:off x="3382645" y="304800"/>
            <a:ext cx="5426710" cy="88074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4235" y="453390"/>
            <a:ext cx="28473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十二生肖</a:t>
            </a:r>
            <a:endParaRPr lang="zh-CN" altLang="en-US" sz="3200" dirty="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659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" y="1494155"/>
            <a:ext cx="11056620" cy="4841875"/>
          </a:xfrm>
          <a:prstGeom prst="rect">
            <a:avLst/>
          </a:prstGeom>
          <a:noFill/>
          <a:ln w="47625">
            <a:solidFill>
              <a:schemeClr val="bg1">
                <a:alpha val="7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034665" y="2973705"/>
            <a:ext cx="6012180" cy="2633345"/>
            <a:chOff x="4779" y="4683"/>
            <a:chExt cx="9468" cy="4147"/>
          </a:xfrm>
        </p:grpSpPr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4779" y="4683"/>
              <a:ext cx="3098" cy="111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chemeClr val="bg1"/>
              </a:solidFill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小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鸡 </a:t>
              </a:r>
              <a:endParaRPr lang="zh-CN" altLang="en-US" sz="2400" dirty="0"/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11149" y="4683"/>
              <a:ext cx="3098" cy="111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chemeClr val="bg1"/>
              </a:solidFill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小</a:t>
              </a:r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鱼 </a:t>
              </a:r>
              <a:endParaRPr lang="zh-CN" altLang="en-US" sz="2400" dirty="0"/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10786" y="7718"/>
              <a:ext cx="3098" cy="111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chemeClr val="bg1"/>
              </a:solidFill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4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虫子 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659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" y="1536700"/>
            <a:ext cx="11310620" cy="4661535"/>
          </a:xfrm>
          <a:prstGeom prst="rect">
            <a:avLst/>
          </a:prstGeom>
          <a:noFill/>
          <a:ln w="47625">
            <a:solidFill>
              <a:schemeClr val="bg1">
                <a:alpha val="7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01924" y="2641327"/>
            <a:ext cx="228513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一座山 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6224956" y="2412926"/>
            <a:ext cx="228513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四朵云 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2343042" y="1705040"/>
            <a:ext cx="228513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九只鸟 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3855210" y="4297328"/>
            <a:ext cx="228513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七朵花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659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量词，是在告诉我们，这些事物的数量是多少，你能尝试看着教室里的物品说一说吗？</a:t>
            </a:r>
            <a:endParaRPr lang="zh-CN" altLang="en-US" dirty="0">
              <a:effectLst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3520" y="1630680"/>
            <a:ext cx="1257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方正大标宋简体" panose="03000509000000000000" charset="-122"/>
                <a:ea typeface="方正大标宋简体" panose="03000509000000000000" charset="-122"/>
              </a:rPr>
              <a:t>拼音号</a:t>
            </a:r>
            <a:endParaRPr lang="zh-CN" altLang="en-US" sz="2800" b="1">
              <a:solidFill>
                <a:schemeClr val="bg1"/>
              </a:solidFill>
              <a:latin typeface="方正大标宋简体" panose="03000509000000000000" charset="-122"/>
              <a:ea typeface="方正大标宋简体" panose="03000509000000000000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38" y="1810381"/>
            <a:ext cx="10955524" cy="4515005"/>
          </a:xfrm>
          <a:prstGeom prst="rect">
            <a:avLst/>
          </a:prstGeom>
          <a:noFill/>
          <a:ln w="47625">
            <a:solidFill>
              <a:schemeClr val="bg1">
                <a:alpha val="7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997374" y="2895851"/>
            <a:ext cx="4709299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）（  ）山 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6662813" y="2810965"/>
            <a:ext cx="4709299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）（  ）云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4662170" y="5227320"/>
            <a:ext cx="534069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）（  ）花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529308" y="2895851"/>
            <a:ext cx="25042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    座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3021" y="2802906"/>
            <a:ext cx="25042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    朵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2628" y="5235379"/>
            <a:ext cx="22461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七    朵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8420" y="800835"/>
            <a:ext cx="1042369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你能学着说一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说教室里的物品吗？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659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C:\Users\Administrator\Desktop\5b45cd08630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8" y="2042563"/>
            <a:ext cx="2820466" cy="282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5b5af2663892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598" y="1517785"/>
            <a:ext cx="2484125" cy="335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istrator\Desktop\5b45d034e9e2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309" y="1856911"/>
            <a:ext cx="3816424" cy="318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394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在文化园里有什么样式的窗花呢？哪位小朋友可以介绍一下？</a:t>
            </a:r>
            <a:endParaRPr lang="zh-CN" altLang="en-US" dirty="0"/>
          </a:p>
        </p:txBody>
      </p:sp>
      <p:sp>
        <p:nvSpPr>
          <p:cNvPr id="11" name="文本框 3"/>
          <p:cNvSpPr txBox="1"/>
          <p:nvPr/>
        </p:nvSpPr>
        <p:spPr>
          <a:xfrm>
            <a:off x="527685" y="1825625"/>
            <a:ext cx="48501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“我”和奶奶剪了哪些窗花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装饰文化园</a:t>
            </a:r>
            <a:r>
              <a:rPr lang="zh-CN" altLang="zh-CN" sz="4000" b="1" dirty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zh-CN" sz="4000" b="1" dirty="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673" y="512506"/>
            <a:ext cx="1708431" cy="663696"/>
          </a:xfrm>
          <a:prstGeom prst="rect">
            <a:avLst/>
          </a:prstGeom>
          <a:noFill/>
          <a:ln w="57150">
            <a:solidFill>
              <a:schemeClr val="bg1">
                <a:alpha val="73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055" y="1176202"/>
            <a:ext cx="5783859" cy="4938840"/>
          </a:xfrm>
          <a:prstGeom prst="rect">
            <a:avLst/>
          </a:prstGeom>
          <a:noFill/>
          <a:ln w="57150">
            <a:solidFill>
              <a:schemeClr val="bg1">
                <a:alpha val="73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6423496" y="2484382"/>
            <a:ext cx="1112281" cy="52517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00756" y="2498134"/>
            <a:ext cx="1112281" cy="52517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79637" y="3078815"/>
            <a:ext cx="1112281" cy="52517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79637" y="3712411"/>
            <a:ext cx="607367" cy="52517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88774" y="3670787"/>
            <a:ext cx="607367" cy="52517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93814" y="4258842"/>
            <a:ext cx="1186381" cy="61269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56897" y="5517890"/>
            <a:ext cx="1705471" cy="61269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-127000" y="-114300"/>
            <a:ext cx="12357100" cy="7075805"/>
            <a:chOff x="-145" y="-180"/>
            <a:chExt cx="19460" cy="11143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45" y="-180"/>
              <a:ext cx="19460" cy="11143"/>
            </a:xfrm>
            <a:prstGeom prst="rect">
              <a:avLst/>
            </a:prstGeom>
          </p:spPr>
        </p:pic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25" y="506"/>
              <a:ext cx="18084" cy="9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sp>
        <p:nvSpPr>
          <p:cNvPr id="4" name="矩形 3"/>
          <p:cNvSpPr/>
          <p:nvPr/>
        </p:nvSpPr>
        <p:spPr>
          <a:xfrm>
            <a:off x="325659" y="321275"/>
            <a:ext cx="11541211" cy="621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5680" b="4636"/>
          <a:stretch>
            <a:fillRect/>
          </a:stretch>
        </p:blipFill>
        <p:spPr>
          <a:xfrm>
            <a:off x="3280410" y="321310"/>
            <a:ext cx="4911090" cy="62280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旗黑-55简" panose="00020600040101010101" charset="-128"/>
              <a:ea typeface="汉仪旗黑-55简" panose="00020600040101010101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035" y="2941320"/>
            <a:ext cx="145288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">
                <a:solidFill>
                  <a:srgbClr val="222222">
                    <a:alpha val="60000"/>
                  </a:srgbClr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中文｜字体名称</a:t>
            </a:r>
            <a:endParaRPr lang="zh-CN" altLang="en-US" sz="800">
              <a:solidFill>
                <a:srgbClr val="222222">
                  <a:alpha val="60000"/>
                </a:srgbClr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985" y="3180715"/>
            <a:ext cx="315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汉仪旗黑-55简</a:t>
            </a:r>
            <a:endParaRPr lang="zh-CN" altLang="en-US" sz="2000" dirty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3585" y="3656743"/>
            <a:ext cx="3060065" cy="0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54685" y="2079625"/>
            <a:ext cx="108077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800" dirty="0">
                <a:solidFill>
                  <a:srgbClr val="222222">
                    <a:alpha val="60000"/>
                  </a:srgbClr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中文｜字体名称</a:t>
            </a:r>
            <a:endParaRPr lang="zh-CN" altLang="en-US" sz="800" dirty="0">
              <a:solidFill>
                <a:srgbClr val="222222">
                  <a:alpha val="60000"/>
                </a:srgbClr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7540" y="2197100"/>
            <a:ext cx="315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lt"/>
              </a:rPr>
              <a:t>汉仪雅酷黑 65W</a:t>
            </a:r>
            <a:endParaRPr lang="zh-CN" altLang="en-US" sz="2000" dirty="0"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37870" y="2719705"/>
            <a:ext cx="3060065" cy="0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37540" y="1189990"/>
            <a:ext cx="98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283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01</a:t>
            </a:r>
            <a:endParaRPr lang="en-US" sz="3600" b="1" dirty="0">
              <a:solidFill>
                <a:srgbClr val="FF283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2855" y="1313180"/>
            <a:ext cx="1451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字体说明</a:t>
            </a:r>
            <a:endParaRPr lang="zh-CN" altLang="en-US" sz="20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985" y="5186283"/>
            <a:ext cx="32981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【说明】</a:t>
            </a:r>
            <a:endParaRPr lang="zh-CN" altLang="en-US" sz="700" dirty="0">
              <a:solidFill>
                <a:schemeClr val="tx1">
                  <a:lumMod val="50000"/>
                  <a:lumOff val="50000"/>
                </a:scheme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模板中使用的字体为</a:t>
            </a:r>
            <a:r>
              <a:rPr lang="en-US" altLang="zh-CN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【</a:t>
            </a:r>
            <a:r>
              <a: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汉仪雅酷黑 65W</a:t>
            </a:r>
            <a:r>
              <a:rPr lang="en-US" altLang="zh-CN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】【</a:t>
            </a:r>
            <a:r>
              <a: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汉仪旗黑-55简</a:t>
            </a:r>
            <a:r>
              <a:rPr lang="en-US" altLang="zh-CN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】</a:t>
            </a:r>
            <a:endParaRPr lang="en-US" altLang="zh-CN" sz="700" dirty="0" smtClean="0">
              <a:solidFill>
                <a:schemeClr val="tx1">
                  <a:lumMod val="50000"/>
                  <a:lumOff val="50000"/>
                </a:scheme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仅</a:t>
            </a:r>
            <a:r>
              <a: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限于个人学习、研究或欣赏目的使用， </a:t>
            </a:r>
            <a:endParaRPr lang="en-US" altLang="zh-CN" sz="700" dirty="0" smtClean="0">
              <a:solidFill>
                <a:schemeClr val="tx1">
                  <a:lumMod val="50000"/>
                  <a:lumOff val="50000"/>
                </a:scheme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如</a:t>
            </a:r>
            <a:r>
              <a: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需商用请您自行向版权方购买、获取商用版权。</a:t>
            </a:r>
            <a:endParaRPr lang="zh-CN" altLang="en-US" sz="700" dirty="0">
              <a:solidFill>
                <a:schemeClr val="tx1">
                  <a:lumMod val="50000"/>
                  <a:lumOff val="50000"/>
                </a:scheme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66235" y="1418467"/>
            <a:ext cx="0" cy="4319905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467225" y="1189990"/>
            <a:ext cx="98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283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02</a:t>
            </a:r>
            <a:endParaRPr lang="en-US" sz="3600" b="1" dirty="0">
              <a:solidFill>
                <a:srgbClr val="FF283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6830" y="1313180"/>
            <a:ext cx="1451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素材说明</a:t>
            </a:r>
            <a:endParaRPr lang="zh-CN" altLang="en-US" sz="20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67225" y="1903095"/>
            <a:ext cx="81724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0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素材：</a:t>
            </a:r>
            <a:endParaRPr lang="zh-CN" altLang="en-US" sz="10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72747" y="2158852"/>
            <a:ext cx="3230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模板中使用的素材来源于【</a:t>
            </a: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freepik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 </a:t>
            </a:r>
            <a:r>
              <a:rPr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】，该素材具有CC0共享协议，您可在遵循CC0共享协议的情况下使用。</a:t>
            </a:r>
            <a:endParaRPr sz="800" dirty="0">
              <a:solidFill>
                <a:schemeClr val="tx1">
                  <a:lumMod val="50000"/>
                  <a:lumOff val="50000"/>
                </a:scheme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88300" y="1418467"/>
            <a:ext cx="0" cy="4319905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277860" y="1189990"/>
            <a:ext cx="98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283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03</a:t>
            </a:r>
            <a:endParaRPr lang="en-US" sz="3600" b="1" dirty="0">
              <a:solidFill>
                <a:srgbClr val="FF283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27465" y="1313180"/>
            <a:ext cx="1451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+mn-ea"/>
                <a:sym typeface="+mn-lt"/>
              </a:rPr>
              <a:t>母版说明</a:t>
            </a:r>
            <a:endParaRPr lang="zh-CN" altLang="en-US" sz="20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00085" y="1995170"/>
            <a:ext cx="3230880" cy="424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1300"/>
              </a:lnSpc>
            </a:pPr>
            <a:r>
              <a:rPr lang="zh-CN" altLang="en-US" sz="800">
                <a:solidFill>
                  <a:srgbClr val="222222">
                    <a:alpha val="60000"/>
                  </a:srgb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使用本套PPT模板时，若在操作界面鼠标不可选取的内容，可以在幻灯片母版中进行查看和编辑，具体操作如下：</a:t>
            </a:r>
            <a:endParaRPr lang="zh-CN" altLang="en-US" sz="800">
              <a:solidFill>
                <a:srgbClr val="222222">
                  <a:alpha val="60000"/>
                </a:srgb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78495" y="2526030"/>
            <a:ext cx="323088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>
              <a:lnSpc>
                <a:spcPts val="1400"/>
              </a:lnSpc>
            </a:pPr>
            <a:r>
              <a:rPr lang="zh-CN" altLang="en-US" sz="8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1、点击【视图】</a:t>
            </a:r>
            <a:endParaRPr lang="zh-CN" altLang="en-US" sz="8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  <a:p>
            <a:pPr lvl="0" algn="l" fontAlgn="auto">
              <a:lnSpc>
                <a:spcPts val="1400"/>
              </a:lnSpc>
            </a:pPr>
            <a:r>
              <a:rPr lang="zh-CN" altLang="en-US" sz="8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2、选择【幻灯片母版】，即可查看/编辑母版内容</a:t>
            </a:r>
            <a:endParaRPr lang="zh-CN" altLang="en-US" sz="8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  <a:p>
            <a:pPr lvl="0" algn="l" fontAlgn="auto">
              <a:lnSpc>
                <a:spcPts val="1400"/>
              </a:lnSpc>
            </a:pPr>
            <a:r>
              <a:rPr lang="zh-CN" altLang="en-US" sz="800" b="1">
                <a:solidFill>
                  <a:srgbClr val="222222"/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lt"/>
              </a:rPr>
              <a:t>3、查看/编辑完成后，点击【关闭】即可</a:t>
            </a:r>
            <a:endParaRPr lang="zh-CN" altLang="en-US" sz="800" b="1">
              <a:solidFill>
                <a:srgbClr val="222222"/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lt"/>
            </a:endParaRPr>
          </a:p>
        </p:txBody>
      </p:sp>
      <p:pic>
        <p:nvPicPr>
          <p:cNvPr id="25" name="图片 24" descr="母版说明配图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372475" y="3328670"/>
            <a:ext cx="3063875" cy="222694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0" y="406744"/>
            <a:ext cx="5423093" cy="369569"/>
            <a:chOff x="0" y="861"/>
            <a:chExt cx="11387" cy="776"/>
          </a:xfrm>
        </p:grpSpPr>
        <p:sp>
          <p:nvSpPr>
            <p:cNvPr id="29" name="矩形 28"/>
            <p:cNvSpPr/>
            <p:nvPr/>
          </p:nvSpPr>
          <p:spPr>
            <a:xfrm>
              <a:off x="0" y="861"/>
              <a:ext cx="170" cy="737"/>
            </a:xfrm>
            <a:prstGeom prst="rect">
              <a:avLst/>
            </a:prstGeom>
            <a:solidFill>
              <a:srgbClr val="FF2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旗黑-55简" panose="00020600040101010101" charset="-128"/>
                <a:ea typeface="汉仪旗黑-55简" panose="00020600040101010101" charset="-128"/>
                <a:cs typeface="+mn-cs"/>
              </a:endParaRPr>
            </a:p>
          </p:txBody>
        </p:sp>
        <p:sp>
          <p:nvSpPr>
            <p:cNvPr id="30" name="文本框 5"/>
            <p:cNvSpPr txBox="1"/>
            <p:nvPr/>
          </p:nvSpPr>
          <p:spPr>
            <a:xfrm>
              <a:off x="170" y="864"/>
              <a:ext cx="5869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汉仪旗黑-55简" panose="00020600040101010101" charset="-128"/>
                  <a:ea typeface="汉仪旗黑-55简" panose="00020600040101010101" charset="-128"/>
                  <a:cs typeface="汉仪旗黑-55简" panose="00020600040101010101" charset="-128"/>
                </a:rPr>
                <a:t>稻壳儿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汉仪旗黑-55简" panose="00020600040101010101" charset="-128"/>
                  <a:ea typeface="汉仪旗黑-55简" panose="00020600040101010101" charset="-128"/>
                  <a:cs typeface="汉仪旗黑-55简" panose="00020600040101010101" charset="-128"/>
                </a:rPr>
                <a:t>PPT</a:t>
              </a: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汉仪旗黑-55简" panose="00020600040101010101" charset="-128"/>
                  <a:ea typeface="汉仪旗黑-55简" panose="00020600040101010101" charset="-128"/>
                  <a:cs typeface="汉仪旗黑-55简" panose="00020600040101010101" charset="-128"/>
                </a:rPr>
                <a:t>模板使用说明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endParaRPr>
            </a:p>
          </p:txBody>
        </p:sp>
        <p:sp>
          <p:nvSpPr>
            <p:cNvPr id="31" name="文本框 6"/>
            <p:cNvSpPr txBox="1"/>
            <p:nvPr/>
          </p:nvSpPr>
          <p:spPr>
            <a:xfrm>
              <a:off x="5474" y="1013"/>
              <a:ext cx="591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222222">
                      <a:alpha val="60000"/>
                    </a:srgbClr>
                  </a:solidFill>
                  <a:effectLst/>
                  <a:uLnTx/>
                  <a:uFillTx/>
                  <a:latin typeface="汉仪旗黑-55简" panose="00020600040101010101" charset="-128"/>
                  <a:ea typeface="汉仪旗黑-55简" panose="00020600040101010101" charset="-128"/>
                  <a:cs typeface="+mn-cs"/>
                </a:rPr>
                <a:t>（本页为说明页，用户使用模板时可删除本页内容）</a:t>
              </a: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222222">
                    <a:alpha val="60000"/>
                  </a:srgbClr>
                </a:solidFill>
                <a:effectLst/>
                <a:uLnTx/>
                <a:uFillTx/>
                <a:latin typeface="汉仪旗黑-55简" panose="00020600040101010101" charset="-128"/>
                <a:ea typeface="汉仪旗黑-55简" panose="00020600040101010101" charset="-128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0200" y="304800"/>
            <a:ext cx="11531600" cy="65532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pic>
        <p:nvPicPr>
          <p:cNvPr id="29" name="图片 28" descr="44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5501005"/>
            <a:ext cx="12192000" cy="1369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19568" y="1331595"/>
            <a:ext cx="89554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十二生肖</a:t>
            </a:r>
            <a:r>
              <a:rPr lang="zh-CN" altLang="en-US" sz="20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是十二地支的形象化代表，即子（鼠）、丑（牛）、寅（虎）、卯（兔）、辰（龙）、巳（蛇）、午（马）、未（羊）、申（猴）、酉（鸡）、戌（狗）、亥（猪），随着历史的发展逐渐融合到相生相克的民间信仰观念，反映在婚姻、人生、年运等，每一种生肖都有丰富的传说，并以此形成一种观念阐释系统，成为民间文化中的形象哲学，如婚配上的属相、庙会祈祷、本命年等。现代，更多人把生肖作为春节的吉祥物，成为娱乐文化活动的象征</a:t>
            </a:r>
            <a:r>
              <a:rPr lang="zh-CN" altLang="en-US" sz="2000" dirty="0" smtClean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+mn-ea"/>
              </a:rPr>
              <a:t>。</a:t>
            </a:r>
            <a:endParaRPr lang="zh-CN" altLang="en-US" sz="2000" baseline="30000" dirty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+mn-ea"/>
            </a:endParaRPr>
          </a:p>
        </p:txBody>
      </p:sp>
      <p:sp>
        <p:nvSpPr>
          <p:cNvPr id="5" name="梯形 4"/>
          <p:cNvSpPr/>
          <p:nvPr/>
        </p:nvSpPr>
        <p:spPr>
          <a:xfrm flipV="1">
            <a:off x="3382645" y="304800"/>
            <a:ext cx="5426710" cy="88074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4235" y="453390"/>
            <a:ext cx="28473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十二生肖</a:t>
            </a:r>
            <a:endParaRPr lang="zh-CN" altLang="en-US" sz="3200" dirty="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4025265" y="4464050"/>
            <a:ext cx="4141470" cy="88011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47422" y="3408584"/>
            <a:ext cx="7498080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algn="ctr">
              <a:buFontTx/>
              <a:buNone/>
              <a:defRPr/>
            </a:pPr>
            <a:r>
              <a:rPr lang="zh-CN" altLang="en-US" sz="36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说它少，它真少，全国只有十二个。</a:t>
            </a:r>
            <a:endParaRPr lang="zh-CN" altLang="en-US" sz="3600" dirty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47422" y="2507630"/>
            <a:ext cx="7498080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algn="ctr">
              <a:buFontTx/>
              <a:buNone/>
              <a:defRPr/>
            </a:pPr>
            <a:r>
              <a:rPr lang="zh-CN" altLang="en-US" sz="3600" dirty="0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说它多，它真多，全国每人有一个，</a:t>
            </a:r>
            <a:endParaRPr lang="zh-CN" altLang="en-US" sz="3600" dirty="0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92190" y="4621073"/>
            <a:ext cx="1808480" cy="58356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algn="ctr">
              <a:buFontTx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十二生肖</a:t>
            </a:r>
            <a:endParaRPr lang="zh-CN" altLang="en-US" sz="3200" dirty="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76322" y="1386855"/>
            <a:ext cx="2240280" cy="92202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algn="ctr">
              <a:buFontTx/>
              <a:buNone/>
              <a:defRPr/>
            </a:pPr>
            <a:r>
              <a:rPr lang="zh-CN" altLang="en-US" sz="5400" dirty="0">
                <a:solidFill>
                  <a:schemeClr val="accent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猜一猜</a:t>
            </a:r>
            <a:endParaRPr lang="zh-CN" altLang="en-US" sz="5400" dirty="0">
              <a:solidFill>
                <a:schemeClr val="accent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54682" y="4606940"/>
            <a:ext cx="1402080" cy="58356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algn="ctr">
              <a:buFontTx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</a:rPr>
              <a:t>答案：</a:t>
            </a:r>
            <a:endParaRPr lang="zh-CN" altLang="en-US" sz="3200" dirty="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6200000">
            <a:off x="-2735580" y="2817495"/>
            <a:ext cx="6672580" cy="1216660"/>
            <a:chOff x="536" y="-45"/>
            <a:chExt cx="17893" cy="326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6" y="-22"/>
              <a:ext cx="2212" cy="2928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506" y="-45"/>
              <a:ext cx="3015" cy="322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392" y="-25"/>
              <a:ext cx="2482" cy="276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883" y="-39"/>
              <a:ext cx="1576" cy="3256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351"/>
            <a:stretch>
              <a:fillRect/>
            </a:stretch>
          </p:blipFill>
          <p:spPr>
            <a:xfrm flipV="1">
              <a:off x="13468" y="-22"/>
              <a:ext cx="2000" cy="313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77"/>
            <a:stretch>
              <a:fillRect/>
            </a:stretch>
          </p:blipFill>
          <p:spPr>
            <a:xfrm flipV="1">
              <a:off x="16337" y="-22"/>
              <a:ext cx="2093" cy="2996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 rot="16200000">
            <a:off x="8208645" y="2751455"/>
            <a:ext cx="6693535" cy="1272540"/>
            <a:chOff x="801" y="7389"/>
            <a:chExt cx="17940" cy="3411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" y="7389"/>
              <a:ext cx="1690" cy="3411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1" y="7522"/>
              <a:ext cx="2682" cy="3278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3" y="7805"/>
              <a:ext cx="2351" cy="2995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4" y="7855"/>
              <a:ext cx="1929" cy="2945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3" y="7758"/>
              <a:ext cx="1972" cy="3042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25" y="8221"/>
              <a:ext cx="2717" cy="257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959610" y="1751330"/>
            <a:ext cx="2311400" cy="3089275"/>
            <a:chOff x="11005" y="2758"/>
            <a:chExt cx="3640" cy="486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47" t="-9410" r="12498" b="100000"/>
            <a:stretch>
              <a:fillRect/>
            </a:stretch>
          </p:blipFill>
          <p:spPr>
            <a:xfrm>
              <a:off x="11462" y="2758"/>
              <a:ext cx="2728" cy="41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28" h="418">
                  <a:moveTo>
                    <a:pt x="1364" y="0"/>
                  </a:moveTo>
                  <a:cubicBezTo>
                    <a:pt x="1868" y="0"/>
                    <a:pt x="2336" y="153"/>
                    <a:pt x="2724" y="415"/>
                  </a:cubicBezTo>
                  <a:lnTo>
                    <a:pt x="2728" y="418"/>
                  </a:lnTo>
                  <a:lnTo>
                    <a:pt x="0" y="418"/>
                  </a:lnTo>
                  <a:lnTo>
                    <a:pt x="4" y="415"/>
                  </a:lnTo>
                  <a:cubicBezTo>
                    <a:pt x="392" y="153"/>
                    <a:pt x="860" y="0"/>
                    <a:pt x="1364" y="0"/>
                  </a:cubicBezTo>
                  <a:close/>
                </a:path>
              </a:pathLst>
            </a:cu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1005" y="3177"/>
              <a:ext cx="3640" cy="44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640" h="4446">
                  <a:moveTo>
                    <a:pt x="457" y="0"/>
                  </a:moveTo>
                  <a:lnTo>
                    <a:pt x="3185" y="0"/>
                  </a:lnTo>
                  <a:lnTo>
                    <a:pt x="3229" y="30"/>
                  </a:lnTo>
                  <a:cubicBezTo>
                    <a:pt x="3372" y="132"/>
                    <a:pt x="3503" y="249"/>
                    <a:pt x="3621" y="378"/>
                  </a:cubicBezTo>
                  <a:lnTo>
                    <a:pt x="3640" y="400"/>
                  </a:lnTo>
                  <a:lnTo>
                    <a:pt x="3640" y="3628"/>
                  </a:lnTo>
                  <a:lnTo>
                    <a:pt x="3621" y="3649"/>
                  </a:lnTo>
                  <a:cubicBezTo>
                    <a:pt x="3176" y="4139"/>
                    <a:pt x="2535" y="4446"/>
                    <a:pt x="1821" y="4446"/>
                  </a:cubicBezTo>
                  <a:cubicBezTo>
                    <a:pt x="1107" y="4446"/>
                    <a:pt x="465" y="4139"/>
                    <a:pt x="21" y="3649"/>
                  </a:cubicBezTo>
                  <a:lnTo>
                    <a:pt x="0" y="3626"/>
                  </a:lnTo>
                  <a:lnTo>
                    <a:pt x="0" y="402"/>
                  </a:lnTo>
                  <a:lnTo>
                    <a:pt x="21" y="378"/>
                  </a:lnTo>
                  <a:cubicBezTo>
                    <a:pt x="138" y="249"/>
                    <a:pt x="270" y="132"/>
                    <a:pt x="413" y="30"/>
                  </a:cubicBezTo>
                  <a:lnTo>
                    <a:pt x="457" y="0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453" b="90967"/>
            <a:stretch>
              <a:fillRect/>
            </a:stretch>
          </p:blipFill>
          <p:spPr>
            <a:xfrm>
              <a:off x="11005" y="3177"/>
              <a:ext cx="457" cy="40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7" h="402">
                  <a:moveTo>
                    <a:pt x="0" y="0"/>
                  </a:moveTo>
                  <a:lnTo>
                    <a:pt x="457" y="0"/>
                  </a:lnTo>
                  <a:lnTo>
                    <a:pt x="413" y="30"/>
                  </a:lnTo>
                  <a:cubicBezTo>
                    <a:pt x="270" y="132"/>
                    <a:pt x="138" y="249"/>
                    <a:pt x="21" y="378"/>
                  </a:cubicBezTo>
                  <a:lnTo>
                    <a:pt x="0" y="4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02" b="91012"/>
            <a:stretch>
              <a:fillRect/>
            </a:stretch>
          </p:blipFill>
          <p:spPr>
            <a:xfrm>
              <a:off x="14190" y="3177"/>
              <a:ext cx="455" cy="4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5" h="400">
                  <a:moveTo>
                    <a:pt x="0" y="0"/>
                  </a:moveTo>
                  <a:lnTo>
                    <a:pt x="455" y="0"/>
                  </a:lnTo>
                  <a:lnTo>
                    <a:pt x="455" y="400"/>
                  </a:lnTo>
                  <a:lnTo>
                    <a:pt x="436" y="378"/>
                  </a:lnTo>
                  <a:cubicBezTo>
                    <a:pt x="318" y="249"/>
                    <a:pt x="187" y="132"/>
                    <a:pt x="44" y="30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dirty="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汉仪旗黑-55简" panose="00020600040101010101" charset="-128"/>
              </a:rPr>
              <a:t>子鼠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汉仪旗黑-55简" panose="00020600040101010101" charset="-128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0279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老鼠偷吃粮食，证明“仓鼠有余粮”，说明这户富足，家中鼠多象征富裕。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鼠</a:t>
            </a:r>
            <a:endParaRPr lang="zh-CN" altLang="en-US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小小老鼠智慧高，嬉戏调皮勿怕猫。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十二生肖它在首，善恶不言莫其妙。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1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95" y="1469200"/>
            <a:ext cx="3150332" cy="3371378"/>
          </a:xfrm>
          <a:prstGeom prst="rect">
            <a:avLst/>
          </a:prstGeom>
        </p:spPr>
      </p:pic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丑牛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02793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因为牛耕，中国人对牛感情渐深，把诸如憨厚勤劳，不求回报等优秀品质附在牛身上，鲁迅以“俯首甘为孺子牛”言志。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牛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清晨放牧远近望，神家嘴上嚼草岗。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耕犁禾谷任劳怨，自我奉献老牛长。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2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寅虎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29336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虎是百兽之王，寅虎相配，甲骨文“寅”字如箭矢状，《说文》中“寅”意为“阳气上升，虽上有冻土，必破土而出”，与虎的凶猛刚阳之气契合。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虎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叱咤荒原走大地，风云潇洒啸丛林。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百兽众小我称王，饕餮磨牙日日惊。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455" y="1986555"/>
            <a:ext cx="2593367" cy="288577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3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612900"/>
            <a:ext cx="1054100" cy="1054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卯兔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834640"/>
            <a:ext cx="529336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嫦娥奔月传说源于《淮南子.览冥训》，嫦娥在月中有玉兔相伴。兔是月的象征。《春秋运斗枢》说：“行失瑶光，则月出兔”。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8529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兔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山野狡兔有三窟，求生太平洞中宿。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尘世迷踪奈溟月，玉宫嫦娥伴喃语。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637" y="1439612"/>
            <a:ext cx="1646527" cy="340096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4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2017395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570808" y="1751605"/>
            <a:ext cx="3088876" cy="30888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90235" y="4615180"/>
            <a:ext cx="5270500" cy="127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35650" y="1371600"/>
            <a:ext cx="1054100" cy="1054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</a:endParaRPr>
          </a:p>
        </p:txBody>
      </p:sp>
      <p:sp>
        <p:nvSpPr>
          <p:cNvPr id="27" name="文本框 5" descr="7b0a20202020227461726765744d6f64756c65223a202270726f636573734f6e6c696e65466f6e7473220a7d0a"/>
          <p:cNvSpPr txBox="1">
            <a:spLocks noChangeArrowheads="1"/>
          </p:cNvSpPr>
          <p:nvPr/>
        </p:nvSpPr>
        <p:spPr bwMode="auto">
          <a:xfrm>
            <a:off x="2494280" y="5097780"/>
            <a:ext cx="1242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辰龙</a:t>
            </a:r>
            <a:endParaRPr lang="zh-CN" altLang="zh-CN" sz="3600" dirty="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35650" y="2593340"/>
            <a:ext cx="52933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龙的来历说法颇多，以闻一多推断，蛇为图腾的氏族先后兼并许多别的图腾氏族，形成“以大蛇为主体，兼有马的头、鬣的尾，鹿的角，狗的爪，鱼的鳞和须混合而成的龙图腾”。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8060" y="161163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3200">
                <a:solidFill>
                  <a:schemeClr val="bg1"/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龙</a:t>
            </a:r>
            <a:endParaRPr lang="zh-CN" altLang="zh-CN" sz="3200">
              <a:solidFill>
                <a:schemeClr val="bg1"/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91250" y="4780280"/>
            <a:ext cx="42430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远古杰作塑造其，神州大地蛟龙吐。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rPr>
              <a:t>祥云闪耀为瑞物，华夏天蟠是图腾。</a:t>
            </a:r>
            <a:endParaRPr lang="zh-CN" altLang="en-US"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834" y="1080029"/>
            <a:ext cx="2090017" cy="391615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267960" y="4841240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诗</a:t>
            </a:r>
            <a:endParaRPr lang="zh-CN" altLang="en-US" sz="2400"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6200000" flipH="1">
            <a:off x="2995295" y="5447665"/>
            <a:ext cx="163195" cy="1037590"/>
            <a:chOff x="15510" y="1278"/>
            <a:chExt cx="420" cy="2660"/>
          </a:xfrm>
        </p:grpSpPr>
        <p:sp>
          <p:nvSpPr>
            <p:cNvPr id="40" name="椭圆 39"/>
            <p:cNvSpPr/>
            <p:nvPr/>
          </p:nvSpPr>
          <p:spPr>
            <a:xfrm>
              <a:off x="15510" y="1998"/>
              <a:ext cx="420" cy="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510" y="2758"/>
              <a:ext cx="420" cy="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5510" y="3518"/>
              <a:ext cx="420" cy="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5510" y="1278"/>
              <a:ext cx="420" cy="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旗黑-55简" panose="00020600040101010101" charset="-128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318115" y="410845"/>
            <a:ext cx="114681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11500">
                <a:solidFill>
                  <a:schemeClr val="tx1">
                    <a:alpha val="5000"/>
                  </a:schemeClr>
                </a:solidFill>
                <a:latin typeface="汉仪雅酷黑 65W" panose="020B0604020202020204" charset="-122"/>
                <a:ea typeface="汉仪雅酷黑 65W" panose="020B0604020202020204" charset="-122"/>
                <a:cs typeface="汉仪旗黑-55简" panose="00020600040101010101" charset="-128"/>
                <a:sym typeface="+mn-ea"/>
              </a:rPr>
              <a:t>5</a:t>
            </a:r>
            <a:endParaRPr lang="en-US" altLang="zh-CN" sz="11500">
              <a:solidFill>
                <a:schemeClr val="tx1">
                  <a:alpha val="5000"/>
                </a:schemeClr>
              </a:solidFill>
              <a:latin typeface="汉仪雅酷黑 65W" panose="020B0604020202020204" charset="-122"/>
              <a:ea typeface="汉仪雅酷黑 65W" panose="020B0604020202020204" charset="-122"/>
              <a:cs typeface="汉仪旗黑-55简" panose="00020600040101010101" charset="-128"/>
              <a:sym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5267960" y="1771650"/>
            <a:ext cx="346710" cy="346710"/>
          </a:xfrm>
          <a:prstGeom prst="triangle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旗黑-55简" panose="00020600040101010101" charset="-128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ZmRmNmQ1MjlhNDc0M2Y1ODQwYWExY2EzNTQxNWUxYjkifQ=="/>
  <p:tag name="commondata" val="eyJoZGlkIjoiNmFjY2NkODYxYWE2NzE4YTBjMzQ5ZDk0YjZmMzQ3MDc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4D6A"/>
      </a:accent1>
      <a:accent2>
        <a:srgbClr val="FFAA00"/>
      </a:accent2>
      <a:accent3>
        <a:srgbClr val="BADB68"/>
      </a:accent3>
      <a:accent4>
        <a:srgbClr val="2CCCB1"/>
      </a:accent4>
      <a:accent5>
        <a:srgbClr val="FF4D6A"/>
      </a:accent5>
      <a:accent6>
        <a:srgbClr val="FFAA00"/>
      </a:accent6>
      <a:hlink>
        <a:srgbClr val="BADB68"/>
      </a:hlink>
      <a:folHlink>
        <a:srgbClr val="2CCCB1"/>
      </a:folHlink>
    </a:clrScheme>
    <a:fontScheme name="Office">
      <a:maj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汉仪旗黑-55简"/>
        <a:font script="Hebr" typeface="汉仪旗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汉仪旗黑-55简"/>
        <a:font script="Hebr" typeface="汉仪旗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汉仪旗黑-55简"/>
        <a:font script="Hebr" typeface="汉仪旗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2247</Words>
  <Application>WPS 演示</Application>
  <PresentationFormat>宽屏</PresentationFormat>
  <Paragraphs>308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汉仪旗黑-55简</vt:lpstr>
      <vt:lpstr>汉仪雅酷黑 65W</vt:lpstr>
      <vt:lpstr>微软雅黑</vt:lpstr>
      <vt:lpstr>Arial Unicode MS</vt:lpstr>
      <vt:lpstr>方正大标宋简体</vt:lpstr>
      <vt:lpstr>楷体</vt:lpstr>
      <vt:lpstr>汉语拼音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hl81829782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很可能</cp:lastModifiedBy>
  <cp:revision>15</cp:revision>
  <dcterms:created xsi:type="dcterms:W3CDTF">2022-09-22T16:02:00Z</dcterms:created>
  <dcterms:modified xsi:type="dcterms:W3CDTF">2023-10-20T05:12:55Z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88D0DF5CBE33449D8542565234620F9E_11</vt:lpwstr>
  </property>
  <property fmtid="{D5CDD505-2E9C-101B-9397-08002B2CF9AE}" pid="3" name="KSOProductBuildVer">
    <vt:lpwstr>2052-12.1.0.15374</vt:lpwstr>
  </property>
</Properties>
</file>