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1" r:id="rId7"/>
    <p:sldId id="262" r:id="rId8"/>
    <p:sldId id="268" r:id="rId9"/>
    <p:sldId id="263" r:id="rId10"/>
    <p:sldId id="264" r:id="rId11"/>
    <p:sldId id="269" r:id="rId12"/>
    <p:sldId id="265" r:id="rId13"/>
    <p:sldId id="266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AB96"/>
    <a:srgbClr val="2A1D1A"/>
    <a:srgbClr val="F34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8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9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5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4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0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5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65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4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34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0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029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4F679-C5BA-441F-B89E-D31093CBB2E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608A1-BB45-4413-80FA-7F26D970558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4752304" y="-1"/>
            <a:ext cx="7439696" cy="17702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6" r="90599" b="32294"/>
          <a:stretch/>
        </p:blipFill>
        <p:spPr>
          <a:xfrm>
            <a:off x="0" y="4823717"/>
            <a:ext cx="1828800" cy="20342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1"/>
            <a:ext cx="3303477" cy="27303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9" t="35994" r="63345" b="3332"/>
          <a:stretch/>
        </p:blipFill>
        <p:spPr>
          <a:xfrm>
            <a:off x="1176272" y="1770298"/>
            <a:ext cx="4082603" cy="47630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7" t="22464" r="4718" b="49419"/>
          <a:stretch/>
        </p:blipFill>
        <p:spPr>
          <a:xfrm>
            <a:off x="5735391" y="2438925"/>
            <a:ext cx="5473522" cy="17128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015867" y="5357612"/>
            <a:ext cx="4176133" cy="15267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0" t="21830" r="59648" b="67811"/>
          <a:stretch/>
        </p:blipFill>
        <p:spPr>
          <a:xfrm>
            <a:off x="3231468" y="978483"/>
            <a:ext cx="1746262" cy="10434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96000" y="4431548"/>
            <a:ext cx="4834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36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97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CC43FD-3937-4C1A-B1AB-CA92F49049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4544"/>
            <a:ext cx="4043457" cy="4043456"/>
          </a:xfrm>
          <a:prstGeom prst="rect">
            <a:avLst/>
          </a:prstGeom>
        </p:spPr>
      </p:pic>
      <p:pic>
        <p:nvPicPr>
          <p:cNvPr id="6" name="图片 5" descr="图片包含 人员, 戴着, 帽子, 掌握&#10;&#10;描述已自动生成">
            <a:extLst>
              <a:ext uri="{FF2B5EF4-FFF2-40B4-BE49-F238E27FC236}">
                <a16:creationId xmlns:a16="http://schemas.microsoft.com/office/drawing/2014/main" id="{30021D17-EE1B-42BE-85B3-A995D27903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6" t="22793" r="13493"/>
          <a:stretch/>
        </p:blipFill>
        <p:spPr>
          <a:xfrm flipH="1">
            <a:off x="1009936" y="2228295"/>
            <a:ext cx="4135270" cy="46297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45206" y="3234359"/>
            <a:ext cx="655774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  <p:sp>
        <p:nvSpPr>
          <p:cNvPr id="9" name="文本框 8"/>
          <p:cNvSpPr txBox="1"/>
          <p:nvPr/>
        </p:nvSpPr>
        <p:spPr>
          <a:xfrm>
            <a:off x="7020452" y="2228294"/>
            <a:ext cx="2807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5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01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520" y="2320120"/>
            <a:ext cx="2117604" cy="32822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109" y="2320119"/>
            <a:ext cx="2320762" cy="32822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73" y="2320120"/>
            <a:ext cx="2320762" cy="32822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91474" y="5720656"/>
            <a:ext cx="2807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40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9751" y="5720656"/>
            <a:ext cx="2807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40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27862" y="5718182"/>
            <a:ext cx="2807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40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9539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2"/>
            <a:ext cx="4012594" cy="33164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586688" y="5553112"/>
            <a:ext cx="3605315" cy="13180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5586" y="544270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 flipH="1">
            <a:off x="-4" y="5566298"/>
            <a:ext cx="3605315" cy="1318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 flipH="1">
            <a:off x="8179406" y="-3"/>
            <a:ext cx="4012594" cy="33164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127" y="812691"/>
            <a:ext cx="3351744" cy="47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79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775C479-7CEE-4126-BBFC-312CA19E610C}"/>
              </a:ext>
            </a:extLst>
          </p:cNvPr>
          <p:cNvSpPr/>
          <p:nvPr/>
        </p:nvSpPr>
        <p:spPr>
          <a:xfrm>
            <a:off x="9769" y="3299596"/>
            <a:ext cx="3033736" cy="3033736"/>
          </a:xfrm>
          <a:prstGeom prst="ellipse">
            <a:avLst/>
          </a:prstGeom>
          <a:solidFill>
            <a:srgbClr val="FFF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运动&#10;&#10;描述已自动生成">
            <a:extLst>
              <a:ext uri="{FF2B5EF4-FFF2-40B4-BE49-F238E27FC236}">
                <a16:creationId xmlns:a16="http://schemas.microsoft.com/office/drawing/2014/main" id="{09E8E49F-1D46-474E-B636-30CF745312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4"/>
          <a:stretch/>
        </p:blipFill>
        <p:spPr>
          <a:xfrm>
            <a:off x="-249539" y="2077205"/>
            <a:ext cx="7373670" cy="47807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99796" y="2674801"/>
            <a:ext cx="655774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376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853" y="1460310"/>
            <a:ext cx="2634737" cy="46863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7620" y="1828798"/>
            <a:ext cx="2598407" cy="4142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5564" y="2791863"/>
            <a:ext cx="293426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993874" y="2431464"/>
            <a:ext cx="29979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56552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3" t="35583" b="5512"/>
          <a:stretch/>
        </p:blipFill>
        <p:spPr>
          <a:xfrm>
            <a:off x="518614" y="1862968"/>
            <a:ext cx="5308979" cy="519727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14196" y="2886180"/>
            <a:ext cx="575253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7457181" y="1862968"/>
            <a:ext cx="2807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5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365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4752304" y="-1"/>
            <a:ext cx="7439696" cy="17702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6" r="90599" b="32294"/>
          <a:stretch/>
        </p:blipFill>
        <p:spPr>
          <a:xfrm>
            <a:off x="0" y="4823717"/>
            <a:ext cx="1828800" cy="20342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1"/>
            <a:ext cx="3303477" cy="27303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9" t="35994" r="63345" b="3332"/>
          <a:stretch/>
        </p:blipFill>
        <p:spPr>
          <a:xfrm>
            <a:off x="1176272" y="1770298"/>
            <a:ext cx="4082603" cy="47630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015867" y="5357612"/>
            <a:ext cx="4176133" cy="15267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0" t="21830" r="59648" b="67811"/>
          <a:stretch/>
        </p:blipFill>
        <p:spPr>
          <a:xfrm>
            <a:off x="3231468" y="978483"/>
            <a:ext cx="1746262" cy="10434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96000" y="4431548"/>
            <a:ext cx="4834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36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12391" y="2429634"/>
            <a:ext cx="640211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rgbClr val="2A1D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感谢聆听</a:t>
            </a:r>
            <a:endParaRPr lang="zh-CN" altLang="en-US" sz="11500" dirty="0">
              <a:solidFill>
                <a:srgbClr val="2A1D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769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 flipH="1">
            <a:off x="-2" y="-1"/>
            <a:ext cx="4989869" cy="11873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1"/>
            <a:ext cx="3303477" cy="27303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20511" r="5067" b="1280"/>
          <a:stretch/>
        </p:blipFill>
        <p:spPr>
          <a:xfrm>
            <a:off x="622164" y="2525601"/>
            <a:ext cx="2450727" cy="30192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908" y="2488208"/>
            <a:ext cx="1960874" cy="3039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183" y="2488207"/>
            <a:ext cx="2148995" cy="30393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12" y="2488209"/>
            <a:ext cx="2148995" cy="30393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567376" y="374292"/>
            <a:ext cx="30604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80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目   录</a:t>
            </a:r>
            <a:endParaRPr lang="zh-CN" altLang="en-US" sz="80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5677" y="5699564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标题内容</a:t>
            </a:r>
            <a:endParaRPr lang="zh-CN" altLang="en-US" sz="32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3159" y="5699564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标题内容</a:t>
            </a:r>
            <a:endParaRPr lang="zh-CN" altLang="en-US" sz="32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1908" y="5699564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标题内容</a:t>
            </a:r>
            <a:endParaRPr lang="zh-CN" altLang="en-US" sz="32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59390" y="5699564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标题内容</a:t>
            </a:r>
            <a:endParaRPr lang="zh-CN" altLang="en-US" sz="32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7202131" y="0"/>
            <a:ext cx="4989869" cy="11873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 flipH="1">
            <a:off x="8888523" y="22604"/>
            <a:ext cx="3303477" cy="273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35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2"/>
            <a:ext cx="4012594" cy="33164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586688" y="5553112"/>
            <a:ext cx="3605315" cy="13180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5586" y="544270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20511" r="5067" b="1280"/>
          <a:stretch/>
        </p:blipFill>
        <p:spPr>
          <a:xfrm>
            <a:off x="4196144" y="885148"/>
            <a:ext cx="3799711" cy="4681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 flipH="1">
            <a:off x="-4" y="5566298"/>
            <a:ext cx="3605315" cy="1318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 flipH="1">
            <a:off x="8179406" y="-3"/>
            <a:ext cx="4012594" cy="331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32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18" y="1981738"/>
            <a:ext cx="4381146" cy="438114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4EC10EA-C6BE-4B3E-8472-905BD4C874F0}"/>
              </a:ext>
            </a:extLst>
          </p:cNvPr>
          <p:cNvSpPr txBox="1"/>
          <p:nvPr/>
        </p:nvSpPr>
        <p:spPr>
          <a:xfrm>
            <a:off x="5300049" y="2651999"/>
            <a:ext cx="923330" cy="2641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2A1D1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戏剧人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46125" y="2051297"/>
            <a:ext cx="5447645" cy="4419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dirty="0"/>
          </a:p>
          <a:p>
            <a:r>
              <a:rPr lang="zh-CN" altLang="en-US" dirty="0"/>
              <a:t>京剧的起源和发展：清代乾隆五十五年（</a:t>
            </a:r>
            <a:r>
              <a:rPr lang="en-US" altLang="zh-CN" dirty="0"/>
              <a:t>1790</a:t>
            </a:r>
            <a:r>
              <a:rPr lang="zh-CN" altLang="en-US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dirty="0"/>
          </a:p>
          <a:p>
            <a:r>
              <a:rPr lang="zh-CN" altLang="en-US" dirty="0"/>
              <a:t>京剧表演的四种艺术手法：唱、念、做、打，也是京剧表演四项基本功。</a:t>
            </a:r>
          </a:p>
          <a:p>
            <a:endParaRPr lang="zh-CN" altLang="en-US" dirty="0"/>
          </a:p>
          <a:p>
            <a:r>
              <a:rPr lang="zh-CN" altLang="en-US" dirty="0"/>
              <a:t>京剧行当的划分一般为生、旦、净、丑四大类型。</a:t>
            </a:r>
          </a:p>
        </p:txBody>
      </p:sp>
    </p:spTree>
    <p:extLst>
      <p:ext uri="{BB962C8B-B14F-4D97-AF65-F5344CB8AC3E}">
        <p14:creationId xmlns:p14="http://schemas.microsoft.com/office/powerpoint/2010/main" val="28325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643" y="2512962"/>
            <a:ext cx="2399814" cy="3394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73" y="2692742"/>
            <a:ext cx="2129170" cy="33940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9388" y="3057362"/>
            <a:ext cx="655774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4894634" y="2051297"/>
            <a:ext cx="2807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戏剧人</a:t>
            </a:r>
            <a:endParaRPr lang="zh-CN" altLang="en-US" sz="5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59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2"/>
            <a:ext cx="4012594" cy="33164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586688" y="5553112"/>
            <a:ext cx="3605315" cy="13180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5586" y="544270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 flipH="1">
            <a:off x="-4" y="5566298"/>
            <a:ext cx="3605315" cy="1318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 flipH="1">
            <a:off x="8179406" y="-3"/>
            <a:ext cx="4012594" cy="33164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76" y="962375"/>
            <a:ext cx="3167847" cy="448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8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图文框 8"/>
          <p:cNvSpPr/>
          <p:nvPr/>
        </p:nvSpPr>
        <p:spPr>
          <a:xfrm>
            <a:off x="1050878" y="2424966"/>
            <a:ext cx="8543498" cy="3318697"/>
          </a:xfrm>
          <a:prstGeom prst="frame">
            <a:avLst>
              <a:gd name="adj1" fmla="val 2219"/>
            </a:avLst>
          </a:prstGeom>
          <a:noFill/>
          <a:ln>
            <a:solidFill>
              <a:srgbClr val="2A1D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 descr="图片包含 室内, 人员, 服装, 蛋糕&#10;&#10;描述已自动生成">
            <a:extLst>
              <a:ext uri="{FF2B5EF4-FFF2-40B4-BE49-F238E27FC236}">
                <a16:creationId xmlns:a16="http://schemas.microsoft.com/office/drawing/2014/main" id="{79B449AC-A346-45E7-AAC0-2B4ED2448D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11" y="2424966"/>
            <a:ext cx="4978047" cy="33186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80532" y="2789008"/>
            <a:ext cx="601793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400" dirty="0"/>
          </a:p>
          <a:p>
            <a:r>
              <a:rPr lang="zh-CN" altLang="en-US" sz="1400" dirty="0"/>
              <a:t>京剧的起源和发展：清代乾隆五十五年（</a:t>
            </a:r>
            <a:r>
              <a:rPr lang="en-US" altLang="zh-CN" sz="1400" dirty="0"/>
              <a:t>1790</a:t>
            </a:r>
            <a:r>
              <a:rPr lang="zh-CN" altLang="en-US" sz="14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400" dirty="0"/>
          </a:p>
          <a:p>
            <a:r>
              <a:rPr lang="zh-CN" altLang="en-US" sz="1400" dirty="0"/>
              <a:t>京剧表演的四种艺术手法：唱、念、做、打，也是京剧表演四项基本功。</a:t>
            </a:r>
          </a:p>
          <a:p>
            <a:endParaRPr lang="zh-CN" altLang="en-US" sz="1400" dirty="0"/>
          </a:p>
          <a:p>
            <a:r>
              <a:rPr lang="zh-CN" altLang="en-US" sz="1400" dirty="0"/>
              <a:t>京剧行当的划分一般为生、旦、净、丑四大类型。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43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b="68022"/>
          <a:stretch/>
        </p:blipFill>
        <p:spPr>
          <a:xfrm>
            <a:off x="6223379" y="0"/>
            <a:ext cx="5968621" cy="1460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0" y="-1"/>
            <a:ext cx="2361064" cy="1951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61064" y="59098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11940" r="17019" b="40697"/>
          <a:stretch/>
        </p:blipFill>
        <p:spPr>
          <a:xfrm>
            <a:off x="6728347" y="1460310"/>
            <a:ext cx="4697468" cy="50360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3168" y="2402906"/>
            <a:ext cx="521021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京剧，曾称平剧，中国五大戏曲剧种之一，腔调以西皮、二黄为主，用胡琴和锣鼓等伴奏，被视为中国国粹。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京剧的起源和发展：清代乾隆五十五年（</a:t>
            </a:r>
            <a:r>
              <a:rPr lang="en-US" altLang="zh-CN" sz="1600" dirty="0"/>
              <a:t>1790</a:t>
            </a:r>
            <a:r>
              <a:rPr lang="zh-CN" altLang="en-US" sz="1600" dirty="0"/>
              <a:t>年）起，原在南方演出的三庆、四喜、春台、和春， 四大徽班陆续进入北京，他们与来自湖北的汉调艺人合作，同时接受了昆曲、秦腔的部分剧目、曲调和表演方法，又吸收了一些地方民间曲调，通过不断的交流、融合，最终形成京剧。京剧形成后在清朝宫廷内开始快速发展，直至民国得到空前的繁荣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京剧表演的四种艺术手法：唱、念、做、打，也是京剧表演四项基本功。</a:t>
            </a:r>
          </a:p>
          <a:p>
            <a:endParaRPr lang="zh-CN" altLang="en-US" sz="1600" dirty="0"/>
          </a:p>
          <a:p>
            <a:r>
              <a:rPr lang="zh-CN" altLang="en-US" sz="1600" dirty="0"/>
              <a:t>京剧行当的划分一般为生、旦、净、丑四大类型。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87263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>
            <a:off x="-1" y="-2"/>
            <a:ext cx="4012594" cy="33164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>
            <a:off x="8586688" y="5553112"/>
            <a:ext cx="3605315" cy="13180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5586" y="5442707"/>
            <a:ext cx="5340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2A1D1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请输入您的主要标题</a:t>
            </a:r>
            <a:endParaRPr lang="zh-CN" altLang="en-US" sz="4400" b="1" dirty="0">
              <a:solidFill>
                <a:srgbClr val="2A1D1A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t="75528" r="32500" b="10097"/>
          <a:stretch/>
        </p:blipFill>
        <p:spPr>
          <a:xfrm flipH="1">
            <a:off x="-4" y="5566298"/>
            <a:ext cx="3605315" cy="1318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9" b="64006"/>
          <a:stretch/>
        </p:blipFill>
        <p:spPr>
          <a:xfrm flipH="1">
            <a:off x="8179406" y="-3"/>
            <a:ext cx="4012594" cy="33164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76" y="1032582"/>
            <a:ext cx="2799947" cy="433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7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1500</Words>
  <Application>Microsoft Office PowerPoint</Application>
  <PresentationFormat>宽屏</PresentationFormat>
  <Paragraphs>85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华文行楷</vt:lpstr>
      <vt:lpstr>思源宋体 CN Heavy</vt:lpstr>
      <vt:lpstr>张海山锐线体2.0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PC</cp:lastModifiedBy>
  <cp:revision>42</cp:revision>
  <dcterms:created xsi:type="dcterms:W3CDTF">2019-05-03T14:43:43Z</dcterms:created>
  <dcterms:modified xsi:type="dcterms:W3CDTF">2019-05-28T03:23:32Z</dcterms:modified>
</cp:coreProperties>
</file>