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09" r:id="rId3"/>
    <p:sldId id="410" r:id="rId5"/>
    <p:sldId id="415" r:id="rId6"/>
    <p:sldId id="442" r:id="rId7"/>
    <p:sldId id="423" r:id="rId8"/>
    <p:sldId id="414" r:id="rId9"/>
    <p:sldId id="443" r:id="rId10"/>
    <p:sldId id="444" r:id="rId11"/>
    <p:sldId id="445" r:id="rId12"/>
    <p:sldId id="447" r:id="rId13"/>
    <p:sldId id="428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445678"/>
    <a:srgbClr val="657CA7"/>
    <a:srgbClr val="8194B7"/>
    <a:srgbClr val="C3CDE9"/>
    <a:srgbClr val="E8EDFB"/>
    <a:srgbClr val="C4CFE9"/>
    <a:srgbClr val="BFCDE5"/>
    <a:srgbClr val="DCDCDC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中度样式 4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34"/>
        <p:guide pos="390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63.xml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notesSlide" Target="../notesSlides/notesSlide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7" Type="http://schemas.openxmlformats.org/officeDocument/2006/relationships/slideLayout" Target="../slideLayouts/slideLayout1.xml"/><Relationship Id="rId6" Type="http://schemas.openxmlformats.org/officeDocument/2006/relationships/tags" Target="../tags/tag74.xml"/><Relationship Id="rId5" Type="http://schemas.openxmlformats.org/officeDocument/2006/relationships/image" Target="../media/image12.png"/><Relationship Id="rId4" Type="http://schemas.openxmlformats.org/officeDocument/2006/relationships/image" Target="../media/image9.png"/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75.xml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64.xml"/><Relationship Id="rId8" Type="http://schemas.openxmlformats.org/officeDocument/2006/relationships/image" Target="../media/image6.png"/><Relationship Id="rId7" Type="http://schemas.openxmlformats.org/officeDocument/2006/relationships/image" Target="../media/image8.jpeg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65.xml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notesSlide" Target="../notesSlides/notesSlide3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66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6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6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6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7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70.xml"/><Relationship Id="rId6" Type="http://schemas.openxmlformats.org/officeDocument/2006/relationships/tags" Target="../tags/tag69.xml"/><Relationship Id="rId5" Type="http://schemas.openxmlformats.org/officeDocument/2006/relationships/image" Target="../media/image9.png"/><Relationship Id="rId4" Type="http://schemas.openxmlformats.org/officeDocument/2006/relationships/image" Target="../media/image5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8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71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5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9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73.xml"/><Relationship Id="rId6" Type="http://schemas.openxmlformats.org/officeDocument/2006/relationships/tags" Target="../tags/tag72.xml"/><Relationship Id="rId5" Type="http://schemas.openxmlformats.org/officeDocument/2006/relationships/image" Target="../media/image9.png"/><Relationship Id="rId4" Type="http://schemas.openxmlformats.org/officeDocument/2006/relationships/image" Target="../media/image5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D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20200429-103913-2166"/>
          <p:cNvPicPr>
            <a:picLocks noChangeAspect="1"/>
          </p:cNvPicPr>
          <p:nvPr/>
        </p:nvPicPr>
        <p:blipFill>
          <a:blip r:embed="rId1"/>
          <a:srcRect t="28218" b="28023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8" name="图片 7" descr="20200429-103913-747f"/>
          <p:cNvPicPr>
            <a:picLocks noChangeAspect="1"/>
          </p:cNvPicPr>
          <p:nvPr/>
        </p:nvPicPr>
        <p:blipFill>
          <a:blip r:embed="rId2"/>
          <a:srcRect t="4768" r="18466"/>
          <a:stretch>
            <a:fillRect/>
          </a:stretch>
        </p:blipFill>
        <p:spPr>
          <a:xfrm>
            <a:off x="3990340" y="0"/>
            <a:ext cx="8201025" cy="3551555"/>
          </a:xfrm>
          <a:prstGeom prst="rect">
            <a:avLst/>
          </a:prstGeom>
        </p:spPr>
      </p:pic>
      <p:pic>
        <p:nvPicPr>
          <p:cNvPr id="13" name="图片 12" descr="20200429-103913-d6a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7550" y="2895600"/>
            <a:ext cx="3204845" cy="3204845"/>
          </a:xfrm>
          <a:prstGeom prst="rect">
            <a:avLst/>
          </a:prstGeom>
        </p:spPr>
      </p:pic>
      <p:pic>
        <p:nvPicPr>
          <p:cNvPr id="9" name="图片 8" descr="20200429-103914-354e"/>
          <p:cNvPicPr>
            <a:picLocks noChangeAspect="1"/>
          </p:cNvPicPr>
          <p:nvPr/>
        </p:nvPicPr>
        <p:blipFill>
          <a:blip r:embed="rId4"/>
          <a:srcRect b="17918"/>
          <a:stretch>
            <a:fillRect/>
          </a:stretch>
        </p:blipFill>
        <p:spPr>
          <a:xfrm>
            <a:off x="4906645" y="2602230"/>
            <a:ext cx="7284720" cy="4255770"/>
          </a:xfrm>
          <a:prstGeom prst="rect">
            <a:avLst/>
          </a:prstGeom>
        </p:spPr>
      </p:pic>
      <p:pic>
        <p:nvPicPr>
          <p:cNvPr id="11" name="图片 10" descr="20200429-103914-a7f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21215" y="4012565"/>
            <a:ext cx="1297305" cy="1209675"/>
          </a:xfrm>
          <a:prstGeom prst="rect">
            <a:avLst/>
          </a:prstGeom>
        </p:spPr>
      </p:pic>
      <p:pic>
        <p:nvPicPr>
          <p:cNvPr id="12" name="图片 11" descr="20200429-103914-cd9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665480" y="1056640"/>
            <a:ext cx="1466850" cy="205105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265555" y="1630680"/>
            <a:ext cx="9660255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zh-CN" sz="8800">
                <a:solidFill>
                  <a:srgbClr val="445678"/>
                </a:solidFill>
                <a:latin typeface="方正全福体" panose="02000500000000000000" charset="-122"/>
                <a:ea typeface="方正全福体" panose="02000500000000000000" charset="-122"/>
                <a:cs typeface="方正全福体" panose="02000500000000000000" charset="-122"/>
              </a:rPr>
              <a:t>“馨</a:t>
            </a:r>
            <a:r>
              <a:rPr lang="en-US" altLang="zh-CN" sz="8800">
                <a:solidFill>
                  <a:srgbClr val="445678"/>
                </a:solidFill>
                <a:latin typeface="方正全福体" panose="02000500000000000000" charset="-122"/>
                <a:ea typeface="方正全福体" panose="02000500000000000000" charset="-122"/>
                <a:cs typeface="方正全福体" panose="02000500000000000000" charset="-122"/>
              </a:rPr>
              <a:t>·</a:t>
            </a:r>
            <a:r>
              <a:rPr lang="zh-CN" altLang="en-US" sz="8800">
                <a:solidFill>
                  <a:srgbClr val="445678"/>
                </a:solidFill>
                <a:latin typeface="方正全福体" panose="02000500000000000000" charset="-122"/>
                <a:ea typeface="方正全福体" panose="02000500000000000000" charset="-122"/>
                <a:cs typeface="方正全福体" panose="02000500000000000000" charset="-122"/>
              </a:rPr>
              <a:t>阅读”</a:t>
            </a:r>
            <a:endParaRPr lang="zh-CN" altLang="en-US" sz="8800">
              <a:solidFill>
                <a:srgbClr val="445678"/>
              </a:solidFill>
              <a:latin typeface="方正全福体" panose="02000500000000000000" charset="-122"/>
              <a:ea typeface="方正全福体" panose="02000500000000000000" charset="-122"/>
              <a:cs typeface="方正全福体" panose="02000500000000000000" charset="-122"/>
            </a:endParaRPr>
          </a:p>
          <a:p>
            <a:pPr algn="ctr"/>
            <a:r>
              <a:rPr lang="zh-CN" altLang="en-US" sz="8800">
                <a:solidFill>
                  <a:srgbClr val="445678"/>
                </a:solidFill>
                <a:latin typeface="方正全福体" panose="02000500000000000000" charset="-122"/>
                <a:ea typeface="方正全福体" panose="02000500000000000000" charset="-122"/>
                <a:cs typeface="方正全福体" panose="02000500000000000000" charset="-122"/>
              </a:rPr>
              <a:t>阅读工程推进方案</a:t>
            </a:r>
            <a:endParaRPr lang="zh-CN" altLang="en-US" sz="8800">
              <a:solidFill>
                <a:srgbClr val="445678"/>
              </a:solidFill>
              <a:latin typeface="方正全福体" panose="02000500000000000000" charset="-122"/>
              <a:ea typeface="方正全福体" panose="02000500000000000000" charset="-122"/>
              <a:cs typeface="方正全福体" panose="02000500000000000000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9542780" y="1353820"/>
            <a:ext cx="785495" cy="717550"/>
            <a:chOff x="15028" y="2132"/>
            <a:chExt cx="1237" cy="1130"/>
          </a:xfrm>
        </p:grpSpPr>
        <p:cxnSp>
          <p:nvCxnSpPr>
            <p:cNvPr id="23" name="直接连接符 22"/>
            <p:cNvCxnSpPr/>
            <p:nvPr/>
          </p:nvCxnSpPr>
          <p:spPr>
            <a:xfrm flipH="1">
              <a:off x="15028" y="2568"/>
              <a:ext cx="956" cy="694"/>
            </a:xfrm>
            <a:prstGeom prst="line">
              <a:avLst/>
            </a:prstGeom>
            <a:ln w="12700">
              <a:solidFill>
                <a:srgbClr val="4456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>
              <a:off x="15309" y="2132"/>
              <a:ext cx="956" cy="694"/>
            </a:xfrm>
            <a:prstGeom prst="line">
              <a:avLst/>
            </a:prstGeom>
            <a:ln w="12700">
              <a:solidFill>
                <a:srgbClr val="4456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组合 27"/>
          <p:cNvGrpSpPr/>
          <p:nvPr/>
        </p:nvGrpSpPr>
        <p:grpSpPr>
          <a:xfrm>
            <a:off x="2025015" y="3208655"/>
            <a:ext cx="965200" cy="568325"/>
            <a:chOff x="3189" y="5053"/>
            <a:chExt cx="1520" cy="895"/>
          </a:xfrm>
        </p:grpSpPr>
        <p:cxnSp>
          <p:nvCxnSpPr>
            <p:cNvPr id="24" name="直接连接符 23"/>
            <p:cNvCxnSpPr/>
            <p:nvPr/>
          </p:nvCxnSpPr>
          <p:spPr>
            <a:xfrm flipH="1">
              <a:off x="3753" y="5053"/>
              <a:ext cx="956" cy="694"/>
            </a:xfrm>
            <a:prstGeom prst="line">
              <a:avLst/>
            </a:prstGeom>
            <a:ln w="12700">
              <a:solidFill>
                <a:srgbClr val="4456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H="1">
              <a:off x="3189" y="5254"/>
              <a:ext cx="956" cy="694"/>
            </a:xfrm>
            <a:prstGeom prst="line">
              <a:avLst/>
            </a:prstGeom>
            <a:ln w="12700">
              <a:solidFill>
                <a:srgbClr val="4456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图片 29" descr="20200429-103914-5b19"/>
          <p:cNvPicPr>
            <a:picLocks noChangeAspect="1"/>
          </p:cNvPicPr>
          <p:nvPr/>
        </p:nvPicPr>
        <p:blipFill>
          <a:blip r:embed="rId7"/>
          <a:srcRect b="41991"/>
          <a:stretch>
            <a:fillRect/>
          </a:stretch>
        </p:blipFill>
        <p:spPr>
          <a:xfrm>
            <a:off x="1270" y="4753610"/>
            <a:ext cx="12192000" cy="2110105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D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20200429-103913-2166"/>
          <p:cNvPicPr>
            <a:picLocks noChangeAspect="1"/>
          </p:cNvPicPr>
          <p:nvPr/>
        </p:nvPicPr>
        <p:blipFill>
          <a:blip r:embed="rId1"/>
          <a:srcRect t="28218" b="28023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8" name="图片 7" descr="20200429-103913-747f"/>
          <p:cNvPicPr>
            <a:picLocks noChangeAspect="1"/>
          </p:cNvPicPr>
          <p:nvPr/>
        </p:nvPicPr>
        <p:blipFill>
          <a:blip r:embed="rId2"/>
          <a:srcRect t="4768" r="18466"/>
          <a:stretch>
            <a:fillRect/>
          </a:stretch>
        </p:blipFill>
        <p:spPr>
          <a:xfrm>
            <a:off x="3990340" y="0"/>
            <a:ext cx="8201025" cy="355155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34670" y="425450"/>
            <a:ext cx="11124565" cy="6006465"/>
          </a:xfrm>
          <a:prstGeom prst="rect">
            <a:avLst/>
          </a:prstGeom>
          <a:solidFill>
            <a:schemeClr val="bg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15925" y="299085"/>
            <a:ext cx="11362055" cy="625983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1" name="图片 10" descr="20200429-103914-a7f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5965" y="5006340"/>
            <a:ext cx="1297305" cy="1209675"/>
          </a:xfrm>
          <a:prstGeom prst="rect">
            <a:avLst/>
          </a:prstGeom>
        </p:spPr>
      </p:pic>
      <p:sp>
        <p:nvSpPr>
          <p:cNvPr id="35" name="three-books_62451"/>
          <p:cNvSpPr>
            <a:spLocks noChangeAspect="1"/>
          </p:cNvSpPr>
          <p:nvPr/>
        </p:nvSpPr>
        <p:spPr bwMode="auto">
          <a:xfrm>
            <a:off x="5594657" y="3486583"/>
            <a:ext cx="609685" cy="549048"/>
          </a:xfrm>
          <a:custGeom>
            <a:avLst/>
            <a:gdLst>
              <a:gd name="connsiteX0" fmla="*/ 585451 w 609473"/>
              <a:gd name="connsiteY0" fmla="*/ 40071 h 548858"/>
              <a:gd name="connsiteX1" fmla="*/ 435759 w 609473"/>
              <a:gd name="connsiteY1" fmla="*/ 152383 h 548858"/>
              <a:gd name="connsiteX2" fmla="*/ 435759 w 609473"/>
              <a:gd name="connsiteY2" fmla="*/ 515560 h 548858"/>
              <a:gd name="connsiteX3" fmla="*/ 585451 w 609473"/>
              <a:gd name="connsiteY3" fmla="*/ 400144 h 548858"/>
              <a:gd name="connsiteX4" fmla="*/ 488514 w 609473"/>
              <a:gd name="connsiteY4" fmla="*/ 565 h 548858"/>
              <a:gd name="connsiteX5" fmla="*/ 493130 w 609473"/>
              <a:gd name="connsiteY5" fmla="*/ 1412 h 548858"/>
              <a:gd name="connsiteX6" fmla="*/ 507543 w 609473"/>
              <a:gd name="connsiteY6" fmla="*/ 23046 h 548858"/>
              <a:gd name="connsiteX7" fmla="*/ 605516 w 609473"/>
              <a:gd name="connsiteY7" fmla="*/ 1129 h 548858"/>
              <a:gd name="connsiteX8" fmla="*/ 609473 w 609473"/>
              <a:gd name="connsiteY8" fmla="*/ 4233 h 548858"/>
              <a:gd name="connsiteX9" fmla="*/ 609002 w 609473"/>
              <a:gd name="connsiteY9" fmla="*/ 413313 h 548858"/>
              <a:gd name="connsiteX10" fmla="*/ 607777 w 609473"/>
              <a:gd name="connsiteY10" fmla="*/ 415853 h 548858"/>
              <a:gd name="connsiteX11" fmla="*/ 434534 w 609473"/>
              <a:gd name="connsiteY11" fmla="*/ 547823 h 548858"/>
              <a:gd name="connsiteX12" fmla="*/ 434158 w 609473"/>
              <a:gd name="connsiteY12" fmla="*/ 547353 h 548858"/>
              <a:gd name="connsiteX13" fmla="*/ 432556 w 609473"/>
              <a:gd name="connsiteY13" fmla="*/ 548858 h 548858"/>
              <a:gd name="connsiteX14" fmla="*/ 312068 w 609473"/>
              <a:gd name="connsiteY14" fmla="*/ 548858 h 548858"/>
              <a:gd name="connsiteX15" fmla="*/ 308865 w 609473"/>
              <a:gd name="connsiteY15" fmla="*/ 545660 h 548858"/>
              <a:gd name="connsiteX16" fmla="*/ 308865 w 609473"/>
              <a:gd name="connsiteY16" fmla="*/ 145234 h 548858"/>
              <a:gd name="connsiteX17" fmla="*/ 310184 w 609473"/>
              <a:gd name="connsiteY17" fmla="*/ 142600 h 548858"/>
              <a:gd name="connsiteX18" fmla="*/ 443009 w 609473"/>
              <a:gd name="connsiteY18" fmla="*/ 0 h 548858"/>
              <a:gd name="connsiteX19" fmla="*/ 445690 w 609473"/>
              <a:gd name="connsiteY19" fmla="*/ 5786 h 548858"/>
              <a:gd name="connsiteX20" fmla="*/ 281202 w 609473"/>
              <a:gd name="connsiteY20" fmla="*/ 134286 h 548858"/>
              <a:gd name="connsiteX21" fmla="*/ 281202 w 609473"/>
              <a:gd name="connsiteY21" fmla="*/ 545612 h 548858"/>
              <a:gd name="connsiteX22" fmla="*/ 277886 w 609473"/>
              <a:gd name="connsiteY22" fmla="*/ 548858 h 548858"/>
              <a:gd name="connsiteX23" fmla="*/ 157431 w 609473"/>
              <a:gd name="connsiteY23" fmla="*/ 548858 h 548858"/>
              <a:gd name="connsiteX24" fmla="*/ 154185 w 609473"/>
              <a:gd name="connsiteY24" fmla="*/ 545612 h 548858"/>
              <a:gd name="connsiteX25" fmla="*/ 154185 w 609473"/>
              <a:gd name="connsiteY25" fmla="*/ 145224 h 548858"/>
              <a:gd name="connsiteX26" fmla="*/ 155526 w 609473"/>
              <a:gd name="connsiteY26" fmla="*/ 142542 h 548858"/>
              <a:gd name="connsiteX27" fmla="*/ 333915 w 609473"/>
              <a:gd name="connsiteY27" fmla="*/ 565 h 548858"/>
              <a:gd name="connsiteX28" fmla="*/ 338431 w 609473"/>
              <a:gd name="connsiteY28" fmla="*/ 1411 h 548858"/>
              <a:gd name="connsiteX29" fmla="*/ 352967 w 609473"/>
              <a:gd name="connsiteY29" fmla="*/ 23004 h 548858"/>
              <a:gd name="connsiteX30" fmla="*/ 288824 w 609473"/>
              <a:gd name="connsiteY30" fmla="*/ 0 h 548858"/>
              <a:gd name="connsiteX31" fmla="*/ 291435 w 609473"/>
              <a:gd name="connsiteY31" fmla="*/ 5786 h 548858"/>
              <a:gd name="connsiteX32" fmla="*/ 127018 w 609473"/>
              <a:gd name="connsiteY32" fmla="*/ 134286 h 548858"/>
              <a:gd name="connsiteX33" fmla="*/ 127018 w 609473"/>
              <a:gd name="connsiteY33" fmla="*/ 545612 h 548858"/>
              <a:gd name="connsiteX34" fmla="*/ 123701 w 609473"/>
              <a:gd name="connsiteY34" fmla="*/ 548858 h 548858"/>
              <a:gd name="connsiteX35" fmla="*/ 3175 w 609473"/>
              <a:gd name="connsiteY35" fmla="*/ 548858 h 548858"/>
              <a:gd name="connsiteX36" fmla="*/ 0 w 609473"/>
              <a:gd name="connsiteY36" fmla="*/ 545612 h 548858"/>
              <a:gd name="connsiteX37" fmla="*/ 0 w 609473"/>
              <a:gd name="connsiteY37" fmla="*/ 132663 h 548858"/>
              <a:gd name="connsiteX38" fmla="*/ 1341 w 609473"/>
              <a:gd name="connsiteY38" fmla="*/ 130052 h 548858"/>
              <a:gd name="connsiteX39" fmla="*/ 179730 w 609473"/>
              <a:gd name="connsiteY39" fmla="*/ 565 h 548858"/>
              <a:gd name="connsiteX40" fmla="*/ 184246 w 609473"/>
              <a:gd name="connsiteY40" fmla="*/ 1411 h 548858"/>
              <a:gd name="connsiteX41" fmla="*/ 198783 w 609473"/>
              <a:gd name="connsiteY41" fmla="*/ 23004 h 548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09473" h="548858">
                <a:moveTo>
                  <a:pt x="585451" y="40071"/>
                </a:moveTo>
                <a:lnTo>
                  <a:pt x="435759" y="152383"/>
                </a:lnTo>
                <a:lnTo>
                  <a:pt x="435759" y="515560"/>
                </a:lnTo>
                <a:lnTo>
                  <a:pt x="585451" y="400144"/>
                </a:lnTo>
                <a:close/>
                <a:moveTo>
                  <a:pt x="488514" y="565"/>
                </a:moveTo>
                <a:lnTo>
                  <a:pt x="493130" y="1412"/>
                </a:lnTo>
                <a:lnTo>
                  <a:pt x="507543" y="23046"/>
                </a:lnTo>
                <a:lnTo>
                  <a:pt x="605516" y="1129"/>
                </a:lnTo>
                <a:lnTo>
                  <a:pt x="609473" y="4233"/>
                </a:lnTo>
                <a:lnTo>
                  <a:pt x="609002" y="413313"/>
                </a:lnTo>
                <a:lnTo>
                  <a:pt x="607777" y="415853"/>
                </a:lnTo>
                <a:lnTo>
                  <a:pt x="434534" y="547823"/>
                </a:lnTo>
                <a:lnTo>
                  <a:pt x="434158" y="547353"/>
                </a:lnTo>
                <a:lnTo>
                  <a:pt x="432556" y="548858"/>
                </a:lnTo>
                <a:lnTo>
                  <a:pt x="312068" y="548858"/>
                </a:lnTo>
                <a:lnTo>
                  <a:pt x="308865" y="545660"/>
                </a:lnTo>
                <a:lnTo>
                  <a:pt x="308865" y="145234"/>
                </a:lnTo>
                <a:lnTo>
                  <a:pt x="310184" y="142600"/>
                </a:lnTo>
                <a:close/>
                <a:moveTo>
                  <a:pt x="443009" y="0"/>
                </a:moveTo>
                <a:lnTo>
                  <a:pt x="445690" y="5786"/>
                </a:lnTo>
                <a:lnTo>
                  <a:pt x="281202" y="134286"/>
                </a:lnTo>
                <a:lnTo>
                  <a:pt x="281202" y="545612"/>
                </a:lnTo>
                <a:lnTo>
                  <a:pt x="277886" y="548858"/>
                </a:lnTo>
                <a:lnTo>
                  <a:pt x="157431" y="548858"/>
                </a:lnTo>
                <a:lnTo>
                  <a:pt x="154185" y="545612"/>
                </a:lnTo>
                <a:lnTo>
                  <a:pt x="154185" y="145224"/>
                </a:lnTo>
                <a:lnTo>
                  <a:pt x="155526" y="142542"/>
                </a:lnTo>
                <a:lnTo>
                  <a:pt x="333915" y="565"/>
                </a:lnTo>
                <a:lnTo>
                  <a:pt x="338431" y="1411"/>
                </a:lnTo>
                <a:lnTo>
                  <a:pt x="352967" y="23004"/>
                </a:lnTo>
                <a:close/>
                <a:moveTo>
                  <a:pt x="288824" y="0"/>
                </a:moveTo>
                <a:lnTo>
                  <a:pt x="291435" y="5786"/>
                </a:lnTo>
                <a:lnTo>
                  <a:pt x="127018" y="134286"/>
                </a:lnTo>
                <a:lnTo>
                  <a:pt x="127018" y="545612"/>
                </a:lnTo>
                <a:lnTo>
                  <a:pt x="123701" y="548858"/>
                </a:lnTo>
                <a:lnTo>
                  <a:pt x="3175" y="548858"/>
                </a:lnTo>
                <a:lnTo>
                  <a:pt x="0" y="545612"/>
                </a:lnTo>
                <a:lnTo>
                  <a:pt x="0" y="132663"/>
                </a:lnTo>
                <a:lnTo>
                  <a:pt x="1341" y="130052"/>
                </a:lnTo>
                <a:lnTo>
                  <a:pt x="179730" y="565"/>
                </a:lnTo>
                <a:lnTo>
                  <a:pt x="184246" y="1411"/>
                </a:lnTo>
                <a:lnTo>
                  <a:pt x="198783" y="230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pic>
        <p:nvPicPr>
          <p:cNvPr id="17" name="图片 16" descr="资源 10@4x-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670" y="607060"/>
            <a:ext cx="311785" cy="28003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846455" y="435610"/>
            <a:ext cx="75831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dirty="0">
                <a:solidFill>
                  <a:srgbClr val="A15F32"/>
                </a:solidFill>
                <a:latin typeface="汉仪颜楷W" panose="00020600040101010101" charset="-122"/>
                <a:ea typeface="汉仪颜楷W" panose="00020600040101010101" charset="-122"/>
              </a:rPr>
              <a:t>第二阶段：开展系列活动（5-8月）</a:t>
            </a:r>
            <a:endParaRPr lang="zh-CN" altLang="en-US" sz="3600" dirty="0">
              <a:solidFill>
                <a:srgbClr val="A15F32"/>
              </a:solidFill>
              <a:latin typeface="汉仪颜楷W" panose="00020600040101010101" charset="-122"/>
              <a:ea typeface="汉仪颜楷W" panose="00020600040101010101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845820" y="1078230"/>
            <a:ext cx="5358130" cy="609600"/>
            <a:chOff x="1531" y="2898"/>
            <a:chExt cx="8438" cy="960"/>
          </a:xfrm>
        </p:grpSpPr>
        <p:sp>
          <p:nvSpPr>
            <p:cNvPr id="5" name="íšliḓé"/>
            <p:cNvSpPr/>
            <p:nvPr/>
          </p:nvSpPr>
          <p:spPr>
            <a:xfrm>
              <a:off x="1531" y="2898"/>
              <a:ext cx="849" cy="849"/>
            </a:xfrm>
            <a:prstGeom prst="ellipse">
              <a:avLst/>
            </a:prstGeom>
            <a:solidFill>
              <a:srgbClr val="8194B7"/>
            </a:solidFill>
            <a:ln w="57150" cap="flat" cmpd="sng" algn="ctr">
              <a:noFill/>
              <a:prstDash val="solid"/>
              <a:miter lim="800000"/>
            </a:ln>
            <a:effectLst/>
          </p:spPr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1659" y="2932"/>
              <a:ext cx="8311" cy="926"/>
              <a:chOff x="6653" y="2955"/>
              <a:chExt cx="8311" cy="926"/>
            </a:xfrm>
          </p:grpSpPr>
          <p:sp>
            <p:nvSpPr>
              <p:cNvPr id="6" name="文本框 5"/>
              <p:cNvSpPr txBox="1"/>
              <p:nvPr/>
            </p:nvSpPr>
            <p:spPr>
              <a:xfrm>
                <a:off x="7464" y="2962"/>
                <a:ext cx="7500" cy="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3200"/>
                  <a:t>最美读书手账评比大赛</a:t>
                </a:r>
                <a:endParaRPr lang="zh-CN" altLang="en-US" sz="3200"/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6653" y="2955"/>
                <a:ext cx="961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400" b="1">
                    <a:solidFill>
                      <a:schemeClr val="bg1"/>
                    </a:solidFill>
                    <a:latin typeface="黑体" charset="0"/>
                    <a:ea typeface="黑体" charset="0"/>
                  </a:rPr>
                  <a:t>3</a:t>
                </a:r>
                <a:endParaRPr lang="en-US" altLang="zh-CN" sz="2400" b="1">
                  <a:solidFill>
                    <a:schemeClr val="bg1"/>
                  </a:solidFill>
                  <a:latin typeface="黑体" charset="0"/>
                  <a:ea typeface="黑体" charset="0"/>
                </a:endParaRPr>
              </a:p>
            </p:txBody>
          </p:sp>
        </p:grpSp>
      </p:grpSp>
      <p:grpSp>
        <p:nvGrpSpPr>
          <p:cNvPr id="40" name="组合 39"/>
          <p:cNvGrpSpPr/>
          <p:nvPr/>
        </p:nvGrpSpPr>
        <p:grpSpPr>
          <a:xfrm>
            <a:off x="1035685" y="2638425"/>
            <a:ext cx="9723755" cy="3002280"/>
            <a:chOff x="1631" y="4155"/>
            <a:chExt cx="15313" cy="4728"/>
          </a:xfrm>
        </p:grpSpPr>
        <p:sp>
          <p:nvSpPr>
            <p:cNvPr id="25" name="波形 24"/>
            <p:cNvSpPr/>
            <p:nvPr/>
          </p:nvSpPr>
          <p:spPr>
            <a:xfrm>
              <a:off x="4028" y="4633"/>
              <a:ext cx="11840" cy="4251"/>
            </a:xfrm>
            <a:prstGeom prst="wave">
              <a:avLst>
                <a:gd name="adj1" fmla="val 6085"/>
                <a:gd name="adj2" fmla="val 3125"/>
              </a:avLst>
            </a:prstGeom>
            <a:solidFill>
              <a:srgbClr val="D2B39A"/>
            </a:solidFill>
            <a:ln>
              <a:solidFill>
                <a:srgbClr val="D2B3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6" name="波形 25"/>
            <p:cNvSpPr/>
            <p:nvPr/>
          </p:nvSpPr>
          <p:spPr>
            <a:xfrm>
              <a:off x="4028" y="4155"/>
              <a:ext cx="12916" cy="4518"/>
            </a:xfrm>
            <a:prstGeom prst="wave">
              <a:avLst>
                <a:gd name="adj1" fmla="val 6085"/>
                <a:gd name="adj2" fmla="val 3378"/>
              </a:avLst>
            </a:prstGeom>
            <a:solidFill>
              <a:srgbClr val="F8F7EE"/>
            </a:solidFill>
            <a:ln>
              <a:solidFill>
                <a:srgbClr val="D2B3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27" name="图片 26" descr="资源 3@4x-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31" y="5446"/>
              <a:ext cx="3254" cy="2021"/>
            </a:xfrm>
            <a:prstGeom prst="rect">
              <a:avLst/>
            </a:prstGeom>
          </p:spPr>
        </p:pic>
      </p:grpSp>
      <p:sp>
        <p:nvSpPr>
          <p:cNvPr id="29" name="文本框 28"/>
          <p:cNvSpPr txBox="1"/>
          <p:nvPr/>
        </p:nvSpPr>
        <p:spPr>
          <a:xfrm>
            <a:off x="3321050" y="2823210"/>
            <a:ext cx="667448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en-US" altLang="zh-CN" sz="2800" dirty="0">
                <a:solidFill>
                  <a:srgbClr val="954F3A"/>
                </a:solidFill>
                <a:latin typeface="汉仪中简黑简" panose="00020600040101010101" charset="-122"/>
                <a:ea typeface="汉仪中简黑简" panose="00020600040101010101" charset="-122"/>
                <a:cs typeface="+mn-lt"/>
                <a:sym typeface="+mn-ea"/>
              </a:rPr>
              <a:t>读书笔记、读书小报、手账、思维导图....</a:t>
            </a:r>
            <a:endParaRPr lang="en-US" altLang="zh-CN" sz="2800" dirty="0">
              <a:solidFill>
                <a:srgbClr val="954F3A"/>
              </a:solidFill>
              <a:latin typeface="汉仪中简黑简" panose="00020600040101010101" charset="-122"/>
              <a:ea typeface="汉仪中简黑简" panose="00020600040101010101" charset="-122"/>
              <a:cs typeface="+mn-lt"/>
              <a:sym typeface="+mn-ea"/>
            </a:endParaRPr>
          </a:p>
        </p:txBody>
      </p:sp>
      <p:sp>
        <p:nvSpPr>
          <p:cNvPr id="34" name="圆角矩形 33"/>
          <p:cNvSpPr/>
          <p:nvPr/>
        </p:nvSpPr>
        <p:spPr>
          <a:xfrm>
            <a:off x="6611620" y="1381125"/>
            <a:ext cx="3637915" cy="12573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3600"/>
              <a:t>参加对象：</a:t>
            </a:r>
            <a:endParaRPr lang="zh-CN" altLang="en-US" sz="3600"/>
          </a:p>
          <a:p>
            <a:pPr algn="ctr"/>
            <a:r>
              <a:rPr lang="zh-CN" altLang="en-US" sz="3600"/>
              <a:t>40周岁以下教师</a:t>
            </a:r>
            <a:endParaRPr lang="zh-CN" altLang="en-US" sz="3600"/>
          </a:p>
        </p:txBody>
      </p:sp>
      <p:sp>
        <p:nvSpPr>
          <p:cNvPr id="36" name="文本框 35"/>
          <p:cNvSpPr txBox="1"/>
          <p:nvPr/>
        </p:nvSpPr>
        <p:spPr>
          <a:xfrm>
            <a:off x="3811270" y="3411855"/>
            <a:ext cx="494157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en-US" altLang="zh-CN" sz="2800" dirty="0">
                <a:solidFill>
                  <a:srgbClr val="954F3A"/>
                </a:solidFill>
                <a:latin typeface="汉仪中简黑简" panose="00020600040101010101" charset="-122"/>
                <a:ea typeface="汉仪中简黑简" panose="00020600040101010101" charset="-122"/>
                <a:cs typeface="+mn-lt"/>
                <a:sym typeface="+mn-ea"/>
              </a:rPr>
              <a:t>最终选出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汉仪中简黑简" panose="00020600040101010101" charset="-122"/>
                <a:ea typeface="汉仪中简黑简" panose="00020600040101010101" charset="-122"/>
                <a:cs typeface="+mn-lt"/>
                <a:sym typeface="+mn-ea"/>
              </a:rPr>
              <a:t>20 </a:t>
            </a:r>
            <a:r>
              <a:rPr lang="en-US" altLang="zh-CN" sz="2800" dirty="0">
                <a:solidFill>
                  <a:srgbClr val="954F3A"/>
                </a:solidFill>
                <a:latin typeface="汉仪中简黑简" panose="00020600040101010101" charset="-122"/>
                <a:ea typeface="汉仪中简黑简" panose="00020600040101010101" charset="-122"/>
                <a:cs typeface="+mn-lt"/>
                <a:sym typeface="+mn-ea"/>
              </a:rPr>
              <a:t>篇最美读书手账</a:t>
            </a:r>
            <a:r>
              <a:rPr lang="zh-CN" altLang="en-US" sz="2800" dirty="0">
                <a:solidFill>
                  <a:srgbClr val="954F3A"/>
                </a:solidFill>
                <a:latin typeface="汉仪中简黑简" panose="00020600040101010101" charset="-122"/>
                <a:ea typeface="汉仪中简黑简" panose="00020600040101010101" charset="-122"/>
                <a:cs typeface="+mn-lt"/>
                <a:sym typeface="+mn-ea"/>
              </a:rPr>
              <a:t>。</a:t>
            </a:r>
            <a:endParaRPr lang="zh-CN" altLang="en-US" sz="2800" dirty="0">
              <a:solidFill>
                <a:srgbClr val="954F3A"/>
              </a:solidFill>
              <a:latin typeface="汉仪中简黑简" panose="00020600040101010101" charset="-122"/>
              <a:ea typeface="汉仪中简黑简" panose="00020600040101010101" charset="-122"/>
              <a:cs typeface="+mn-lt"/>
              <a:sym typeface="+mn-ea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258435" y="4135755"/>
            <a:ext cx="27997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dirty="0">
                <a:solidFill>
                  <a:srgbClr val="FF0000"/>
                </a:solidFill>
                <a:latin typeface="汉仪中简黑简" panose="00020600040101010101" charset="-122"/>
                <a:ea typeface="汉仪中简黑简" panose="00020600040101010101" charset="-122"/>
                <a:cs typeface="+mn-lt"/>
              </a:rPr>
              <a:t>6月20日前完成</a:t>
            </a:r>
            <a:endParaRPr lang="en-US" altLang="zh-CN" sz="2800" dirty="0">
              <a:solidFill>
                <a:srgbClr val="FF0000"/>
              </a:solidFill>
              <a:latin typeface="汉仪中简黑简" panose="00020600040101010101" charset="-122"/>
              <a:ea typeface="汉仪中简黑简" panose="00020600040101010101" charset="-122"/>
              <a:cs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2941955" y="4695825"/>
            <a:ext cx="78168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（微信推送：高云。展板布置：王佳佳、盛蕾）</a:t>
            </a:r>
            <a:endParaRPr lang="zh-CN" altLang="en-US" sz="2800"/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29" grpId="0"/>
      <p:bldP spid="29" grpId="1"/>
      <p:bldP spid="36" grpId="0"/>
      <p:bldP spid="36" grpId="1"/>
      <p:bldP spid="37" grpId="0"/>
      <p:bldP spid="37" grpId="1"/>
      <p:bldP spid="38" grpId="0"/>
      <p:bldP spid="3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D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20200429-103913-2166"/>
          <p:cNvPicPr>
            <a:picLocks noChangeAspect="1"/>
          </p:cNvPicPr>
          <p:nvPr/>
        </p:nvPicPr>
        <p:blipFill>
          <a:blip r:embed="rId1"/>
          <a:srcRect t="28218" b="28023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8" name="图片 7" descr="20200429-103913-747f"/>
          <p:cNvPicPr>
            <a:picLocks noChangeAspect="1"/>
          </p:cNvPicPr>
          <p:nvPr/>
        </p:nvPicPr>
        <p:blipFill>
          <a:blip r:embed="rId2"/>
          <a:srcRect t="4768" r="18466"/>
          <a:stretch>
            <a:fillRect/>
          </a:stretch>
        </p:blipFill>
        <p:spPr>
          <a:xfrm>
            <a:off x="3990340" y="0"/>
            <a:ext cx="8201025" cy="3551555"/>
          </a:xfrm>
          <a:prstGeom prst="rect">
            <a:avLst/>
          </a:prstGeom>
        </p:spPr>
      </p:pic>
      <p:pic>
        <p:nvPicPr>
          <p:cNvPr id="13" name="图片 12" descr="20200429-103913-d6a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7550" y="2895600"/>
            <a:ext cx="3204845" cy="3204845"/>
          </a:xfrm>
          <a:prstGeom prst="rect">
            <a:avLst/>
          </a:prstGeom>
        </p:spPr>
      </p:pic>
      <p:pic>
        <p:nvPicPr>
          <p:cNvPr id="9" name="图片 8" descr="20200429-103914-354e"/>
          <p:cNvPicPr>
            <a:picLocks noChangeAspect="1"/>
          </p:cNvPicPr>
          <p:nvPr/>
        </p:nvPicPr>
        <p:blipFill>
          <a:blip r:embed="rId4"/>
          <a:srcRect b="17918"/>
          <a:stretch>
            <a:fillRect/>
          </a:stretch>
        </p:blipFill>
        <p:spPr>
          <a:xfrm>
            <a:off x="4906645" y="2602230"/>
            <a:ext cx="7284720" cy="4255770"/>
          </a:xfrm>
          <a:prstGeom prst="rect">
            <a:avLst/>
          </a:prstGeom>
        </p:spPr>
      </p:pic>
      <p:pic>
        <p:nvPicPr>
          <p:cNvPr id="11" name="图片 10" descr="20200429-103914-a7f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21215" y="4012565"/>
            <a:ext cx="1297305" cy="1209675"/>
          </a:xfrm>
          <a:prstGeom prst="rect">
            <a:avLst/>
          </a:prstGeom>
        </p:spPr>
      </p:pic>
      <p:pic>
        <p:nvPicPr>
          <p:cNvPr id="12" name="图片 11" descr="20200429-103914-cd9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665480" y="1056640"/>
            <a:ext cx="1466850" cy="205105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148840" y="1773555"/>
            <a:ext cx="7896225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zh-CN" sz="11500">
                <a:solidFill>
                  <a:srgbClr val="445678"/>
                </a:solidFill>
                <a:latin typeface="华文中宋" panose="02010600040101010101" charset="-122"/>
                <a:ea typeface="华文中宋" panose="02010600040101010101" charset="-122"/>
              </a:rPr>
              <a:t>感谢聆听</a:t>
            </a:r>
            <a:endParaRPr lang="zh-CN" altLang="zh-CN" sz="11500">
              <a:solidFill>
                <a:srgbClr val="445678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9542780" y="1353820"/>
            <a:ext cx="785495" cy="717550"/>
            <a:chOff x="15028" y="2132"/>
            <a:chExt cx="1237" cy="1130"/>
          </a:xfrm>
        </p:grpSpPr>
        <p:cxnSp>
          <p:nvCxnSpPr>
            <p:cNvPr id="23" name="直接连接符 22"/>
            <p:cNvCxnSpPr/>
            <p:nvPr/>
          </p:nvCxnSpPr>
          <p:spPr>
            <a:xfrm flipH="1">
              <a:off x="15028" y="2568"/>
              <a:ext cx="956" cy="694"/>
            </a:xfrm>
            <a:prstGeom prst="line">
              <a:avLst/>
            </a:prstGeom>
            <a:ln w="12700">
              <a:solidFill>
                <a:srgbClr val="4456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>
              <a:off x="15309" y="2132"/>
              <a:ext cx="956" cy="694"/>
            </a:xfrm>
            <a:prstGeom prst="line">
              <a:avLst/>
            </a:prstGeom>
            <a:ln w="12700">
              <a:solidFill>
                <a:srgbClr val="4456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组合 27"/>
          <p:cNvGrpSpPr/>
          <p:nvPr/>
        </p:nvGrpSpPr>
        <p:grpSpPr>
          <a:xfrm>
            <a:off x="2025015" y="3208655"/>
            <a:ext cx="965200" cy="568325"/>
            <a:chOff x="3189" y="5053"/>
            <a:chExt cx="1520" cy="895"/>
          </a:xfrm>
        </p:grpSpPr>
        <p:cxnSp>
          <p:nvCxnSpPr>
            <p:cNvPr id="24" name="直接连接符 23"/>
            <p:cNvCxnSpPr/>
            <p:nvPr/>
          </p:nvCxnSpPr>
          <p:spPr>
            <a:xfrm flipH="1">
              <a:off x="3753" y="5053"/>
              <a:ext cx="956" cy="694"/>
            </a:xfrm>
            <a:prstGeom prst="line">
              <a:avLst/>
            </a:prstGeom>
            <a:ln w="12700">
              <a:solidFill>
                <a:srgbClr val="4456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H="1">
              <a:off x="3189" y="5254"/>
              <a:ext cx="956" cy="694"/>
            </a:xfrm>
            <a:prstGeom prst="line">
              <a:avLst/>
            </a:prstGeom>
            <a:ln w="12700">
              <a:solidFill>
                <a:srgbClr val="4456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图片 29" descr="20200429-103914-5b19"/>
          <p:cNvPicPr>
            <a:picLocks noChangeAspect="1"/>
          </p:cNvPicPr>
          <p:nvPr/>
        </p:nvPicPr>
        <p:blipFill>
          <a:blip r:embed="rId7"/>
          <a:srcRect b="41991"/>
          <a:stretch>
            <a:fillRect/>
          </a:stretch>
        </p:blipFill>
        <p:spPr>
          <a:xfrm>
            <a:off x="1270" y="4753610"/>
            <a:ext cx="12192000" cy="2110105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D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20200429-103913-2166"/>
          <p:cNvPicPr>
            <a:picLocks noChangeAspect="1"/>
          </p:cNvPicPr>
          <p:nvPr/>
        </p:nvPicPr>
        <p:blipFill>
          <a:blip r:embed="rId1"/>
          <a:srcRect t="28218" b="28023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8" name="图片 7" descr="20200429-103913-747f"/>
          <p:cNvPicPr>
            <a:picLocks noChangeAspect="1"/>
          </p:cNvPicPr>
          <p:nvPr/>
        </p:nvPicPr>
        <p:blipFill>
          <a:blip r:embed="rId2"/>
          <a:srcRect t="4768" r="18466"/>
          <a:stretch>
            <a:fillRect/>
          </a:stretch>
        </p:blipFill>
        <p:spPr>
          <a:xfrm>
            <a:off x="3990340" y="0"/>
            <a:ext cx="8201025" cy="3551555"/>
          </a:xfrm>
          <a:prstGeom prst="rect">
            <a:avLst/>
          </a:prstGeom>
        </p:spPr>
      </p:pic>
      <p:pic>
        <p:nvPicPr>
          <p:cNvPr id="13" name="图片 12" descr="20200429-103913-d6a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7550" y="2895600"/>
            <a:ext cx="3204845" cy="3204845"/>
          </a:xfrm>
          <a:prstGeom prst="rect">
            <a:avLst/>
          </a:prstGeom>
        </p:spPr>
      </p:pic>
      <p:pic>
        <p:nvPicPr>
          <p:cNvPr id="9" name="图片 8" descr="20200429-103914-354e"/>
          <p:cNvPicPr>
            <a:picLocks noChangeAspect="1"/>
          </p:cNvPicPr>
          <p:nvPr/>
        </p:nvPicPr>
        <p:blipFill>
          <a:blip r:embed="rId4"/>
          <a:srcRect b="17918"/>
          <a:stretch>
            <a:fillRect/>
          </a:stretch>
        </p:blipFill>
        <p:spPr>
          <a:xfrm>
            <a:off x="4906645" y="2602230"/>
            <a:ext cx="7284720" cy="425577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33400" y="425450"/>
            <a:ext cx="11124565" cy="6006465"/>
          </a:xfrm>
          <a:prstGeom prst="rect">
            <a:avLst/>
          </a:prstGeom>
          <a:solidFill>
            <a:schemeClr val="bg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15925" y="298450"/>
            <a:ext cx="11362055" cy="625983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1" name="图片 10" descr="20200429-103914-a7f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41915" y="299085"/>
            <a:ext cx="1297305" cy="1209675"/>
          </a:xfrm>
          <a:prstGeom prst="rect">
            <a:avLst/>
          </a:prstGeom>
        </p:spPr>
      </p:pic>
      <p:pic>
        <p:nvPicPr>
          <p:cNvPr id="47" name="图片 46" descr="20200429-103914-5b19"/>
          <p:cNvPicPr>
            <a:picLocks noChangeAspect="1"/>
          </p:cNvPicPr>
          <p:nvPr/>
        </p:nvPicPr>
        <p:blipFill>
          <a:blip r:embed="rId6"/>
          <a:srcRect b="42370"/>
          <a:stretch>
            <a:fillRect/>
          </a:stretch>
        </p:blipFill>
        <p:spPr>
          <a:xfrm>
            <a:off x="1270" y="5256530"/>
            <a:ext cx="12192000" cy="160147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915035" y="1776730"/>
            <a:ext cx="10363200" cy="2211705"/>
          </a:xfrm>
          <a:prstGeom prst="rect">
            <a:avLst/>
          </a:prstGeom>
          <a:blipFill dpi="0" rotWithShape="1">
            <a:blip r:embed="rId7" cstate="screen"/>
            <a:srcRect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570343" y="352232"/>
            <a:ext cx="3051313" cy="10137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buClrTx/>
              <a:buSzTx/>
              <a:buFontTx/>
            </a:pPr>
            <a:r>
              <a:rPr lang="zh-CN" altLang="zh-CN" sz="4800">
                <a:solidFill>
                  <a:srgbClr val="445678"/>
                </a:solidFill>
                <a:latin typeface="华文中宋" panose="02010600040101010101" charset="-122"/>
                <a:ea typeface="华文中宋" panose="02010600040101010101" charset="-122"/>
              </a:rPr>
              <a:t>目录</a:t>
            </a:r>
            <a:endParaRPr lang="zh-CN" altLang="zh-CN" sz="4800">
              <a:solidFill>
                <a:srgbClr val="445678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814140" y="1232398"/>
            <a:ext cx="4563719" cy="3876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dist"/>
            <a:r>
              <a:rPr lang="en-US" altLang="zh-CN" sz="2000" b="1" dirty="0">
                <a:solidFill>
                  <a:srgbClr val="445678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CONTENTS</a:t>
            </a:r>
            <a:endParaRPr lang="en-US" altLang="zh-CN" sz="2000" b="1" dirty="0">
              <a:solidFill>
                <a:srgbClr val="445678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915050" y="4087059"/>
            <a:ext cx="10631140" cy="1169639"/>
            <a:chOff x="1098895" y="4306769"/>
            <a:chExt cx="10631140" cy="1169639"/>
          </a:xfrm>
        </p:grpSpPr>
        <p:grpSp>
          <p:nvGrpSpPr>
            <p:cNvPr id="19" name="组合 18"/>
            <p:cNvGrpSpPr/>
            <p:nvPr/>
          </p:nvGrpSpPr>
          <p:grpSpPr>
            <a:xfrm>
              <a:off x="3464159" y="4318550"/>
              <a:ext cx="2291383" cy="1157858"/>
              <a:chOff x="3009996" y="4517331"/>
              <a:chExt cx="2291383" cy="1157858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3618961" y="4517331"/>
                <a:ext cx="1033780" cy="6959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>
                  <a:buClrTx/>
                  <a:buSzTx/>
                  <a:buFontTx/>
                </a:pPr>
                <a:r>
                  <a:rPr lang="en-US" altLang="zh-CN" sz="3600" dirty="0">
                    <a:solidFill>
                      <a:srgbClr val="445678"/>
                    </a:solidFill>
                    <a:latin typeface="华文中宋" panose="02010600040101010101" charset="-122"/>
                    <a:ea typeface="华文中宋" panose="02010600040101010101" charset="-122"/>
                  </a:rPr>
                  <a:t>02</a:t>
                </a:r>
                <a:endParaRPr lang="en-US" altLang="zh-CN" sz="3600" dirty="0">
                  <a:solidFill>
                    <a:srgbClr val="445678"/>
                  </a:solidFill>
                  <a:latin typeface="华文中宋" panose="02010600040101010101" charset="-122"/>
                  <a:ea typeface="华文中宋" panose="02010600040101010101" charset="-122"/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3009996" y="5098770"/>
                <a:ext cx="2291383" cy="57641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zh-CN" altLang="en-US" sz="3200" dirty="0">
                    <a:solidFill>
                      <a:srgbClr val="445678"/>
                    </a:solidFill>
                  </a:rPr>
                  <a:t>活动目的</a:t>
                </a:r>
                <a:endParaRPr lang="zh-CN" altLang="en-US" sz="3200" dirty="0">
                  <a:solidFill>
                    <a:srgbClr val="445678"/>
                  </a:solidFill>
                </a:endParaRPr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1098895" y="4318550"/>
              <a:ext cx="2291383" cy="1157858"/>
              <a:chOff x="3424651" y="4517331"/>
              <a:chExt cx="2291383" cy="1157858"/>
            </a:xfrm>
          </p:grpSpPr>
          <p:sp>
            <p:nvSpPr>
              <p:cNvPr id="32" name="矩形 31"/>
              <p:cNvSpPr/>
              <p:nvPr/>
            </p:nvSpPr>
            <p:spPr>
              <a:xfrm>
                <a:off x="4031076" y="4517331"/>
                <a:ext cx="1078230" cy="6959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 sz="3600" dirty="0">
                    <a:solidFill>
                      <a:srgbClr val="445678"/>
                    </a:solidFill>
                    <a:latin typeface="华文中宋" panose="02010600040101010101" charset="-122"/>
                    <a:ea typeface="华文中宋" panose="02010600040101010101" charset="-122"/>
                  </a:rPr>
                  <a:t>01</a:t>
                </a:r>
                <a:endParaRPr lang="en-US" altLang="zh-CN" sz="3600" dirty="0">
                  <a:solidFill>
                    <a:srgbClr val="445678"/>
                  </a:solidFill>
                  <a:latin typeface="华文中宋" panose="02010600040101010101" charset="-122"/>
                  <a:ea typeface="华文中宋" panose="02010600040101010101" charset="-122"/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3424651" y="5098770"/>
                <a:ext cx="2291383" cy="57641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zh-CN" altLang="zh-CN" sz="3200" dirty="0">
                    <a:solidFill>
                      <a:srgbClr val="445678"/>
                    </a:solidFill>
                  </a:rPr>
                  <a:t>指导思想</a:t>
                </a:r>
                <a:endParaRPr lang="zh-CN" altLang="zh-CN" sz="3200" dirty="0">
                  <a:solidFill>
                    <a:srgbClr val="445678"/>
                  </a:solidFill>
                </a:endParaRP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6009128" y="4306769"/>
              <a:ext cx="3177540" cy="1169386"/>
              <a:chOff x="2775046" y="4505550"/>
              <a:chExt cx="3177540" cy="1169386"/>
            </a:xfrm>
          </p:grpSpPr>
          <p:sp>
            <p:nvSpPr>
              <p:cNvPr id="37" name="矩形 36"/>
              <p:cNvSpPr/>
              <p:nvPr/>
            </p:nvSpPr>
            <p:spPr>
              <a:xfrm>
                <a:off x="3675476" y="4505550"/>
                <a:ext cx="1039495" cy="6959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>
                  <a:buClrTx/>
                  <a:buSzTx/>
                  <a:buFontTx/>
                </a:pPr>
                <a:r>
                  <a:rPr lang="en-US" altLang="zh-CN" sz="3600" dirty="0">
                    <a:solidFill>
                      <a:srgbClr val="445678"/>
                    </a:solidFill>
                    <a:latin typeface="华文中宋" panose="02010600040101010101" charset="-122"/>
                    <a:ea typeface="华文中宋" panose="02010600040101010101" charset="-122"/>
                  </a:rPr>
                  <a:t>03</a:t>
                </a:r>
                <a:endParaRPr lang="en-US" altLang="zh-CN" sz="3600" dirty="0">
                  <a:solidFill>
                    <a:srgbClr val="445678"/>
                  </a:solidFill>
                  <a:latin typeface="华文中宋" panose="02010600040101010101" charset="-122"/>
                  <a:ea typeface="华文中宋" panose="02010600040101010101" charset="-122"/>
                </a:endParaRPr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2775046" y="5098356"/>
                <a:ext cx="3177540" cy="5765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zh-CN" altLang="en-US" sz="3200" dirty="0">
                    <a:solidFill>
                      <a:srgbClr val="445678"/>
                    </a:solidFill>
                  </a:rPr>
                  <a:t>活动对象及时间</a:t>
                </a:r>
                <a:endParaRPr lang="zh-CN" altLang="en-US" sz="3200" dirty="0">
                  <a:solidFill>
                    <a:srgbClr val="445678"/>
                  </a:solidFill>
                </a:endParaRPr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9438652" y="4318550"/>
              <a:ext cx="2291383" cy="1157858"/>
              <a:chOff x="3424651" y="4517331"/>
              <a:chExt cx="2291383" cy="1157858"/>
            </a:xfrm>
          </p:grpSpPr>
          <p:sp>
            <p:nvSpPr>
              <p:cNvPr id="42" name="矩形 41"/>
              <p:cNvSpPr/>
              <p:nvPr/>
            </p:nvSpPr>
            <p:spPr>
              <a:xfrm>
                <a:off x="4075526" y="4517331"/>
                <a:ext cx="1014730" cy="6959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>
                  <a:buClrTx/>
                  <a:buSzTx/>
                  <a:buFontTx/>
                </a:pPr>
                <a:r>
                  <a:rPr lang="en-US" altLang="zh-CN" sz="3600" dirty="0">
                    <a:solidFill>
                      <a:srgbClr val="445678"/>
                    </a:solidFill>
                    <a:latin typeface="华文中宋" panose="02010600040101010101" charset="-122"/>
                    <a:ea typeface="华文中宋" panose="02010600040101010101" charset="-122"/>
                  </a:rPr>
                  <a:t>04</a:t>
                </a:r>
                <a:endParaRPr lang="en-US" altLang="zh-CN" sz="3600" dirty="0">
                  <a:solidFill>
                    <a:srgbClr val="445678"/>
                  </a:solidFill>
                  <a:latin typeface="华文中宋" panose="02010600040101010101" charset="-122"/>
                  <a:ea typeface="华文中宋" panose="02010600040101010101" charset="-122"/>
                </a:endParaRPr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3424651" y="5098770"/>
                <a:ext cx="2291383" cy="57641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zh-CN" altLang="zh-CN" sz="3200" dirty="0">
                    <a:solidFill>
                      <a:srgbClr val="445678"/>
                    </a:solidFill>
                  </a:rPr>
                  <a:t>阶段与要求</a:t>
                </a:r>
                <a:endParaRPr lang="zh-CN" altLang="zh-CN" sz="3200" dirty="0">
                  <a:solidFill>
                    <a:srgbClr val="445678"/>
                  </a:solidFill>
                </a:endParaRPr>
              </a:p>
            </p:txBody>
          </p:sp>
        </p:grpSp>
      </p:grpSp>
      <p:sp>
        <p:nvSpPr>
          <p:cNvPr id="46" name="矩形 45"/>
          <p:cNvSpPr/>
          <p:nvPr/>
        </p:nvSpPr>
        <p:spPr>
          <a:xfrm>
            <a:off x="911860" y="1790700"/>
            <a:ext cx="10370185" cy="2214880"/>
          </a:xfrm>
          <a:prstGeom prst="rect">
            <a:avLst/>
          </a:prstGeom>
          <a:solidFill>
            <a:srgbClr val="C4CFE9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2" name="图片 11" descr="20200429-103914-cd9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415925" y="145415"/>
            <a:ext cx="1466850" cy="2051050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 bldLvl="0" animBg="1"/>
      <p:bldP spid="5" grpId="0" bldLvl="0" animBg="1"/>
      <p:bldP spid="3" grpId="0" bldLvl="0" animBg="1"/>
      <p:bldP spid="6" grpId="0" bldLvl="0" animBg="1"/>
      <p:bldP spid="46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D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20200429-103913-2166"/>
          <p:cNvPicPr>
            <a:picLocks noChangeAspect="1"/>
          </p:cNvPicPr>
          <p:nvPr/>
        </p:nvPicPr>
        <p:blipFill>
          <a:blip r:embed="rId1"/>
          <a:srcRect t="28218" b="28023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8" name="图片 7" descr="20200429-103913-747f"/>
          <p:cNvPicPr>
            <a:picLocks noChangeAspect="1"/>
          </p:cNvPicPr>
          <p:nvPr/>
        </p:nvPicPr>
        <p:blipFill>
          <a:blip r:embed="rId2"/>
          <a:srcRect t="4768" r="18466"/>
          <a:stretch>
            <a:fillRect/>
          </a:stretch>
        </p:blipFill>
        <p:spPr>
          <a:xfrm>
            <a:off x="3990340" y="0"/>
            <a:ext cx="8201025" cy="3551555"/>
          </a:xfrm>
          <a:prstGeom prst="rect">
            <a:avLst/>
          </a:prstGeom>
        </p:spPr>
      </p:pic>
      <p:pic>
        <p:nvPicPr>
          <p:cNvPr id="13" name="图片 12" descr="20200429-103913-d6a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7550" y="2895600"/>
            <a:ext cx="3204845" cy="3204845"/>
          </a:xfrm>
          <a:prstGeom prst="rect">
            <a:avLst/>
          </a:prstGeom>
        </p:spPr>
      </p:pic>
      <p:pic>
        <p:nvPicPr>
          <p:cNvPr id="9" name="图片 8" descr="20200429-103914-354e"/>
          <p:cNvPicPr>
            <a:picLocks noChangeAspect="1"/>
          </p:cNvPicPr>
          <p:nvPr/>
        </p:nvPicPr>
        <p:blipFill>
          <a:blip r:embed="rId4"/>
          <a:srcRect b="17918"/>
          <a:stretch>
            <a:fillRect/>
          </a:stretch>
        </p:blipFill>
        <p:spPr>
          <a:xfrm>
            <a:off x="4906645" y="2602230"/>
            <a:ext cx="7284720" cy="425577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34670" y="425450"/>
            <a:ext cx="11124565" cy="6006465"/>
          </a:xfrm>
          <a:prstGeom prst="rect">
            <a:avLst/>
          </a:prstGeom>
          <a:solidFill>
            <a:schemeClr val="bg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以习近平新时代中国特色社会主义思想为指导，坚持立德树人，积极培育和践行社会主义核心价值观，以新北区中小学“馨·阅读”行动为载体，优化校园文化环境，营造书香氛围，激发师生读书热情，通过内容充实、新颖活泼、形式多样的师生阅读活动，为学生快乐成长创建理想的乐园，为教师专业发展搭建施展的舞台，让学校成为师生幸福成长的生态场。</a:t>
            </a:r>
            <a:endParaRPr lang="zh-CN" altLang="en-US"/>
          </a:p>
          <a:p>
            <a:pPr algn="ctr"/>
            <a:r>
              <a:rPr lang="zh-CN" altLang="en-US"/>
              <a:t>使阅读成为伴随师生终身的生活方式，共同建设学习型社会。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15925" y="299085"/>
            <a:ext cx="11362055" cy="625983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1" name="图片 10" descr="20200429-103914-a7f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95965" y="5006340"/>
            <a:ext cx="1297305" cy="1209675"/>
          </a:xfrm>
          <a:prstGeom prst="rect">
            <a:avLst/>
          </a:prstGeom>
        </p:spPr>
      </p:pic>
      <p:pic>
        <p:nvPicPr>
          <p:cNvPr id="12" name="图片 11" descr="20200429-103914-cd9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415925" y="109855"/>
            <a:ext cx="1466850" cy="2051050"/>
          </a:xfrm>
          <a:prstGeom prst="rect">
            <a:avLst/>
          </a:prstGeom>
        </p:spPr>
      </p:pic>
      <p:sp>
        <p:nvSpPr>
          <p:cNvPr id="65" name="矩形 64"/>
          <p:cNvSpPr/>
          <p:nvPr/>
        </p:nvSpPr>
        <p:spPr>
          <a:xfrm>
            <a:off x="4070985" y="635000"/>
            <a:ext cx="3903980" cy="695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buClrTx/>
              <a:buSzTx/>
              <a:buFontTx/>
            </a:pPr>
            <a:r>
              <a:rPr lang="zh-CN" altLang="en-US" sz="4800" dirty="0">
                <a:solidFill>
                  <a:srgbClr val="445678"/>
                </a:solidFill>
                <a:latin typeface="华康康楷体 W5" panose="03000509000000000000" charset="-122"/>
                <a:ea typeface="华康康楷体 W5" panose="03000509000000000000" charset="-122"/>
              </a:rPr>
              <a:t>指导思想</a:t>
            </a:r>
            <a:endParaRPr lang="zh-CN" altLang="en-US" sz="4800" dirty="0">
              <a:solidFill>
                <a:srgbClr val="445678"/>
              </a:solidFill>
              <a:latin typeface="华康康楷体 W5" panose="03000509000000000000" charset="-122"/>
              <a:ea typeface="华康康楷体 W5" panose="03000509000000000000" charset="-122"/>
            </a:endParaRPr>
          </a:p>
        </p:txBody>
      </p:sp>
      <p:pic>
        <p:nvPicPr>
          <p:cNvPr id="66" name="图片 65" descr="20200429-103914-5b19"/>
          <p:cNvPicPr>
            <a:picLocks noChangeAspect="1"/>
          </p:cNvPicPr>
          <p:nvPr/>
        </p:nvPicPr>
        <p:blipFill>
          <a:blip r:embed="rId7"/>
          <a:srcRect b="46498"/>
          <a:stretch>
            <a:fillRect/>
          </a:stretch>
        </p:blipFill>
        <p:spPr>
          <a:xfrm>
            <a:off x="1270" y="5203825"/>
            <a:ext cx="12192000" cy="165735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742950" y="1468120"/>
            <a:ext cx="10780395" cy="4708525"/>
            <a:chOff x="940878" y="1866900"/>
            <a:chExt cx="2389629" cy="3371850"/>
          </a:xfrm>
        </p:grpSpPr>
        <p:sp>
          <p:nvSpPr>
            <p:cNvPr id="6" name="圆角矩形 5"/>
            <p:cNvSpPr/>
            <p:nvPr/>
          </p:nvSpPr>
          <p:spPr>
            <a:xfrm>
              <a:off x="940878" y="1866900"/>
              <a:ext cx="2389629" cy="3371850"/>
            </a:xfrm>
            <a:prstGeom prst="roundRect">
              <a:avLst>
                <a:gd name="adj" fmla="val 7898"/>
              </a:avLst>
            </a:prstGeom>
            <a:noFill/>
            <a:ln w="19050">
              <a:gradFill flip="none" rotWithShape="1">
                <a:gsLst>
                  <a:gs pos="0">
                    <a:srgbClr val="445678"/>
                  </a:gs>
                  <a:gs pos="100000">
                    <a:srgbClr val="C3CDE9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1" name="battery-full-thunder_16718"/>
            <p:cNvSpPr>
              <a:spLocks noChangeAspect="1"/>
            </p:cNvSpPr>
            <p:nvPr/>
          </p:nvSpPr>
          <p:spPr bwMode="auto">
            <a:xfrm>
              <a:off x="1866922" y="4423482"/>
              <a:ext cx="537539" cy="369605"/>
            </a:xfrm>
            <a:custGeom>
              <a:avLst/>
              <a:gdLst>
                <a:gd name="connsiteX0" fmla="*/ 554531 w 606016"/>
                <a:gd name="connsiteY0" fmla="*/ 123222 h 416689"/>
                <a:gd name="connsiteX1" fmla="*/ 554531 w 606016"/>
                <a:gd name="connsiteY1" fmla="*/ 210657 h 416689"/>
                <a:gd name="connsiteX2" fmla="*/ 593804 w 606016"/>
                <a:gd name="connsiteY2" fmla="*/ 210657 h 416689"/>
                <a:gd name="connsiteX3" fmla="*/ 593804 w 606016"/>
                <a:gd name="connsiteY3" fmla="*/ 123222 h 416689"/>
                <a:gd name="connsiteX4" fmla="*/ 425055 w 606016"/>
                <a:gd name="connsiteY4" fmla="*/ 43962 h 416689"/>
                <a:gd name="connsiteX5" fmla="*/ 554392 w 606016"/>
                <a:gd name="connsiteY5" fmla="*/ 43962 h 416689"/>
                <a:gd name="connsiteX6" fmla="*/ 554531 w 606016"/>
                <a:gd name="connsiteY6" fmla="*/ 111028 h 416689"/>
                <a:gd name="connsiteX7" fmla="*/ 606016 w 606016"/>
                <a:gd name="connsiteY7" fmla="*/ 111028 h 416689"/>
                <a:gd name="connsiteX8" fmla="*/ 606016 w 606016"/>
                <a:gd name="connsiteY8" fmla="*/ 222713 h 416689"/>
                <a:gd name="connsiteX9" fmla="*/ 554531 w 606016"/>
                <a:gd name="connsiteY9" fmla="*/ 222713 h 416689"/>
                <a:gd name="connsiteX10" fmla="*/ 554531 w 606016"/>
                <a:gd name="connsiteY10" fmla="*/ 247378 h 416689"/>
                <a:gd name="connsiteX11" fmla="*/ 554392 w 606016"/>
                <a:gd name="connsiteY11" fmla="*/ 247378 h 416689"/>
                <a:gd name="connsiteX12" fmla="*/ 554392 w 606016"/>
                <a:gd name="connsiteY12" fmla="*/ 310841 h 416689"/>
                <a:gd name="connsiteX13" fmla="*/ 244650 w 606016"/>
                <a:gd name="connsiteY13" fmla="*/ 310841 h 416689"/>
                <a:gd name="connsiteX14" fmla="*/ 405488 w 606016"/>
                <a:gd name="connsiteY14" fmla="*/ 138603 h 416689"/>
                <a:gd name="connsiteX15" fmla="*/ 410484 w 606016"/>
                <a:gd name="connsiteY15" fmla="*/ 110197 h 416689"/>
                <a:gd name="connsiteX16" fmla="*/ 386476 w 606016"/>
                <a:gd name="connsiteY16" fmla="*/ 94677 h 416689"/>
                <a:gd name="connsiteX17" fmla="*/ 380093 w 606016"/>
                <a:gd name="connsiteY17" fmla="*/ 94677 h 416689"/>
                <a:gd name="connsiteX18" fmla="*/ 0 w 606016"/>
                <a:gd name="connsiteY18" fmla="*/ 43962 h 416689"/>
                <a:gd name="connsiteX19" fmla="*/ 233854 w 606016"/>
                <a:gd name="connsiteY19" fmla="*/ 43962 h 416689"/>
                <a:gd name="connsiteX20" fmla="*/ 141006 w 606016"/>
                <a:gd name="connsiteY20" fmla="*/ 154677 h 416689"/>
                <a:gd name="connsiteX21" fmla="*/ 137259 w 606016"/>
                <a:gd name="connsiteY21" fmla="*/ 182390 h 416689"/>
                <a:gd name="connsiteX22" fmla="*/ 160991 w 606016"/>
                <a:gd name="connsiteY22" fmla="*/ 197632 h 416689"/>
                <a:gd name="connsiteX23" fmla="*/ 218726 w 606016"/>
                <a:gd name="connsiteY23" fmla="*/ 197632 h 416689"/>
                <a:gd name="connsiteX24" fmla="*/ 139896 w 606016"/>
                <a:gd name="connsiteY24" fmla="*/ 310841 h 416689"/>
                <a:gd name="connsiteX25" fmla="*/ 0 w 606016"/>
                <a:gd name="connsiteY25" fmla="*/ 310841 h 416689"/>
                <a:gd name="connsiteX26" fmla="*/ 302374 w 606016"/>
                <a:gd name="connsiteY26" fmla="*/ 0 h 416689"/>
                <a:gd name="connsiteX27" fmla="*/ 414094 w 606016"/>
                <a:gd name="connsiteY27" fmla="*/ 0 h 416689"/>
                <a:gd name="connsiteX28" fmla="*/ 418396 w 606016"/>
                <a:gd name="connsiteY28" fmla="*/ 2771 h 416689"/>
                <a:gd name="connsiteX29" fmla="*/ 417702 w 606016"/>
                <a:gd name="connsiteY29" fmla="*/ 7899 h 416689"/>
                <a:gd name="connsiteX30" fmla="*/ 325412 w 606016"/>
                <a:gd name="connsiteY30" fmla="*/ 111967 h 416689"/>
                <a:gd name="connsiteX31" fmla="*/ 379121 w 606016"/>
                <a:gd name="connsiteY31" fmla="*/ 111967 h 416689"/>
                <a:gd name="connsiteX32" fmla="*/ 383562 w 606016"/>
                <a:gd name="connsiteY32" fmla="*/ 114877 h 416689"/>
                <a:gd name="connsiteX33" fmla="*/ 382590 w 606016"/>
                <a:gd name="connsiteY33" fmla="*/ 120004 h 416689"/>
                <a:gd name="connsiteX34" fmla="*/ 106968 w 606016"/>
                <a:gd name="connsiteY34" fmla="*/ 415165 h 416689"/>
                <a:gd name="connsiteX35" fmla="*/ 103499 w 606016"/>
                <a:gd name="connsiteY35" fmla="*/ 416689 h 416689"/>
                <a:gd name="connsiteX36" fmla="*/ 100445 w 606016"/>
                <a:gd name="connsiteY36" fmla="*/ 415719 h 416689"/>
                <a:gd name="connsiteX37" fmla="*/ 99474 w 606016"/>
                <a:gd name="connsiteY37" fmla="*/ 409206 h 416689"/>
                <a:gd name="connsiteX38" fmla="*/ 264348 w 606016"/>
                <a:gd name="connsiteY38" fmla="*/ 172385 h 416689"/>
                <a:gd name="connsiteX39" fmla="*/ 165812 w 606016"/>
                <a:gd name="connsiteY39" fmla="*/ 172385 h 416689"/>
                <a:gd name="connsiteX40" fmla="*/ 161371 w 606016"/>
                <a:gd name="connsiteY40" fmla="*/ 169613 h 416689"/>
                <a:gd name="connsiteX41" fmla="*/ 162065 w 606016"/>
                <a:gd name="connsiteY41" fmla="*/ 164486 h 416689"/>
                <a:gd name="connsiteX42" fmla="*/ 298627 w 606016"/>
                <a:gd name="connsiteY42" fmla="*/ 1663 h 416689"/>
                <a:gd name="connsiteX43" fmla="*/ 302374 w 606016"/>
                <a:gd name="connsiteY43" fmla="*/ 0 h 416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606016" h="416689">
                  <a:moveTo>
                    <a:pt x="554531" y="123222"/>
                  </a:moveTo>
                  <a:lnTo>
                    <a:pt x="554531" y="210657"/>
                  </a:lnTo>
                  <a:lnTo>
                    <a:pt x="593804" y="210657"/>
                  </a:lnTo>
                  <a:lnTo>
                    <a:pt x="593804" y="123222"/>
                  </a:lnTo>
                  <a:close/>
                  <a:moveTo>
                    <a:pt x="425055" y="43962"/>
                  </a:moveTo>
                  <a:lnTo>
                    <a:pt x="554392" y="43962"/>
                  </a:lnTo>
                  <a:lnTo>
                    <a:pt x="554531" y="111028"/>
                  </a:lnTo>
                  <a:lnTo>
                    <a:pt x="606016" y="111028"/>
                  </a:lnTo>
                  <a:lnTo>
                    <a:pt x="606016" y="222713"/>
                  </a:lnTo>
                  <a:lnTo>
                    <a:pt x="554531" y="222713"/>
                  </a:lnTo>
                  <a:lnTo>
                    <a:pt x="554531" y="247378"/>
                  </a:lnTo>
                  <a:lnTo>
                    <a:pt x="554392" y="247378"/>
                  </a:lnTo>
                  <a:lnTo>
                    <a:pt x="554392" y="310841"/>
                  </a:lnTo>
                  <a:lnTo>
                    <a:pt x="244650" y="310841"/>
                  </a:lnTo>
                  <a:lnTo>
                    <a:pt x="405488" y="138603"/>
                  </a:lnTo>
                  <a:cubicBezTo>
                    <a:pt x="412705" y="130982"/>
                    <a:pt x="414647" y="119896"/>
                    <a:pt x="410484" y="110197"/>
                  </a:cubicBezTo>
                  <a:cubicBezTo>
                    <a:pt x="406321" y="100774"/>
                    <a:pt x="396884" y="94677"/>
                    <a:pt x="386476" y="94677"/>
                  </a:cubicBezTo>
                  <a:lnTo>
                    <a:pt x="380093" y="94677"/>
                  </a:lnTo>
                  <a:close/>
                  <a:moveTo>
                    <a:pt x="0" y="43962"/>
                  </a:moveTo>
                  <a:lnTo>
                    <a:pt x="233854" y="43962"/>
                  </a:lnTo>
                  <a:lnTo>
                    <a:pt x="141006" y="154677"/>
                  </a:lnTo>
                  <a:cubicBezTo>
                    <a:pt x="134483" y="162436"/>
                    <a:pt x="133096" y="173383"/>
                    <a:pt x="137259" y="182390"/>
                  </a:cubicBezTo>
                  <a:cubicBezTo>
                    <a:pt x="141561" y="191674"/>
                    <a:pt x="150860" y="197632"/>
                    <a:pt x="160991" y="197632"/>
                  </a:cubicBezTo>
                  <a:lnTo>
                    <a:pt x="218726" y="197632"/>
                  </a:lnTo>
                  <a:lnTo>
                    <a:pt x="139896" y="310841"/>
                  </a:lnTo>
                  <a:lnTo>
                    <a:pt x="0" y="310841"/>
                  </a:lnTo>
                  <a:close/>
                  <a:moveTo>
                    <a:pt x="302374" y="0"/>
                  </a:moveTo>
                  <a:lnTo>
                    <a:pt x="414094" y="0"/>
                  </a:lnTo>
                  <a:cubicBezTo>
                    <a:pt x="415898" y="0"/>
                    <a:pt x="417702" y="1109"/>
                    <a:pt x="418396" y="2771"/>
                  </a:cubicBezTo>
                  <a:cubicBezTo>
                    <a:pt x="419229" y="4434"/>
                    <a:pt x="418951" y="6513"/>
                    <a:pt x="417702" y="7899"/>
                  </a:cubicBezTo>
                  <a:lnTo>
                    <a:pt x="325412" y="111967"/>
                  </a:lnTo>
                  <a:lnTo>
                    <a:pt x="379121" y="111967"/>
                  </a:lnTo>
                  <a:cubicBezTo>
                    <a:pt x="381064" y="111967"/>
                    <a:pt x="382729" y="113076"/>
                    <a:pt x="383562" y="114877"/>
                  </a:cubicBezTo>
                  <a:cubicBezTo>
                    <a:pt x="384256" y="116678"/>
                    <a:pt x="383978" y="118618"/>
                    <a:pt x="382590" y="120004"/>
                  </a:cubicBezTo>
                  <a:lnTo>
                    <a:pt x="106968" y="415165"/>
                  </a:lnTo>
                  <a:cubicBezTo>
                    <a:pt x="105997" y="416135"/>
                    <a:pt x="104748" y="416689"/>
                    <a:pt x="103499" y="416689"/>
                  </a:cubicBezTo>
                  <a:cubicBezTo>
                    <a:pt x="102388" y="416689"/>
                    <a:pt x="101417" y="416412"/>
                    <a:pt x="100445" y="415719"/>
                  </a:cubicBezTo>
                  <a:cubicBezTo>
                    <a:pt x="98502" y="414056"/>
                    <a:pt x="98086" y="411285"/>
                    <a:pt x="99474" y="409206"/>
                  </a:cubicBezTo>
                  <a:lnTo>
                    <a:pt x="264348" y="172385"/>
                  </a:lnTo>
                  <a:lnTo>
                    <a:pt x="165812" y="172385"/>
                  </a:lnTo>
                  <a:cubicBezTo>
                    <a:pt x="163869" y="172385"/>
                    <a:pt x="162204" y="171276"/>
                    <a:pt x="161371" y="169613"/>
                  </a:cubicBezTo>
                  <a:cubicBezTo>
                    <a:pt x="160677" y="167950"/>
                    <a:pt x="160955" y="165872"/>
                    <a:pt x="162065" y="164486"/>
                  </a:cubicBezTo>
                  <a:lnTo>
                    <a:pt x="298627" y="1663"/>
                  </a:lnTo>
                  <a:cubicBezTo>
                    <a:pt x="299598" y="554"/>
                    <a:pt x="300847" y="0"/>
                    <a:pt x="30237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文本框 29"/>
          <p:cNvSpPr txBox="1"/>
          <p:nvPr/>
        </p:nvSpPr>
        <p:spPr>
          <a:xfrm>
            <a:off x="968375" y="1657350"/>
            <a:ext cx="10333990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altLang="zh-CN" sz="2800">
                <a:latin typeface="黑体" charset="0"/>
                <a:ea typeface="黑体" charset="0"/>
                <a:cs typeface="黑体" charset="0"/>
              </a:rPr>
              <a:t>   </a:t>
            </a:r>
            <a:r>
              <a:rPr lang="zh-CN" altLang="en-US" sz="2800">
                <a:latin typeface="黑体" charset="0"/>
                <a:ea typeface="黑体" charset="0"/>
                <a:cs typeface="黑体" charset="0"/>
              </a:rPr>
              <a:t>以习近平新时代中国特色社会主义思想为指导，坚持立德树人，积极培育和践行社会主义核心价值观，以新北区中小“馨·阅读”行动为载体，优化校园文化环境，营造书香氛围，激发师生读书热情，通过内容充实、新颖活泼、形式多样的师生阅读活动，为教师专业发展搭建施展的舞台，让学校成为师生幸福成长的生态场。</a:t>
            </a:r>
            <a:endParaRPr lang="zh-CN" altLang="en-US" sz="2800">
              <a:latin typeface="黑体" charset="0"/>
              <a:ea typeface="黑体" charset="0"/>
              <a:cs typeface="黑体" charset="0"/>
            </a:endParaRPr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 bldLvl="0" animBg="1"/>
      <p:bldP spid="65" grpId="0" bldLvl="0" animBg="1"/>
      <p:bldP spid="30" grpId="0"/>
      <p:bldP spid="3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20200429-103913-2166"/>
          <p:cNvPicPr>
            <a:picLocks noChangeAspect="1"/>
          </p:cNvPicPr>
          <p:nvPr/>
        </p:nvPicPr>
        <p:blipFill>
          <a:blip r:embed="rId1"/>
          <a:srcRect t="28218" b="28023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8" name="图片 7" descr="20200429-103913-747f"/>
          <p:cNvPicPr>
            <a:picLocks noChangeAspect="1"/>
          </p:cNvPicPr>
          <p:nvPr/>
        </p:nvPicPr>
        <p:blipFill>
          <a:blip r:embed="rId2"/>
          <a:srcRect t="4768" r="18466"/>
          <a:stretch>
            <a:fillRect/>
          </a:stretch>
        </p:blipFill>
        <p:spPr>
          <a:xfrm>
            <a:off x="3990340" y="0"/>
            <a:ext cx="8201025" cy="3551555"/>
          </a:xfrm>
          <a:prstGeom prst="rect">
            <a:avLst/>
          </a:prstGeom>
        </p:spPr>
      </p:pic>
      <p:pic>
        <p:nvPicPr>
          <p:cNvPr id="13" name="图片 12" descr="20200429-103913-d6a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7550" y="2895600"/>
            <a:ext cx="3204845" cy="320484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34670" y="425450"/>
            <a:ext cx="11124565" cy="6006465"/>
          </a:xfrm>
          <a:prstGeom prst="rect">
            <a:avLst/>
          </a:prstGeom>
          <a:solidFill>
            <a:schemeClr val="bg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15925" y="299085"/>
            <a:ext cx="11362055" cy="625983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1" name="图片 10" descr="20200429-103914-a7f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5965" y="5006340"/>
            <a:ext cx="1297305" cy="1209675"/>
          </a:xfrm>
          <a:prstGeom prst="rect">
            <a:avLst/>
          </a:prstGeom>
        </p:spPr>
      </p:pic>
      <p:pic>
        <p:nvPicPr>
          <p:cNvPr id="66" name="图片 65" descr="20200429-103914-5b19"/>
          <p:cNvPicPr>
            <a:picLocks noChangeAspect="1"/>
          </p:cNvPicPr>
          <p:nvPr/>
        </p:nvPicPr>
        <p:blipFill>
          <a:blip r:embed="rId5"/>
          <a:srcRect b="46498"/>
          <a:stretch>
            <a:fillRect/>
          </a:stretch>
        </p:blipFill>
        <p:spPr>
          <a:xfrm>
            <a:off x="1270" y="5203825"/>
            <a:ext cx="12192000" cy="1657350"/>
          </a:xfrm>
          <a:prstGeom prst="rect">
            <a:avLst/>
          </a:prstGeom>
        </p:spPr>
      </p:pic>
      <p:pic>
        <p:nvPicPr>
          <p:cNvPr id="12" name="图片 11" descr="20200429-103914-cd9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415925" y="109855"/>
            <a:ext cx="1466850" cy="2051050"/>
          </a:xfrm>
          <a:prstGeom prst="rect">
            <a:avLst/>
          </a:prstGeom>
        </p:spPr>
      </p:pic>
      <p:sp>
        <p:nvSpPr>
          <p:cNvPr id="65" name="矩形 64"/>
          <p:cNvSpPr/>
          <p:nvPr/>
        </p:nvSpPr>
        <p:spPr>
          <a:xfrm>
            <a:off x="4143375" y="368300"/>
            <a:ext cx="3903980" cy="695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4800" dirty="0">
                <a:solidFill>
                  <a:srgbClr val="445678"/>
                </a:solidFill>
                <a:latin typeface="华康康楷体 W5" panose="03000509000000000000" charset="-122"/>
                <a:ea typeface="华康康楷体 W5" panose="03000509000000000000" charset="-122"/>
              </a:rPr>
              <a:t>活动目的</a:t>
            </a:r>
            <a:endParaRPr lang="zh-CN" altLang="en-US" sz="4400" dirty="0">
              <a:solidFill>
                <a:srgbClr val="445678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346541" y="1330084"/>
            <a:ext cx="9501457" cy="4305300"/>
            <a:chOff x="2196" y="2440"/>
            <a:chExt cx="14963" cy="6780"/>
          </a:xfrm>
        </p:grpSpPr>
        <p:grpSp>
          <p:nvGrpSpPr>
            <p:cNvPr id="14" name="组合 13"/>
            <p:cNvGrpSpPr/>
            <p:nvPr/>
          </p:nvGrpSpPr>
          <p:grpSpPr>
            <a:xfrm>
              <a:off x="2196" y="2440"/>
              <a:ext cx="14963" cy="6780"/>
              <a:chOff x="1440521" y="1246264"/>
              <a:chExt cx="9501457" cy="4305300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6744708" y="1246264"/>
                <a:ext cx="4197270" cy="4197270"/>
              </a:xfrm>
              <a:prstGeom prst="ellipse">
                <a:avLst/>
              </a:prstGeom>
              <a:noFill/>
              <a:ln w="19050">
                <a:solidFill>
                  <a:srgbClr val="445678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5933259" y="1549087"/>
                <a:ext cx="743970" cy="743970"/>
              </a:xfrm>
              <a:prstGeom prst="ellipse">
                <a:avLst/>
              </a:prstGeom>
              <a:solidFill>
                <a:srgbClr val="44567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5681504" y="2942747"/>
                <a:ext cx="603839" cy="603839"/>
              </a:xfrm>
              <a:prstGeom prst="ellipse">
                <a:avLst/>
              </a:prstGeom>
              <a:solidFill>
                <a:srgbClr val="44567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5972043" y="4172107"/>
                <a:ext cx="371985" cy="371985"/>
              </a:xfrm>
              <a:prstGeom prst="ellipse">
                <a:avLst/>
              </a:prstGeom>
              <a:solidFill>
                <a:srgbClr val="44567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6544270" y="5019512"/>
                <a:ext cx="265917" cy="265917"/>
              </a:xfrm>
              <a:prstGeom prst="ellipse">
                <a:avLst/>
              </a:prstGeom>
              <a:solidFill>
                <a:srgbClr val="44567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1440521" y="1554239"/>
                <a:ext cx="4522470" cy="9220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 algn="l">
                  <a:lnSpc>
                    <a:spcPct val="150000"/>
                  </a:lnSpc>
                  <a:buClrTx/>
                  <a:buSzTx/>
                  <a:buFontTx/>
                </a:pPr>
                <a:r>
                  <a:rPr lang="zh-CN" alt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黑体" charset="0"/>
                    <a:ea typeface="黑体" charset="0"/>
                    <a:cs typeface="+mn-ea"/>
                  </a:rPr>
                  <a:t>通过读书活动，转变教育观念，提高教育教学能力、教育创新能力和教育科研能力。</a:t>
                </a:r>
                <a:endPara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charset="0"/>
                  <a:ea typeface="黑体" charset="0"/>
                  <a:cs typeface="+mn-ea"/>
                </a:endParaRPr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1497671" y="2883929"/>
                <a:ext cx="4112895" cy="9220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 algn="l">
                  <a:lnSpc>
                    <a:spcPct val="150000"/>
                  </a:lnSpc>
                  <a:buClrTx/>
                  <a:buSzTx/>
                  <a:buFontTx/>
                </a:pPr>
                <a:r>
                  <a:rPr lang="zh-CN" altLang="en-US" sz="1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黑体" charset="0"/>
                    <a:ea typeface="黑体" charset="0"/>
                    <a:cs typeface="+mn-ea"/>
                  </a:rPr>
                  <a:t>通过读书活动，加强教师队伍的建设，形成积极进取、努力学习的氛围。</a:t>
                </a:r>
                <a:endParaRPr lang="zh-CN" altLang="en-US" sz="1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charset="0"/>
                  <a:ea typeface="黑体" charset="0"/>
                  <a:cs typeface="+mn-ea"/>
                </a:endParaRPr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1470366" y="4213619"/>
                <a:ext cx="4420870" cy="13379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 algn="l">
                  <a:lnSpc>
                    <a:spcPct val="150000"/>
                  </a:lnSpc>
                  <a:buClrTx/>
                  <a:buSzTx/>
                  <a:buFontTx/>
                  <a:buNone/>
                </a:pPr>
                <a:r>
                  <a:rPr lang="zh-CN" altLang="en-US" sz="1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黑体" charset="0"/>
                    <a:ea typeface="黑体" charset="0"/>
                    <a:cs typeface="+mn-ea"/>
                    <a:sym typeface="+mn-lt"/>
                  </a:rPr>
                  <a:t>促进学校形成良好的读书氛围，构建书香校园，加深文化积淀，全面提升校园文化建设品位。</a:t>
                </a:r>
                <a:endParaRPr lang="zh-CN" altLang="en-US" sz="1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charset="0"/>
                  <a:ea typeface="黑体" charset="0"/>
                  <a:cs typeface="+mn-ea"/>
                  <a:sym typeface="+mn-lt"/>
                </a:endParaRPr>
              </a:p>
            </p:txBody>
          </p:sp>
        </p:grpSp>
        <p:sp>
          <p:nvSpPr>
            <p:cNvPr id="48" name="book-of-black-cover-opened-back-view_30189"/>
            <p:cNvSpPr>
              <a:spLocks noChangeAspect="1"/>
            </p:cNvSpPr>
            <p:nvPr/>
          </p:nvSpPr>
          <p:spPr bwMode="auto">
            <a:xfrm>
              <a:off x="12813" y="4846"/>
              <a:ext cx="2121" cy="1837"/>
            </a:xfrm>
            <a:custGeom>
              <a:avLst/>
              <a:gdLst>
                <a:gd name="connsiteX0" fmla="*/ 249942 w 604110"/>
                <a:gd name="connsiteY0" fmla="*/ 145082 h 523172"/>
                <a:gd name="connsiteX1" fmla="*/ 353179 w 604110"/>
                <a:gd name="connsiteY1" fmla="*/ 145082 h 523172"/>
                <a:gd name="connsiteX2" fmla="*/ 353179 w 604110"/>
                <a:gd name="connsiteY2" fmla="*/ 523172 h 523172"/>
                <a:gd name="connsiteX3" fmla="*/ 249942 w 604110"/>
                <a:gd name="connsiteY3" fmla="*/ 523172 h 523172"/>
                <a:gd name="connsiteX4" fmla="*/ 0 w 604110"/>
                <a:gd name="connsiteY4" fmla="*/ 53700 h 523172"/>
                <a:gd name="connsiteX5" fmla="*/ 227220 w 604110"/>
                <a:gd name="connsiteY5" fmla="*/ 145141 h 523172"/>
                <a:gd name="connsiteX6" fmla="*/ 227220 w 604110"/>
                <a:gd name="connsiteY6" fmla="*/ 523172 h 523172"/>
                <a:gd name="connsiteX7" fmla="*/ 0 w 604110"/>
                <a:gd name="connsiteY7" fmla="*/ 414508 h 523172"/>
                <a:gd name="connsiteX8" fmla="*/ 604110 w 604110"/>
                <a:gd name="connsiteY8" fmla="*/ 49819 h 523172"/>
                <a:gd name="connsiteX9" fmla="*/ 604110 w 604110"/>
                <a:gd name="connsiteY9" fmla="*/ 410805 h 523172"/>
                <a:gd name="connsiteX10" fmla="*/ 376890 w 604110"/>
                <a:gd name="connsiteY10" fmla="*/ 519361 h 523172"/>
                <a:gd name="connsiteX11" fmla="*/ 376890 w 604110"/>
                <a:gd name="connsiteY11" fmla="*/ 141274 h 523172"/>
                <a:gd name="connsiteX12" fmla="*/ 604110 w 604110"/>
                <a:gd name="connsiteY12" fmla="*/ 49819 h 523172"/>
                <a:gd name="connsiteX13" fmla="*/ 76296 w 604110"/>
                <a:gd name="connsiteY13" fmla="*/ 0 h 523172"/>
                <a:gd name="connsiteX14" fmla="*/ 299911 w 604110"/>
                <a:gd name="connsiteY14" fmla="*/ 70898 h 523172"/>
                <a:gd name="connsiteX15" fmla="*/ 523650 w 604110"/>
                <a:gd name="connsiteY15" fmla="*/ 0 h 523172"/>
                <a:gd name="connsiteX16" fmla="*/ 563111 w 604110"/>
                <a:gd name="connsiteY16" fmla="*/ 29376 h 523172"/>
                <a:gd name="connsiteX17" fmla="*/ 353147 w 604110"/>
                <a:gd name="connsiteY17" fmla="*/ 119114 h 523172"/>
                <a:gd name="connsiteX18" fmla="*/ 301524 w 604110"/>
                <a:gd name="connsiteY18" fmla="*/ 119114 h 523172"/>
                <a:gd name="connsiteX19" fmla="*/ 298422 w 604110"/>
                <a:gd name="connsiteY19" fmla="*/ 119114 h 523172"/>
                <a:gd name="connsiteX20" fmla="*/ 246675 w 604110"/>
                <a:gd name="connsiteY20" fmla="*/ 119114 h 523172"/>
                <a:gd name="connsiteX21" fmla="*/ 36835 w 604110"/>
                <a:gd name="connsiteY21" fmla="*/ 29376 h 52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04110" h="523172">
                  <a:moveTo>
                    <a:pt x="249942" y="145082"/>
                  </a:moveTo>
                  <a:lnTo>
                    <a:pt x="353179" y="145082"/>
                  </a:lnTo>
                  <a:lnTo>
                    <a:pt x="353179" y="523172"/>
                  </a:lnTo>
                  <a:lnTo>
                    <a:pt x="249942" y="523172"/>
                  </a:lnTo>
                  <a:close/>
                  <a:moveTo>
                    <a:pt x="0" y="53700"/>
                  </a:moveTo>
                  <a:cubicBezTo>
                    <a:pt x="0" y="53700"/>
                    <a:pt x="167282" y="63241"/>
                    <a:pt x="227220" y="145141"/>
                  </a:cubicBezTo>
                  <a:lnTo>
                    <a:pt x="227220" y="523172"/>
                  </a:lnTo>
                  <a:cubicBezTo>
                    <a:pt x="227220" y="523172"/>
                    <a:pt x="206496" y="414508"/>
                    <a:pt x="0" y="414508"/>
                  </a:cubicBezTo>
                  <a:close/>
                  <a:moveTo>
                    <a:pt x="604110" y="49819"/>
                  </a:moveTo>
                  <a:lnTo>
                    <a:pt x="604110" y="410805"/>
                  </a:lnTo>
                  <a:cubicBezTo>
                    <a:pt x="397614" y="410805"/>
                    <a:pt x="376890" y="519361"/>
                    <a:pt x="376890" y="519361"/>
                  </a:cubicBezTo>
                  <a:lnTo>
                    <a:pt x="376890" y="141274"/>
                  </a:lnTo>
                  <a:cubicBezTo>
                    <a:pt x="436828" y="59485"/>
                    <a:pt x="604110" y="49819"/>
                    <a:pt x="604110" y="49819"/>
                  </a:cubicBezTo>
                  <a:close/>
                  <a:moveTo>
                    <a:pt x="76296" y="0"/>
                  </a:moveTo>
                  <a:cubicBezTo>
                    <a:pt x="76296" y="0"/>
                    <a:pt x="263304" y="27145"/>
                    <a:pt x="299911" y="70898"/>
                  </a:cubicBezTo>
                  <a:cubicBezTo>
                    <a:pt x="336642" y="27145"/>
                    <a:pt x="523650" y="0"/>
                    <a:pt x="523650" y="0"/>
                  </a:cubicBezTo>
                  <a:lnTo>
                    <a:pt x="563111" y="29376"/>
                  </a:lnTo>
                  <a:cubicBezTo>
                    <a:pt x="341110" y="82054"/>
                    <a:pt x="353147" y="119114"/>
                    <a:pt x="353147" y="119114"/>
                  </a:cubicBezTo>
                  <a:lnTo>
                    <a:pt x="301524" y="119114"/>
                  </a:lnTo>
                  <a:lnTo>
                    <a:pt x="298422" y="119114"/>
                  </a:lnTo>
                  <a:lnTo>
                    <a:pt x="246675" y="119114"/>
                  </a:lnTo>
                  <a:cubicBezTo>
                    <a:pt x="246675" y="119114"/>
                    <a:pt x="258712" y="82054"/>
                    <a:pt x="36835" y="29376"/>
                  </a:cubicBezTo>
                  <a:close/>
                </a:path>
              </a:pathLst>
            </a:custGeom>
            <a:solidFill>
              <a:srgbClr val="445678"/>
            </a:solidFill>
            <a:ln>
              <a:noFill/>
            </a:ln>
          </p:spPr>
        </p:sp>
      </p:grpSp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 bldLvl="0" animBg="1"/>
      <p:bldP spid="6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D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20200429-103913-2166"/>
          <p:cNvPicPr>
            <a:picLocks noChangeAspect="1"/>
          </p:cNvPicPr>
          <p:nvPr/>
        </p:nvPicPr>
        <p:blipFill>
          <a:blip r:embed="rId1"/>
          <a:srcRect t="28218" b="28023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8" name="图片 7" descr="20200429-103913-747f"/>
          <p:cNvPicPr>
            <a:picLocks noChangeAspect="1"/>
          </p:cNvPicPr>
          <p:nvPr/>
        </p:nvPicPr>
        <p:blipFill>
          <a:blip r:embed="rId2"/>
          <a:srcRect t="4768" r="18466"/>
          <a:stretch>
            <a:fillRect/>
          </a:stretch>
        </p:blipFill>
        <p:spPr>
          <a:xfrm>
            <a:off x="3990340" y="0"/>
            <a:ext cx="8201025" cy="3551555"/>
          </a:xfrm>
          <a:prstGeom prst="rect">
            <a:avLst/>
          </a:prstGeom>
        </p:spPr>
      </p:pic>
      <p:pic>
        <p:nvPicPr>
          <p:cNvPr id="13" name="图片 12" descr="20200429-103913-d6a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7550" y="2895600"/>
            <a:ext cx="3204845" cy="320484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33400" y="425450"/>
            <a:ext cx="11124565" cy="6006465"/>
          </a:xfrm>
          <a:prstGeom prst="rect">
            <a:avLst/>
          </a:prstGeom>
          <a:solidFill>
            <a:schemeClr val="bg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15925" y="299085"/>
            <a:ext cx="11362055" cy="625983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6" name="图片 65" descr="20200429-103914-5b19"/>
          <p:cNvPicPr>
            <a:picLocks noChangeAspect="1"/>
          </p:cNvPicPr>
          <p:nvPr/>
        </p:nvPicPr>
        <p:blipFill>
          <a:blip r:embed="rId4"/>
          <a:srcRect b="46498"/>
          <a:stretch>
            <a:fillRect/>
          </a:stretch>
        </p:blipFill>
        <p:spPr>
          <a:xfrm>
            <a:off x="1270" y="5203825"/>
            <a:ext cx="12192000" cy="1657350"/>
          </a:xfrm>
          <a:prstGeom prst="rect">
            <a:avLst/>
          </a:prstGeom>
        </p:spPr>
      </p:pic>
      <p:pic>
        <p:nvPicPr>
          <p:cNvPr id="11" name="图片 10" descr="20200429-103914-a7f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95965" y="5006340"/>
            <a:ext cx="1297305" cy="1209675"/>
          </a:xfrm>
          <a:prstGeom prst="rect">
            <a:avLst/>
          </a:prstGeom>
        </p:spPr>
      </p:pic>
      <p:pic>
        <p:nvPicPr>
          <p:cNvPr id="12" name="图片 11" descr="20200429-103914-cd9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415925" y="109855"/>
            <a:ext cx="1466850" cy="2051050"/>
          </a:xfrm>
          <a:prstGeom prst="rect">
            <a:avLst/>
          </a:prstGeom>
        </p:spPr>
      </p:pic>
      <p:sp>
        <p:nvSpPr>
          <p:cNvPr id="65" name="矩形 64"/>
          <p:cNvSpPr/>
          <p:nvPr/>
        </p:nvSpPr>
        <p:spPr>
          <a:xfrm>
            <a:off x="3973195" y="782955"/>
            <a:ext cx="4665980" cy="7359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4800" dirty="0">
                <a:solidFill>
                  <a:srgbClr val="445678"/>
                </a:solidFill>
                <a:latin typeface="华康康楷体 W5" panose="03000509000000000000" charset="-122"/>
                <a:ea typeface="华康康楷体 W5" panose="03000509000000000000" charset="-122"/>
              </a:rPr>
              <a:t>活动对象及时间</a:t>
            </a:r>
            <a:endParaRPr lang="zh-CN" altLang="en-US" sz="4400" dirty="0">
              <a:solidFill>
                <a:srgbClr val="445678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2395832" y="2125188"/>
            <a:ext cx="2888615" cy="3148849"/>
            <a:chOff x="1254737" y="2339818"/>
            <a:chExt cx="2888615" cy="3148849"/>
          </a:xfrm>
        </p:grpSpPr>
        <p:grpSp>
          <p:nvGrpSpPr>
            <p:cNvPr id="14" name="组合 13"/>
            <p:cNvGrpSpPr/>
            <p:nvPr/>
          </p:nvGrpSpPr>
          <p:grpSpPr>
            <a:xfrm>
              <a:off x="1254737" y="2339818"/>
              <a:ext cx="2888615" cy="3148849"/>
              <a:chOff x="1254737" y="2339818"/>
              <a:chExt cx="2888615" cy="3148849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1407155" y="2339818"/>
                <a:ext cx="2526659" cy="3148849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C3CDE9"/>
                </a:solidFill>
              </a:ln>
              <a:effectLst>
                <a:outerShdw blurRad="228600" sx="102000" sy="102000" algn="c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6" name="组合 12"/>
              <p:cNvGrpSpPr/>
              <p:nvPr/>
            </p:nvGrpSpPr>
            <p:grpSpPr bwMode="auto">
              <a:xfrm>
                <a:off x="1254737" y="2607416"/>
                <a:ext cx="2888615" cy="2225674"/>
                <a:chOff x="4752206" y="2261991"/>
                <a:chExt cx="3802319" cy="2225272"/>
              </a:xfrm>
            </p:grpSpPr>
            <p:sp>
              <p:nvSpPr>
                <p:cNvPr id="17" name="文本框 6"/>
                <p:cNvSpPr txBox="1"/>
                <p:nvPr/>
              </p:nvSpPr>
              <p:spPr>
                <a:xfrm>
                  <a:off x="4752206" y="3116546"/>
                  <a:ext cx="3802319" cy="137071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marR="0" lvl="0" indent="0" defTabSz="914400" fontAlgn="auto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 kumimoji="0" sz="1000" b="0" i="0" u="none" strike="noStrike" kern="0" cap="none" spc="0" normalizeH="0" baseline="0">
                      <a:ln>
                        <a:noFill/>
                      </a:ln>
                      <a:gradFill>
                        <a:gsLst>
                          <a:gs pos="0">
                            <a:schemeClr val="tx1">
                              <a:lumMod val="50000"/>
                              <a:lumOff val="50000"/>
                            </a:schemeClr>
                          </a:gs>
                          <a:gs pos="100000">
                            <a:schemeClr val="tx1">
                              <a:lumMod val="65000"/>
                              <a:lumOff val="35000"/>
                            </a:schemeClr>
                          </a:gs>
                        </a:gsLst>
                        <a:lin ang="5400000" scaled="1"/>
                      </a:gradFill>
                      <a:effectLst/>
                      <a:uLnTx/>
                      <a:uFillTx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zh-CN" altLang="en-US" sz="3200" b="1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sym typeface="+mn-ea"/>
                    </a:rPr>
                    <a:t>薛家实验小学全体教师</a:t>
                  </a:r>
                  <a:endParaRPr lang="zh-CN" altLang="en-US" sz="32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sym typeface="+mn-ea"/>
                  </a:endParaRPr>
                </a:p>
              </p:txBody>
            </p:sp>
            <p:sp>
              <p:nvSpPr>
                <p:cNvPr id="22" name="文本框 7"/>
                <p:cNvSpPr txBox="1"/>
                <p:nvPr/>
              </p:nvSpPr>
              <p:spPr>
                <a:xfrm>
                  <a:off x="5425073" y="2261991"/>
                  <a:ext cx="2380524" cy="52187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defTabSz="914400" fontAlgn="auto">
                    <a:spcBef>
                      <a:spcPts val="0"/>
                    </a:spcBef>
                    <a:buClrTx/>
                    <a:buSzTx/>
                    <a:buFontTx/>
                  </a:pPr>
                  <a:r>
                    <a:rPr lang="zh-CN" altLang="en-US" sz="2800" b="1" dirty="0">
                      <a:solidFill>
                        <a:srgbClr val="00B050"/>
                      </a:solidFill>
                      <a:latin typeface="黑体" charset="0"/>
                      <a:ea typeface="黑体" charset="0"/>
                    </a:rPr>
                    <a:t>活动对象</a:t>
                  </a:r>
                  <a:endParaRPr lang="zh-CN" altLang="en-US" sz="2800" b="1" dirty="0">
                    <a:solidFill>
                      <a:srgbClr val="00B050"/>
                    </a:solidFill>
                    <a:latin typeface="黑体" charset="0"/>
                    <a:ea typeface="黑体" charset="0"/>
                  </a:endParaRPr>
                </a:p>
              </p:txBody>
            </p:sp>
          </p:grpSp>
        </p:grpSp>
        <p:sp>
          <p:nvSpPr>
            <p:cNvPr id="26" name="矩形 25"/>
            <p:cNvSpPr/>
            <p:nvPr/>
          </p:nvSpPr>
          <p:spPr>
            <a:xfrm>
              <a:off x="1407156" y="2346746"/>
              <a:ext cx="1580829" cy="164192"/>
            </a:xfrm>
            <a:prstGeom prst="rect">
              <a:avLst/>
            </a:prstGeom>
            <a:solidFill>
              <a:srgbClr val="C3CDE9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058345" y="2118203"/>
            <a:ext cx="2526659" cy="3148849"/>
            <a:chOff x="4832670" y="2339818"/>
            <a:chExt cx="2526659" cy="3148849"/>
          </a:xfrm>
        </p:grpSpPr>
        <p:grpSp>
          <p:nvGrpSpPr>
            <p:cNvPr id="28" name="组合 27"/>
            <p:cNvGrpSpPr/>
            <p:nvPr/>
          </p:nvGrpSpPr>
          <p:grpSpPr>
            <a:xfrm>
              <a:off x="4832670" y="2339818"/>
              <a:ext cx="2526659" cy="3148849"/>
              <a:chOff x="4832670" y="2339818"/>
              <a:chExt cx="2526659" cy="3148849"/>
            </a:xfrm>
          </p:grpSpPr>
          <p:sp>
            <p:nvSpPr>
              <p:cNvPr id="35" name="矩形 34"/>
              <p:cNvSpPr/>
              <p:nvPr/>
            </p:nvSpPr>
            <p:spPr>
              <a:xfrm>
                <a:off x="4832670" y="2339818"/>
                <a:ext cx="2526659" cy="3148849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445678"/>
                </a:solidFill>
              </a:ln>
              <a:effectLst>
                <a:outerShdw blurRad="228600" sx="102000" sy="102000" algn="c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文本框 6"/>
              <p:cNvSpPr txBox="1"/>
              <p:nvPr/>
            </p:nvSpPr>
            <p:spPr>
              <a:xfrm>
                <a:off x="5047921" y="3500354"/>
                <a:ext cx="2096158" cy="137096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marR="0" lvl="0" indent="0" defTabSz="914400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000" b="0" i="0" u="none" strike="noStrike" kern="0" cap="none" spc="0" normalizeH="0" baseline="0">
                    <a:ln>
                      <a:noFill/>
                    </a:ln>
                    <a:gradFill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100000">
                          <a:schemeClr val="tx1">
                            <a:lumMod val="65000"/>
                            <a:lumOff val="35000"/>
                          </a:schemeClr>
                        </a:gs>
                      </a:gsLst>
                      <a:lin ang="5400000" scaled="1"/>
                    </a:gradFill>
                    <a:effectLst/>
                    <a:uLnTx/>
                    <a:uFillTx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zh-CN" altLang="en-US" sz="32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sym typeface="+mn-ea"/>
                  </a:rPr>
                  <a:t>2023年</a:t>
                </a:r>
                <a:endParaRPr lang="zh-CN" alt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sym typeface="+mn-ea"/>
                </a:endParaRPr>
              </a:p>
              <a:p>
                <a:pPr algn="ctr" eaLnBrk="1" hangingPunct="1">
                  <a:defRPr/>
                </a:pPr>
                <a:r>
                  <a:rPr lang="zh-CN" altLang="en-US" sz="32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sym typeface="+mn-ea"/>
                  </a:rPr>
                  <a:t>5月-8月</a:t>
                </a:r>
                <a:endParaRPr lang="zh-CN" alt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sym typeface="+mn-ea"/>
                </a:endParaRPr>
              </a:p>
            </p:txBody>
          </p:sp>
        </p:grpSp>
        <p:sp>
          <p:nvSpPr>
            <p:cNvPr id="43" name="矩形 42"/>
            <p:cNvSpPr/>
            <p:nvPr/>
          </p:nvSpPr>
          <p:spPr>
            <a:xfrm>
              <a:off x="4832671" y="2346746"/>
              <a:ext cx="1580829" cy="164192"/>
            </a:xfrm>
            <a:prstGeom prst="rect">
              <a:avLst/>
            </a:prstGeom>
            <a:solidFill>
              <a:srgbClr val="445678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文本框 7"/>
          <p:cNvSpPr txBox="1"/>
          <p:nvPr/>
        </p:nvSpPr>
        <p:spPr>
          <a:xfrm>
            <a:off x="7417413" y="2424536"/>
            <a:ext cx="180848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 fontAlgn="auto">
              <a:spcBef>
                <a:spcPts val="0"/>
              </a:spcBef>
              <a:buClrTx/>
              <a:buSzTx/>
              <a:buFontTx/>
            </a:pPr>
            <a:r>
              <a:rPr lang="zh-CN" altLang="en-US" sz="2800" b="1" dirty="0">
                <a:solidFill>
                  <a:srgbClr val="00B050"/>
                </a:solidFill>
                <a:latin typeface="黑体" charset="0"/>
                <a:ea typeface="黑体" charset="0"/>
              </a:rPr>
              <a:t>活动</a:t>
            </a:r>
            <a:r>
              <a:rPr lang="zh-CN" altLang="en-US" sz="2800" b="1" dirty="0">
                <a:solidFill>
                  <a:srgbClr val="00B050"/>
                </a:solidFill>
                <a:latin typeface="黑体" charset="0"/>
                <a:ea typeface="黑体" charset="0"/>
              </a:rPr>
              <a:t>时间</a:t>
            </a:r>
            <a:endParaRPr lang="zh-CN" altLang="en-US" sz="2800" b="1" dirty="0">
              <a:solidFill>
                <a:srgbClr val="00B050"/>
              </a:solidFill>
              <a:latin typeface="黑体" charset="0"/>
              <a:ea typeface="黑体" charset="0"/>
            </a:endParaRPr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D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20200429-103913-2166"/>
          <p:cNvPicPr>
            <a:picLocks noChangeAspect="1"/>
          </p:cNvPicPr>
          <p:nvPr/>
        </p:nvPicPr>
        <p:blipFill>
          <a:blip r:embed="rId1"/>
          <a:srcRect t="28218" b="28023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8" name="图片 7" descr="20200429-103913-747f"/>
          <p:cNvPicPr>
            <a:picLocks noChangeAspect="1"/>
          </p:cNvPicPr>
          <p:nvPr/>
        </p:nvPicPr>
        <p:blipFill>
          <a:blip r:embed="rId2"/>
          <a:srcRect t="4768" r="18466"/>
          <a:stretch>
            <a:fillRect/>
          </a:stretch>
        </p:blipFill>
        <p:spPr>
          <a:xfrm>
            <a:off x="3990340" y="0"/>
            <a:ext cx="8201025" cy="3551555"/>
          </a:xfrm>
          <a:prstGeom prst="rect">
            <a:avLst/>
          </a:prstGeom>
        </p:spPr>
      </p:pic>
      <p:pic>
        <p:nvPicPr>
          <p:cNvPr id="13" name="图片 12" descr="20200429-103913-d6a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7550" y="3314700"/>
            <a:ext cx="3204845" cy="320484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34670" y="425450"/>
            <a:ext cx="11124565" cy="6006465"/>
          </a:xfrm>
          <a:prstGeom prst="rect">
            <a:avLst/>
          </a:prstGeom>
          <a:solidFill>
            <a:schemeClr val="bg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15925" y="299085"/>
            <a:ext cx="11362055" cy="625983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1" name="图片 10" descr="20200429-103914-a7f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5965" y="5006340"/>
            <a:ext cx="1297305" cy="1209675"/>
          </a:xfrm>
          <a:prstGeom prst="rect">
            <a:avLst/>
          </a:prstGeom>
        </p:spPr>
      </p:pic>
      <p:sp>
        <p:nvSpPr>
          <p:cNvPr id="65" name="矩形 64"/>
          <p:cNvSpPr/>
          <p:nvPr/>
        </p:nvSpPr>
        <p:spPr>
          <a:xfrm>
            <a:off x="4143375" y="425450"/>
            <a:ext cx="3903980" cy="695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buClrTx/>
              <a:buSzTx/>
              <a:buFontTx/>
            </a:pPr>
            <a:r>
              <a:rPr lang="zh-CN" altLang="en-US" sz="4800" dirty="0">
                <a:solidFill>
                  <a:srgbClr val="445678"/>
                </a:solidFill>
                <a:latin typeface="华康康楷体 W5" panose="03000509000000000000" charset="-122"/>
                <a:ea typeface="华康康楷体 W5" panose="03000509000000000000" charset="-122"/>
              </a:rPr>
              <a:t>阶段与要求</a:t>
            </a:r>
            <a:endParaRPr lang="zh-CN" altLang="en-US" sz="4800" dirty="0">
              <a:solidFill>
                <a:srgbClr val="445678"/>
              </a:solidFill>
              <a:latin typeface="华康康楷体 W5" panose="03000509000000000000" charset="-122"/>
              <a:ea typeface="华康康楷体 W5" panose="03000509000000000000" charset="-122"/>
            </a:endParaRPr>
          </a:p>
        </p:txBody>
      </p:sp>
      <p:sp>
        <p:nvSpPr>
          <p:cNvPr id="35" name="three-books_62451"/>
          <p:cNvSpPr>
            <a:spLocks noChangeAspect="1"/>
          </p:cNvSpPr>
          <p:nvPr/>
        </p:nvSpPr>
        <p:spPr bwMode="auto">
          <a:xfrm>
            <a:off x="5594657" y="2838883"/>
            <a:ext cx="609685" cy="549048"/>
          </a:xfrm>
          <a:custGeom>
            <a:avLst/>
            <a:gdLst>
              <a:gd name="connsiteX0" fmla="*/ 585451 w 609473"/>
              <a:gd name="connsiteY0" fmla="*/ 40071 h 548858"/>
              <a:gd name="connsiteX1" fmla="*/ 435759 w 609473"/>
              <a:gd name="connsiteY1" fmla="*/ 152383 h 548858"/>
              <a:gd name="connsiteX2" fmla="*/ 435759 w 609473"/>
              <a:gd name="connsiteY2" fmla="*/ 515560 h 548858"/>
              <a:gd name="connsiteX3" fmla="*/ 585451 w 609473"/>
              <a:gd name="connsiteY3" fmla="*/ 400144 h 548858"/>
              <a:gd name="connsiteX4" fmla="*/ 488514 w 609473"/>
              <a:gd name="connsiteY4" fmla="*/ 565 h 548858"/>
              <a:gd name="connsiteX5" fmla="*/ 493130 w 609473"/>
              <a:gd name="connsiteY5" fmla="*/ 1412 h 548858"/>
              <a:gd name="connsiteX6" fmla="*/ 507543 w 609473"/>
              <a:gd name="connsiteY6" fmla="*/ 23046 h 548858"/>
              <a:gd name="connsiteX7" fmla="*/ 605516 w 609473"/>
              <a:gd name="connsiteY7" fmla="*/ 1129 h 548858"/>
              <a:gd name="connsiteX8" fmla="*/ 609473 w 609473"/>
              <a:gd name="connsiteY8" fmla="*/ 4233 h 548858"/>
              <a:gd name="connsiteX9" fmla="*/ 609002 w 609473"/>
              <a:gd name="connsiteY9" fmla="*/ 413313 h 548858"/>
              <a:gd name="connsiteX10" fmla="*/ 607777 w 609473"/>
              <a:gd name="connsiteY10" fmla="*/ 415853 h 548858"/>
              <a:gd name="connsiteX11" fmla="*/ 434534 w 609473"/>
              <a:gd name="connsiteY11" fmla="*/ 547823 h 548858"/>
              <a:gd name="connsiteX12" fmla="*/ 434158 w 609473"/>
              <a:gd name="connsiteY12" fmla="*/ 547353 h 548858"/>
              <a:gd name="connsiteX13" fmla="*/ 432556 w 609473"/>
              <a:gd name="connsiteY13" fmla="*/ 548858 h 548858"/>
              <a:gd name="connsiteX14" fmla="*/ 312068 w 609473"/>
              <a:gd name="connsiteY14" fmla="*/ 548858 h 548858"/>
              <a:gd name="connsiteX15" fmla="*/ 308865 w 609473"/>
              <a:gd name="connsiteY15" fmla="*/ 545660 h 548858"/>
              <a:gd name="connsiteX16" fmla="*/ 308865 w 609473"/>
              <a:gd name="connsiteY16" fmla="*/ 145234 h 548858"/>
              <a:gd name="connsiteX17" fmla="*/ 310184 w 609473"/>
              <a:gd name="connsiteY17" fmla="*/ 142600 h 548858"/>
              <a:gd name="connsiteX18" fmla="*/ 443009 w 609473"/>
              <a:gd name="connsiteY18" fmla="*/ 0 h 548858"/>
              <a:gd name="connsiteX19" fmla="*/ 445690 w 609473"/>
              <a:gd name="connsiteY19" fmla="*/ 5786 h 548858"/>
              <a:gd name="connsiteX20" fmla="*/ 281202 w 609473"/>
              <a:gd name="connsiteY20" fmla="*/ 134286 h 548858"/>
              <a:gd name="connsiteX21" fmla="*/ 281202 w 609473"/>
              <a:gd name="connsiteY21" fmla="*/ 545612 h 548858"/>
              <a:gd name="connsiteX22" fmla="*/ 277886 w 609473"/>
              <a:gd name="connsiteY22" fmla="*/ 548858 h 548858"/>
              <a:gd name="connsiteX23" fmla="*/ 157431 w 609473"/>
              <a:gd name="connsiteY23" fmla="*/ 548858 h 548858"/>
              <a:gd name="connsiteX24" fmla="*/ 154185 w 609473"/>
              <a:gd name="connsiteY24" fmla="*/ 545612 h 548858"/>
              <a:gd name="connsiteX25" fmla="*/ 154185 w 609473"/>
              <a:gd name="connsiteY25" fmla="*/ 145224 h 548858"/>
              <a:gd name="connsiteX26" fmla="*/ 155526 w 609473"/>
              <a:gd name="connsiteY26" fmla="*/ 142542 h 548858"/>
              <a:gd name="connsiteX27" fmla="*/ 333915 w 609473"/>
              <a:gd name="connsiteY27" fmla="*/ 565 h 548858"/>
              <a:gd name="connsiteX28" fmla="*/ 338431 w 609473"/>
              <a:gd name="connsiteY28" fmla="*/ 1411 h 548858"/>
              <a:gd name="connsiteX29" fmla="*/ 352967 w 609473"/>
              <a:gd name="connsiteY29" fmla="*/ 23004 h 548858"/>
              <a:gd name="connsiteX30" fmla="*/ 288824 w 609473"/>
              <a:gd name="connsiteY30" fmla="*/ 0 h 548858"/>
              <a:gd name="connsiteX31" fmla="*/ 291435 w 609473"/>
              <a:gd name="connsiteY31" fmla="*/ 5786 h 548858"/>
              <a:gd name="connsiteX32" fmla="*/ 127018 w 609473"/>
              <a:gd name="connsiteY32" fmla="*/ 134286 h 548858"/>
              <a:gd name="connsiteX33" fmla="*/ 127018 w 609473"/>
              <a:gd name="connsiteY33" fmla="*/ 545612 h 548858"/>
              <a:gd name="connsiteX34" fmla="*/ 123701 w 609473"/>
              <a:gd name="connsiteY34" fmla="*/ 548858 h 548858"/>
              <a:gd name="connsiteX35" fmla="*/ 3175 w 609473"/>
              <a:gd name="connsiteY35" fmla="*/ 548858 h 548858"/>
              <a:gd name="connsiteX36" fmla="*/ 0 w 609473"/>
              <a:gd name="connsiteY36" fmla="*/ 545612 h 548858"/>
              <a:gd name="connsiteX37" fmla="*/ 0 w 609473"/>
              <a:gd name="connsiteY37" fmla="*/ 132663 h 548858"/>
              <a:gd name="connsiteX38" fmla="*/ 1341 w 609473"/>
              <a:gd name="connsiteY38" fmla="*/ 130052 h 548858"/>
              <a:gd name="connsiteX39" fmla="*/ 179730 w 609473"/>
              <a:gd name="connsiteY39" fmla="*/ 565 h 548858"/>
              <a:gd name="connsiteX40" fmla="*/ 184246 w 609473"/>
              <a:gd name="connsiteY40" fmla="*/ 1411 h 548858"/>
              <a:gd name="connsiteX41" fmla="*/ 198783 w 609473"/>
              <a:gd name="connsiteY41" fmla="*/ 23004 h 548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09473" h="548858">
                <a:moveTo>
                  <a:pt x="585451" y="40071"/>
                </a:moveTo>
                <a:lnTo>
                  <a:pt x="435759" y="152383"/>
                </a:lnTo>
                <a:lnTo>
                  <a:pt x="435759" y="515560"/>
                </a:lnTo>
                <a:lnTo>
                  <a:pt x="585451" y="400144"/>
                </a:lnTo>
                <a:close/>
                <a:moveTo>
                  <a:pt x="488514" y="565"/>
                </a:moveTo>
                <a:lnTo>
                  <a:pt x="493130" y="1412"/>
                </a:lnTo>
                <a:lnTo>
                  <a:pt x="507543" y="23046"/>
                </a:lnTo>
                <a:lnTo>
                  <a:pt x="605516" y="1129"/>
                </a:lnTo>
                <a:lnTo>
                  <a:pt x="609473" y="4233"/>
                </a:lnTo>
                <a:lnTo>
                  <a:pt x="609002" y="413313"/>
                </a:lnTo>
                <a:lnTo>
                  <a:pt x="607777" y="415853"/>
                </a:lnTo>
                <a:lnTo>
                  <a:pt x="434534" y="547823"/>
                </a:lnTo>
                <a:lnTo>
                  <a:pt x="434158" y="547353"/>
                </a:lnTo>
                <a:lnTo>
                  <a:pt x="432556" y="548858"/>
                </a:lnTo>
                <a:lnTo>
                  <a:pt x="312068" y="548858"/>
                </a:lnTo>
                <a:lnTo>
                  <a:pt x="308865" y="545660"/>
                </a:lnTo>
                <a:lnTo>
                  <a:pt x="308865" y="145234"/>
                </a:lnTo>
                <a:lnTo>
                  <a:pt x="310184" y="142600"/>
                </a:lnTo>
                <a:close/>
                <a:moveTo>
                  <a:pt x="443009" y="0"/>
                </a:moveTo>
                <a:lnTo>
                  <a:pt x="445690" y="5786"/>
                </a:lnTo>
                <a:lnTo>
                  <a:pt x="281202" y="134286"/>
                </a:lnTo>
                <a:lnTo>
                  <a:pt x="281202" y="545612"/>
                </a:lnTo>
                <a:lnTo>
                  <a:pt x="277886" y="548858"/>
                </a:lnTo>
                <a:lnTo>
                  <a:pt x="157431" y="548858"/>
                </a:lnTo>
                <a:lnTo>
                  <a:pt x="154185" y="545612"/>
                </a:lnTo>
                <a:lnTo>
                  <a:pt x="154185" y="145224"/>
                </a:lnTo>
                <a:lnTo>
                  <a:pt x="155526" y="142542"/>
                </a:lnTo>
                <a:lnTo>
                  <a:pt x="333915" y="565"/>
                </a:lnTo>
                <a:lnTo>
                  <a:pt x="338431" y="1411"/>
                </a:lnTo>
                <a:lnTo>
                  <a:pt x="352967" y="23004"/>
                </a:lnTo>
                <a:close/>
                <a:moveTo>
                  <a:pt x="288824" y="0"/>
                </a:moveTo>
                <a:lnTo>
                  <a:pt x="291435" y="5786"/>
                </a:lnTo>
                <a:lnTo>
                  <a:pt x="127018" y="134286"/>
                </a:lnTo>
                <a:lnTo>
                  <a:pt x="127018" y="545612"/>
                </a:lnTo>
                <a:lnTo>
                  <a:pt x="123701" y="548858"/>
                </a:lnTo>
                <a:lnTo>
                  <a:pt x="3175" y="548858"/>
                </a:lnTo>
                <a:lnTo>
                  <a:pt x="0" y="545612"/>
                </a:lnTo>
                <a:lnTo>
                  <a:pt x="0" y="132663"/>
                </a:lnTo>
                <a:lnTo>
                  <a:pt x="1341" y="130052"/>
                </a:lnTo>
                <a:lnTo>
                  <a:pt x="179730" y="565"/>
                </a:lnTo>
                <a:lnTo>
                  <a:pt x="184246" y="1411"/>
                </a:lnTo>
                <a:lnTo>
                  <a:pt x="198783" y="230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pic>
        <p:nvPicPr>
          <p:cNvPr id="17" name="图片 16" descr="资源 10@4x-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680" y="1388110"/>
            <a:ext cx="311785" cy="28003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053465" y="1216660"/>
            <a:ext cx="60217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3600" dirty="0">
                <a:solidFill>
                  <a:srgbClr val="A15F32"/>
                </a:solidFill>
                <a:latin typeface="汉仪颜楷W" panose="00020600040101010101" charset="-122"/>
                <a:ea typeface="汉仪颜楷W" panose="00020600040101010101" charset="-122"/>
              </a:rPr>
              <a:t>第一阶段：宣传发动（5月初）</a:t>
            </a:r>
            <a:endParaRPr lang="zh-CN" altLang="en-US" sz="3600" dirty="0">
              <a:solidFill>
                <a:srgbClr val="A15F32"/>
              </a:solidFill>
              <a:latin typeface="汉仪颜楷W" panose="00020600040101010101" charset="-122"/>
              <a:ea typeface="汉仪颜楷W" panose="00020600040101010101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5250815" y="4048125"/>
            <a:ext cx="438150" cy="1590675"/>
          </a:xfrm>
          <a:prstGeom prst="roundRect">
            <a:avLst>
              <a:gd name="adj" fmla="val 50000"/>
            </a:avLst>
          </a:prstGeom>
          <a:solidFill>
            <a:srgbClr val="D2B39A">
              <a:alpha val="75000"/>
            </a:srgbClr>
          </a:solidFill>
          <a:ln>
            <a:solidFill>
              <a:srgbClr val="D2B3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8" name="直接连接符 27"/>
          <p:cNvCxnSpPr/>
          <p:nvPr/>
        </p:nvCxnSpPr>
        <p:spPr>
          <a:xfrm>
            <a:off x="1206500" y="6696710"/>
            <a:ext cx="10096500" cy="0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97000">
                  <a:srgbClr val="954F3A">
                    <a:alpha val="57000"/>
                  </a:srgbClr>
                </a:gs>
              </a:gsLst>
              <a:lin ang="2112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圆角矩形 14"/>
          <p:cNvSpPr/>
          <p:nvPr/>
        </p:nvSpPr>
        <p:spPr>
          <a:xfrm>
            <a:off x="1879600" y="2439035"/>
            <a:ext cx="3714750" cy="3352800"/>
          </a:xfrm>
          <a:prstGeom prst="roundRect">
            <a:avLst/>
          </a:prstGeom>
          <a:solidFill>
            <a:srgbClr val="F8F7EE"/>
          </a:solidFill>
          <a:ln>
            <a:solidFill>
              <a:srgbClr val="D2B3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6" name="图片 15" descr="资源 4@4x-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8905" y="4841240"/>
            <a:ext cx="1287780" cy="148590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2236470" y="2814955"/>
            <a:ext cx="320484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en-US" altLang="zh-CN" sz="2800" dirty="0">
                <a:solidFill>
                  <a:srgbClr val="954F3A"/>
                </a:solidFill>
                <a:latin typeface="黑体" charset="0"/>
                <a:ea typeface="黑体" charset="0"/>
                <a:cs typeface="+mn-lt"/>
                <a:sym typeface="+mn-ea"/>
              </a:rPr>
              <a:t>通过校园电子显示屏、网络平台等方式宣传读书节活动的相关内容。</a:t>
            </a:r>
            <a:endParaRPr lang="en-US" altLang="zh-CN" sz="2800" dirty="0">
              <a:solidFill>
                <a:srgbClr val="954F3A"/>
              </a:solidFill>
              <a:latin typeface="黑体" charset="0"/>
              <a:ea typeface="黑体" charset="0"/>
              <a:cs typeface="+mn-lt"/>
              <a:sym typeface="+mn-ea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1755775" y="2210435"/>
            <a:ext cx="762000" cy="762000"/>
          </a:xfrm>
          <a:prstGeom prst="ellipse">
            <a:avLst/>
          </a:prstGeom>
          <a:solidFill>
            <a:srgbClr val="954F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文本框 2"/>
          <p:cNvSpPr txBox="1"/>
          <p:nvPr/>
        </p:nvSpPr>
        <p:spPr>
          <a:xfrm>
            <a:off x="1766570" y="2224405"/>
            <a:ext cx="74168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defRPr sz="1500" b="1" spc="-15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禹卫书法行书简体" panose="02000603000000000000" pitchFamily="2" charset="-122"/>
                <a:ea typeface="禹卫书法行书简体" panose="02000603000000000000" pitchFamily="2" charset="-122"/>
              </a:defRPr>
            </a:lvl1pPr>
          </a:lstStyle>
          <a:p>
            <a:pPr lvl="0" algn="ctr">
              <a:buClrTx/>
              <a:buSzTx/>
              <a:buFontTx/>
            </a:pPr>
            <a:r>
              <a:rPr lang="en-US" altLang="zh-CN" sz="3600" spc="0" dirty="0">
                <a:solidFill>
                  <a:srgbClr val="F8F7EE"/>
                </a:solidFill>
                <a:latin typeface="汉仪中简黑简" panose="00020600040101010101" charset="-122"/>
                <a:ea typeface="汉仪中简黑简" panose="00020600040101010101" charset="-122"/>
                <a:cs typeface="+mn-ea"/>
                <a:sym typeface="+mn-ea"/>
              </a:rPr>
              <a:t>01</a:t>
            </a:r>
            <a:endParaRPr lang="en-US" altLang="zh-CN" sz="3600" spc="0" dirty="0">
              <a:solidFill>
                <a:srgbClr val="F8F7EE"/>
              </a:solidFill>
              <a:latin typeface="汉仪中简黑简" panose="00020600040101010101" charset="-122"/>
              <a:ea typeface="汉仪中简黑简" panose="00020600040101010101" charset="-122"/>
              <a:cs typeface="+mn-ea"/>
              <a:sym typeface="+mn-ea"/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10394315" y="4048125"/>
            <a:ext cx="438150" cy="1590675"/>
          </a:xfrm>
          <a:prstGeom prst="roundRect">
            <a:avLst>
              <a:gd name="adj" fmla="val 50000"/>
            </a:avLst>
          </a:prstGeom>
          <a:solidFill>
            <a:srgbClr val="D2B39A">
              <a:alpha val="69000"/>
            </a:srgbClr>
          </a:solidFill>
          <a:ln>
            <a:solidFill>
              <a:srgbClr val="D2B3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4" name="圆角矩形 43"/>
          <p:cNvSpPr/>
          <p:nvPr/>
        </p:nvSpPr>
        <p:spPr>
          <a:xfrm>
            <a:off x="7023100" y="2439035"/>
            <a:ext cx="3714750" cy="3352800"/>
          </a:xfrm>
          <a:prstGeom prst="roundRect">
            <a:avLst/>
          </a:prstGeom>
          <a:solidFill>
            <a:srgbClr val="F8F7EE"/>
          </a:solidFill>
          <a:ln>
            <a:solidFill>
              <a:srgbClr val="D2B3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5" name="图片 44" descr="资源 4@4x-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2405" y="4841240"/>
            <a:ext cx="1287780" cy="1485900"/>
          </a:xfrm>
          <a:prstGeom prst="rect">
            <a:avLst/>
          </a:prstGeom>
        </p:spPr>
      </p:pic>
      <p:sp>
        <p:nvSpPr>
          <p:cNvPr id="46" name="文本框 45"/>
          <p:cNvSpPr txBox="1"/>
          <p:nvPr/>
        </p:nvSpPr>
        <p:spPr>
          <a:xfrm>
            <a:off x="7205980" y="2812415"/>
            <a:ext cx="341757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en-US" altLang="zh-CN" sz="2800" dirty="0">
                <a:solidFill>
                  <a:srgbClr val="954F3A"/>
                </a:solidFill>
                <a:latin typeface="黑体" charset="0"/>
                <a:ea typeface="黑体" charset="0"/>
                <a:cs typeface="+mn-lt"/>
                <a:sym typeface="+mn-ea"/>
              </a:rPr>
              <a:t>通过微信公众号上发布读书节活动通知、阅读推广文章等，增加活动知晓率。</a:t>
            </a:r>
            <a:endParaRPr lang="en-US" altLang="zh-CN" sz="2800" dirty="0">
              <a:solidFill>
                <a:srgbClr val="954F3A"/>
              </a:solidFill>
              <a:latin typeface="黑体" charset="0"/>
              <a:ea typeface="黑体" charset="0"/>
              <a:cs typeface="+mn-lt"/>
              <a:sym typeface="+mn-ea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6918325" y="2172335"/>
            <a:ext cx="762000" cy="762000"/>
          </a:xfrm>
          <a:prstGeom prst="ellipse">
            <a:avLst/>
          </a:prstGeom>
          <a:solidFill>
            <a:srgbClr val="954F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9" name="文本框 2"/>
          <p:cNvSpPr txBox="1"/>
          <p:nvPr/>
        </p:nvSpPr>
        <p:spPr>
          <a:xfrm>
            <a:off x="6929120" y="2186305"/>
            <a:ext cx="74168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defRPr sz="1500" b="1" spc="-15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禹卫书法行书简体" panose="02000603000000000000" pitchFamily="2" charset="-122"/>
                <a:ea typeface="禹卫书法行书简体" panose="02000603000000000000" pitchFamily="2" charset="-122"/>
              </a:defRPr>
            </a:lvl1pPr>
          </a:lstStyle>
          <a:p>
            <a:pPr lvl="0" algn="ctr">
              <a:buClrTx/>
              <a:buSzTx/>
              <a:buFontTx/>
            </a:pPr>
            <a:r>
              <a:rPr lang="en-US" altLang="zh-CN" sz="3600" spc="0" dirty="0">
                <a:solidFill>
                  <a:srgbClr val="F8F7EE"/>
                </a:solidFill>
                <a:latin typeface="汉仪中简黑简" panose="00020600040101010101" charset="-122"/>
                <a:ea typeface="汉仪中简黑简" panose="00020600040101010101" charset="-122"/>
                <a:cs typeface="+mn-ea"/>
                <a:sym typeface="+mn-ea"/>
              </a:rPr>
              <a:t>02</a:t>
            </a:r>
            <a:endParaRPr lang="en-US" altLang="zh-CN" sz="3600" spc="0" dirty="0">
              <a:solidFill>
                <a:srgbClr val="F8F7EE"/>
              </a:solidFill>
              <a:latin typeface="汉仪中简黑简" panose="00020600040101010101" charset="-122"/>
              <a:ea typeface="汉仪中简黑简" panose="00020600040101010101" charset="-122"/>
              <a:cs typeface="+mn-ea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D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20200429-103913-2166"/>
          <p:cNvPicPr>
            <a:picLocks noChangeAspect="1"/>
          </p:cNvPicPr>
          <p:nvPr/>
        </p:nvPicPr>
        <p:blipFill>
          <a:blip r:embed="rId1"/>
          <a:srcRect t="28218" b="28023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8" name="图片 7" descr="20200429-103913-747f"/>
          <p:cNvPicPr>
            <a:picLocks noChangeAspect="1"/>
          </p:cNvPicPr>
          <p:nvPr/>
        </p:nvPicPr>
        <p:blipFill>
          <a:blip r:embed="rId2"/>
          <a:srcRect t="4768" r="18466"/>
          <a:stretch>
            <a:fillRect/>
          </a:stretch>
        </p:blipFill>
        <p:spPr>
          <a:xfrm>
            <a:off x="3990340" y="0"/>
            <a:ext cx="8201025" cy="3551555"/>
          </a:xfrm>
          <a:prstGeom prst="rect">
            <a:avLst/>
          </a:prstGeom>
        </p:spPr>
      </p:pic>
      <p:pic>
        <p:nvPicPr>
          <p:cNvPr id="13" name="图片 12" descr="20200429-103913-d6a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7550" y="3314700"/>
            <a:ext cx="3204845" cy="320484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34670" y="425450"/>
            <a:ext cx="11124565" cy="6006465"/>
          </a:xfrm>
          <a:prstGeom prst="rect">
            <a:avLst/>
          </a:prstGeom>
          <a:solidFill>
            <a:schemeClr val="bg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15925" y="299085"/>
            <a:ext cx="11362055" cy="625983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1" name="图片 10" descr="20200429-103914-a7f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5965" y="5006340"/>
            <a:ext cx="1297305" cy="1209675"/>
          </a:xfrm>
          <a:prstGeom prst="rect">
            <a:avLst/>
          </a:prstGeom>
        </p:spPr>
      </p:pic>
      <p:sp>
        <p:nvSpPr>
          <p:cNvPr id="35" name="three-books_62451"/>
          <p:cNvSpPr>
            <a:spLocks noChangeAspect="1"/>
          </p:cNvSpPr>
          <p:nvPr/>
        </p:nvSpPr>
        <p:spPr bwMode="auto">
          <a:xfrm>
            <a:off x="5594657" y="2838883"/>
            <a:ext cx="609685" cy="549048"/>
          </a:xfrm>
          <a:custGeom>
            <a:avLst/>
            <a:gdLst>
              <a:gd name="connsiteX0" fmla="*/ 585451 w 609473"/>
              <a:gd name="connsiteY0" fmla="*/ 40071 h 548858"/>
              <a:gd name="connsiteX1" fmla="*/ 435759 w 609473"/>
              <a:gd name="connsiteY1" fmla="*/ 152383 h 548858"/>
              <a:gd name="connsiteX2" fmla="*/ 435759 w 609473"/>
              <a:gd name="connsiteY2" fmla="*/ 515560 h 548858"/>
              <a:gd name="connsiteX3" fmla="*/ 585451 w 609473"/>
              <a:gd name="connsiteY3" fmla="*/ 400144 h 548858"/>
              <a:gd name="connsiteX4" fmla="*/ 488514 w 609473"/>
              <a:gd name="connsiteY4" fmla="*/ 565 h 548858"/>
              <a:gd name="connsiteX5" fmla="*/ 493130 w 609473"/>
              <a:gd name="connsiteY5" fmla="*/ 1412 h 548858"/>
              <a:gd name="connsiteX6" fmla="*/ 507543 w 609473"/>
              <a:gd name="connsiteY6" fmla="*/ 23046 h 548858"/>
              <a:gd name="connsiteX7" fmla="*/ 605516 w 609473"/>
              <a:gd name="connsiteY7" fmla="*/ 1129 h 548858"/>
              <a:gd name="connsiteX8" fmla="*/ 609473 w 609473"/>
              <a:gd name="connsiteY8" fmla="*/ 4233 h 548858"/>
              <a:gd name="connsiteX9" fmla="*/ 609002 w 609473"/>
              <a:gd name="connsiteY9" fmla="*/ 413313 h 548858"/>
              <a:gd name="connsiteX10" fmla="*/ 607777 w 609473"/>
              <a:gd name="connsiteY10" fmla="*/ 415853 h 548858"/>
              <a:gd name="connsiteX11" fmla="*/ 434534 w 609473"/>
              <a:gd name="connsiteY11" fmla="*/ 547823 h 548858"/>
              <a:gd name="connsiteX12" fmla="*/ 434158 w 609473"/>
              <a:gd name="connsiteY12" fmla="*/ 547353 h 548858"/>
              <a:gd name="connsiteX13" fmla="*/ 432556 w 609473"/>
              <a:gd name="connsiteY13" fmla="*/ 548858 h 548858"/>
              <a:gd name="connsiteX14" fmla="*/ 312068 w 609473"/>
              <a:gd name="connsiteY14" fmla="*/ 548858 h 548858"/>
              <a:gd name="connsiteX15" fmla="*/ 308865 w 609473"/>
              <a:gd name="connsiteY15" fmla="*/ 545660 h 548858"/>
              <a:gd name="connsiteX16" fmla="*/ 308865 w 609473"/>
              <a:gd name="connsiteY16" fmla="*/ 145234 h 548858"/>
              <a:gd name="connsiteX17" fmla="*/ 310184 w 609473"/>
              <a:gd name="connsiteY17" fmla="*/ 142600 h 548858"/>
              <a:gd name="connsiteX18" fmla="*/ 443009 w 609473"/>
              <a:gd name="connsiteY18" fmla="*/ 0 h 548858"/>
              <a:gd name="connsiteX19" fmla="*/ 445690 w 609473"/>
              <a:gd name="connsiteY19" fmla="*/ 5786 h 548858"/>
              <a:gd name="connsiteX20" fmla="*/ 281202 w 609473"/>
              <a:gd name="connsiteY20" fmla="*/ 134286 h 548858"/>
              <a:gd name="connsiteX21" fmla="*/ 281202 w 609473"/>
              <a:gd name="connsiteY21" fmla="*/ 545612 h 548858"/>
              <a:gd name="connsiteX22" fmla="*/ 277886 w 609473"/>
              <a:gd name="connsiteY22" fmla="*/ 548858 h 548858"/>
              <a:gd name="connsiteX23" fmla="*/ 157431 w 609473"/>
              <a:gd name="connsiteY23" fmla="*/ 548858 h 548858"/>
              <a:gd name="connsiteX24" fmla="*/ 154185 w 609473"/>
              <a:gd name="connsiteY24" fmla="*/ 545612 h 548858"/>
              <a:gd name="connsiteX25" fmla="*/ 154185 w 609473"/>
              <a:gd name="connsiteY25" fmla="*/ 145224 h 548858"/>
              <a:gd name="connsiteX26" fmla="*/ 155526 w 609473"/>
              <a:gd name="connsiteY26" fmla="*/ 142542 h 548858"/>
              <a:gd name="connsiteX27" fmla="*/ 333915 w 609473"/>
              <a:gd name="connsiteY27" fmla="*/ 565 h 548858"/>
              <a:gd name="connsiteX28" fmla="*/ 338431 w 609473"/>
              <a:gd name="connsiteY28" fmla="*/ 1411 h 548858"/>
              <a:gd name="connsiteX29" fmla="*/ 352967 w 609473"/>
              <a:gd name="connsiteY29" fmla="*/ 23004 h 548858"/>
              <a:gd name="connsiteX30" fmla="*/ 288824 w 609473"/>
              <a:gd name="connsiteY30" fmla="*/ 0 h 548858"/>
              <a:gd name="connsiteX31" fmla="*/ 291435 w 609473"/>
              <a:gd name="connsiteY31" fmla="*/ 5786 h 548858"/>
              <a:gd name="connsiteX32" fmla="*/ 127018 w 609473"/>
              <a:gd name="connsiteY32" fmla="*/ 134286 h 548858"/>
              <a:gd name="connsiteX33" fmla="*/ 127018 w 609473"/>
              <a:gd name="connsiteY33" fmla="*/ 545612 h 548858"/>
              <a:gd name="connsiteX34" fmla="*/ 123701 w 609473"/>
              <a:gd name="connsiteY34" fmla="*/ 548858 h 548858"/>
              <a:gd name="connsiteX35" fmla="*/ 3175 w 609473"/>
              <a:gd name="connsiteY35" fmla="*/ 548858 h 548858"/>
              <a:gd name="connsiteX36" fmla="*/ 0 w 609473"/>
              <a:gd name="connsiteY36" fmla="*/ 545612 h 548858"/>
              <a:gd name="connsiteX37" fmla="*/ 0 w 609473"/>
              <a:gd name="connsiteY37" fmla="*/ 132663 h 548858"/>
              <a:gd name="connsiteX38" fmla="*/ 1341 w 609473"/>
              <a:gd name="connsiteY38" fmla="*/ 130052 h 548858"/>
              <a:gd name="connsiteX39" fmla="*/ 179730 w 609473"/>
              <a:gd name="connsiteY39" fmla="*/ 565 h 548858"/>
              <a:gd name="connsiteX40" fmla="*/ 184246 w 609473"/>
              <a:gd name="connsiteY40" fmla="*/ 1411 h 548858"/>
              <a:gd name="connsiteX41" fmla="*/ 198783 w 609473"/>
              <a:gd name="connsiteY41" fmla="*/ 23004 h 548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09473" h="548858">
                <a:moveTo>
                  <a:pt x="585451" y="40071"/>
                </a:moveTo>
                <a:lnTo>
                  <a:pt x="435759" y="152383"/>
                </a:lnTo>
                <a:lnTo>
                  <a:pt x="435759" y="515560"/>
                </a:lnTo>
                <a:lnTo>
                  <a:pt x="585451" y="400144"/>
                </a:lnTo>
                <a:close/>
                <a:moveTo>
                  <a:pt x="488514" y="565"/>
                </a:moveTo>
                <a:lnTo>
                  <a:pt x="493130" y="1412"/>
                </a:lnTo>
                <a:lnTo>
                  <a:pt x="507543" y="23046"/>
                </a:lnTo>
                <a:lnTo>
                  <a:pt x="605516" y="1129"/>
                </a:lnTo>
                <a:lnTo>
                  <a:pt x="609473" y="4233"/>
                </a:lnTo>
                <a:lnTo>
                  <a:pt x="609002" y="413313"/>
                </a:lnTo>
                <a:lnTo>
                  <a:pt x="607777" y="415853"/>
                </a:lnTo>
                <a:lnTo>
                  <a:pt x="434534" y="547823"/>
                </a:lnTo>
                <a:lnTo>
                  <a:pt x="434158" y="547353"/>
                </a:lnTo>
                <a:lnTo>
                  <a:pt x="432556" y="548858"/>
                </a:lnTo>
                <a:lnTo>
                  <a:pt x="312068" y="548858"/>
                </a:lnTo>
                <a:lnTo>
                  <a:pt x="308865" y="545660"/>
                </a:lnTo>
                <a:lnTo>
                  <a:pt x="308865" y="145234"/>
                </a:lnTo>
                <a:lnTo>
                  <a:pt x="310184" y="142600"/>
                </a:lnTo>
                <a:close/>
                <a:moveTo>
                  <a:pt x="443009" y="0"/>
                </a:moveTo>
                <a:lnTo>
                  <a:pt x="445690" y="5786"/>
                </a:lnTo>
                <a:lnTo>
                  <a:pt x="281202" y="134286"/>
                </a:lnTo>
                <a:lnTo>
                  <a:pt x="281202" y="545612"/>
                </a:lnTo>
                <a:lnTo>
                  <a:pt x="277886" y="548858"/>
                </a:lnTo>
                <a:lnTo>
                  <a:pt x="157431" y="548858"/>
                </a:lnTo>
                <a:lnTo>
                  <a:pt x="154185" y="545612"/>
                </a:lnTo>
                <a:lnTo>
                  <a:pt x="154185" y="145224"/>
                </a:lnTo>
                <a:lnTo>
                  <a:pt x="155526" y="142542"/>
                </a:lnTo>
                <a:lnTo>
                  <a:pt x="333915" y="565"/>
                </a:lnTo>
                <a:lnTo>
                  <a:pt x="338431" y="1411"/>
                </a:lnTo>
                <a:lnTo>
                  <a:pt x="352967" y="23004"/>
                </a:lnTo>
                <a:close/>
                <a:moveTo>
                  <a:pt x="288824" y="0"/>
                </a:moveTo>
                <a:lnTo>
                  <a:pt x="291435" y="5786"/>
                </a:lnTo>
                <a:lnTo>
                  <a:pt x="127018" y="134286"/>
                </a:lnTo>
                <a:lnTo>
                  <a:pt x="127018" y="545612"/>
                </a:lnTo>
                <a:lnTo>
                  <a:pt x="123701" y="548858"/>
                </a:lnTo>
                <a:lnTo>
                  <a:pt x="3175" y="548858"/>
                </a:lnTo>
                <a:lnTo>
                  <a:pt x="0" y="545612"/>
                </a:lnTo>
                <a:lnTo>
                  <a:pt x="0" y="132663"/>
                </a:lnTo>
                <a:lnTo>
                  <a:pt x="1341" y="130052"/>
                </a:lnTo>
                <a:lnTo>
                  <a:pt x="179730" y="565"/>
                </a:lnTo>
                <a:lnTo>
                  <a:pt x="184246" y="1411"/>
                </a:lnTo>
                <a:lnTo>
                  <a:pt x="198783" y="230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pic>
        <p:nvPicPr>
          <p:cNvPr id="17" name="图片 16" descr="资源 10@4x-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925" y="492760"/>
            <a:ext cx="311785" cy="28003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27710" y="321310"/>
            <a:ext cx="75831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dirty="0">
                <a:solidFill>
                  <a:srgbClr val="A15F32"/>
                </a:solidFill>
                <a:latin typeface="汉仪颜楷W" panose="00020600040101010101" charset="-122"/>
                <a:ea typeface="汉仪颜楷W" panose="00020600040101010101" charset="-122"/>
              </a:rPr>
              <a:t>第二阶段：开展系列活动（5-8月）</a:t>
            </a:r>
            <a:endParaRPr lang="zh-CN" altLang="en-US" sz="3600" dirty="0">
              <a:solidFill>
                <a:srgbClr val="A15F32"/>
              </a:solidFill>
              <a:latin typeface="汉仪颜楷W" panose="00020600040101010101" charset="-122"/>
              <a:ea typeface="汉仪颜楷W" panose="00020600040101010101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1206500" y="6696710"/>
            <a:ext cx="10096500" cy="0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97000">
                  <a:srgbClr val="954F3A">
                    <a:alpha val="57000"/>
                  </a:srgbClr>
                </a:gs>
              </a:gsLst>
              <a:lin ang="2112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/>
          <p:cNvGrpSpPr/>
          <p:nvPr/>
        </p:nvGrpSpPr>
        <p:grpSpPr>
          <a:xfrm>
            <a:off x="857885" y="966470"/>
            <a:ext cx="2814320" cy="608330"/>
            <a:chOff x="1531" y="2898"/>
            <a:chExt cx="4432" cy="958"/>
          </a:xfrm>
        </p:grpSpPr>
        <p:sp>
          <p:nvSpPr>
            <p:cNvPr id="5" name="íšliḓé"/>
            <p:cNvSpPr/>
            <p:nvPr/>
          </p:nvSpPr>
          <p:spPr>
            <a:xfrm>
              <a:off x="1531" y="2898"/>
              <a:ext cx="849" cy="849"/>
            </a:xfrm>
            <a:prstGeom prst="ellipse">
              <a:avLst/>
            </a:prstGeom>
            <a:solidFill>
              <a:srgbClr val="8194B7"/>
            </a:solidFill>
            <a:ln w="57150" cap="flat" cmpd="sng" algn="ctr">
              <a:noFill/>
              <a:prstDash val="solid"/>
              <a:miter lim="800000"/>
            </a:ln>
            <a:effectLst/>
          </p:spPr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1659" y="2932"/>
              <a:ext cx="4305" cy="925"/>
              <a:chOff x="6653" y="2955"/>
              <a:chExt cx="4305" cy="925"/>
            </a:xfrm>
          </p:grpSpPr>
          <p:sp>
            <p:nvSpPr>
              <p:cNvPr id="6" name="文本框 5"/>
              <p:cNvSpPr txBox="1"/>
              <p:nvPr/>
            </p:nvSpPr>
            <p:spPr>
              <a:xfrm>
                <a:off x="7464" y="2962"/>
                <a:ext cx="3494" cy="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3200"/>
                  <a:t>好书分享</a:t>
                </a:r>
                <a:endParaRPr lang="zh-CN" altLang="en-US" sz="3200"/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6653" y="2955"/>
                <a:ext cx="961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400" b="1">
                    <a:solidFill>
                      <a:schemeClr val="bg1"/>
                    </a:solidFill>
                    <a:latin typeface="黑体" charset="0"/>
                    <a:ea typeface="黑体" charset="0"/>
                  </a:rPr>
                  <a:t>1</a:t>
                </a:r>
                <a:endParaRPr lang="en-US" altLang="zh-CN" sz="2400" b="1">
                  <a:solidFill>
                    <a:schemeClr val="bg1"/>
                  </a:solidFill>
                  <a:latin typeface="黑体" charset="0"/>
                  <a:ea typeface="黑体" charset="0"/>
                </a:endParaRPr>
              </a:p>
            </p:txBody>
          </p:sp>
        </p:grpSp>
      </p:grpSp>
      <p:sp>
        <p:nvSpPr>
          <p:cNvPr id="100" name="文本框 99"/>
          <p:cNvSpPr txBox="1"/>
          <p:nvPr/>
        </p:nvSpPr>
        <p:spPr>
          <a:xfrm>
            <a:off x="2164715" y="1642110"/>
            <a:ext cx="614616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indent="934085" algn="l"/>
            <a:r>
              <a:rPr lang="zh-CN" sz="2800" b="1">
                <a:latin typeface="Calibri" panose="020F0502020204030204" charset="0"/>
                <a:cs typeface="宋体" charset="0"/>
              </a:rPr>
              <a:t>“影响我的一本书”专栏安排表</a:t>
            </a:r>
            <a:endParaRPr lang="zh-CN" altLang="en-US" sz="2800" b="1">
              <a:latin typeface="Calibri" panose="020F0502020204030204" charset="0"/>
              <a:cs typeface="宋体" charset="0"/>
            </a:endParaRPr>
          </a:p>
        </p:txBody>
      </p:sp>
      <p:graphicFrame>
        <p:nvGraphicFramePr>
          <p:cNvPr id="18" name="表格 17"/>
          <p:cNvGraphicFramePr/>
          <p:nvPr>
            <p:custDataLst>
              <p:tags r:id="rId6"/>
            </p:custDataLst>
          </p:nvPr>
        </p:nvGraphicFramePr>
        <p:xfrm>
          <a:off x="1205865" y="2265045"/>
          <a:ext cx="9575165" cy="380365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511300"/>
                <a:gridCol w="1398270"/>
                <a:gridCol w="2094865"/>
                <a:gridCol w="2285365"/>
                <a:gridCol w="2285365"/>
              </a:tblGrid>
              <a:tr h="38036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/>
                        <a:t>交稿时间</a:t>
                      </a:r>
                      <a:endParaRPr lang="en-US" altLang="en-US" sz="200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/>
                        <a:t>责任部门</a:t>
                      </a:r>
                      <a:endParaRPr lang="en-US" altLang="en-US" sz="200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/>
                        <a:t>推荐人</a:t>
                      </a:r>
                      <a:endParaRPr lang="en-US" altLang="en-US" sz="200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/>
                        <a:t>责任人</a:t>
                      </a:r>
                      <a:endParaRPr lang="en-US" altLang="en-US" sz="200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/>
                        <a:t>微信推送时间</a:t>
                      </a:r>
                      <a:endParaRPr lang="en-US" altLang="en-US" sz="2000"/>
                    </a:p>
                  </a:txBody>
                  <a:tcPr marL="68580" marR="68580" marT="0" marB="0" vert="horz" anchor="t" anchorCtr="0"/>
                </a:tc>
              </a:tr>
              <a:tr h="38036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/>
                        <a:t>5月18日</a:t>
                      </a:r>
                      <a:endParaRPr lang="en-US" altLang="en-US" sz="200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/>
                        <a:t>数学组</a:t>
                      </a:r>
                      <a:endParaRPr lang="en-US" altLang="en-US" sz="200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/>
                        <a:t>数学教师</a:t>
                      </a:r>
                      <a:endParaRPr lang="en-US" altLang="en-US" sz="200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/>
                        <a:t>李羚</a:t>
                      </a:r>
                      <a:endParaRPr lang="en-US" altLang="en-US" sz="200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/>
                        <a:t>5月19日</a:t>
                      </a:r>
                      <a:endParaRPr lang="en-US" altLang="en-US" sz="2000"/>
                    </a:p>
                  </a:txBody>
                  <a:tcPr marL="68580" marR="68580" marT="0" marB="0" vert="horz" anchor="t" anchorCtr="0"/>
                </a:tc>
              </a:tr>
              <a:tr h="38036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/>
                        <a:t>5月25日</a:t>
                      </a:r>
                      <a:endParaRPr lang="en-US" altLang="en-US" sz="200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/>
                        <a:t>五年级组</a:t>
                      </a:r>
                      <a:endParaRPr lang="en-US" altLang="en-US" sz="200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/>
                        <a:t>五年级学生</a:t>
                      </a:r>
                      <a:endParaRPr lang="en-US" altLang="en-US" sz="200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/>
                        <a:t>秦文英、吴宏露</a:t>
                      </a:r>
                      <a:endParaRPr lang="en-US" altLang="en-US" sz="200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/>
                        <a:t>5月26日</a:t>
                      </a:r>
                      <a:endParaRPr lang="en-US" altLang="en-US" sz="2000"/>
                    </a:p>
                  </a:txBody>
                  <a:tcPr marL="68580" marR="68580" marT="0" marB="0" vert="horz" anchor="t" anchorCtr="0"/>
                </a:tc>
              </a:tr>
              <a:tr h="38036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/>
                        <a:t>6月1日</a:t>
                      </a:r>
                      <a:endParaRPr lang="en-US" altLang="en-US" sz="200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/>
                        <a:t>语文组</a:t>
                      </a:r>
                      <a:endParaRPr lang="en-US" altLang="en-US" sz="200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/>
                        <a:t>语文教师</a:t>
                      </a:r>
                      <a:endParaRPr lang="en-US" altLang="en-US" sz="200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/>
                        <a:t>潘虹</a:t>
                      </a:r>
                      <a:endParaRPr lang="en-US" altLang="en-US" sz="200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/>
                        <a:t>6月2日</a:t>
                      </a:r>
                      <a:endParaRPr lang="en-US" altLang="en-US" sz="2000"/>
                    </a:p>
                  </a:txBody>
                  <a:tcPr marL="68580" marR="68580" marT="0" marB="0" vert="horz" anchor="t" anchorCtr="0"/>
                </a:tc>
              </a:tr>
              <a:tr h="38036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/>
                        <a:t>6月7日</a:t>
                      </a:r>
                      <a:endParaRPr lang="en-US" altLang="en-US" sz="200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/>
                        <a:t>四年级组</a:t>
                      </a:r>
                      <a:endParaRPr lang="en-US" altLang="en-US" sz="200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/>
                        <a:t>四年级学生</a:t>
                      </a:r>
                      <a:endParaRPr lang="en-US" altLang="en-US" sz="200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/>
                        <a:t>徐佩、王婷</a:t>
                      </a:r>
                      <a:endParaRPr lang="en-US" altLang="en-US" sz="200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/>
                        <a:t>6月8日</a:t>
                      </a:r>
                      <a:endParaRPr lang="en-US" altLang="en-US" sz="2000"/>
                    </a:p>
                  </a:txBody>
                  <a:tcPr marL="68580" marR="68580" marT="0" marB="0" vert="horz" anchor="t" anchorCtr="0"/>
                </a:tc>
              </a:tr>
              <a:tr h="38036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/>
                        <a:t>6月15日</a:t>
                      </a:r>
                      <a:endParaRPr lang="en-US" altLang="en-US" sz="200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/>
                        <a:t>英语组</a:t>
                      </a:r>
                      <a:endParaRPr lang="en-US" altLang="en-US" sz="200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/>
                        <a:t>英语教师</a:t>
                      </a:r>
                      <a:endParaRPr lang="en-US" altLang="en-US" sz="200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/>
                        <a:t>王丽</a:t>
                      </a:r>
                      <a:endParaRPr lang="en-US" altLang="en-US" sz="200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/>
                        <a:t>6月16日</a:t>
                      </a:r>
                      <a:endParaRPr lang="en-US" altLang="en-US" sz="2000"/>
                    </a:p>
                  </a:txBody>
                  <a:tcPr marL="68580" marR="68580" marT="0" marB="0" vert="horz" anchor="t" anchorCtr="0"/>
                </a:tc>
              </a:tr>
              <a:tr h="38036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/>
                        <a:t>6月22日</a:t>
                      </a:r>
                      <a:endParaRPr lang="en-US" altLang="en-US" sz="200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/>
                        <a:t>术科组</a:t>
                      </a:r>
                      <a:endParaRPr lang="en-US" altLang="en-US" sz="200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/>
                        <a:t>术科教师</a:t>
                      </a:r>
                      <a:endParaRPr lang="en-US" altLang="en-US" sz="200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/>
                        <a:t>顾海燕</a:t>
                      </a:r>
                      <a:endParaRPr lang="en-US" altLang="en-US" sz="200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/>
                        <a:t>6月23日</a:t>
                      </a:r>
                      <a:endParaRPr lang="en-US" altLang="en-US" sz="2000"/>
                    </a:p>
                  </a:txBody>
                  <a:tcPr marL="68580" marR="68580" marT="0" marB="0" vert="horz" anchor="t" anchorCtr="0"/>
                </a:tc>
              </a:tr>
              <a:tr h="38036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/>
                        <a:t>6月22日</a:t>
                      </a:r>
                      <a:endParaRPr lang="en-US" altLang="en-US" sz="200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/>
                        <a:t>三年级组</a:t>
                      </a:r>
                      <a:endParaRPr lang="en-US" altLang="en-US" sz="200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/>
                        <a:t>三年级学生</a:t>
                      </a:r>
                      <a:endParaRPr lang="en-US" altLang="en-US" sz="200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/>
                        <a:t>郭桃琴、王翔</a:t>
                      </a:r>
                      <a:endParaRPr lang="en-US" altLang="en-US" sz="200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/>
                        <a:t>6月29日</a:t>
                      </a:r>
                      <a:endParaRPr lang="en-US" altLang="en-US" sz="2000"/>
                    </a:p>
                  </a:txBody>
                  <a:tcPr marL="68580" marR="68580" marT="0" marB="0" vert="horz" anchor="t" anchorCtr="0"/>
                </a:tc>
              </a:tr>
              <a:tr h="38036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/>
                        <a:t>6月22日</a:t>
                      </a:r>
                      <a:endParaRPr lang="en-US" altLang="en-US" sz="200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/>
                        <a:t>二年级组</a:t>
                      </a:r>
                      <a:endParaRPr lang="en-US" altLang="en-US" sz="200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/>
                        <a:t>二年级学生</a:t>
                      </a:r>
                      <a:endParaRPr lang="en-US" altLang="en-US" sz="200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/>
                        <a:t>王静、杜丹</a:t>
                      </a:r>
                      <a:endParaRPr lang="en-US" altLang="en-US" sz="200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/>
                        <a:t>7月7日</a:t>
                      </a:r>
                      <a:endParaRPr lang="en-US" altLang="en-US" sz="2000"/>
                    </a:p>
                  </a:txBody>
                  <a:tcPr marL="68580" marR="68580" marT="0" marB="0" vert="horz" anchor="t" anchorCtr="0"/>
                </a:tc>
              </a:tr>
              <a:tr h="38036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/>
                        <a:t>6月22日</a:t>
                      </a:r>
                      <a:endParaRPr lang="en-US" altLang="en-US" sz="200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/>
                        <a:t>一年级组</a:t>
                      </a:r>
                      <a:endParaRPr lang="en-US" altLang="en-US" sz="200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/>
                        <a:t>一年级学生</a:t>
                      </a:r>
                      <a:endParaRPr lang="en-US" altLang="en-US" sz="200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/>
                        <a:t>顾丽娜、刘娟</a:t>
                      </a:r>
                      <a:endParaRPr lang="en-US" altLang="en-US" sz="200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/>
                        <a:t>7月14日</a:t>
                      </a:r>
                      <a:endParaRPr lang="en-US" altLang="en-US" sz="2000"/>
                    </a:p>
                  </a:txBody>
                  <a:tcPr marL="68580" marR="68580" marT="0" marB="0" vert="horz" anchor="t" anchorCtr="0"/>
                </a:tc>
              </a:tr>
            </a:tbl>
          </a:graphicData>
        </a:graphic>
      </p:graphicFrame>
      <p:sp>
        <p:nvSpPr>
          <p:cNvPr id="21" name="文本框 20"/>
          <p:cNvSpPr txBox="1"/>
          <p:nvPr/>
        </p:nvSpPr>
        <p:spPr>
          <a:xfrm>
            <a:off x="3459480" y="1019175"/>
            <a:ext cx="65030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FF0000"/>
                </a:solidFill>
              </a:rPr>
              <a:t>参加对象：全体教师、一至五年级学生</a:t>
            </a:r>
            <a:endParaRPr lang="zh-CN" altLang="en-US" sz="2800">
              <a:solidFill>
                <a:srgbClr val="FF0000"/>
              </a:solidFill>
            </a:endParaRPr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100" grpId="0"/>
      <p:bldP spid="10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D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20200429-103913-2166"/>
          <p:cNvPicPr>
            <a:picLocks noChangeAspect="1"/>
          </p:cNvPicPr>
          <p:nvPr/>
        </p:nvPicPr>
        <p:blipFill>
          <a:blip r:embed="rId1"/>
          <a:srcRect t="28218" b="28023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8" name="图片 7" descr="20200429-103913-747f"/>
          <p:cNvPicPr>
            <a:picLocks noChangeAspect="1"/>
          </p:cNvPicPr>
          <p:nvPr/>
        </p:nvPicPr>
        <p:blipFill>
          <a:blip r:embed="rId2"/>
          <a:srcRect t="4768" r="18466"/>
          <a:stretch>
            <a:fillRect/>
          </a:stretch>
        </p:blipFill>
        <p:spPr>
          <a:xfrm>
            <a:off x="3990340" y="0"/>
            <a:ext cx="8201025" cy="3551555"/>
          </a:xfrm>
          <a:prstGeom prst="rect">
            <a:avLst/>
          </a:prstGeom>
        </p:spPr>
      </p:pic>
      <p:pic>
        <p:nvPicPr>
          <p:cNvPr id="13" name="图片 12" descr="20200429-103913-d6a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7550" y="3314700"/>
            <a:ext cx="3204845" cy="320484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34670" y="425450"/>
            <a:ext cx="11124565" cy="6006465"/>
          </a:xfrm>
          <a:prstGeom prst="rect">
            <a:avLst/>
          </a:prstGeom>
          <a:solidFill>
            <a:schemeClr val="bg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15925" y="299085"/>
            <a:ext cx="11362055" cy="625983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1" name="图片 10" descr="20200429-103914-a7f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5965" y="5006340"/>
            <a:ext cx="1297305" cy="1209675"/>
          </a:xfrm>
          <a:prstGeom prst="rect">
            <a:avLst/>
          </a:prstGeom>
        </p:spPr>
      </p:pic>
      <p:sp>
        <p:nvSpPr>
          <p:cNvPr id="35" name="three-books_62451"/>
          <p:cNvSpPr>
            <a:spLocks noChangeAspect="1"/>
          </p:cNvSpPr>
          <p:nvPr/>
        </p:nvSpPr>
        <p:spPr bwMode="auto">
          <a:xfrm>
            <a:off x="5594657" y="2838883"/>
            <a:ext cx="609685" cy="549048"/>
          </a:xfrm>
          <a:custGeom>
            <a:avLst/>
            <a:gdLst>
              <a:gd name="connsiteX0" fmla="*/ 585451 w 609473"/>
              <a:gd name="connsiteY0" fmla="*/ 40071 h 548858"/>
              <a:gd name="connsiteX1" fmla="*/ 435759 w 609473"/>
              <a:gd name="connsiteY1" fmla="*/ 152383 h 548858"/>
              <a:gd name="connsiteX2" fmla="*/ 435759 w 609473"/>
              <a:gd name="connsiteY2" fmla="*/ 515560 h 548858"/>
              <a:gd name="connsiteX3" fmla="*/ 585451 w 609473"/>
              <a:gd name="connsiteY3" fmla="*/ 400144 h 548858"/>
              <a:gd name="connsiteX4" fmla="*/ 488514 w 609473"/>
              <a:gd name="connsiteY4" fmla="*/ 565 h 548858"/>
              <a:gd name="connsiteX5" fmla="*/ 493130 w 609473"/>
              <a:gd name="connsiteY5" fmla="*/ 1412 h 548858"/>
              <a:gd name="connsiteX6" fmla="*/ 507543 w 609473"/>
              <a:gd name="connsiteY6" fmla="*/ 23046 h 548858"/>
              <a:gd name="connsiteX7" fmla="*/ 605516 w 609473"/>
              <a:gd name="connsiteY7" fmla="*/ 1129 h 548858"/>
              <a:gd name="connsiteX8" fmla="*/ 609473 w 609473"/>
              <a:gd name="connsiteY8" fmla="*/ 4233 h 548858"/>
              <a:gd name="connsiteX9" fmla="*/ 609002 w 609473"/>
              <a:gd name="connsiteY9" fmla="*/ 413313 h 548858"/>
              <a:gd name="connsiteX10" fmla="*/ 607777 w 609473"/>
              <a:gd name="connsiteY10" fmla="*/ 415853 h 548858"/>
              <a:gd name="connsiteX11" fmla="*/ 434534 w 609473"/>
              <a:gd name="connsiteY11" fmla="*/ 547823 h 548858"/>
              <a:gd name="connsiteX12" fmla="*/ 434158 w 609473"/>
              <a:gd name="connsiteY12" fmla="*/ 547353 h 548858"/>
              <a:gd name="connsiteX13" fmla="*/ 432556 w 609473"/>
              <a:gd name="connsiteY13" fmla="*/ 548858 h 548858"/>
              <a:gd name="connsiteX14" fmla="*/ 312068 w 609473"/>
              <a:gd name="connsiteY14" fmla="*/ 548858 h 548858"/>
              <a:gd name="connsiteX15" fmla="*/ 308865 w 609473"/>
              <a:gd name="connsiteY15" fmla="*/ 545660 h 548858"/>
              <a:gd name="connsiteX16" fmla="*/ 308865 w 609473"/>
              <a:gd name="connsiteY16" fmla="*/ 145234 h 548858"/>
              <a:gd name="connsiteX17" fmla="*/ 310184 w 609473"/>
              <a:gd name="connsiteY17" fmla="*/ 142600 h 548858"/>
              <a:gd name="connsiteX18" fmla="*/ 443009 w 609473"/>
              <a:gd name="connsiteY18" fmla="*/ 0 h 548858"/>
              <a:gd name="connsiteX19" fmla="*/ 445690 w 609473"/>
              <a:gd name="connsiteY19" fmla="*/ 5786 h 548858"/>
              <a:gd name="connsiteX20" fmla="*/ 281202 w 609473"/>
              <a:gd name="connsiteY20" fmla="*/ 134286 h 548858"/>
              <a:gd name="connsiteX21" fmla="*/ 281202 w 609473"/>
              <a:gd name="connsiteY21" fmla="*/ 545612 h 548858"/>
              <a:gd name="connsiteX22" fmla="*/ 277886 w 609473"/>
              <a:gd name="connsiteY22" fmla="*/ 548858 h 548858"/>
              <a:gd name="connsiteX23" fmla="*/ 157431 w 609473"/>
              <a:gd name="connsiteY23" fmla="*/ 548858 h 548858"/>
              <a:gd name="connsiteX24" fmla="*/ 154185 w 609473"/>
              <a:gd name="connsiteY24" fmla="*/ 545612 h 548858"/>
              <a:gd name="connsiteX25" fmla="*/ 154185 w 609473"/>
              <a:gd name="connsiteY25" fmla="*/ 145224 h 548858"/>
              <a:gd name="connsiteX26" fmla="*/ 155526 w 609473"/>
              <a:gd name="connsiteY26" fmla="*/ 142542 h 548858"/>
              <a:gd name="connsiteX27" fmla="*/ 333915 w 609473"/>
              <a:gd name="connsiteY27" fmla="*/ 565 h 548858"/>
              <a:gd name="connsiteX28" fmla="*/ 338431 w 609473"/>
              <a:gd name="connsiteY28" fmla="*/ 1411 h 548858"/>
              <a:gd name="connsiteX29" fmla="*/ 352967 w 609473"/>
              <a:gd name="connsiteY29" fmla="*/ 23004 h 548858"/>
              <a:gd name="connsiteX30" fmla="*/ 288824 w 609473"/>
              <a:gd name="connsiteY30" fmla="*/ 0 h 548858"/>
              <a:gd name="connsiteX31" fmla="*/ 291435 w 609473"/>
              <a:gd name="connsiteY31" fmla="*/ 5786 h 548858"/>
              <a:gd name="connsiteX32" fmla="*/ 127018 w 609473"/>
              <a:gd name="connsiteY32" fmla="*/ 134286 h 548858"/>
              <a:gd name="connsiteX33" fmla="*/ 127018 w 609473"/>
              <a:gd name="connsiteY33" fmla="*/ 545612 h 548858"/>
              <a:gd name="connsiteX34" fmla="*/ 123701 w 609473"/>
              <a:gd name="connsiteY34" fmla="*/ 548858 h 548858"/>
              <a:gd name="connsiteX35" fmla="*/ 3175 w 609473"/>
              <a:gd name="connsiteY35" fmla="*/ 548858 h 548858"/>
              <a:gd name="connsiteX36" fmla="*/ 0 w 609473"/>
              <a:gd name="connsiteY36" fmla="*/ 545612 h 548858"/>
              <a:gd name="connsiteX37" fmla="*/ 0 w 609473"/>
              <a:gd name="connsiteY37" fmla="*/ 132663 h 548858"/>
              <a:gd name="connsiteX38" fmla="*/ 1341 w 609473"/>
              <a:gd name="connsiteY38" fmla="*/ 130052 h 548858"/>
              <a:gd name="connsiteX39" fmla="*/ 179730 w 609473"/>
              <a:gd name="connsiteY39" fmla="*/ 565 h 548858"/>
              <a:gd name="connsiteX40" fmla="*/ 184246 w 609473"/>
              <a:gd name="connsiteY40" fmla="*/ 1411 h 548858"/>
              <a:gd name="connsiteX41" fmla="*/ 198783 w 609473"/>
              <a:gd name="connsiteY41" fmla="*/ 23004 h 548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09473" h="548858">
                <a:moveTo>
                  <a:pt x="585451" y="40071"/>
                </a:moveTo>
                <a:lnTo>
                  <a:pt x="435759" y="152383"/>
                </a:lnTo>
                <a:lnTo>
                  <a:pt x="435759" y="515560"/>
                </a:lnTo>
                <a:lnTo>
                  <a:pt x="585451" y="400144"/>
                </a:lnTo>
                <a:close/>
                <a:moveTo>
                  <a:pt x="488514" y="565"/>
                </a:moveTo>
                <a:lnTo>
                  <a:pt x="493130" y="1412"/>
                </a:lnTo>
                <a:lnTo>
                  <a:pt x="507543" y="23046"/>
                </a:lnTo>
                <a:lnTo>
                  <a:pt x="605516" y="1129"/>
                </a:lnTo>
                <a:lnTo>
                  <a:pt x="609473" y="4233"/>
                </a:lnTo>
                <a:lnTo>
                  <a:pt x="609002" y="413313"/>
                </a:lnTo>
                <a:lnTo>
                  <a:pt x="607777" y="415853"/>
                </a:lnTo>
                <a:lnTo>
                  <a:pt x="434534" y="547823"/>
                </a:lnTo>
                <a:lnTo>
                  <a:pt x="434158" y="547353"/>
                </a:lnTo>
                <a:lnTo>
                  <a:pt x="432556" y="548858"/>
                </a:lnTo>
                <a:lnTo>
                  <a:pt x="312068" y="548858"/>
                </a:lnTo>
                <a:lnTo>
                  <a:pt x="308865" y="545660"/>
                </a:lnTo>
                <a:lnTo>
                  <a:pt x="308865" y="145234"/>
                </a:lnTo>
                <a:lnTo>
                  <a:pt x="310184" y="142600"/>
                </a:lnTo>
                <a:close/>
                <a:moveTo>
                  <a:pt x="443009" y="0"/>
                </a:moveTo>
                <a:lnTo>
                  <a:pt x="445690" y="5786"/>
                </a:lnTo>
                <a:lnTo>
                  <a:pt x="281202" y="134286"/>
                </a:lnTo>
                <a:lnTo>
                  <a:pt x="281202" y="545612"/>
                </a:lnTo>
                <a:lnTo>
                  <a:pt x="277886" y="548858"/>
                </a:lnTo>
                <a:lnTo>
                  <a:pt x="157431" y="548858"/>
                </a:lnTo>
                <a:lnTo>
                  <a:pt x="154185" y="545612"/>
                </a:lnTo>
                <a:lnTo>
                  <a:pt x="154185" y="145224"/>
                </a:lnTo>
                <a:lnTo>
                  <a:pt x="155526" y="142542"/>
                </a:lnTo>
                <a:lnTo>
                  <a:pt x="333915" y="565"/>
                </a:lnTo>
                <a:lnTo>
                  <a:pt x="338431" y="1411"/>
                </a:lnTo>
                <a:lnTo>
                  <a:pt x="352967" y="23004"/>
                </a:lnTo>
                <a:close/>
                <a:moveTo>
                  <a:pt x="288824" y="0"/>
                </a:moveTo>
                <a:lnTo>
                  <a:pt x="291435" y="5786"/>
                </a:lnTo>
                <a:lnTo>
                  <a:pt x="127018" y="134286"/>
                </a:lnTo>
                <a:lnTo>
                  <a:pt x="127018" y="545612"/>
                </a:lnTo>
                <a:lnTo>
                  <a:pt x="123701" y="548858"/>
                </a:lnTo>
                <a:lnTo>
                  <a:pt x="3175" y="548858"/>
                </a:lnTo>
                <a:lnTo>
                  <a:pt x="0" y="545612"/>
                </a:lnTo>
                <a:lnTo>
                  <a:pt x="0" y="132663"/>
                </a:lnTo>
                <a:lnTo>
                  <a:pt x="1341" y="130052"/>
                </a:lnTo>
                <a:lnTo>
                  <a:pt x="179730" y="565"/>
                </a:lnTo>
                <a:lnTo>
                  <a:pt x="184246" y="1411"/>
                </a:lnTo>
                <a:lnTo>
                  <a:pt x="198783" y="230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pic>
        <p:nvPicPr>
          <p:cNvPr id="17" name="图片 16" descr="资源 10@4x-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670" y="568960"/>
            <a:ext cx="311785" cy="28003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846455" y="397510"/>
            <a:ext cx="75831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dirty="0">
                <a:solidFill>
                  <a:srgbClr val="A15F32"/>
                </a:solidFill>
                <a:latin typeface="汉仪颜楷W" panose="00020600040101010101" charset="-122"/>
                <a:ea typeface="汉仪颜楷W" panose="00020600040101010101" charset="-122"/>
              </a:rPr>
              <a:t>第二阶段：开展系列活动（5-8月）</a:t>
            </a:r>
            <a:endParaRPr lang="zh-CN" altLang="en-US" sz="3600" dirty="0">
              <a:solidFill>
                <a:srgbClr val="A15F32"/>
              </a:solidFill>
              <a:latin typeface="汉仪颜楷W" panose="00020600040101010101" charset="-122"/>
              <a:ea typeface="汉仪颜楷W" panose="00020600040101010101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1206500" y="6696710"/>
            <a:ext cx="10096500" cy="0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97000">
                  <a:srgbClr val="954F3A">
                    <a:alpha val="57000"/>
                  </a:srgbClr>
                </a:gs>
              </a:gsLst>
              <a:lin ang="2112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/>
        </p:nvGrpSpPr>
        <p:grpSpPr>
          <a:xfrm>
            <a:off x="827405" y="966470"/>
            <a:ext cx="5358130" cy="609600"/>
            <a:chOff x="1531" y="2898"/>
            <a:chExt cx="8438" cy="960"/>
          </a:xfrm>
        </p:grpSpPr>
        <p:sp>
          <p:nvSpPr>
            <p:cNvPr id="5" name="íšliḓé"/>
            <p:cNvSpPr/>
            <p:nvPr/>
          </p:nvSpPr>
          <p:spPr>
            <a:xfrm>
              <a:off x="1531" y="2898"/>
              <a:ext cx="849" cy="849"/>
            </a:xfrm>
            <a:prstGeom prst="ellipse">
              <a:avLst/>
            </a:prstGeom>
            <a:solidFill>
              <a:srgbClr val="8194B7"/>
            </a:solidFill>
            <a:ln w="57150" cap="flat" cmpd="sng" algn="ctr">
              <a:noFill/>
              <a:prstDash val="solid"/>
              <a:miter lim="800000"/>
            </a:ln>
            <a:effectLst/>
          </p:spPr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1659" y="2932"/>
              <a:ext cx="8311" cy="926"/>
              <a:chOff x="6653" y="2955"/>
              <a:chExt cx="8311" cy="926"/>
            </a:xfrm>
          </p:grpSpPr>
          <p:sp>
            <p:nvSpPr>
              <p:cNvPr id="6" name="文本框 5"/>
              <p:cNvSpPr txBox="1"/>
              <p:nvPr/>
            </p:nvSpPr>
            <p:spPr>
              <a:xfrm>
                <a:off x="7464" y="2962"/>
                <a:ext cx="7500" cy="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3200"/>
                  <a:t>“最美之声”诵读大赛</a:t>
                </a:r>
                <a:endParaRPr lang="zh-CN" altLang="en-US" sz="3200"/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6653" y="2955"/>
                <a:ext cx="961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400" b="1">
                    <a:solidFill>
                      <a:schemeClr val="bg1"/>
                    </a:solidFill>
                    <a:latin typeface="黑体" charset="0"/>
                    <a:ea typeface="黑体" charset="0"/>
                  </a:rPr>
                  <a:t>2</a:t>
                </a:r>
                <a:endParaRPr lang="en-US" altLang="zh-CN" sz="2400" b="1">
                  <a:solidFill>
                    <a:schemeClr val="bg1"/>
                  </a:solidFill>
                  <a:latin typeface="黑体" charset="0"/>
                  <a:ea typeface="黑体" charset="0"/>
                </a:endParaRPr>
              </a:p>
            </p:txBody>
          </p:sp>
        </p:grpSp>
      </p:grpSp>
      <p:pic>
        <p:nvPicPr>
          <p:cNvPr id="3" name="图片 2" descr="标题、步骤、时间轴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6455" y="1287145"/>
            <a:ext cx="9841865" cy="5271770"/>
          </a:xfrm>
          <a:prstGeom prst="rect">
            <a:avLst/>
          </a:prstGeom>
        </p:spPr>
      </p:pic>
      <p:sp>
        <p:nvSpPr>
          <p:cNvPr id="15" name="圆角矩形 14"/>
          <p:cNvSpPr/>
          <p:nvPr/>
        </p:nvSpPr>
        <p:spPr>
          <a:xfrm>
            <a:off x="8583930" y="703580"/>
            <a:ext cx="3075305" cy="11620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2800"/>
              <a:t>参加对象：</a:t>
            </a:r>
            <a:endParaRPr lang="zh-CN" altLang="en-US" sz="2800"/>
          </a:p>
          <a:p>
            <a:pPr algn="ctr"/>
            <a:r>
              <a:rPr lang="zh-CN" altLang="en-US" sz="2800">
                <a:solidFill>
                  <a:srgbClr val="FF0000"/>
                </a:solidFill>
              </a:rPr>
              <a:t>35周岁以下教师</a:t>
            </a:r>
            <a:endParaRPr lang="zh-CN" altLang="en-US" sz="2800">
              <a:solidFill>
                <a:srgbClr val="FF0000"/>
              </a:solidFill>
            </a:endParaRPr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D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20200429-103913-2166"/>
          <p:cNvPicPr>
            <a:picLocks noChangeAspect="1"/>
          </p:cNvPicPr>
          <p:nvPr/>
        </p:nvPicPr>
        <p:blipFill>
          <a:blip r:embed="rId1"/>
          <a:srcRect t="28218" b="28023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8" name="图片 7" descr="20200429-103913-747f"/>
          <p:cNvPicPr>
            <a:picLocks noChangeAspect="1"/>
          </p:cNvPicPr>
          <p:nvPr/>
        </p:nvPicPr>
        <p:blipFill>
          <a:blip r:embed="rId2"/>
          <a:srcRect t="4768" r="18466"/>
          <a:stretch>
            <a:fillRect/>
          </a:stretch>
        </p:blipFill>
        <p:spPr>
          <a:xfrm>
            <a:off x="3990340" y="0"/>
            <a:ext cx="8201025" cy="3551555"/>
          </a:xfrm>
          <a:prstGeom prst="rect">
            <a:avLst/>
          </a:prstGeom>
        </p:spPr>
      </p:pic>
      <p:pic>
        <p:nvPicPr>
          <p:cNvPr id="13" name="图片 12" descr="20200429-103913-d6a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7550" y="3314700"/>
            <a:ext cx="3204845" cy="320484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34670" y="425450"/>
            <a:ext cx="11124565" cy="6006465"/>
          </a:xfrm>
          <a:prstGeom prst="rect">
            <a:avLst/>
          </a:prstGeom>
          <a:solidFill>
            <a:schemeClr val="bg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15925" y="299085"/>
            <a:ext cx="11362055" cy="625983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1" name="图片 10" descr="20200429-103914-a7f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5965" y="5006340"/>
            <a:ext cx="1297305" cy="1209675"/>
          </a:xfrm>
          <a:prstGeom prst="rect">
            <a:avLst/>
          </a:prstGeom>
        </p:spPr>
      </p:pic>
      <p:sp>
        <p:nvSpPr>
          <p:cNvPr id="35" name="three-books_62451"/>
          <p:cNvSpPr>
            <a:spLocks noChangeAspect="1"/>
          </p:cNvSpPr>
          <p:nvPr/>
        </p:nvSpPr>
        <p:spPr bwMode="auto">
          <a:xfrm>
            <a:off x="5594657" y="2838883"/>
            <a:ext cx="609685" cy="549048"/>
          </a:xfrm>
          <a:custGeom>
            <a:avLst/>
            <a:gdLst>
              <a:gd name="connsiteX0" fmla="*/ 585451 w 609473"/>
              <a:gd name="connsiteY0" fmla="*/ 40071 h 548858"/>
              <a:gd name="connsiteX1" fmla="*/ 435759 w 609473"/>
              <a:gd name="connsiteY1" fmla="*/ 152383 h 548858"/>
              <a:gd name="connsiteX2" fmla="*/ 435759 w 609473"/>
              <a:gd name="connsiteY2" fmla="*/ 515560 h 548858"/>
              <a:gd name="connsiteX3" fmla="*/ 585451 w 609473"/>
              <a:gd name="connsiteY3" fmla="*/ 400144 h 548858"/>
              <a:gd name="connsiteX4" fmla="*/ 488514 w 609473"/>
              <a:gd name="connsiteY4" fmla="*/ 565 h 548858"/>
              <a:gd name="connsiteX5" fmla="*/ 493130 w 609473"/>
              <a:gd name="connsiteY5" fmla="*/ 1412 h 548858"/>
              <a:gd name="connsiteX6" fmla="*/ 507543 w 609473"/>
              <a:gd name="connsiteY6" fmla="*/ 23046 h 548858"/>
              <a:gd name="connsiteX7" fmla="*/ 605516 w 609473"/>
              <a:gd name="connsiteY7" fmla="*/ 1129 h 548858"/>
              <a:gd name="connsiteX8" fmla="*/ 609473 w 609473"/>
              <a:gd name="connsiteY8" fmla="*/ 4233 h 548858"/>
              <a:gd name="connsiteX9" fmla="*/ 609002 w 609473"/>
              <a:gd name="connsiteY9" fmla="*/ 413313 h 548858"/>
              <a:gd name="connsiteX10" fmla="*/ 607777 w 609473"/>
              <a:gd name="connsiteY10" fmla="*/ 415853 h 548858"/>
              <a:gd name="connsiteX11" fmla="*/ 434534 w 609473"/>
              <a:gd name="connsiteY11" fmla="*/ 547823 h 548858"/>
              <a:gd name="connsiteX12" fmla="*/ 434158 w 609473"/>
              <a:gd name="connsiteY12" fmla="*/ 547353 h 548858"/>
              <a:gd name="connsiteX13" fmla="*/ 432556 w 609473"/>
              <a:gd name="connsiteY13" fmla="*/ 548858 h 548858"/>
              <a:gd name="connsiteX14" fmla="*/ 312068 w 609473"/>
              <a:gd name="connsiteY14" fmla="*/ 548858 h 548858"/>
              <a:gd name="connsiteX15" fmla="*/ 308865 w 609473"/>
              <a:gd name="connsiteY15" fmla="*/ 545660 h 548858"/>
              <a:gd name="connsiteX16" fmla="*/ 308865 w 609473"/>
              <a:gd name="connsiteY16" fmla="*/ 145234 h 548858"/>
              <a:gd name="connsiteX17" fmla="*/ 310184 w 609473"/>
              <a:gd name="connsiteY17" fmla="*/ 142600 h 548858"/>
              <a:gd name="connsiteX18" fmla="*/ 443009 w 609473"/>
              <a:gd name="connsiteY18" fmla="*/ 0 h 548858"/>
              <a:gd name="connsiteX19" fmla="*/ 445690 w 609473"/>
              <a:gd name="connsiteY19" fmla="*/ 5786 h 548858"/>
              <a:gd name="connsiteX20" fmla="*/ 281202 w 609473"/>
              <a:gd name="connsiteY20" fmla="*/ 134286 h 548858"/>
              <a:gd name="connsiteX21" fmla="*/ 281202 w 609473"/>
              <a:gd name="connsiteY21" fmla="*/ 545612 h 548858"/>
              <a:gd name="connsiteX22" fmla="*/ 277886 w 609473"/>
              <a:gd name="connsiteY22" fmla="*/ 548858 h 548858"/>
              <a:gd name="connsiteX23" fmla="*/ 157431 w 609473"/>
              <a:gd name="connsiteY23" fmla="*/ 548858 h 548858"/>
              <a:gd name="connsiteX24" fmla="*/ 154185 w 609473"/>
              <a:gd name="connsiteY24" fmla="*/ 545612 h 548858"/>
              <a:gd name="connsiteX25" fmla="*/ 154185 w 609473"/>
              <a:gd name="connsiteY25" fmla="*/ 145224 h 548858"/>
              <a:gd name="connsiteX26" fmla="*/ 155526 w 609473"/>
              <a:gd name="connsiteY26" fmla="*/ 142542 h 548858"/>
              <a:gd name="connsiteX27" fmla="*/ 333915 w 609473"/>
              <a:gd name="connsiteY27" fmla="*/ 565 h 548858"/>
              <a:gd name="connsiteX28" fmla="*/ 338431 w 609473"/>
              <a:gd name="connsiteY28" fmla="*/ 1411 h 548858"/>
              <a:gd name="connsiteX29" fmla="*/ 352967 w 609473"/>
              <a:gd name="connsiteY29" fmla="*/ 23004 h 548858"/>
              <a:gd name="connsiteX30" fmla="*/ 288824 w 609473"/>
              <a:gd name="connsiteY30" fmla="*/ 0 h 548858"/>
              <a:gd name="connsiteX31" fmla="*/ 291435 w 609473"/>
              <a:gd name="connsiteY31" fmla="*/ 5786 h 548858"/>
              <a:gd name="connsiteX32" fmla="*/ 127018 w 609473"/>
              <a:gd name="connsiteY32" fmla="*/ 134286 h 548858"/>
              <a:gd name="connsiteX33" fmla="*/ 127018 w 609473"/>
              <a:gd name="connsiteY33" fmla="*/ 545612 h 548858"/>
              <a:gd name="connsiteX34" fmla="*/ 123701 w 609473"/>
              <a:gd name="connsiteY34" fmla="*/ 548858 h 548858"/>
              <a:gd name="connsiteX35" fmla="*/ 3175 w 609473"/>
              <a:gd name="connsiteY35" fmla="*/ 548858 h 548858"/>
              <a:gd name="connsiteX36" fmla="*/ 0 w 609473"/>
              <a:gd name="connsiteY36" fmla="*/ 545612 h 548858"/>
              <a:gd name="connsiteX37" fmla="*/ 0 w 609473"/>
              <a:gd name="connsiteY37" fmla="*/ 132663 h 548858"/>
              <a:gd name="connsiteX38" fmla="*/ 1341 w 609473"/>
              <a:gd name="connsiteY38" fmla="*/ 130052 h 548858"/>
              <a:gd name="connsiteX39" fmla="*/ 179730 w 609473"/>
              <a:gd name="connsiteY39" fmla="*/ 565 h 548858"/>
              <a:gd name="connsiteX40" fmla="*/ 184246 w 609473"/>
              <a:gd name="connsiteY40" fmla="*/ 1411 h 548858"/>
              <a:gd name="connsiteX41" fmla="*/ 198783 w 609473"/>
              <a:gd name="connsiteY41" fmla="*/ 23004 h 548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09473" h="548858">
                <a:moveTo>
                  <a:pt x="585451" y="40071"/>
                </a:moveTo>
                <a:lnTo>
                  <a:pt x="435759" y="152383"/>
                </a:lnTo>
                <a:lnTo>
                  <a:pt x="435759" y="515560"/>
                </a:lnTo>
                <a:lnTo>
                  <a:pt x="585451" y="400144"/>
                </a:lnTo>
                <a:close/>
                <a:moveTo>
                  <a:pt x="488514" y="565"/>
                </a:moveTo>
                <a:lnTo>
                  <a:pt x="493130" y="1412"/>
                </a:lnTo>
                <a:lnTo>
                  <a:pt x="507543" y="23046"/>
                </a:lnTo>
                <a:lnTo>
                  <a:pt x="605516" y="1129"/>
                </a:lnTo>
                <a:lnTo>
                  <a:pt x="609473" y="4233"/>
                </a:lnTo>
                <a:lnTo>
                  <a:pt x="609002" y="413313"/>
                </a:lnTo>
                <a:lnTo>
                  <a:pt x="607777" y="415853"/>
                </a:lnTo>
                <a:lnTo>
                  <a:pt x="434534" y="547823"/>
                </a:lnTo>
                <a:lnTo>
                  <a:pt x="434158" y="547353"/>
                </a:lnTo>
                <a:lnTo>
                  <a:pt x="432556" y="548858"/>
                </a:lnTo>
                <a:lnTo>
                  <a:pt x="312068" y="548858"/>
                </a:lnTo>
                <a:lnTo>
                  <a:pt x="308865" y="545660"/>
                </a:lnTo>
                <a:lnTo>
                  <a:pt x="308865" y="145234"/>
                </a:lnTo>
                <a:lnTo>
                  <a:pt x="310184" y="142600"/>
                </a:lnTo>
                <a:close/>
                <a:moveTo>
                  <a:pt x="443009" y="0"/>
                </a:moveTo>
                <a:lnTo>
                  <a:pt x="445690" y="5786"/>
                </a:lnTo>
                <a:lnTo>
                  <a:pt x="281202" y="134286"/>
                </a:lnTo>
                <a:lnTo>
                  <a:pt x="281202" y="545612"/>
                </a:lnTo>
                <a:lnTo>
                  <a:pt x="277886" y="548858"/>
                </a:lnTo>
                <a:lnTo>
                  <a:pt x="157431" y="548858"/>
                </a:lnTo>
                <a:lnTo>
                  <a:pt x="154185" y="545612"/>
                </a:lnTo>
                <a:lnTo>
                  <a:pt x="154185" y="145224"/>
                </a:lnTo>
                <a:lnTo>
                  <a:pt x="155526" y="142542"/>
                </a:lnTo>
                <a:lnTo>
                  <a:pt x="333915" y="565"/>
                </a:lnTo>
                <a:lnTo>
                  <a:pt x="338431" y="1411"/>
                </a:lnTo>
                <a:lnTo>
                  <a:pt x="352967" y="23004"/>
                </a:lnTo>
                <a:close/>
                <a:moveTo>
                  <a:pt x="288824" y="0"/>
                </a:moveTo>
                <a:lnTo>
                  <a:pt x="291435" y="5786"/>
                </a:lnTo>
                <a:lnTo>
                  <a:pt x="127018" y="134286"/>
                </a:lnTo>
                <a:lnTo>
                  <a:pt x="127018" y="545612"/>
                </a:lnTo>
                <a:lnTo>
                  <a:pt x="123701" y="548858"/>
                </a:lnTo>
                <a:lnTo>
                  <a:pt x="3175" y="548858"/>
                </a:lnTo>
                <a:lnTo>
                  <a:pt x="0" y="545612"/>
                </a:lnTo>
                <a:lnTo>
                  <a:pt x="0" y="132663"/>
                </a:lnTo>
                <a:lnTo>
                  <a:pt x="1341" y="130052"/>
                </a:lnTo>
                <a:lnTo>
                  <a:pt x="179730" y="565"/>
                </a:lnTo>
                <a:lnTo>
                  <a:pt x="184246" y="1411"/>
                </a:lnTo>
                <a:lnTo>
                  <a:pt x="198783" y="230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pic>
        <p:nvPicPr>
          <p:cNvPr id="17" name="图片 16" descr="资源 10@4x-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670" y="607060"/>
            <a:ext cx="311785" cy="28003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846455" y="435610"/>
            <a:ext cx="75831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dirty="0">
                <a:solidFill>
                  <a:srgbClr val="A15F32"/>
                </a:solidFill>
                <a:latin typeface="汉仪颜楷W" panose="00020600040101010101" charset="-122"/>
                <a:ea typeface="汉仪颜楷W" panose="00020600040101010101" charset="-122"/>
              </a:rPr>
              <a:t>第二阶段：开展系列活动（5-8月）</a:t>
            </a:r>
            <a:endParaRPr lang="zh-CN" altLang="en-US" sz="3600" dirty="0">
              <a:solidFill>
                <a:srgbClr val="A15F32"/>
              </a:solidFill>
              <a:latin typeface="汉仪颜楷W" panose="00020600040101010101" charset="-122"/>
              <a:ea typeface="汉仪颜楷W" panose="00020600040101010101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1206500" y="6715760"/>
            <a:ext cx="10096500" cy="0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97000">
                  <a:srgbClr val="954F3A">
                    <a:alpha val="57000"/>
                  </a:srgbClr>
                </a:gs>
              </a:gsLst>
              <a:lin ang="2112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/>
        </p:nvGrpSpPr>
        <p:grpSpPr>
          <a:xfrm>
            <a:off x="845820" y="1078230"/>
            <a:ext cx="5358130" cy="609600"/>
            <a:chOff x="1531" y="2898"/>
            <a:chExt cx="8438" cy="960"/>
          </a:xfrm>
        </p:grpSpPr>
        <p:sp>
          <p:nvSpPr>
            <p:cNvPr id="5" name="íšliḓé"/>
            <p:cNvSpPr/>
            <p:nvPr/>
          </p:nvSpPr>
          <p:spPr>
            <a:xfrm>
              <a:off x="1531" y="2898"/>
              <a:ext cx="849" cy="849"/>
            </a:xfrm>
            <a:prstGeom prst="ellipse">
              <a:avLst/>
            </a:prstGeom>
            <a:solidFill>
              <a:srgbClr val="8194B7"/>
            </a:solidFill>
            <a:ln w="57150" cap="flat" cmpd="sng" algn="ctr">
              <a:noFill/>
              <a:prstDash val="solid"/>
              <a:miter lim="800000"/>
            </a:ln>
            <a:effectLst/>
          </p:spPr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1659" y="2932"/>
              <a:ext cx="8311" cy="926"/>
              <a:chOff x="6653" y="2955"/>
              <a:chExt cx="8311" cy="926"/>
            </a:xfrm>
          </p:grpSpPr>
          <p:sp>
            <p:nvSpPr>
              <p:cNvPr id="6" name="文本框 5"/>
              <p:cNvSpPr txBox="1"/>
              <p:nvPr/>
            </p:nvSpPr>
            <p:spPr>
              <a:xfrm>
                <a:off x="7464" y="2962"/>
                <a:ext cx="7500" cy="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3200"/>
                  <a:t>“最美之声”诵读大赛</a:t>
                </a:r>
                <a:endParaRPr lang="zh-CN" altLang="en-US" sz="3200"/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6653" y="2955"/>
                <a:ext cx="961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400" b="1">
                    <a:solidFill>
                      <a:schemeClr val="bg1"/>
                    </a:solidFill>
                    <a:latin typeface="黑体" charset="0"/>
                    <a:ea typeface="黑体" charset="0"/>
                  </a:rPr>
                  <a:t>2</a:t>
                </a:r>
                <a:endParaRPr lang="en-US" altLang="zh-CN" sz="2400" b="1">
                  <a:solidFill>
                    <a:schemeClr val="bg1"/>
                  </a:solidFill>
                  <a:latin typeface="黑体" charset="0"/>
                  <a:ea typeface="黑体" charset="0"/>
                </a:endParaRPr>
              </a:p>
            </p:txBody>
          </p:sp>
        </p:grpSp>
      </p:grpSp>
      <p:sp>
        <p:nvSpPr>
          <p:cNvPr id="100" name="文本框 99"/>
          <p:cNvSpPr txBox="1"/>
          <p:nvPr/>
        </p:nvSpPr>
        <p:spPr>
          <a:xfrm>
            <a:off x="3208020" y="1615440"/>
            <a:ext cx="5080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266700" algn="ctr"/>
            <a:r>
              <a:rPr lang="zh-CN" sz="2800" b="1">
                <a:solidFill>
                  <a:schemeClr val="accent1">
                    <a:lumMod val="75000"/>
                  </a:schemeClr>
                </a:solidFill>
                <a:latin typeface="Calibri" panose="020F0502020204030204" charset="0"/>
                <a:cs typeface="宋体" charset="0"/>
              </a:rPr>
              <a:t>“最美之声”朗诵评分表</a:t>
            </a:r>
            <a:endParaRPr lang="zh-CN" altLang="en-US" sz="2800" b="1">
              <a:solidFill>
                <a:schemeClr val="accent1">
                  <a:lumMod val="75000"/>
                </a:schemeClr>
              </a:solidFill>
              <a:latin typeface="Calibri" panose="020F0502020204030204" charset="0"/>
              <a:cs typeface="宋体" charset="0"/>
            </a:endParaRPr>
          </a:p>
        </p:txBody>
      </p:sp>
      <p:graphicFrame>
        <p:nvGraphicFramePr>
          <p:cNvPr id="14" name="表格 13"/>
          <p:cNvGraphicFramePr/>
          <p:nvPr>
            <p:custDataLst>
              <p:tags r:id="rId6"/>
            </p:custDataLst>
          </p:nvPr>
        </p:nvGraphicFramePr>
        <p:xfrm>
          <a:off x="638175" y="2176780"/>
          <a:ext cx="10917555" cy="39795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57580"/>
                <a:gridCol w="1403985"/>
                <a:gridCol w="1289685"/>
                <a:gridCol w="1334135"/>
                <a:gridCol w="1579245"/>
                <a:gridCol w="1475740"/>
                <a:gridCol w="1439545"/>
                <a:gridCol w="1437640"/>
              </a:tblGrid>
              <a:tr h="805180"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宋体" charset="0"/>
                          <a:cs typeface="宋体" charset="0"/>
                        </a:rPr>
                        <a:t>姓名</a:t>
                      </a:r>
                      <a:endParaRPr lang="en-US" altLang="en-US" sz="2400" b="1"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宋体" charset="0"/>
                          <a:cs typeface="宋体" charset="0"/>
                        </a:rPr>
                        <a:t>印象分（</a:t>
                      </a:r>
                      <a:r>
                        <a:rPr lang="en-US" sz="2400" b="1">
                          <a:latin typeface="Calibri" panose="020F0502020204030204" charset="0"/>
                          <a:cs typeface="Calibri" panose="020F0502020204030204" charset="0"/>
                        </a:rPr>
                        <a:t>10</a:t>
                      </a:r>
                      <a:r>
                        <a:rPr lang="en-US" sz="2400" b="1">
                          <a:latin typeface="宋体" charset="0"/>
                          <a:cs typeface="宋体" charset="0"/>
                        </a:rPr>
                        <a:t>分）</a:t>
                      </a:r>
                      <a:endParaRPr lang="en-US" altLang="en-US" sz="2400" b="1"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宋体" charset="0"/>
                          <a:cs typeface="宋体" charset="0"/>
                        </a:rPr>
                        <a:t>内容分（</a:t>
                      </a:r>
                      <a:r>
                        <a:rPr lang="en-US" sz="2400" b="1">
                          <a:latin typeface="Calibri" panose="020F0502020204030204" charset="0"/>
                          <a:cs typeface="Calibri" panose="020F0502020204030204" charset="0"/>
                        </a:rPr>
                        <a:t>10</a:t>
                      </a:r>
                      <a:r>
                        <a:rPr lang="en-US" sz="2400" b="1">
                          <a:latin typeface="宋体" charset="0"/>
                          <a:cs typeface="宋体" charset="0"/>
                        </a:rPr>
                        <a:t>分）</a:t>
                      </a:r>
                      <a:endParaRPr lang="en-US" altLang="en-US" sz="2400" b="1"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宋体" charset="0"/>
                          <a:cs typeface="宋体" charset="0"/>
                        </a:rPr>
                        <a:t>朗诵技巧（</a:t>
                      </a:r>
                      <a:r>
                        <a:rPr lang="en-US" sz="2400" b="1">
                          <a:latin typeface="Calibri" panose="020F0502020204030204" charset="0"/>
                          <a:cs typeface="Calibri" panose="020F0502020204030204" charset="0"/>
                        </a:rPr>
                        <a:t>60</a:t>
                      </a:r>
                      <a:r>
                        <a:rPr lang="en-US" sz="2400" b="1">
                          <a:latin typeface="宋体" charset="0"/>
                          <a:cs typeface="宋体" charset="0"/>
                        </a:rPr>
                        <a:t>分）</a:t>
                      </a:r>
                      <a:endParaRPr lang="en-US" altLang="en-US" sz="2400" b="1"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宋体" charset="0"/>
                          <a:cs typeface="宋体" charset="0"/>
                        </a:rPr>
                        <a:t>创意分（</a:t>
                      </a:r>
                      <a:r>
                        <a:rPr lang="en-US" sz="2400" b="1">
                          <a:latin typeface="Calibri" panose="020F0502020204030204" charset="0"/>
                          <a:cs typeface="Calibri" panose="020F0502020204030204" charset="0"/>
                        </a:rPr>
                        <a:t>10</a:t>
                      </a:r>
                      <a:r>
                        <a:rPr lang="en-US" sz="2400" b="1">
                          <a:latin typeface="宋体" charset="0"/>
                          <a:cs typeface="宋体" charset="0"/>
                        </a:rPr>
                        <a:t>分）</a:t>
                      </a:r>
                      <a:endParaRPr lang="en-US" altLang="en-US" sz="2400" b="1"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宋体" charset="0"/>
                          <a:cs typeface="宋体" charset="0"/>
                        </a:rPr>
                        <a:t>时间掌握分</a:t>
                      </a:r>
                      <a:endParaRPr lang="en-US" altLang="en-US" sz="2400" b="1"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宋体" charset="0"/>
                          <a:cs typeface="宋体" charset="0"/>
                        </a:rPr>
                        <a:t>    总分</a:t>
                      </a:r>
                      <a:endParaRPr lang="en-US" altLang="en-US" sz="2400" b="1"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436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latin typeface="Calibri" panose="020F0502020204030204" charset="0"/>
                          <a:cs typeface="Calibri" panose="020F0502020204030204" charset="0"/>
                        </a:rPr>
                        <a:t>1.</a:t>
                      </a:r>
                      <a:r>
                        <a:rPr lang="en-US" sz="2400" b="1">
                          <a:latin typeface="宋体" charset="0"/>
                          <a:cs typeface="宋体" charset="0"/>
                        </a:rPr>
                        <a:t>仪表端庄。</a:t>
                      </a:r>
                      <a:r>
                        <a:rPr lang="en-US" sz="2400" b="1">
                          <a:latin typeface="Calibri" panose="020F0502020204030204" charset="0"/>
                          <a:cs typeface="Calibri" panose="020F0502020204030204" charset="0"/>
                        </a:rPr>
                        <a:t>2.</a:t>
                      </a:r>
                      <a:r>
                        <a:rPr lang="en-US" sz="2400" b="1">
                          <a:latin typeface="宋体" charset="0"/>
                          <a:cs typeface="宋体" charset="0"/>
                        </a:rPr>
                        <a:t>表情自然，动作大方得体。</a:t>
                      </a:r>
                      <a:endParaRPr lang="en-US" altLang="en-US" sz="2400" b="1">
                        <a:latin typeface="宋体" charset="0"/>
                        <a:ea typeface="Calibri" panose="020F0502020204030204" charset="0"/>
                        <a:cs typeface="宋体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宋体" charset="0"/>
                          <a:cs typeface="宋体" charset="0"/>
                        </a:rPr>
                        <a:t>思想鲜明，积极向上</a:t>
                      </a:r>
                      <a:endParaRPr lang="en-US" altLang="en-US" sz="2400" b="1"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latin typeface="宋体" charset="0"/>
                          <a:cs typeface="宋体" charset="0"/>
                        </a:rPr>
                        <a:t>口齿清晰，普通话标准。表达流畅、生动，饱含感情。</a:t>
                      </a:r>
                      <a:endParaRPr lang="en-US" altLang="en-US" sz="2400" b="1"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latin typeface="宋体" charset="0"/>
                          <a:cs typeface="宋体" charset="0"/>
                        </a:rPr>
                        <a:t>感染力强，整体效果好节奏把握准确，能准确表现诗歌的内涵</a:t>
                      </a:r>
                      <a:endParaRPr lang="en-US" altLang="en-US" sz="2400" b="1"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latin typeface="宋体" charset="0"/>
                          <a:cs typeface="宋体" charset="0"/>
                        </a:rPr>
                        <a:t>朗诵形式适当增加创意</a:t>
                      </a:r>
                      <a:endParaRPr lang="en-US" altLang="en-US" sz="2400" b="1"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latin typeface="宋体" charset="0"/>
                          <a:cs typeface="宋体" charset="0"/>
                        </a:rPr>
                        <a:t>朗诵时间</a:t>
                      </a:r>
                      <a:r>
                        <a:rPr lang="en-US" sz="2400" b="1">
                          <a:latin typeface="Calibri" panose="020F0502020204030204" charset="0"/>
                          <a:cs typeface="Calibri" panose="020F0502020204030204" charset="0"/>
                        </a:rPr>
                        <a:t>3</a:t>
                      </a:r>
                      <a:r>
                        <a:rPr lang="en-US" sz="2400" b="1">
                          <a:latin typeface="宋体" charset="0"/>
                          <a:cs typeface="宋体" charset="0"/>
                        </a:rPr>
                        <a:t>分钟，超过酌情扣分</a:t>
                      </a:r>
                      <a:endParaRPr lang="en-US" altLang="en-US" sz="2400" b="1"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custDataLst>
      <p:tags r:id="rId7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9.xml><?xml version="1.0" encoding="utf-8"?>
<p:tagLst xmlns:p="http://schemas.openxmlformats.org/presentationml/2006/main">
  <p:tag name="KSO_WM_UNIT_TABLE_BEAUTIFY" val="smartTable{ac26c7b9-1980-45e1-9079-09e0ff30e965}"/>
  <p:tag name="TABLE_ENDDRAG_ORIGIN_RECT" val="753*299"/>
  <p:tag name="TABLE_ENDDRAG_RECT" val="94*178*753*299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2.xml><?xml version="1.0" encoding="utf-8"?>
<p:tagLst xmlns:p="http://schemas.openxmlformats.org/presentationml/2006/main">
  <p:tag name="KSO_WM_UNIT_TABLE_BEAUTIFY" val="smartTable{95782bbe-01d6-4505-8183-d2d94ef96af6}"/>
  <p:tag name="TABLE_ENDDRAG_ORIGIN_RECT" val="859*313"/>
  <p:tag name="TABLE_ENDDRAG_RECT" val="58*198*859*313"/>
</p:tagLst>
</file>

<file path=ppt/tags/tag7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1251</Words>
  <Application>WPS 文字</Application>
  <PresentationFormat>宽屏</PresentationFormat>
  <Paragraphs>239</Paragraphs>
  <Slides>11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63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75" baseType="lpstr">
      <vt:lpstr>Arial</vt:lpstr>
      <vt:lpstr>宋体</vt:lpstr>
      <vt:lpstr>Wingdings</vt:lpstr>
      <vt:lpstr>微软雅黑</vt:lpstr>
      <vt:lpstr>汉仪旗黑</vt:lpstr>
      <vt:lpstr>Wingdings</vt:lpstr>
      <vt:lpstr>华文中宋</vt:lpstr>
      <vt:lpstr>汉仪书宋二KW</vt:lpstr>
      <vt:lpstr>方正兰亭超细黑简体</vt:lpstr>
      <vt:lpstr>微软雅黑 Light</vt:lpstr>
      <vt:lpstr>字魂70号-灵悦黑体</vt:lpstr>
      <vt:lpstr>方正俊黑简体</vt:lpstr>
      <vt:lpstr>字魂35号-经典雅黑</vt:lpstr>
      <vt:lpstr>Angsana New</vt:lpstr>
      <vt:lpstr>Calibri</vt:lpstr>
      <vt:lpstr>方正清刻本悦宋简体</vt:lpstr>
      <vt:lpstr>Helvetica Neue</vt:lpstr>
      <vt:lpstr>黑体-简</vt:lpstr>
      <vt:lpstr>汉仪中黑KW</vt:lpstr>
      <vt:lpstr>Arial Unicode MS</vt:lpstr>
      <vt:lpstr>宋体</vt:lpstr>
      <vt:lpstr>微软雅黑</vt:lpstr>
      <vt:lpstr>Angsana New</vt:lpstr>
      <vt:lpstr>华文中宋</vt:lpstr>
      <vt:lpstr>字魂35号-经典雅黑</vt:lpstr>
      <vt:lpstr>字魂70号-灵悦黑体</vt:lpstr>
      <vt:lpstr>方正俊黑简体</vt:lpstr>
      <vt:lpstr>方正兰亭超细黑简体</vt:lpstr>
      <vt:lpstr>方正清刻本悦宋简体</vt:lpstr>
      <vt:lpstr>苹方-简</vt:lpstr>
      <vt:lpstr>方正全福体</vt:lpstr>
      <vt:lpstr>花落溺情不离</vt:lpstr>
      <vt:lpstr>华康康楷体 W5</vt:lpstr>
      <vt:lpstr>方正大道熊猫体</vt:lpstr>
      <vt:lpstr>恰似爱你词不达意</vt:lpstr>
      <vt:lpstr>爱你是终身的浪漫</vt:lpstr>
      <vt:lpstr>字由点字腾凌体</vt:lpstr>
      <vt:lpstr>汉仪元隆黑</vt:lpstr>
      <vt:lpstr>胖哒小可爱修符</vt:lpstr>
      <vt:lpstr>报隶-繁</vt:lpstr>
      <vt:lpstr>凌慧体-繁</vt:lpstr>
      <vt:lpstr>魏碑-繁</vt:lpstr>
      <vt:lpstr>娃娃体-繁</vt:lpstr>
      <vt:lpstr>Hannotate TC Regular</vt:lpstr>
      <vt:lpstr>PingFang SC Regular</vt:lpstr>
      <vt:lpstr>Xingkai TC Light</vt:lpstr>
      <vt:lpstr>Yuanti TC Regular</vt:lpstr>
      <vt:lpstr>Andale Mono</vt:lpstr>
      <vt:lpstr>Avenir Book</vt:lpstr>
      <vt:lpstr>BM Hanna 11yrs Old</vt:lpstr>
      <vt:lpstr>Bodoni 72 Smallcaps</vt:lpstr>
      <vt:lpstr>Charter Roman</vt:lpstr>
      <vt:lpstr>GB18030 Bitmap</vt:lpstr>
      <vt:lpstr>Noto Sans Gothic</vt:lpstr>
      <vt:lpstr>Mshtakan Regular</vt:lpstr>
      <vt:lpstr>黑体</vt:lpstr>
      <vt:lpstr>汉仪颜楷W</vt:lpstr>
      <vt:lpstr>汉仪楷体简</vt:lpstr>
      <vt:lpstr>汉仪中简黑简</vt:lpstr>
      <vt:lpstr>禹卫书法行书简体</vt:lpstr>
      <vt:lpstr>Apple SD Gothic Neo</vt:lpstr>
      <vt:lpstr>汉仪颜楷W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Vanessa</cp:lastModifiedBy>
  <cp:revision>160</cp:revision>
  <dcterms:created xsi:type="dcterms:W3CDTF">2023-05-10T05:18:49Z</dcterms:created>
  <dcterms:modified xsi:type="dcterms:W3CDTF">2023-05-10T05:18:49Z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2052-5.4.0.7913</vt:lpwstr>
  </property>
  <property fmtid="{D5CDD505-2E9C-101B-9397-08002B2CF9AE}" pid="3" name="KSOTemplateUUID">
    <vt:lpwstr>v1.0_mb_qm2bVaGxOk5/i8GNcXwchA==</vt:lpwstr>
  </property>
  <property fmtid="{D5CDD505-2E9C-101B-9397-08002B2CF9AE}" pid="4" name="ICV">
    <vt:lpwstr>10BB69965CA8E9EA51415A64923CEBD3_41</vt:lpwstr>
  </property>
</Properties>
</file>