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82" r:id="rId5"/>
    <p:sldId id="283" r:id="rId6"/>
    <p:sldId id="267" r:id="rId7"/>
    <p:sldId id="312" r:id="rId8"/>
    <p:sldId id="292" r:id="rId9"/>
    <p:sldId id="313" r:id="rId10"/>
    <p:sldId id="294" r:id="rId11"/>
    <p:sldId id="310" r:id="rId12"/>
    <p:sldId id="301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2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67B66C"/>
    <a:srgbClr val="E07185"/>
    <a:srgbClr val="EB832A"/>
    <a:srgbClr val="94D66E"/>
    <a:srgbClr val="5798C9"/>
    <a:srgbClr val="139772"/>
    <a:srgbClr val="209975"/>
    <a:srgbClr val="B671AC"/>
    <a:srgbClr val="139671"/>
    <a:srgbClr val="658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42" y="108"/>
      </p:cViewPr>
      <p:guideLst>
        <p:guide orient="horz" pos="2160"/>
        <p:guide pos="22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3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</a:defRPr>
            </a:lvl1pPr>
          </a:lstStyle>
          <a:p>
            <a:fld id="{85755B8B-36BD-44B4-99CB-EFBAADD64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</a:defRPr>
            </a:lvl1pPr>
          </a:lstStyle>
          <a:p>
            <a:fld id="{1224B61D-10FD-42F4-84CF-7264D17397D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B61D-10FD-42F4-84CF-7264D17397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B61D-10FD-42F4-84CF-7264D17397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B61D-10FD-42F4-84CF-7264D17397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B61D-10FD-42F4-84CF-7264D17397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B61D-10FD-42F4-84CF-7264D17397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4B61D-10FD-42F4-84CF-7264D17397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590006" y="574767"/>
            <a:ext cx="11064240" cy="5878284"/>
          </a:xfrm>
          <a:prstGeom prst="roundRect">
            <a:avLst>
              <a:gd name="adj" fmla="val 48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5"/>
          <a:stretch>
            <a:fillRect/>
          </a:stretch>
        </p:blipFill>
        <p:spPr>
          <a:xfrm>
            <a:off x="191" y="4532810"/>
            <a:ext cx="12191618" cy="23251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9750" y="194871"/>
            <a:ext cx="5559533" cy="2084825"/>
          </a:xfrm>
          <a:custGeom>
            <a:avLst/>
            <a:gdLst>
              <a:gd name="connsiteX0" fmla="*/ 0 w 5559533"/>
              <a:gd name="connsiteY0" fmla="*/ 0 h 2084825"/>
              <a:gd name="connsiteX1" fmla="*/ 5559533 w 5559533"/>
              <a:gd name="connsiteY1" fmla="*/ 0 h 2084825"/>
              <a:gd name="connsiteX2" fmla="*/ 5559533 w 5559533"/>
              <a:gd name="connsiteY2" fmla="*/ 2084825 h 2084825"/>
              <a:gd name="connsiteX3" fmla="*/ 2160805 w 5559533"/>
              <a:gd name="connsiteY3" fmla="*/ 2084825 h 2084825"/>
              <a:gd name="connsiteX4" fmla="*/ 2160805 w 5559533"/>
              <a:gd name="connsiteY4" fmla="*/ 853200 h 2084825"/>
              <a:gd name="connsiteX5" fmla="*/ 0 w 5559533"/>
              <a:gd name="connsiteY5" fmla="*/ 853200 h 208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9533" h="2084825">
                <a:moveTo>
                  <a:pt x="0" y="0"/>
                </a:moveTo>
                <a:lnTo>
                  <a:pt x="5559533" y="0"/>
                </a:lnTo>
                <a:lnTo>
                  <a:pt x="5559533" y="2084825"/>
                </a:lnTo>
                <a:lnTo>
                  <a:pt x="2160805" y="2084825"/>
                </a:lnTo>
                <a:lnTo>
                  <a:pt x="2160805" y="853200"/>
                </a:lnTo>
                <a:lnTo>
                  <a:pt x="0" y="85320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fld id="{66177337-1161-4CB2-8B69-3E24C9ADD5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fld id="{2EED884B-F155-42E3-9801-487CD0C3BE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D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" y="0"/>
            <a:ext cx="1219161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6" Type="http://schemas.microsoft.com/office/2007/relationships/hdphoto" Target="../media/image20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tags" Target="../tags/tag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image25.wdp"/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2038646" y="-701040"/>
            <a:ext cx="8194566" cy="8194566"/>
            <a:chOff x="2038646" y="-701040"/>
            <a:chExt cx="8194566" cy="8194566"/>
          </a:xfrm>
        </p:grpSpPr>
        <p:sp>
          <p:nvSpPr>
            <p:cNvPr id="36" name="椭圆 35"/>
            <p:cNvSpPr/>
            <p:nvPr/>
          </p:nvSpPr>
          <p:spPr>
            <a:xfrm>
              <a:off x="2038646" y="-701040"/>
              <a:ext cx="8194566" cy="8194566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200932" y="-538754"/>
              <a:ext cx="7869994" cy="786999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5798C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5"/>
          <a:stretch>
            <a:fillRect/>
          </a:stretch>
        </p:blipFill>
        <p:spPr>
          <a:xfrm>
            <a:off x="382" y="1939386"/>
            <a:ext cx="12191618" cy="49072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092" y="4010071"/>
            <a:ext cx="5322358" cy="309761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25618" y="1910427"/>
            <a:ext cx="9770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spc="600">
                <a:solidFill>
                  <a:srgbClr val="67B6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8000" b="1" spc="600">
                <a:solidFill>
                  <a:srgbClr val="67B6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正面</a:t>
            </a:r>
            <a:r>
              <a:rPr lang="zh-CN" altLang="en-US" sz="8000" b="1" spc="600">
                <a:solidFill>
                  <a:srgbClr val="EB83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管教</a:t>
            </a:r>
            <a:r>
              <a:rPr lang="en-US" altLang="zh-CN" sz="8000" b="1" spc="600">
                <a:solidFill>
                  <a:srgbClr val="EB83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8000" b="1" spc="600" dirty="0">
              <a:solidFill>
                <a:srgbClr val="EB83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422481" y="3306132"/>
            <a:ext cx="5381886" cy="449069"/>
            <a:chOff x="3205507" y="3426942"/>
            <a:chExt cx="5381886" cy="449070"/>
          </a:xfrm>
        </p:grpSpPr>
        <p:sp>
          <p:nvSpPr>
            <p:cNvPr id="13" name="文本框 12"/>
            <p:cNvSpPr txBox="1"/>
            <p:nvPr/>
          </p:nvSpPr>
          <p:spPr>
            <a:xfrm>
              <a:off x="3478636" y="3437378"/>
              <a:ext cx="4978128" cy="430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spc="-300" dirty="0">
                  <a:solidFill>
                    <a:srgbClr val="E071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让我们</a:t>
              </a:r>
              <a:r>
                <a:rPr lang="zh-CN" altLang="en-US" sz="2200" spc="-300" dirty="0">
                  <a:solidFill>
                    <a:srgbClr val="5798C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一起</a:t>
              </a:r>
              <a:r>
                <a:rPr lang="zh-CN" altLang="en-US" sz="2200" spc="-300" dirty="0">
                  <a:solidFill>
                    <a:srgbClr val="B671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快乐的</a:t>
              </a:r>
              <a:r>
                <a:rPr lang="zh-CN" altLang="en-US" sz="2200" spc="-300" dirty="0">
                  <a:solidFill>
                    <a:srgbClr val="2099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</a:t>
              </a:r>
              <a:r>
                <a:rPr lang="zh-CN" altLang="en-US" sz="2200" spc="-300" dirty="0">
                  <a:solidFill>
                    <a:srgbClr val="EB8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成长</a:t>
              </a:r>
              <a:r>
                <a:rPr lang="zh-CN" altLang="en-US" sz="2200" spc="-300" dirty="0">
                  <a:solidFill>
                    <a:srgbClr val="1397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吧！</a:t>
              </a:r>
              <a:endParaRPr lang="zh-CN" altLang="en-US" sz="2200" spc="-300" dirty="0">
                <a:solidFill>
                  <a:srgbClr val="1397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3205507" y="3426942"/>
              <a:ext cx="5381886" cy="44907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6" t="5530" r="55237" b="77333"/>
          <a:stretch>
            <a:fillRect/>
          </a:stretch>
        </p:blipFill>
        <p:spPr>
          <a:xfrm>
            <a:off x="1049679" y="1292526"/>
            <a:ext cx="1293222" cy="117521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1" t="5530" r="33702" b="77333"/>
          <a:stretch>
            <a:fillRect/>
          </a:stretch>
        </p:blipFill>
        <p:spPr>
          <a:xfrm>
            <a:off x="9102276" y="3369901"/>
            <a:ext cx="1293222" cy="117521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7" t="5530" r="6166" b="77333"/>
          <a:stretch>
            <a:fillRect/>
          </a:stretch>
        </p:blipFill>
        <p:spPr>
          <a:xfrm>
            <a:off x="8371310" y="984174"/>
            <a:ext cx="1293222" cy="11752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5530" r="81701" b="77333"/>
          <a:stretch>
            <a:fillRect/>
          </a:stretch>
        </p:blipFill>
        <p:spPr>
          <a:xfrm>
            <a:off x="3313182" y="274238"/>
            <a:ext cx="1293222" cy="1175213"/>
          </a:xfrm>
          <a:prstGeom prst="rect">
            <a:avLst/>
          </a:prstGeom>
        </p:spPr>
      </p:pic>
      <p:sp>
        <p:nvSpPr>
          <p:cNvPr id="57" name="Freeform 34"/>
          <p:cNvSpPr>
            <a:spLocks noEditPoints="1"/>
          </p:cNvSpPr>
          <p:nvPr/>
        </p:nvSpPr>
        <p:spPr bwMode="auto">
          <a:xfrm rot="19984964">
            <a:off x="3094652" y="4157657"/>
            <a:ext cx="437057" cy="253049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4345058" y="704928"/>
            <a:ext cx="3488341" cy="1109183"/>
            <a:chOff x="4345058" y="704928"/>
            <a:chExt cx="3488341" cy="1109183"/>
          </a:xfrm>
        </p:grpSpPr>
        <p:sp>
          <p:nvSpPr>
            <p:cNvPr id="67" name="弧形 66"/>
            <p:cNvSpPr/>
            <p:nvPr/>
          </p:nvSpPr>
          <p:spPr>
            <a:xfrm>
              <a:off x="4729297" y="704928"/>
              <a:ext cx="978325" cy="978325"/>
            </a:xfrm>
            <a:prstGeom prst="arc">
              <a:avLst>
                <a:gd name="adj1" fmla="val 11005070"/>
                <a:gd name="adj2" fmla="val 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8" name="弧形 67"/>
            <p:cNvSpPr/>
            <p:nvPr/>
          </p:nvSpPr>
          <p:spPr>
            <a:xfrm>
              <a:off x="5618207" y="704928"/>
              <a:ext cx="978325" cy="978325"/>
            </a:xfrm>
            <a:prstGeom prst="arc">
              <a:avLst>
                <a:gd name="adj1" fmla="val 11005070"/>
                <a:gd name="adj2" fmla="val 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9" name="弧形 68"/>
            <p:cNvSpPr/>
            <p:nvPr/>
          </p:nvSpPr>
          <p:spPr>
            <a:xfrm>
              <a:off x="6486506" y="704928"/>
              <a:ext cx="978325" cy="978325"/>
            </a:xfrm>
            <a:prstGeom prst="arc">
              <a:avLst>
                <a:gd name="adj1" fmla="val 11005070"/>
                <a:gd name="adj2" fmla="val 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4345058" y="869689"/>
              <a:ext cx="944424" cy="944422"/>
              <a:chOff x="4517617" y="221889"/>
              <a:chExt cx="1095829" cy="1095829"/>
            </a:xfrm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43" name="椭圆 42"/>
              <p:cNvSpPr/>
              <p:nvPr/>
            </p:nvSpPr>
            <p:spPr>
              <a:xfrm>
                <a:off x="4517617" y="221889"/>
                <a:ext cx="1095829" cy="1095829"/>
              </a:xfrm>
              <a:prstGeom prst="ellipse">
                <a:avLst/>
              </a:prstGeom>
              <a:solidFill>
                <a:srgbClr val="67B6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610122" y="273825"/>
                <a:ext cx="883866" cy="964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4800" spc="-300" dirty="0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爱</a:t>
                </a:r>
                <a:endParaRPr lang="en-US" altLang="zh-CN" sz="4800" spc="-3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5193030" y="869689"/>
              <a:ext cx="944424" cy="944422"/>
              <a:chOff x="6164135" y="221889"/>
              <a:chExt cx="1095829" cy="1095829"/>
            </a:xfrm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44" name="椭圆 43"/>
              <p:cNvSpPr/>
              <p:nvPr/>
            </p:nvSpPr>
            <p:spPr>
              <a:xfrm>
                <a:off x="6164135" y="221889"/>
                <a:ext cx="1095829" cy="1095829"/>
              </a:xfrm>
              <a:prstGeom prst="ellipse">
                <a:avLst/>
              </a:prstGeom>
              <a:solidFill>
                <a:srgbClr val="EB8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6230691" y="273825"/>
                <a:ext cx="883866" cy="964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4800" spc="-300" dirty="0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</a:t>
                </a:r>
                <a:endParaRPr lang="en-US" altLang="zh-CN" sz="4800" spc="-3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6041002" y="869689"/>
              <a:ext cx="944424" cy="944422"/>
              <a:chOff x="4517617" y="221889"/>
              <a:chExt cx="1095829" cy="1095829"/>
            </a:xfrm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49" name="椭圆 48"/>
              <p:cNvSpPr/>
              <p:nvPr/>
            </p:nvSpPr>
            <p:spPr>
              <a:xfrm>
                <a:off x="4517617" y="221889"/>
                <a:ext cx="1095829" cy="1095829"/>
              </a:xfrm>
              <a:prstGeom prst="ellipse">
                <a:avLst/>
              </a:prstGeom>
              <a:solidFill>
                <a:srgbClr val="67B6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4610122" y="273825"/>
                <a:ext cx="883866" cy="964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4800" spc="-300" dirty="0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阅</a:t>
                </a:r>
                <a:endParaRPr lang="en-US" altLang="zh-CN" sz="4800" spc="-3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6888975" y="869689"/>
              <a:ext cx="944424" cy="944422"/>
              <a:chOff x="6164135" y="221889"/>
              <a:chExt cx="1095829" cy="1095829"/>
            </a:xfrm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52" name="椭圆 51"/>
              <p:cNvSpPr/>
              <p:nvPr/>
            </p:nvSpPr>
            <p:spPr>
              <a:xfrm>
                <a:off x="6164135" y="221889"/>
                <a:ext cx="1095829" cy="1095829"/>
              </a:xfrm>
              <a:prstGeom prst="ellipse">
                <a:avLst/>
              </a:prstGeom>
              <a:solidFill>
                <a:srgbClr val="EB8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6230691" y="273825"/>
                <a:ext cx="883866" cy="964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4800" spc="-300" dirty="0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读</a:t>
                </a:r>
                <a:endParaRPr lang="en-US" altLang="zh-CN" sz="4800" spc="-3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2038646" y="-701040"/>
            <a:ext cx="8194566" cy="8194566"/>
            <a:chOff x="2038646" y="-701040"/>
            <a:chExt cx="8194566" cy="8194566"/>
          </a:xfrm>
        </p:grpSpPr>
        <p:sp>
          <p:nvSpPr>
            <p:cNvPr id="36" name="椭圆 35"/>
            <p:cNvSpPr/>
            <p:nvPr/>
          </p:nvSpPr>
          <p:spPr>
            <a:xfrm>
              <a:off x="2038646" y="-701040"/>
              <a:ext cx="8194566" cy="8194566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200932" y="-538754"/>
              <a:ext cx="7869994" cy="786999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5798C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5"/>
          <a:stretch>
            <a:fillRect/>
          </a:stretch>
        </p:blipFill>
        <p:spPr>
          <a:xfrm>
            <a:off x="382" y="1939386"/>
            <a:ext cx="12191618" cy="49072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092" y="4010071"/>
            <a:ext cx="5322358" cy="309761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25618" y="1910427"/>
            <a:ext cx="9770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spc="600">
                <a:solidFill>
                  <a:srgbClr val="67B6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</a:t>
            </a:r>
            <a:r>
              <a:rPr lang="zh-CN" altLang="en-US" sz="8000" b="1" spc="600">
                <a:solidFill>
                  <a:srgbClr val="EB83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聆听</a:t>
            </a:r>
            <a:endParaRPr lang="zh-CN" altLang="en-US" sz="8000" b="1" spc="600" dirty="0">
              <a:solidFill>
                <a:srgbClr val="EB83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422481" y="3306132"/>
            <a:ext cx="5381886" cy="449069"/>
            <a:chOff x="3205507" y="3426942"/>
            <a:chExt cx="5381886" cy="449070"/>
          </a:xfrm>
        </p:grpSpPr>
        <p:sp>
          <p:nvSpPr>
            <p:cNvPr id="13" name="文本框 12"/>
            <p:cNvSpPr txBox="1"/>
            <p:nvPr/>
          </p:nvSpPr>
          <p:spPr>
            <a:xfrm>
              <a:off x="3478636" y="3437378"/>
              <a:ext cx="4978128" cy="429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spc="-300" dirty="0">
                  <a:solidFill>
                    <a:srgbClr val="E071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让我们</a:t>
              </a:r>
              <a:r>
                <a:rPr lang="zh-CN" altLang="en-US" sz="2200" spc="-300" dirty="0">
                  <a:solidFill>
                    <a:srgbClr val="5798C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一起</a:t>
              </a:r>
              <a:r>
                <a:rPr lang="zh-CN" altLang="en-US" sz="2200" spc="-300" dirty="0">
                  <a:solidFill>
                    <a:srgbClr val="B671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快乐地</a:t>
              </a:r>
              <a:r>
                <a:rPr lang="zh-CN" altLang="en-US" sz="2200" spc="-300" dirty="0">
                  <a:solidFill>
                    <a:srgbClr val="2099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</a:t>
              </a:r>
              <a:r>
                <a:rPr lang="zh-CN" altLang="en-US" sz="2200" spc="-300" dirty="0">
                  <a:solidFill>
                    <a:srgbClr val="EB8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成长</a:t>
              </a:r>
              <a:r>
                <a:rPr lang="zh-CN" altLang="en-US" sz="2200" spc="-300" dirty="0">
                  <a:solidFill>
                    <a:srgbClr val="1397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吧！</a:t>
              </a:r>
              <a:endParaRPr lang="zh-CN" altLang="en-US" sz="2200" spc="-300" dirty="0">
                <a:solidFill>
                  <a:srgbClr val="1397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3205507" y="3426942"/>
              <a:ext cx="5381886" cy="44907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6" t="5530" r="55237" b="77333"/>
          <a:stretch>
            <a:fillRect/>
          </a:stretch>
        </p:blipFill>
        <p:spPr>
          <a:xfrm>
            <a:off x="1049679" y="1292526"/>
            <a:ext cx="1293222" cy="117521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1" t="5530" r="33702" b="77333"/>
          <a:stretch>
            <a:fillRect/>
          </a:stretch>
        </p:blipFill>
        <p:spPr>
          <a:xfrm>
            <a:off x="9102276" y="3369901"/>
            <a:ext cx="1293222" cy="117521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7" t="5530" r="6166" b="77333"/>
          <a:stretch>
            <a:fillRect/>
          </a:stretch>
        </p:blipFill>
        <p:spPr>
          <a:xfrm>
            <a:off x="8371310" y="984174"/>
            <a:ext cx="1293222" cy="11752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5530" r="81701" b="77333"/>
          <a:stretch>
            <a:fillRect/>
          </a:stretch>
        </p:blipFill>
        <p:spPr>
          <a:xfrm>
            <a:off x="3313182" y="274238"/>
            <a:ext cx="1293222" cy="1175213"/>
          </a:xfrm>
          <a:prstGeom prst="rect">
            <a:avLst/>
          </a:prstGeom>
        </p:spPr>
      </p:pic>
      <p:sp>
        <p:nvSpPr>
          <p:cNvPr id="57" name="Freeform 34"/>
          <p:cNvSpPr>
            <a:spLocks noEditPoints="1"/>
          </p:cNvSpPr>
          <p:nvPr/>
        </p:nvSpPr>
        <p:spPr bwMode="auto">
          <a:xfrm rot="19984964">
            <a:off x="3094652" y="4157657"/>
            <a:ext cx="437057" cy="253049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4345058" y="704928"/>
            <a:ext cx="3488341" cy="1109183"/>
            <a:chOff x="4345058" y="704928"/>
            <a:chExt cx="3488341" cy="1109183"/>
          </a:xfrm>
        </p:grpSpPr>
        <p:sp>
          <p:nvSpPr>
            <p:cNvPr id="67" name="弧形 66"/>
            <p:cNvSpPr/>
            <p:nvPr/>
          </p:nvSpPr>
          <p:spPr>
            <a:xfrm>
              <a:off x="4729297" y="704928"/>
              <a:ext cx="978325" cy="978325"/>
            </a:xfrm>
            <a:prstGeom prst="arc">
              <a:avLst>
                <a:gd name="adj1" fmla="val 11005070"/>
                <a:gd name="adj2" fmla="val 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8" name="弧形 67"/>
            <p:cNvSpPr/>
            <p:nvPr/>
          </p:nvSpPr>
          <p:spPr>
            <a:xfrm>
              <a:off x="5618207" y="704928"/>
              <a:ext cx="978325" cy="978325"/>
            </a:xfrm>
            <a:prstGeom prst="arc">
              <a:avLst>
                <a:gd name="adj1" fmla="val 11005070"/>
                <a:gd name="adj2" fmla="val 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9" name="弧形 68"/>
            <p:cNvSpPr/>
            <p:nvPr/>
          </p:nvSpPr>
          <p:spPr>
            <a:xfrm>
              <a:off x="6486506" y="704928"/>
              <a:ext cx="978325" cy="978325"/>
            </a:xfrm>
            <a:prstGeom prst="arc">
              <a:avLst>
                <a:gd name="adj1" fmla="val 11005070"/>
                <a:gd name="adj2" fmla="val 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4345058" y="869689"/>
              <a:ext cx="944424" cy="944422"/>
              <a:chOff x="4517617" y="221889"/>
              <a:chExt cx="1095829" cy="1095829"/>
            </a:xfrm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43" name="椭圆 42"/>
              <p:cNvSpPr/>
              <p:nvPr/>
            </p:nvSpPr>
            <p:spPr>
              <a:xfrm>
                <a:off x="4517617" y="221889"/>
                <a:ext cx="1095829" cy="1095829"/>
              </a:xfrm>
              <a:prstGeom prst="ellipse">
                <a:avLst/>
              </a:prstGeom>
              <a:solidFill>
                <a:srgbClr val="67B6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610122" y="273825"/>
                <a:ext cx="883866" cy="964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4800" spc="-300" dirty="0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爱</a:t>
                </a:r>
                <a:endParaRPr lang="en-US" altLang="zh-CN" sz="4800" spc="-3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5193030" y="869689"/>
              <a:ext cx="944424" cy="944422"/>
              <a:chOff x="6164135" y="221889"/>
              <a:chExt cx="1095829" cy="1095829"/>
            </a:xfrm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44" name="椭圆 43"/>
              <p:cNvSpPr/>
              <p:nvPr/>
            </p:nvSpPr>
            <p:spPr>
              <a:xfrm>
                <a:off x="6164135" y="221889"/>
                <a:ext cx="1095829" cy="1095829"/>
              </a:xfrm>
              <a:prstGeom prst="ellipse">
                <a:avLst/>
              </a:prstGeom>
              <a:solidFill>
                <a:srgbClr val="EB8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6230691" y="273825"/>
                <a:ext cx="883866" cy="964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4800" spc="-300" dirty="0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</a:t>
                </a:r>
                <a:endParaRPr lang="en-US" altLang="zh-CN" sz="4800" spc="-3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6041002" y="869689"/>
              <a:ext cx="944424" cy="944422"/>
              <a:chOff x="4517617" y="221889"/>
              <a:chExt cx="1095829" cy="1095829"/>
            </a:xfrm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49" name="椭圆 48"/>
              <p:cNvSpPr/>
              <p:nvPr/>
            </p:nvSpPr>
            <p:spPr>
              <a:xfrm>
                <a:off x="4517617" y="221889"/>
                <a:ext cx="1095829" cy="1095829"/>
              </a:xfrm>
              <a:prstGeom prst="ellipse">
                <a:avLst/>
              </a:prstGeom>
              <a:solidFill>
                <a:srgbClr val="67B6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4610122" y="273825"/>
                <a:ext cx="883866" cy="964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4800" spc="-300" dirty="0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阅</a:t>
                </a:r>
                <a:endParaRPr lang="en-US" altLang="zh-CN" sz="4800" spc="-3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6888975" y="869689"/>
              <a:ext cx="944424" cy="944422"/>
              <a:chOff x="6164135" y="221889"/>
              <a:chExt cx="1095829" cy="1095829"/>
            </a:xfrm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52" name="椭圆 51"/>
              <p:cNvSpPr/>
              <p:nvPr/>
            </p:nvSpPr>
            <p:spPr>
              <a:xfrm>
                <a:off x="6164135" y="221889"/>
                <a:ext cx="1095829" cy="1095829"/>
              </a:xfrm>
              <a:prstGeom prst="ellipse">
                <a:avLst/>
              </a:prstGeom>
              <a:solidFill>
                <a:srgbClr val="EB8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6230691" y="273825"/>
                <a:ext cx="883866" cy="964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4800" spc="-300" dirty="0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读</a:t>
                </a:r>
                <a:endParaRPr lang="en-US" altLang="zh-CN" sz="4800" spc="-3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3"/>
          <a:stretch>
            <a:fillRect/>
          </a:stretch>
        </p:blipFill>
        <p:spPr>
          <a:xfrm flipH="1">
            <a:off x="191" y="1771650"/>
            <a:ext cx="12191618" cy="5086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07"/>
          <a:stretch>
            <a:fillRect/>
          </a:stretch>
        </p:blipFill>
        <p:spPr>
          <a:xfrm>
            <a:off x="2698171" y="3582460"/>
            <a:ext cx="7526602" cy="422957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539902" y="1183987"/>
            <a:ext cx="2861945" cy="1440815"/>
            <a:chOff x="4586564" y="1822887"/>
            <a:chExt cx="2861945" cy="144081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564" y="1822887"/>
              <a:ext cx="2861945" cy="1440815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4586670" y="2108063"/>
              <a:ext cx="2714625" cy="841375"/>
              <a:chOff x="6119540" y="1391333"/>
              <a:chExt cx="2714625" cy="841375"/>
            </a:xfrm>
          </p:grpSpPr>
          <p:sp>
            <p:nvSpPr>
              <p:cNvPr id="21" name="文本框 20"/>
              <p:cNvSpPr txBox="1">
                <a:spLocks noChangeArrowheads="1"/>
              </p:cNvSpPr>
              <p:nvPr/>
            </p:nvSpPr>
            <p:spPr bwMode="auto">
              <a:xfrm>
                <a:off x="6119540" y="1772333"/>
                <a:ext cx="2714625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/>
                <a:lvl2pPr marL="742950" indent="-285750"/>
                <a:lvl3pPr/>
                <a:lvl4pPr/>
                <a:lvl5pPr/>
                <a:lvl6pPr/>
                <a:lvl7pPr/>
                <a:lvl8pPr/>
                <a:lvl9pPr/>
              </a:lstStyle>
              <a:p>
                <a:pPr algn="ctr"/>
                <a:r>
                  <a:rPr lang="zh-CN" altLang="en-US" sz="2400" dirty="0">
                    <a:solidFill>
                      <a:srgbClr val="3D3D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和善与坚定共存</a:t>
                </a:r>
                <a:endParaRPr lang="zh-CN" altLang="en-US" sz="2400" dirty="0">
                  <a:solidFill>
                    <a:srgbClr val="3D3D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文本框 39"/>
              <p:cNvSpPr txBox="1">
                <a:spLocks noChangeArrowheads="1"/>
              </p:cNvSpPr>
              <p:nvPr/>
            </p:nvSpPr>
            <p:spPr bwMode="auto">
              <a:xfrm>
                <a:off x="6347535" y="1391333"/>
                <a:ext cx="175825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/>
                <a:lvl2pPr marL="742950" indent="-285750"/>
                <a:lvl3pPr/>
                <a:lvl4pPr/>
                <a:lvl5pPr/>
                <a:lvl6pPr/>
                <a:lvl7pPr/>
                <a:lvl8pPr/>
                <a:lvl9pPr/>
              </a:lstStyle>
              <a:p>
                <a:pPr algn="ctr"/>
                <a:r>
                  <a:rPr lang="en-US" altLang="zh-CN" sz="2000" b="1" dirty="0">
                    <a:solidFill>
                      <a:srgbClr val="E0718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</a:t>
                </a:r>
                <a:r>
                  <a:rPr lang="en-US" altLang="zh-CN" sz="2400" b="1" dirty="0">
                    <a:solidFill>
                      <a:srgbClr val="E0718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400" b="1" dirty="0">
                  <a:solidFill>
                    <a:srgbClr val="E071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6728872" y="1183987"/>
            <a:ext cx="3058795" cy="1440815"/>
            <a:chOff x="4586564" y="1822887"/>
            <a:chExt cx="3058795" cy="1440815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564" y="1822887"/>
              <a:ext cx="3058795" cy="1440815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4700335" y="2108063"/>
              <a:ext cx="2406650" cy="792480"/>
              <a:chOff x="6233205" y="1391333"/>
              <a:chExt cx="2406650" cy="792480"/>
            </a:xfrm>
          </p:grpSpPr>
          <p:sp>
            <p:nvSpPr>
              <p:cNvPr id="37" name="文本框 36"/>
              <p:cNvSpPr txBox="1">
                <a:spLocks noChangeArrowheads="1"/>
              </p:cNvSpPr>
              <p:nvPr/>
            </p:nvSpPr>
            <p:spPr bwMode="auto">
              <a:xfrm>
                <a:off x="6233205" y="1723438"/>
                <a:ext cx="2406650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/>
                <a:lvl2pPr marL="742950" indent="-285750"/>
                <a:lvl3pPr/>
                <a:lvl4pPr/>
                <a:lvl5pPr/>
                <a:lvl6pPr/>
                <a:lvl7pPr/>
                <a:lvl8pPr/>
                <a:lvl9pPr/>
              </a:lstStyle>
              <a:p>
                <a:pPr algn="ctr"/>
                <a:r>
                  <a:rPr lang="zh-CN" altLang="en-US" sz="2400" dirty="0">
                    <a:solidFill>
                      <a:srgbClr val="3D3D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俯身与倾听相依</a:t>
                </a:r>
                <a:endParaRPr lang="zh-CN" altLang="en-US" sz="2400" dirty="0">
                  <a:solidFill>
                    <a:srgbClr val="3D3D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文本框 37"/>
              <p:cNvSpPr txBox="1">
                <a:spLocks noChangeArrowheads="1"/>
              </p:cNvSpPr>
              <p:nvPr/>
            </p:nvSpPr>
            <p:spPr bwMode="auto">
              <a:xfrm>
                <a:off x="6347535" y="1391333"/>
                <a:ext cx="175825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/>
                <a:lvl2pPr marL="742950" indent="-285750"/>
                <a:lvl3pPr/>
                <a:lvl4pPr/>
                <a:lvl5pPr/>
                <a:lvl6pPr/>
                <a:lvl7pPr/>
                <a:lvl8pPr/>
                <a:lvl9pPr/>
              </a:lstStyle>
              <a:p>
                <a:pPr algn="ctr"/>
                <a:r>
                  <a:rPr lang="en-US" altLang="zh-CN" sz="2000" b="1" dirty="0">
                    <a:solidFill>
                      <a:srgbClr val="67B66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</a:t>
                </a:r>
                <a:r>
                  <a:rPr lang="en-US" altLang="zh-CN" sz="2400" b="1" dirty="0">
                    <a:solidFill>
                      <a:srgbClr val="67B66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400" b="1" dirty="0">
                  <a:solidFill>
                    <a:srgbClr val="67B6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4822825" y="2834640"/>
            <a:ext cx="3225165" cy="1440815"/>
            <a:chOff x="4586564" y="1822887"/>
            <a:chExt cx="2271436" cy="1441018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564" y="1822887"/>
              <a:ext cx="2271436" cy="1441018"/>
            </a:xfrm>
            <a:prstGeom prst="rect">
              <a:avLst/>
            </a:prstGeom>
          </p:spPr>
        </p:pic>
        <p:grpSp>
          <p:nvGrpSpPr>
            <p:cNvPr id="42" name="组合 41"/>
            <p:cNvGrpSpPr/>
            <p:nvPr/>
          </p:nvGrpSpPr>
          <p:grpSpPr>
            <a:xfrm>
              <a:off x="4700335" y="2108063"/>
              <a:ext cx="1986914" cy="792732"/>
              <a:chOff x="6233205" y="1391333"/>
              <a:chExt cx="1986914" cy="792732"/>
            </a:xfrm>
          </p:grpSpPr>
          <p:sp>
            <p:nvSpPr>
              <p:cNvPr id="43" name="文本框 42"/>
              <p:cNvSpPr txBox="1">
                <a:spLocks noChangeArrowheads="1"/>
              </p:cNvSpPr>
              <p:nvPr/>
            </p:nvSpPr>
            <p:spPr bwMode="auto">
              <a:xfrm>
                <a:off x="6233205" y="1723625"/>
                <a:ext cx="1986914" cy="460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/>
                <a:lvl2pPr marL="742950" indent="-285750"/>
                <a:lvl3pPr/>
                <a:lvl4pPr/>
                <a:lvl5pPr/>
                <a:lvl6pPr/>
                <a:lvl7pPr/>
                <a:lvl8pPr/>
                <a:lvl9pPr/>
              </a:lstStyle>
              <a:p>
                <a:pPr algn="ctr"/>
                <a:r>
                  <a:rPr lang="zh-CN" altLang="en-US" sz="2400" dirty="0">
                    <a:solidFill>
                      <a:srgbClr val="3D3D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自控与尊重同在</a:t>
                </a:r>
                <a:endParaRPr lang="zh-CN" altLang="en-US" sz="2400" dirty="0">
                  <a:solidFill>
                    <a:srgbClr val="3D3D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文本框 43"/>
              <p:cNvSpPr txBox="1">
                <a:spLocks noChangeArrowheads="1"/>
              </p:cNvSpPr>
              <p:nvPr/>
            </p:nvSpPr>
            <p:spPr bwMode="auto">
              <a:xfrm>
                <a:off x="6347535" y="1391333"/>
                <a:ext cx="1758255" cy="460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/>
                <a:lvl2pPr marL="742950" indent="-285750"/>
                <a:lvl3pPr/>
                <a:lvl4pPr/>
                <a:lvl5pPr/>
                <a:lvl6pPr/>
                <a:lvl7pPr/>
                <a:lvl8pPr/>
                <a:lvl9pPr/>
              </a:lstStyle>
              <a:p>
                <a:pPr algn="ctr"/>
                <a:r>
                  <a:rPr lang="en-US" altLang="zh-CN" sz="2000" b="1" dirty="0">
                    <a:solidFill>
                      <a:srgbClr val="5798C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</a:t>
                </a:r>
                <a:r>
                  <a:rPr lang="en-US" altLang="zh-CN" sz="2400" b="1" dirty="0">
                    <a:solidFill>
                      <a:srgbClr val="5798C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400" b="1" dirty="0">
                  <a:solidFill>
                    <a:srgbClr val="5798C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254291" y="2961825"/>
            <a:ext cx="2901042" cy="2735422"/>
            <a:chOff x="254291" y="2961825"/>
            <a:chExt cx="2901042" cy="273542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5427" y="2961825"/>
              <a:ext cx="2513631" cy="2735422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54291" y="3070369"/>
              <a:ext cx="29010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spc="-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r>
                <a:rPr lang="en-US" altLang="zh-CN" sz="3600" b="1" spc="-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en-US" altLang="zh-CN" b="1" spc="-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4" y="1036500"/>
            <a:ext cx="2894803" cy="1809252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6" t="5530" r="55237" b="77333"/>
          <a:stretch>
            <a:fillRect/>
          </a:stretch>
        </p:blipFill>
        <p:spPr>
          <a:xfrm>
            <a:off x="6754908" y="2365871"/>
            <a:ext cx="1293222" cy="1175213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1" t="5530" r="33702" b="77333"/>
          <a:stretch>
            <a:fillRect/>
          </a:stretch>
        </p:blipFill>
        <p:spPr>
          <a:xfrm>
            <a:off x="2888065" y="151362"/>
            <a:ext cx="1293222" cy="117521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7" t="5530" r="6166" b="77333"/>
          <a:stretch>
            <a:fillRect/>
          </a:stretch>
        </p:blipFill>
        <p:spPr>
          <a:xfrm>
            <a:off x="9724488" y="596380"/>
            <a:ext cx="1293222" cy="1175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038646" y="-701040"/>
            <a:ext cx="8194566" cy="8194566"/>
            <a:chOff x="2038646" y="-701040"/>
            <a:chExt cx="8194566" cy="8194566"/>
          </a:xfrm>
        </p:grpSpPr>
        <p:sp>
          <p:nvSpPr>
            <p:cNvPr id="8" name="椭圆 7"/>
            <p:cNvSpPr/>
            <p:nvPr/>
          </p:nvSpPr>
          <p:spPr>
            <a:xfrm>
              <a:off x="2038646" y="-701040"/>
              <a:ext cx="8194566" cy="8194566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2200932" y="-538754"/>
              <a:ext cx="7869994" cy="786999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5798C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t="21777" r="67505" b="38223"/>
          <a:stretch>
            <a:fillRect/>
          </a:stretch>
        </p:blipFill>
        <p:spPr>
          <a:xfrm>
            <a:off x="-148940" y="-79075"/>
            <a:ext cx="3251200" cy="2743201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t="21777" r="81117" b="56094"/>
          <a:stretch>
            <a:fillRect/>
          </a:stretch>
        </p:blipFill>
        <p:spPr>
          <a:xfrm flipH="1" flipV="1">
            <a:off x="10970709" y="736125"/>
            <a:ext cx="1592128" cy="151760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5"/>
          <a:stretch>
            <a:fillRect/>
          </a:stretch>
        </p:blipFill>
        <p:spPr>
          <a:xfrm>
            <a:off x="382" y="1939386"/>
            <a:ext cx="12191618" cy="4907280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8328">
            <a:off x="9966109" y="777600"/>
            <a:ext cx="617511" cy="617511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4640440" y="1129897"/>
            <a:ext cx="2911121" cy="707886"/>
            <a:chOff x="4605629" y="1401194"/>
            <a:chExt cx="2911121" cy="707886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9891" y="1449821"/>
              <a:ext cx="627529" cy="627529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084" y="1449821"/>
              <a:ext cx="627529" cy="627529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2277" y="1449821"/>
              <a:ext cx="627529" cy="627529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470" y="1449821"/>
              <a:ext cx="627529" cy="62752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4605629" y="1401194"/>
              <a:ext cx="29111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spc="-300" dirty="0">
                  <a:solidFill>
                    <a:srgbClr val="E071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zh-CN" altLang="en-US" sz="4000" spc="-300" dirty="0">
                  <a:solidFill>
                    <a:srgbClr val="5798C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4000" spc="-300" dirty="0">
                  <a:solidFill>
                    <a:srgbClr val="67B6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</a:t>
              </a:r>
              <a:r>
                <a:rPr lang="zh-CN" altLang="en-US" sz="4000" spc="-300" dirty="0">
                  <a:solidFill>
                    <a:srgbClr val="EB8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  <a:endParaRPr lang="zh-CN" altLang="en-US" sz="4000" spc="-300" dirty="0">
                <a:solidFill>
                  <a:srgbClr val="EB832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116197" y="2327835"/>
            <a:ext cx="395960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rgbClr val="E07185"/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和善与坚定</a:t>
            </a:r>
            <a:endParaRPr lang="zh-CN" altLang="en-US" sz="4800" b="1" spc="600" dirty="0">
              <a:solidFill>
                <a:srgbClr val="E07185"/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6" b="16951"/>
          <a:stretch>
            <a:fillRect/>
          </a:stretch>
        </p:blipFill>
        <p:spPr>
          <a:xfrm>
            <a:off x="3718451" y="4466673"/>
            <a:ext cx="4772406" cy="2468926"/>
          </a:xfrm>
          <a:prstGeom prst="rect">
            <a:avLst/>
          </a:prstGeom>
          <a:effectLst>
            <a:outerShdw blurRad="190500" dist="635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6" t="5530" r="55237" b="77333"/>
          <a:stretch>
            <a:fillRect/>
          </a:stretch>
        </p:blipFill>
        <p:spPr>
          <a:xfrm>
            <a:off x="3184111" y="735370"/>
            <a:ext cx="1293222" cy="117521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1" t="5530" r="33702" b="77333"/>
          <a:stretch>
            <a:fillRect/>
          </a:stretch>
        </p:blipFill>
        <p:spPr>
          <a:xfrm>
            <a:off x="8826546" y="2779281"/>
            <a:ext cx="1293222" cy="117521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7" t="5530" r="6166" b="77333"/>
          <a:stretch>
            <a:fillRect/>
          </a:stretch>
        </p:blipFill>
        <p:spPr>
          <a:xfrm>
            <a:off x="7484072" y="261546"/>
            <a:ext cx="1293222" cy="117521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5530" r="81701" b="77333"/>
          <a:stretch>
            <a:fillRect/>
          </a:stretch>
        </p:blipFill>
        <p:spPr>
          <a:xfrm>
            <a:off x="2132542" y="2179074"/>
            <a:ext cx="1293222" cy="1175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707036" y="799088"/>
            <a:ext cx="3057396" cy="877366"/>
            <a:chOff x="707036" y="741032"/>
            <a:chExt cx="3057396" cy="877366"/>
          </a:xfrm>
        </p:grpSpPr>
        <p:grpSp>
          <p:nvGrpSpPr>
            <p:cNvPr id="23" name="组合 22"/>
            <p:cNvGrpSpPr/>
            <p:nvPr/>
          </p:nvGrpSpPr>
          <p:grpSpPr>
            <a:xfrm>
              <a:off x="1552372" y="762132"/>
              <a:ext cx="2212060" cy="698904"/>
              <a:chOff x="348466" y="803081"/>
              <a:chExt cx="2212060" cy="698904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593861" y="803081"/>
                <a:ext cx="19666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读书心得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66" y="1264173"/>
                <a:ext cx="1838444" cy="237812"/>
              </a:xfrm>
              <a:prstGeom prst="rect">
                <a:avLst/>
              </a:prstGeom>
            </p:spPr>
          </p:pic>
        </p:grp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7036" y="741032"/>
              <a:ext cx="1171557" cy="877366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1230061" y="1594460"/>
            <a:ext cx="8971774" cy="2602965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和善与坚定并行。教室里的氛围是自上而下形成的。当一位老师的和善必须加入奖励，而坚定必须加入惩罚时，孩子们对自身价值的判断就会变得困惑而可怕……当老师们和善与坚定并行时，他们就能帮助孩子们成为负责任、值得信赖、适应力强、机智、被赋予力量、有能力、关心他人和自信的人……鼓励是正面教育的核心。正如书中所说：在传统的学校教育中，老师们普遍实行的是以奖励和惩罚为基础的管教方法，其目的就是为了控制学生以取得所谓的学习成绩，然而研究表明，除非教给孩子们社会和情感技能，否则他们学习起来就会很艰难，并且纪律问题会越来越多。学校教育就像一列火车，火车需要两条行驶的轨道，一条是学业的学习，一条是社会和情感能力的培养，因此，作为老师，我们要两条轨道齐头并进，在这一过程中带领学生们参与专注地解决问题，而不是成为惩罚和奖励的被动接受者。和善而坚定的领导者可以让学生们知道错误是学习的机会。同时他们会运用鼓励，而不是赞扬和奖励。</a:t>
            </a:r>
            <a:endParaRPr sz="16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2711" y="3903517"/>
            <a:ext cx="3697343" cy="324256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33627">
            <a:off x="2004195" y="5415765"/>
            <a:ext cx="1267368" cy="69249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5518">
            <a:off x="4223241" y="5461792"/>
            <a:ext cx="1270787" cy="694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2038646" y="-701040"/>
            <a:ext cx="8194566" cy="8194566"/>
            <a:chOff x="2038646" y="-701040"/>
            <a:chExt cx="8194566" cy="8194566"/>
          </a:xfrm>
        </p:grpSpPr>
        <p:sp>
          <p:nvSpPr>
            <p:cNvPr id="28" name="椭圆 27"/>
            <p:cNvSpPr/>
            <p:nvPr/>
          </p:nvSpPr>
          <p:spPr>
            <a:xfrm>
              <a:off x="2038646" y="-701040"/>
              <a:ext cx="8194566" cy="8194566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2200932" y="-538754"/>
              <a:ext cx="7869994" cy="786999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5798C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t="21777" r="67505" b="38223"/>
          <a:stretch>
            <a:fillRect/>
          </a:stretch>
        </p:blipFill>
        <p:spPr>
          <a:xfrm>
            <a:off x="-148940" y="-79075"/>
            <a:ext cx="3251200" cy="274320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t="21777" r="81117" b="56094"/>
          <a:stretch>
            <a:fillRect/>
          </a:stretch>
        </p:blipFill>
        <p:spPr>
          <a:xfrm flipH="1" flipV="1">
            <a:off x="10970709" y="736125"/>
            <a:ext cx="1592128" cy="151760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5"/>
          <a:stretch>
            <a:fillRect/>
          </a:stretch>
        </p:blipFill>
        <p:spPr>
          <a:xfrm>
            <a:off x="382" y="1939386"/>
            <a:ext cx="12191618" cy="490728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8328">
            <a:off x="9966109" y="777600"/>
            <a:ext cx="617511" cy="61751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4678199" y="1129897"/>
            <a:ext cx="2911121" cy="707886"/>
            <a:chOff x="4605629" y="1401194"/>
            <a:chExt cx="2911121" cy="707886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9891" y="1449821"/>
              <a:ext cx="627529" cy="627529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084" y="1449821"/>
              <a:ext cx="627529" cy="62752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2277" y="1449821"/>
              <a:ext cx="627529" cy="627529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470" y="1449821"/>
              <a:ext cx="627529" cy="627529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4605629" y="1401194"/>
              <a:ext cx="29111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spc="-300" dirty="0">
                  <a:solidFill>
                    <a:srgbClr val="E071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zh-CN" altLang="en-US" sz="4000" spc="-300" dirty="0">
                  <a:solidFill>
                    <a:srgbClr val="5798C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4000" spc="-300" dirty="0">
                  <a:solidFill>
                    <a:srgbClr val="67B6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</a:t>
              </a:r>
              <a:r>
                <a:rPr lang="zh-CN" altLang="en-US" sz="4000" spc="-300" dirty="0">
                  <a:solidFill>
                    <a:srgbClr val="EB8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  <a:endParaRPr lang="zh-CN" altLang="en-US" sz="4000" spc="-300" dirty="0">
                <a:solidFill>
                  <a:srgbClr val="EB832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4116197" y="2327835"/>
            <a:ext cx="395960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rgbClr val="139772"/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俯身与倾听</a:t>
            </a:r>
            <a:endParaRPr lang="zh-CN" altLang="en-US" sz="4800" b="1" spc="600" dirty="0">
              <a:solidFill>
                <a:srgbClr val="139772"/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6" b="16951"/>
          <a:stretch>
            <a:fillRect/>
          </a:stretch>
        </p:blipFill>
        <p:spPr>
          <a:xfrm>
            <a:off x="3718451" y="4466673"/>
            <a:ext cx="4772406" cy="2468926"/>
          </a:xfrm>
          <a:prstGeom prst="rect">
            <a:avLst/>
          </a:prstGeom>
          <a:effectLst>
            <a:outerShdw blurRad="190500" dist="635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6" t="5530" r="55237" b="77333"/>
          <a:stretch>
            <a:fillRect/>
          </a:stretch>
        </p:blipFill>
        <p:spPr>
          <a:xfrm>
            <a:off x="3184111" y="735370"/>
            <a:ext cx="1293222" cy="1175213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1" t="5530" r="33702" b="77333"/>
          <a:stretch>
            <a:fillRect/>
          </a:stretch>
        </p:blipFill>
        <p:spPr>
          <a:xfrm>
            <a:off x="8826546" y="2779281"/>
            <a:ext cx="1293222" cy="1175213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7" t="5530" r="6166" b="77333"/>
          <a:stretch>
            <a:fillRect/>
          </a:stretch>
        </p:blipFill>
        <p:spPr>
          <a:xfrm>
            <a:off x="7484072" y="261546"/>
            <a:ext cx="1293222" cy="1175213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5530" r="81701" b="77333"/>
          <a:stretch>
            <a:fillRect/>
          </a:stretch>
        </p:blipFill>
        <p:spPr>
          <a:xfrm>
            <a:off x="2132542" y="2179074"/>
            <a:ext cx="1293222" cy="1175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707036" y="799088"/>
            <a:ext cx="3057396" cy="877366"/>
            <a:chOff x="707036" y="741032"/>
            <a:chExt cx="3057396" cy="877366"/>
          </a:xfrm>
        </p:grpSpPr>
        <p:grpSp>
          <p:nvGrpSpPr>
            <p:cNvPr id="25" name="组合 24"/>
            <p:cNvGrpSpPr/>
            <p:nvPr/>
          </p:nvGrpSpPr>
          <p:grpSpPr>
            <a:xfrm>
              <a:off x="1552372" y="762132"/>
              <a:ext cx="2212060" cy="698904"/>
              <a:chOff x="348466" y="803081"/>
              <a:chExt cx="2212060" cy="698904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593861" y="803081"/>
                <a:ext cx="19666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读书心得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66" y="1264173"/>
                <a:ext cx="1838444" cy="237812"/>
              </a:xfrm>
              <a:prstGeom prst="rect">
                <a:avLst/>
              </a:prstGeom>
            </p:spPr>
          </p:pic>
        </p:grp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7036" y="741032"/>
              <a:ext cx="1171557" cy="877366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385" y="799082"/>
            <a:ext cx="1383368" cy="1143448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929640" y="1343660"/>
            <a:ext cx="9137650" cy="4650105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二、俯身和倾听相依。教育如同栽培，树人如同树木。首先，与孩子们平等相处，在尊重孩子是独立个体的基础上，把和善与坚定融为一体，以此为基石，来与孩子相处，当老师与孩子们建立温暖、相互支持的关系时，孩子们才会感到快乐、放松，从而有动力去学习。在日常的相处中，我会采取不同的方式来确保孩子们感受到老师的爱，比如言语上的亲昵、蹲下来和孩子平视着对话、了解他们的朋友和家人。在我们的班级中，鼓励与赞扬每天都在发生，但是我们的赞扬不是空泛的一句：你很棒。因为空泛的表扬并不能让孩子清楚他们到底棒在哪里。其次，给予其正向鼓励。比如：我们班有一个比较“暴力”的孩子，每天闲不住，总是在课间和其他同学产生冲突，惹是生非，为此我也很头疼，当他坚持一天没有犯错,，我会肯定地对他说:“我知道你是一个有能力控制自己的孩子，你看你今天都没犯错，你知道吗？我特别为你感到自豪。”这一步是让他明白，什么是好的行为。行为习惯的改变不能一蹴而就，鼓励和尊重到位了，学生良好行为的形成便指日可待。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2038646" y="-701040"/>
            <a:ext cx="8194566" cy="8194566"/>
            <a:chOff x="2038646" y="-701040"/>
            <a:chExt cx="8194566" cy="8194566"/>
          </a:xfrm>
        </p:grpSpPr>
        <p:sp>
          <p:nvSpPr>
            <p:cNvPr id="28" name="椭圆 27"/>
            <p:cNvSpPr/>
            <p:nvPr/>
          </p:nvSpPr>
          <p:spPr>
            <a:xfrm>
              <a:off x="2038646" y="-701040"/>
              <a:ext cx="8194566" cy="8194566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2200932" y="-538754"/>
              <a:ext cx="7869994" cy="786999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5798C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t="21777" r="67505" b="38223"/>
          <a:stretch>
            <a:fillRect/>
          </a:stretch>
        </p:blipFill>
        <p:spPr>
          <a:xfrm>
            <a:off x="-148940" y="-79075"/>
            <a:ext cx="3251200" cy="274320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t="21777" r="81117" b="56094"/>
          <a:stretch>
            <a:fillRect/>
          </a:stretch>
        </p:blipFill>
        <p:spPr>
          <a:xfrm flipH="1" flipV="1">
            <a:off x="10970709" y="736125"/>
            <a:ext cx="1592128" cy="151760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5"/>
          <a:stretch>
            <a:fillRect/>
          </a:stretch>
        </p:blipFill>
        <p:spPr>
          <a:xfrm>
            <a:off x="382" y="1939386"/>
            <a:ext cx="12191618" cy="490728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8328">
            <a:off x="9966109" y="777600"/>
            <a:ext cx="617511" cy="61751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4678199" y="1129897"/>
            <a:ext cx="2911121" cy="707886"/>
            <a:chOff x="4605629" y="1401194"/>
            <a:chExt cx="2911121" cy="707886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9891" y="1449821"/>
              <a:ext cx="627529" cy="627529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084" y="1449821"/>
              <a:ext cx="627529" cy="62752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2277" y="1449821"/>
              <a:ext cx="627529" cy="627529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470" y="1449821"/>
              <a:ext cx="627529" cy="627529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4605629" y="1401194"/>
              <a:ext cx="29111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spc="-300" dirty="0">
                  <a:solidFill>
                    <a:srgbClr val="E071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zh-CN" altLang="en-US" sz="4000" spc="-300" dirty="0">
                  <a:solidFill>
                    <a:srgbClr val="5798C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r>
                <a:rPr lang="zh-CN" altLang="en-US" sz="4000" spc="-300" dirty="0">
                  <a:solidFill>
                    <a:srgbClr val="67B6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</a:t>
              </a:r>
              <a:r>
                <a:rPr lang="zh-CN" altLang="en-US" sz="4000" spc="-300" dirty="0">
                  <a:solidFill>
                    <a:srgbClr val="EB8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  <a:endParaRPr lang="zh-CN" altLang="en-US" sz="4000" spc="-300" dirty="0">
                <a:solidFill>
                  <a:srgbClr val="EB832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4116197" y="2333425"/>
            <a:ext cx="395960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rgbClr val="5798C9"/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自控与尊重</a:t>
            </a:r>
            <a:endParaRPr lang="zh-CN" altLang="en-US" sz="4800" b="1" spc="600" dirty="0">
              <a:solidFill>
                <a:srgbClr val="5798C9"/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6" b="16951"/>
          <a:stretch>
            <a:fillRect/>
          </a:stretch>
        </p:blipFill>
        <p:spPr>
          <a:xfrm>
            <a:off x="3718451" y="4466673"/>
            <a:ext cx="4772406" cy="2468926"/>
          </a:xfrm>
          <a:prstGeom prst="rect">
            <a:avLst/>
          </a:prstGeom>
          <a:effectLst>
            <a:outerShdw blurRad="190500" dist="635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6" t="5530" r="55237" b="77333"/>
          <a:stretch>
            <a:fillRect/>
          </a:stretch>
        </p:blipFill>
        <p:spPr>
          <a:xfrm>
            <a:off x="3184111" y="735370"/>
            <a:ext cx="1293222" cy="1175213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1" t="5530" r="33702" b="77333"/>
          <a:stretch>
            <a:fillRect/>
          </a:stretch>
        </p:blipFill>
        <p:spPr>
          <a:xfrm>
            <a:off x="8826546" y="2779281"/>
            <a:ext cx="1293222" cy="1175213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7" t="5530" r="6166" b="77333"/>
          <a:stretch>
            <a:fillRect/>
          </a:stretch>
        </p:blipFill>
        <p:spPr>
          <a:xfrm>
            <a:off x="7484072" y="261546"/>
            <a:ext cx="1293222" cy="1175213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5530" r="81701" b="77333"/>
          <a:stretch>
            <a:fillRect/>
          </a:stretch>
        </p:blipFill>
        <p:spPr>
          <a:xfrm>
            <a:off x="2132542" y="2179074"/>
            <a:ext cx="1293222" cy="1175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91" y="424645"/>
            <a:ext cx="1850803" cy="125132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6470" y="2055495"/>
            <a:ext cx="10016490" cy="3700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静蕾简体"/>
                <a:sym typeface="Arial" panose="020B0604020202020204" pitchFamily="34" charset="0"/>
              </a:rPr>
              <a:t>      三、自控和尊重同在。在日常与学生相处过程中，适当控制自己的情绪也是必不可少。有一段时间我特别困惑，几乎天天强调的学习习惯，挨个嘱咐了依然有人不去认真执行，甚至行为更差；明明设置了很简单的问题情境，想要学生回答上来，增加学习的自信心，但是回答问题的依然是那几位同学有时甚至鸦雀无声；有的同学不尊重他人，给别人起外号，难听的话语脱口而出，屡教不改；遇到任何问题第一反应就是逃跑，推卸责任，不承认……这些事情让我焦头烂额，我内心常常喊“天呐！这究竟是怎么回事?”因此我也变得暴躁，在教室里经常发火，孩子们也变得紧张，恶性循环了。怎么办?怎么办?我反复问自己!如何做好一个班主任?这个问题摆在我的面前，急需解决。</a:t>
            </a:r>
            <a:endParaRPr lang="zh-CN" altLang="en-US" sz="16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静蕾简体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07036" y="799088"/>
            <a:ext cx="3057396" cy="877366"/>
            <a:chOff x="707036" y="741032"/>
            <a:chExt cx="3057396" cy="877366"/>
          </a:xfrm>
        </p:grpSpPr>
        <p:grpSp>
          <p:nvGrpSpPr>
            <p:cNvPr id="20" name="组合 19"/>
            <p:cNvGrpSpPr/>
            <p:nvPr/>
          </p:nvGrpSpPr>
          <p:grpSpPr>
            <a:xfrm>
              <a:off x="1552372" y="762132"/>
              <a:ext cx="2212060" cy="698904"/>
              <a:chOff x="348466" y="803081"/>
              <a:chExt cx="2212060" cy="698904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593861" y="803081"/>
                <a:ext cx="19666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读书心得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66" y="1264173"/>
                <a:ext cx="1838444" cy="237812"/>
              </a:xfrm>
              <a:prstGeom prst="rect">
                <a:avLst/>
              </a:prstGeom>
            </p:spPr>
          </p:pic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7036" y="741032"/>
              <a:ext cx="1171557" cy="87736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707036" y="799088"/>
            <a:ext cx="2683780" cy="877366"/>
            <a:chOff x="707036" y="741032"/>
            <a:chExt cx="2683780" cy="877366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372" y="1223224"/>
              <a:ext cx="1838444" cy="237812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7036" y="741032"/>
              <a:ext cx="1171557" cy="877366"/>
            </a:xfrm>
            <a:prstGeom prst="rect">
              <a:avLst/>
            </a:prstGeom>
          </p:spPr>
        </p:pic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47" y="4827993"/>
            <a:ext cx="4530462" cy="2324127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 bwMode="auto">
          <a:xfrm>
            <a:off x="3582507" y="1519069"/>
            <a:ext cx="7359588" cy="3830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     在教室里，正面管教已经转变了我们与孩子们的沟通方式，让我们与班级里的所有人，无论他们是何种类型的学生，建立起支持型的情感联结，教室成了一个能培育人、愉悦和快乐的学习成长场所。在家庭中，于我们个人而言，正面管教作为父母们的管教工具同样令人叹服，它在我们的家庭里营造出了更好的沟通、更亲近的关系和相互尊重。当今这个时代，教育权威不再是得到学生认可的唯一理由。我们教育工作者只有与时俱进，树立终身学习的观念，才能应时而变，紧跟上时代的步伐，未来已经奔跑上路，我们更要充满信心，与时俱进，顺势而为，勇毅前行! 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194722" y="2126129"/>
            <a:ext cx="1713230" cy="155634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4"/>
          <a:stretch>
            <a:fillRect/>
          </a:stretch>
        </p:blipFill>
        <p:spPr>
          <a:xfrm rot="1601046">
            <a:off x="1319292" y="3761694"/>
            <a:ext cx="2304605" cy="1975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h_f"/>
  <p:tag name="KSO_WM_UNIT_INDEX" val="1_1"/>
  <p:tag name="KSO_WM_UNIT_LAYERLEVEL" val="1_1"/>
  <p:tag name="KSO_WM_UNIT_VALUE" val="84"/>
  <p:tag name="KSO_WM_UNIT_HIGHLIGHT" val="0"/>
  <p:tag name="KSO_WM_UNIT_COMPATIBLE" val="0"/>
  <p:tag name="KSO_WM_UNIT_CLEAR" val="0"/>
  <p:tag name="KSO_WM_UNIT_PRESET_TEXT" val="请在此输入您的文本。请在此输入您的文本。请在此输入您的文本。请在此输入您的文本。请在此输入您的文本。请在此输入您的文本。请在此输入您的文本。请在此输入您的文本。"/>
  <p:tag name="KSO_WM_TEMPLATE_CATEGORY" val="custom"/>
  <p:tag name="KSO_WM_TEMPLATE_INDEX" val="20177907"/>
  <p:tag name="KSO_WM_UNIT_ID" val="custom20177907_24*h_f*1_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TYPE" val="h_f"/>
  <p:tag name="KSO_WM_UNIT_INDEX" val="1_1"/>
  <p:tag name="KSO_WM_UNIT_LAYERLEVEL" val="1_1"/>
  <p:tag name="KSO_WM_UNIT_VALUE" val="84"/>
  <p:tag name="KSO_WM_UNIT_HIGHLIGHT" val="0"/>
  <p:tag name="KSO_WM_UNIT_COMPATIBLE" val="0"/>
  <p:tag name="KSO_WM_UNIT_CLEAR" val="0"/>
  <p:tag name="KSO_WM_UNIT_PRESET_TEXT" val="请在此输入您的文本。请在此输入您的文本。请在此输入您的文本。请在此输入您的文本。请在此输入您的文本。请在此输入您的文本。请在此输入您的文本。请在此输入您的文本。"/>
  <p:tag name="KSO_WM_TEMPLATE_CATEGORY" val="custom"/>
  <p:tag name="KSO_WM_TEMPLATE_INDEX" val="20177907"/>
  <p:tag name="KSO_WM_UNIT_ID" val="custom20177907_24*h_f*1_1"/>
</p:tagLst>
</file>

<file path=ppt/tags/tag3.xml><?xml version="1.0" encoding="utf-8"?>
<p:tagLst xmlns:p="http://schemas.openxmlformats.org/presentationml/2006/main">
  <p:tag name="ISPRING_ULTRA_SCORM_COURSE_ID" val="C1C0D59E-0E48-46B0-9DD3-2F735AD0AE4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儿童课件"/>
  <p:tag name="COMMONDATA" val="eyJoZGlkIjoiNjQ0MGI3ZDYzNmQ3OTNkMmFhMjA5YWNjNTViZmI3MW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1547</Words>
  <Application>WPS 演示</Application>
  <PresentationFormat>宽屏</PresentationFormat>
  <Paragraphs>64</Paragraphs>
  <Slides>10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方正静蕾简体</vt:lpstr>
      <vt:lpstr>Segoe Print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儿童课件</dc:title>
  <dc:creator>微软用户</dc:creator>
  <cp:lastModifiedBy>＊小☆卷毛＊</cp:lastModifiedBy>
  <cp:revision>91</cp:revision>
  <dcterms:created xsi:type="dcterms:W3CDTF">2019-10-10T02:52:00Z</dcterms:created>
  <dcterms:modified xsi:type="dcterms:W3CDTF">2023-10-06T11:49:45Z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A555F5DF63914CDE9A5CAC1D886B4897_13</vt:lpwstr>
  </property>
  <property fmtid="{D5CDD505-2E9C-101B-9397-08002B2CF9AE}" pid="3" name="KSOProductBuildVer">
    <vt:lpwstr>2052-12.1.0.15374</vt:lpwstr>
  </property>
</Properties>
</file>