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768" r:id="rId3"/>
    <p:sldId id="817" r:id="rId4"/>
    <p:sldId id="818" r:id="rId5"/>
    <p:sldId id="832" r:id="rId6"/>
    <p:sldId id="819" r:id="rId7"/>
    <p:sldId id="820" r:id="rId8"/>
    <p:sldId id="779" r:id="rId9"/>
    <p:sldId id="807" r:id="rId10"/>
    <p:sldId id="790" r:id="rId11"/>
    <p:sldId id="806" r:id="rId12"/>
    <p:sldId id="764" r:id="rId13"/>
    <p:sldId id="776" r:id="rId14"/>
    <p:sldId id="785" r:id="rId15"/>
    <p:sldId id="786" r:id="rId16"/>
    <p:sldId id="787" r:id="rId17"/>
    <p:sldId id="765" r:id="rId18"/>
    <p:sldId id="767" r:id="rId19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FF"/>
    <a:srgbClr val="CC0000"/>
    <a:srgbClr val="FFFFFF"/>
    <a:srgbClr val="CCECFF"/>
    <a:srgbClr val="B11B0F"/>
    <a:srgbClr val="F26D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972" autoAdjust="0"/>
    <p:restoredTop sz="92918"/>
  </p:normalViewPr>
  <p:slideViewPr>
    <p:cSldViewPr snapToGrid="0" showGuides="1">
      <p:cViewPr varScale="1">
        <p:scale>
          <a:sx n="93" d="100"/>
          <a:sy n="93" d="100"/>
        </p:scale>
        <p:origin x="292" y="60"/>
      </p:cViewPr>
      <p:guideLst>
        <p:guide orient="horz" pos="2160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E22813-71E9-4F88-B92C-D732A0759E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5" descr="图片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06563" y="5316538"/>
            <a:ext cx="741362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81" descr="图片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75113" y="4508500"/>
            <a:ext cx="741362" cy="741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78" descr="图片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20750" y="4510088"/>
            <a:ext cx="741363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77" descr="图片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484438" y="4508500"/>
            <a:ext cx="741362" cy="741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7" name="Rectangle 79"/>
          <p:cNvSpPr/>
          <p:nvPr userDrawn="1"/>
        </p:nvSpPr>
        <p:spPr>
          <a:xfrm>
            <a:off x="912813" y="4505325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" name="Picture 76" descr="图片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2275" y="3716338"/>
            <a:ext cx="741363" cy="74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43" descr="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0175" y="2911475"/>
            <a:ext cx="1347788" cy="153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 33"/>
          <p:cNvSpPr/>
          <p:nvPr/>
        </p:nvSpPr>
        <p:spPr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1" name="Rectangle 49"/>
          <p:cNvSpPr/>
          <p:nvPr/>
        </p:nvSpPr>
        <p:spPr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2" name="Rectangle 50"/>
          <p:cNvSpPr/>
          <p:nvPr/>
        </p:nvSpPr>
        <p:spPr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3" name="Rectangle 52"/>
          <p:cNvSpPr/>
          <p:nvPr/>
        </p:nvSpPr>
        <p:spPr>
          <a:xfrm>
            <a:off x="3273425" y="4510088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" name="Group 74"/>
          <p:cNvGrpSpPr/>
          <p:nvPr/>
        </p:nvGrpSpPr>
        <p:grpSpPr>
          <a:xfrm>
            <a:off x="85725" y="854075"/>
            <a:ext cx="8982075" cy="774700"/>
            <a:chOff x="54" y="538"/>
            <a:chExt cx="5658" cy="713"/>
          </a:xfrm>
        </p:grpSpPr>
        <p:sp>
          <p:nvSpPr>
            <p:cNvPr id="2076" name="Freeform 30"/>
            <p:cNvSpPr/>
            <p:nvPr userDrawn="1"/>
          </p:nvSpPr>
          <p:spPr>
            <a:xfrm>
              <a:off x="54" y="737"/>
              <a:ext cx="5658" cy="5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0" b="0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" name="Freeform 31"/>
            <p:cNvSpPr/>
            <p:nvPr userDrawn="1"/>
          </p:nvSpPr>
          <p:spPr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0" b="0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" name="Freeform 32"/>
            <p:cNvSpPr/>
            <p:nvPr userDrawn="1"/>
          </p:nvSpPr>
          <p:spPr>
            <a:xfrm>
              <a:off x="54" y="1063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0" b="0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" name="Picture 84" descr="图片7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282950" y="5321300"/>
            <a:ext cx="741363" cy="741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Group 75"/>
          <p:cNvGrpSpPr/>
          <p:nvPr/>
        </p:nvGrpSpPr>
        <p:grpSpPr>
          <a:xfrm>
            <a:off x="112713" y="5805488"/>
            <a:ext cx="8936037" cy="781050"/>
            <a:chOff x="71" y="3751"/>
            <a:chExt cx="5629" cy="398"/>
          </a:xfrm>
        </p:grpSpPr>
        <p:sp>
          <p:nvSpPr>
            <p:cNvPr id="2079" name="Freeform 24"/>
            <p:cNvSpPr/>
            <p:nvPr userDrawn="1"/>
          </p:nvSpPr>
          <p:spPr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0" b="0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" name="Freeform 25"/>
            <p:cNvSpPr/>
            <p:nvPr userDrawn="1"/>
          </p:nvSpPr>
          <p:spPr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0" b="0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" name="Freeform 26"/>
            <p:cNvSpPr/>
            <p:nvPr userDrawn="1"/>
          </p:nvSpPr>
          <p:spPr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0" b="0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" name="Rectangle 42"/>
          <p:cNvSpPr/>
          <p:nvPr/>
        </p:nvSpPr>
        <p:spPr>
          <a:xfrm>
            <a:off x="2492375" y="5319713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Rectangle 83"/>
          <p:cNvSpPr/>
          <p:nvPr userDrawn="1"/>
        </p:nvSpPr>
        <p:spPr>
          <a:xfrm>
            <a:off x="3281363" y="531812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Rectangle 73"/>
          <p:cNvSpPr/>
          <p:nvPr/>
        </p:nvSpPr>
        <p:spPr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" name="Rectangle 59"/>
          <p:cNvSpPr/>
          <p:nvPr/>
        </p:nvSpPr>
        <p:spPr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Rectangle 54"/>
          <p:cNvSpPr/>
          <p:nvPr/>
        </p:nvSpPr>
        <p:spPr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5" name="Rectangle 56"/>
          <p:cNvSpPr/>
          <p:nvPr/>
        </p:nvSpPr>
        <p:spPr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5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1775" y="6445250"/>
            <a:ext cx="2205038" cy="3175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574925" y="6445250"/>
            <a:ext cx="2990850" cy="3175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700713" y="6445250"/>
            <a:ext cx="2205038" cy="3175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3A6C03-4FED-46B9-A7ED-E25C78DA34DA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9.jpeg"/><Relationship Id="rId12" Type="http://schemas.openxmlformats.org/officeDocument/2006/relationships/image" Target="../media/image8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5"/>
          <p:cNvSpPr/>
          <p:nvPr/>
        </p:nvSpPr>
        <p:spPr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0" b="0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" name="Freeform 26"/>
          <p:cNvSpPr/>
          <p:nvPr/>
        </p:nvSpPr>
        <p:spPr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0" b="0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Freeform 27" descr="Dark upward diagonal"/>
          <p:cNvSpPr/>
          <p:nvPr/>
        </p:nvSpPr>
        <p:spPr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0" b="0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>
                <a:alpha val="100000"/>
              </a:schemeClr>
            </a:fgClr>
            <a:bgClr>
              <a:schemeClr val="bg1">
                <a:alpha val="100000"/>
              </a:schemeClr>
            </a:bgClr>
          </a:patt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9" name="Freeform 28"/>
          <p:cNvSpPr/>
          <p:nvPr/>
        </p:nvSpPr>
        <p:spPr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0" b="0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3" name="Freeform 29"/>
          <p:cNvSpPr/>
          <p:nvPr/>
        </p:nvSpPr>
        <p:spPr bwMode="gray">
          <a:xfrm>
            <a:off x="92075" y="306388"/>
            <a:ext cx="8955088" cy="8366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2"/>
          <p:cNvSpPr/>
          <p:nvPr/>
        </p:nvSpPr>
        <p:spPr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2" name="Freeform 35"/>
          <p:cNvSpPr/>
          <p:nvPr/>
        </p:nvSpPr>
        <p:spPr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0" b="0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Rectangle 3"/>
          <p:cNvSpPr>
            <a:spLocks noGrp="1"/>
          </p:cNvSpPr>
          <p:nvPr>
            <p:ph type="body" idx="1"/>
          </p:nvPr>
        </p:nvSpPr>
        <p:spPr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B327C4-F757-4C8C-82E5-6439EBEE49D6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Text Box 37"/>
          <p:cNvSpPr txBox="1"/>
          <p:nvPr/>
        </p:nvSpPr>
        <p:spPr>
          <a:xfrm>
            <a:off x="144463" y="6443663"/>
            <a:ext cx="184150" cy="260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en-US" altLang="zh-CN" sz="1100" i="1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9" name="Rectangle 30" descr="7"/>
          <p:cNvSpPr/>
          <p:nvPr/>
        </p:nvSpPr>
        <p:spPr>
          <a:xfrm>
            <a:off x="8264525" y="415925"/>
            <a:ext cx="360363" cy="360363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0" name="Rectangle 31" descr="4"/>
          <p:cNvSpPr/>
          <p:nvPr/>
        </p:nvSpPr>
        <p:spPr>
          <a:xfrm>
            <a:off x="7791450" y="415925"/>
            <a:ext cx="360363" cy="360363"/>
          </a:xfrm>
          <a:prstGeom prst="rect">
            <a:avLst/>
          </a:prstGeom>
          <a:blipFill rotWithShape="1">
            <a:blip r:embed="rId13" cstate="print"/>
            <a:stretch>
              <a:fillRect/>
            </a:stretch>
          </a:blip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1" name="Rectangle 36"/>
          <p:cNvSpPr/>
          <p:nvPr userDrawn="1"/>
        </p:nvSpPr>
        <p:spPr>
          <a:xfrm>
            <a:off x="7305675" y="415925"/>
            <a:ext cx="360363" cy="360363"/>
          </a:xfrm>
          <a:prstGeom prst="rect">
            <a:avLst/>
          </a:prstGeom>
          <a:solidFill>
            <a:srgbClr val="FFFFFF">
              <a:alpha val="30196"/>
            </a:srgbClr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2.jpeg"/><Relationship Id="rId2" Type="http://schemas.openxmlformats.org/officeDocument/2006/relationships/tags" Target="../tags/tag1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tags" Target="../tags/tag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  2023.9.5  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296545" y="1675765"/>
            <a:ext cx="83185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5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打造多彩校本课程，</a:t>
            </a:r>
            <a:endParaRPr sz="5400">
              <a:solidFill>
                <a:schemeClr val="tx2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  <a:p>
            <a:r>
              <a:rPr sz="5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</a:t>
            </a:r>
            <a:r>
              <a:rPr lang="en-US" sz="5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     </a:t>
            </a:r>
            <a:r>
              <a:rPr sz="5400">
                <a:solidFill>
                  <a:schemeClr val="tx2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助力“双减”扎实落地</a:t>
            </a:r>
            <a:endParaRPr sz="5400">
              <a:solidFill>
                <a:schemeClr val="tx2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19805" y="3927475"/>
            <a:ext cx="5241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</a:rPr>
              <a:t>——</a:t>
            </a:r>
            <a:r>
              <a:rPr lang="zh-CN" altLang="en-US" sz="2400" b="1">
                <a:solidFill>
                  <a:schemeClr val="tx2">
                    <a:lumMod val="75000"/>
                  </a:schemeClr>
                </a:solidFill>
              </a:rPr>
              <a:t>薛家实验小学校本课程教师会议</a:t>
            </a:r>
            <a:endParaRPr lang="zh-CN" alt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UR_GH(L}F`[QLQI6JZP5Q_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890" y="1038860"/>
            <a:ext cx="5488305" cy="56026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/>
          </p:cNvSpPr>
          <p:nvPr>
            <p:ph type="title" idx="4294967295"/>
          </p:nvPr>
        </p:nvSpPr>
        <p:spPr>
          <a:xfrm>
            <a:off x="413544" y="1028417"/>
            <a:ext cx="6477000" cy="868363"/>
          </a:xfrm>
        </p:spPr>
        <p:txBody>
          <a:bodyPr/>
          <a:lstStyle/>
          <a:p>
            <a:r>
              <a:rPr lang="zh-CN" altLang="en-US" sz="4000" dirty="0">
                <a:solidFill>
                  <a:srgbClr val="000000"/>
                </a:solidFill>
              </a:rPr>
              <a:t>时间节点：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57027" name="Rectangle 3"/>
          <p:cNvSpPr>
            <a:spLocks noGrp="1"/>
          </p:cNvSpPr>
          <p:nvPr>
            <p:ph type="body" idx="4294967295"/>
          </p:nvPr>
        </p:nvSpPr>
        <p:spPr>
          <a:xfrm>
            <a:off x="413385" y="1701800"/>
            <a:ext cx="8166735" cy="3262630"/>
          </a:xfrm>
        </p:spPr>
        <p:txBody>
          <a:bodyPr/>
          <a:lstStyle/>
          <a:p>
            <a:r>
              <a:rPr lang="zh-CN" altLang="en-US" sz="2200" b="1" dirty="0"/>
              <a:t>第</a:t>
            </a:r>
            <a:r>
              <a:rPr lang="en-US" altLang="zh-CN" sz="2200" b="1" dirty="0"/>
              <a:t>1</a:t>
            </a:r>
            <a:r>
              <a:rPr lang="zh-CN" altLang="en-US" sz="2200" b="1" dirty="0"/>
              <a:t>周</a:t>
            </a:r>
            <a:endParaRPr lang="zh-CN" altLang="en-US" sz="2200" b="1" dirty="0"/>
          </a:p>
          <a:p>
            <a:pPr marL="0" indent="0">
              <a:buNone/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>
                <a:ea typeface="宋体" panose="02010600030101010101" pitchFamily="2" charset="-122"/>
              </a:rPr>
              <a:t>）本周五</a:t>
            </a:r>
            <a:r>
              <a:rPr lang="zh-CN" altLang="en-US" sz="2200" dirty="0"/>
              <a:t>举行选修课程展销会，招募学生。可以是制作宣传展板（图文并茂的课程介绍，可以附上精致作品）；也可以是制作</a:t>
            </a:r>
            <a:r>
              <a:rPr lang="en-US" altLang="zh-CN" sz="2200" dirty="0"/>
              <a:t>PPT</a:t>
            </a:r>
            <a:r>
              <a:rPr lang="zh-CN" altLang="en-US" sz="2200" dirty="0"/>
              <a:t>，教师进班演讲宣传；还可以是制作宣讲的微视频，统一播放</a:t>
            </a:r>
            <a:r>
              <a:rPr lang="en-US" altLang="zh-CN" sz="2200" dirty="0"/>
              <a:t>【</a:t>
            </a:r>
            <a:r>
              <a:rPr lang="zh-CN" altLang="en-US" sz="2200" b="1" dirty="0">
                <a:solidFill>
                  <a:srgbClr val="FF3300"/>
                </a:solidFill>
              </a:rPr>
              <a:t>由各年级组独立策划并落实到位</a:t>
            </a:r>
            <a:r>
              <a:rPr lang="en-US" altLang="zh-CN" sz="2200" dirty="0"/>
              <a:t>】</a:t>
            </a:r>
            <a:r>
              <a:rPr lang="zh-CN" altLang="en-US" sz="2200" dirty="0"/>
              <a:t>。</a:t>
            </a:r>
            <a:endParaRPr lang="zh-CN" altLang="en-US" sz="2200" dirty="0"/>
          </a:p>
          <a:p>
            <a:pPr marL="0" indent="0">
              <a:buNone/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>
                <a:ea typeface="宋体" panose="02010600030101010101" pitchFamily="2" charset="-122"/>
              </a:rPr>
              <a:t>）</a:t>
            </a:r>
            <a:r>
              <a:rPr lang="zh-CN" altLang="en-US" sz="2200" dirty="0"/>
              <a:t>下发校选课程学生征求意见表（</a:t>
            </a:r>
            <a:r>
              <a:rPr lang="zh-CN" altLang="en-US" sz="2200" b="1" u="sng" dirty="0">
                <a:solidFill>
                  <a:srgbClr val="0000FF"/>
                </a:solidFill>
              </a:rPr>
              <a:t>高年级当天收回并完成统计）。</a:t>
            </a:r>
            <a:endParaRPr lang="zh-CN" altLang="en-US" sz="2200" b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zh-CN" altLang="en-US" sz="2200" b="1" u="sng" dirty="0">
                <a:solidFill>
                  <a:srgbClr val="000000"/>
                </a:solidFill>
              </a:rPr>
              <a:t>（</a:t>
            </a:r>
            <a:r>
              <a:rPr lang="en-US" altLang="zh-CN" sz="2200" b="1" u="sng" dirty="0">
                <a:solidFill>
                  <a:srgbClr val="000000"/>
                </a:solidFill>
              </a:rPr>
              <a:t>3</a:t>
            </a:r>
            <a:r>
              <a:rPr lang="zh-CN" altLang="en-US" sz="2200" b="1" u="sng" dirty="0">
                <a:solidFill>
                  <a:srgbClr val="000000"/>
                </a:solidFill>
                <a:ea typeface="宋体" panose="02010600030101010101" pitchFamily="2" charset="-122"/>
              </a:rPr>
              <a:t>）低年级（二年级）可让学生带回，和家长商量选择。</a:t>
            </a:r>
            <a:r>
              <a:rPr lang="en-US" altLang="zh-CN" sz="2200" b="1" u="sng" dirty="0">
                <a:solidFill>
                  <a:srgbClr val="FF0000"/>
                </a:solidFill>
              </a:rPr>
              <a:t>9</a:t>
            </a:r>
            <a:r>
              <a:rPr lang="zh-CN" altLang="en-US" sz="2200" b="1" u="sng" dirty="0">
                <a:solidFill>
                  <a:srgbClr val="FF0000"/>
                </a:solidFill>
              </a:rPr>
              <a:t>月</a:t>
            </a:r>
            <a:r>
              <a:rPr lang="en-US" altLang="zh-CN" sz="2200" b="1" u="sng" dirty="0">
                <a:solidFill>
                  <a:srgbClr val="FF0000"/>
                </a:solidFill>
              </a:rPr>
              <a:t>11</a:t>
            </a:r>
            <a:r>
              <a:rPr lang="zh-CN" altLang="en-US" sz="2200" b="1" u="sng" dirty="0">
                <a:solidFill>
                  <a:srgbClr val="FF0000"/>
                </a:solidFill>
              </a:rPr>
              <a:t>日</a:t>
            </a:r>
            <a:r>
              <a:rPr lang="zh-CN" altLang="en-US" sz="2200" b="1" u="sng" dirty="0">
                <a:solidFill>
                  <a:srgbClr val="009900"/>
                </a:solidFill>
              </a:rPr>
              <a:t>收回后做好统计，于</a:t>
            </a:r>
            <a:r>
              <a:rPr lang="en-US" altLang="zh-CN" sz="2200" b="1" u="sng" dirty="0">
                <a:solidFill>
                  <a:srgbClr val="FF0000"/>
                </a:solidFill>
              </a:rPr>
              <a:t>9</a:t>
            </a:r>
            <a:r>
              <a:rPr lang="zh-CN" altLang="en-US" sz="2200" b="1" u="sng" dirty="0">
                <a:solidFill>
                  <a:srgbClr val="FF0000"/>
                </a:solidFill>
              </a:rPr>
              <a:t>月</a:t>
            </a:r>
            <a:r>
              <a:rPr lang="en-US" altLang="zh-CN" sz="2200" b="1" u="sng" dirty="0">
                <a:solidFill>
                  <a:srgbClr val="FF0000"/>
                </a:solidFill>
              </a:rPr>
              <a:t>12</a:t>
            </a:r>
            <a:r>
              <a:rPr lang="zh-CN" altLang="en-US" sz="2200" b="1" u="sng" dirty="0">
                <a:solidFill>
                  <a:srgbClr val="FF0000"/>
                </a:solidFill>
              </a:rPr>
              <a:t>日</a:t>
            </a:r>
            <a:r>
              <a:rPr lang="zh-CN" altLang="en-US" sz="2200" b="1" u="sng" dirty="0">
                <a:solidFill>
                  <a:srgbClr val="009900"/>
                </a:solidFill>
              </a:rPr>
              <a:t>下班前上报名单给各执教教师。）</a:t>
            </a:r>
            <a:endParaRPr lang="zh-CN" altLang="en-US" sz="2200" b="1" u="sng" dirty="0">
              <a:solidFill>
                <a:srgbClr val="009900"/>
              </a:solidFill>
            </a:endParaRPr>
          </a:p>
          <a:p>
            <a:r>
              <a:rPr lang="en-US" altLang="zh-CN" sz="2200" b="1" dirty="0">
                <a:solidFill>
                  <a:srgbClr val="FF0000"/>
                </a:solidFill>
              </a:rPr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月</a:t>
            </a:r>
            <a:r>
              <a:rPr lang="en-US" altLang="zh-CN" sz="2200" b="1" dirty="0">
                <a:solidFill>
                  <a:srgbClr val="FF0000"/>
                </a:solidFill>
              </a:rPr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日</a:t>
            </a:r>
            <a:r>
              <a:rPr lang="zh-CN" altLang="en-US" sz="2200" dirty="0"/>
              <a:t>前，各校选课执教老师完成课程纲要编写和</a:t>
            </a:r>
            <a:r>
              <a:rPr lang="en-US" altLang="zh-CN" sz="2200" dirty="0"/>
              <a:t>2</a:t>
            </a:r>
            <a:r>
              <a:rPr lang="zh-CN" altLang="en-US" sz="2200" dirty="0"/>
              <a:t>节课的课程讲义设计，</a:t>
            </a:r>
            <a:r>
              <a:rPr lang="zh-CN" altLang="en-US" sz="2200" b="1" dirty="0">
                <a:solidFill>
                  <a:srgbClr val="FF0000"/>
                </a:solidFill>
              </a:rPr>
              <a:t>同时做好学生点名表，并按要求上传至课题网。</a:t>
            </a:r>
            <a:endParaRPr lang="zh-CN" altLang="en-US" sz="2200" dirty="0"/>
          </a:p>
          <a:p>
            <a:r>
              <a:rPr lang="zh-CN" altLang="en-US" sz="2200" b="1" dirty="0"/>
              <a:t>第</a:t>
            </a:r>
            <a:r>
              <a:rPr lang="en-US" altLang="zh-CN" sz="2200" b="1" dirty="0"/>
              <a:t>2</a:t>
            </a:r>
            <a:r>
              <a:rPr lang="zh-CN" altLang="en-US" sz="2200" b="1" dirty="0"/>
              <a:t>周，各门校选课都要正常开展。</a:t>
            </a:r>
            <a:endParaRPr lang="zh-CN" altLang="en-US" sz="2200" dirty="0"/>
          </a:p>
          <a:p>
            <a:endParaRPr lang="zh-CN" altLang="en-US" sz="1800" dirty="0"/>
          </a:p>
        </p:txBody>
      </p:sp>
      <p:sp>
        <p:nvSpPr>
          <p:cNvPr id="4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/>
          </p:cNvSpPr>
          <p:nvPr>
            <p:ph type="title" idx="4294967295"/>
          </p:nvPr>
        </p:nvSpPr>
        <p:spPr>
          <a:xfrm>
            <a:off x="413544" y="1028417"/>
            <a:ext cx="6477000" cy="868363"/>
          </a:xfrm>
        </p:spPr>
        <p:txBody>
          <a:bodyPr/>
          <a:lstStyle/>
          <a:p>
            <a:r>
              <a:rPr lang="zh-CN" altLang="en-US" sz="4000" dirty="0">
                <a:solidFill>
                  <a:srgbClr val="000000"/>
                </a:solidFill>
              </a:rPr>
              <a:t>时间节点：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57027" name="Rectangle 3"/>
          <p:cNvSpPr>
            <a:spLocks noGrp="1"/>
          </p:cNvSpPr>
          <p:nvPr>
            <p:ph type="body" idx="4294967295"/>
          </p:nvPr>
        </p:nvSpPr>
        <p:spPr>
          <a:xfrm>
            <a:off x="150394" y="1797673"/>
            <a:ext cx="8427430" cy="3262653"/>
          </a:xfrm>
        </p:spPr>
        <p:txBody>
          <a:bodyPr/>
          <a:lstStyle/>
          <a:p>
            <a:r>
              <a:rPr lang="zh-CN" altLang="en-US" sz="2200" b="1"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2200" b="1">
                <a:sym typeface="+mn-ea"/>
              </a:rPr>
              <a:t>14</a:t>
            </a:r>
            <a:r>
              <a:rPr lang="zh-CN" altLang="en-US" sz="2200" b="1">
                <a:ea typeface="宋体" panose="02010600030101010101" pitchFamily="2" charset="-122"/>
                <a:sym typeface="+mn-ea"/>
              </a:rPr>
              <a:t>周（</a:t>
            </a:r>
            <a:r>
              <a:rPr lang="en-US" altLang="zh-CN" sz="2200" b="1">
                <a:ea typeface="宋体" panose="02010600030101010101" pitchFamily="2" charset="-122"/>
                <a:sym typeface="+mn-ea"/>
              </a:rPr>
              <a:t>12</a:t>
            </a:r>
            <a:r>
              <a:rPr lang="zh-CN" altLang="en-US" sz="2200" b="1">
                <a:ea typeface="宋体" panose="02010600030101010101" pitchFamily="2" charset="-122"/>
                <a:sym typeface="+mn-ea"/>
              </a:rPr>
              <a:t>月</a:t>
            </a:r>
            <a:r>
              <a:rPr lang="en-US" altLang="zh-CN" sz="2200" b="1"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2200" b="1">
                <a:ea typeface="宋体" panose="02010600030101010101" pitchFamily="2" charset="-122"/>
                <a:sym typeface="+mn-ea"/>
              </a:rPr>
              <a:t>日）</a:t>
            </a:r>
            <a:r>
              <a:rPr lang="zh-CN" altLang="en-US" sz="2200">
                <a:sym typeface="+mn-ea"/>
              </a:rPr>
              <a:t>，校本课程中期调研，听课了解校本课程实施情况和过程性资料积累的情况。</a:t>
            </a:r>
            <a:endParaRPr lang="zh-CN" altLang="en-US" sz="22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CN" altLang="en-US" sz="2200" b="1" u="sng" dirty="0">
              <a:solidFill>
                <a:srgbClr val="009900"/>
              </a:solidFill>
            </a:endParaRPr>
          </a:p>
          <a:p>
            <a:r>
              <a:rPr lang="zh-CN" sz="2200" b="1" dirty="0">
                <a:ea typeface="宋体" panose="02010600030101010101" pitchFamily="2" charset="-122"/>
              </a:rPr>
              <a:t>第</a:t>
            </a:r>
            <a:r>
              <a:rPr lang="en-US" altLang="zh-CN" sz="2200" b="1" dirty="0">
                <a:ea typeface="宋体" panose="02010600030101010101" pitchFamily="2" charset="-122"/>
              </a:rPr>
              <a:t>19</a:t>
            </a:r>
            <a:r>
              <a:rPr lang="zh-CN" altLang="en-US" sz="2200" b="1" dirty="0">
                <a:ea typeface="宋体" panose="02010600030101010101" pitchFamily="2" charset="-122"/>
              </a:rPr>
              <a:t>周（</a:t>
            </a:r>
            <a:r>
              <a:rPr lang="en-US" altLang="zh-CN" sz="2200" b="1" dirty="0">
                <a:ea typeface="宋体" panose="02010600030101010101" pitchFamily="2" charset="-122"/>
              </a:rPr>
              <a:t>1</a:t>
            </a:r>
            <a:r>
              <a:rPr lang="zh-CN" altLang="en-US" sz="2200" b="1" dirty="0">
                <a:ea typeface="宋体" panose="02010600030101010101" pitchFamily="2" charset="-122"/>
              </a:rPr>
              <a:t>月</a:t>
            </a:r>
            <a:r>
              <a:rPr lang="en-US" altLang="zh-CN" sz="2200" b="1" dirty="0">
                <a:ea typeface="宋体" panose="02010600030101010101" pitchFamily="2" charset="-122"/>
              </a:rPr>
              <a:t>12</a:t>
            </a:r>
            <a:r>
              <a:rPr lang="zh-CN" altLang="en-US" sz="2200" b="1" dirty="0">
                <a:ea typeface="宋体" panose="02010600030101010101" pitchFamily="2" charset="-122"/>
              </a:rPr>
              <a:t>日）</a:t>
            </a:r>
            <a:r>
              <a:rPr lang="zh-CN" altLang="en-US" sz="2200" b="1" dirty="0"/>
              <a:t>，</a:t>
            </a:r>
            <a:r>
              <a:rPr lang="zh-CN" altLang="en-US" sz="2200" dirty="0"/>
              <a:t>举行校本课程期末成果展示巡展。</a:t>
            </a:r>
            <a:endParaRPr lang="zh-CN" altLang="en-US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200" dirty="0"/>
          </a:p>
          <a:p>
            <a:r>
              <a:rPr lang="zh-CN" altLang="en-US" sz="2200" b="1" dirty="0">
                <a:ea typeface="宋体" panose="02010600030101010101" pitchFamily="2" charset="-122"/>
              </a:rPr>
              <a:t>第</a:t>
            </a:r>
            <a:r>
              <a:rPr lang="en-US" altLang="zh-CN" sz="2200" b="1" dirty="0">
                <a:ea typeface="宋体" panose="02010600030101010101" pitchFamily="2" charset="-122"/>
              </a:rPr>
              <a:t>20</a:t>
            </a:r>
            <a:r>
              <a:rPr lang="zh-CN" altLang="en-US" sz="2200" b="1" dirty="0">
                <a:ea typeface="宋体" panose="02010600030101010101" pitchFamily="2" charset="-122"/>
              </a:rPr>
              <a:t>周（</a:t>
            </a:r>
            <a:r>
              <a:rPr lang="en-US" altLang="zh-CN" sz="2200" b="1" dirty="0"/>
              <a:t>1</a:t>
            </a:r>
            <a:r>
              <a:rPr lang="zh-CN" altLang="en-US" sz="2200" b="1" dirty="0"/>
              <a:t>月</a:t>
            </a:r>
            <a:r>
              <a:rPr lang="en-US" altLang="zh-CN" sz="2200" b="1" dirty="0"/>
              <a:t>21</a:t>
            </a:r>
            <a:r>
              <a:rPr lang="zh-CN" altLang="en-US" sz="2200" b="1" dirty="0"/>
              <a:t>日前），</a:t>
            </a:r>
            <a:r>
              <a:rPr lang="zh-CN" altLang="en-US" sz="2200" dirty="0"/>
              <a:t>完成反思或总结，</a:t>
            </a:r>
            <a:r>
              <a:rPr lang="zh-CN" altLang="en-US" sz="2200" dirty="0"/>
              <a:t>积极撰写优秀案例参与</a:t>
            </a:r>
            <a:r>
              <a:rPr lang="zh-CN" altLang="en-US" sz="2200" dirty="0"/>
              <a:t>评比，上交各种过程性资料和物化成果，其他资源上传课题</a:t>
            </a:r>
            <a:r>
              <a:rPr lang="zh-CN" altLang="en-US" sz="2200" dirty="0"/>
              <a:t>网。</a:t>
            </a:r>
            <a:endParaRPr lang="zh-CN" altLang="en-US" sz="2200" dirty="0"/>
          </a:p>
          <a:p>
            <a:pPr marL="0" indent="0">
              <a:buNone/>
            </a:pPr>
            <a:endParaRPr lang="zh-CN" altLang="en-US" sz="1800" dirty="0"/>
          </a:p>
        </p:txBody>
      </p:sp>
      <p:sp>
        <p:nvSpPr>
          <p:cNvPr id="4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W}0O)J4SKTK2H7ZC`E@A%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5265" y="1663065"/>
            <a:ext cx="5579745" cy="4484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4155" y="993140"/>
            <a:ext cx="312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课题网上传路径：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G77P{H`C8PR`[67)LA7NU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1495425"/>
            <a:ext cx="5386705" cy="4930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5415" y="1035050"/>
            <a:ext cx="268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课题网上传路径：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)JGLSOEQR~UE)`Z[)PIVM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685" y="1105535"/>
            <a:ext cx="5118735" cy="49263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490" y="1105535"/>
            <a:ext cx="2698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课题网上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传路径：</a:t>
            </a:r>
            <a:endParaRPr lang="zh-CN" altLang="en-US" sz="24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/>
          </p:cNvSpPr>
          <p:nvPr>
            <p:ph type="title" idx="4294967295"/>
          </p:nvPr>
        </p:nvSpPr>
        <p:spPr>
          <a:xfrm>
            <a:off x="468983" y="1152526"/>
            <a:ext cx="6477000" cy="868363"/>
          </a:xfrm>
        </p:spPr>
        <p:txBody>
          <a:bodyPr/>
          <a:lstStyle/>
          <a:p>
            <a:r>
              <a:rPr lang="zh-CN" altLang="en-US" sz="4000" dirty="0">
                <a:solidFill>
                  <a:srgbClr val="000000"/>
                </a:solidFill>
              </a:rPr>
              <a:t>校本课程教师职责：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258051" name="Rectangle 3"/>
          <p:cNvSpPr>
            <a:spLocks noGrp="1"/>
          </p:cNvSpPr>
          <p:nvPr>
            <p:ph type="body" idx="4294967295"/>
          </p:nvPr>
        </p:nvSpPr>
        <p:spPr>
          <a:xfrm>
            <a:off x="198784" y="2079183"/>
            <a:ext cx="8476233" cy="3262654"/>
          </a:xfrm>
        </p:spPr>
        <p:txBody>
          <a:bodyPr/>
          <a:lstStyle/>
          <a:p>
            <a:pPr marL="971550" lvl="2" indent="-285750"/>
            <a:r>
              <a:rPr lang="zh-CN" altLang="en-US" sz="2100" dirty="0"/>
              <a:t>每学期初校本课程纲要及讲义的编写；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教学常规的执行（每节课做好点名考勤）；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课堂教学有实效（与纲要内容一致，学生走进来和走出去有提升）；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学生学业评价工作（</a:t>
            </a:r>
            <a:r>
              <a:rPr lang="zh-CN" altLang="en-US" sz="2100" b="1" dirty="0">
                <a:solidFill>
                  <a:srgbClr val="FF0000"/>
                </a:solidFill>
              </a:rPr>
              <a:t>考勤记录、课堂表现、学业成绩等多角度评价，要有过程性材料支撑</a:t>
            </a:r>
            <a:r>
              <a:rPr lang="zh-CN" altLang="en-US" sz="2100" dirty="0"/>
              <a:t>）；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每学期举行一次校本课程展评活动，</a:t>
            </a:r>
            <a:r>
              <a:rPr lang="zh-CN" altLang="en-US" sz="2100" b="1" dirty="0">
                <a:solidFill>
                  <a:srgbClr val="FF0000"/>
                </a:solidFill>
              </a:rPr>
              <a:t>可以是课堂教学汇报，可以是学生作品展览，也可以是学生技能展演等</a:t>
            </a:r>
            <a:r>
              <a:rPr lang="zh-CN" altLang="en-US" sz="2100" dirty="0"/>
              <a:t>；</a:t>
            </a:r>
            <a:endParaRPr lang="zh-CN" altLang="en-US" sz="2100" dirty="0"/>
          </a:p>
          <a:p>
            <a:pPr marL="971550" lvl="2" indent="-285750"/>
            <a:r>
              <a:rPr lang="zh-CN" altLang="en-US" sz="2100" dirty="0"/>
              <a:t>每学期完成一份反思或总结。</a:t>
            </a:r>
            <a:endParaRPr lang="zh-CN" altLang="en-US" sz="2100" dirty="0"/>
          </a:p>
        </p:txBody>
      </p:sp>
      <p:sp>
        <p:nvSpPr>
          <p:cNvPr id="4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薛小校本课程交流群群聊二维码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71470" y="1642745"/>
            <a:ext cx="4566285" cy="47967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44097"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5175" y="2148205"/>
            <a:ext cx="73164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校本课程：</a:t>
            </a:r>
            <a:endParaRPr lang="zh-CN" altLang="en-US" sz="2400">
              <a:solidFill>
                <a:srgbClr val="002060"/>
              </a:solidFill>
            </a:endParaRPr>
          </a:p>
          <a:p>
            <a:r>
              <a:rPr lang="en-US" altLang="zh-CN" sz="2400">
                <a:solidFill>
                  <a:srgbClr val="002060"/>
                </a:solidFill>
              </a:rPr>
              <a:t>      </a:t>
            </a:r>
            <a:r>
              <a:rPr lang="zh-CN" altLang="en-US" sz="2400" b="1">
                <a:solidFill>
                  <a:srgbClr val="002060"/>
                </a:solidFill>
              </a:rPr>
              <a:t>校本课程开发是根据本校的特点、实际情况和需求，学校在对该校学生的需求进行科学的评估，并充分考虑</a:t>
            </a:r>
            <a:r>
              <a:rPr lang="zh-CN" altLang="en-US" sz="2400" b="1">
                <a:solidFill>
                  <a:srgbClr val="FF0000"/>
                </a:solidFill>
              </a:rPr>
              <a:t>当地社区和学校课程资源</a:t>
            </a:r>
            <a:r>
              <a:rPr lang="zh-CN" altLang="en-US" sz="2400" b="1">
                <a:solidFill>
                  <a:srgbClr val="002060"/>
                </a:solidFill>
              </a:rPr>
              <a:t>的基础上，以</a:t>
            </a:r>
            <a:r>
              <a:rPr lang="zh-CN" altLang="en-US" sz="2400" b="1">
                <a:solidFill>
                  <a:srgbClr val="FF0000"/>
                </a:solidFill>
              </a:rPr>
              <a:t>学校和教师</a:t>
            </a:r>
            <a:r>
              <a:rPr lang="zh-CN" altLang="en-US" sz="2400" b="1">
                <a:solidFill>
                  <a:srgbClr val="002060"/>
                </a:solidFill>
              </a:rPr>
              <a:t>为主体，开发旨在</a:t>
            </a:r>
            <a:r>
              <a:rPr lang="zh-CN" altLang="en-US" sz="2400" b="1">
                <a:solidFill>
                  <a:srgbClr val="FF0000"/>
                </a:solidFill>
              </a:rPr>
              <a:t>发展学生个性特长的、多样的、可供学生选择</a:t>
            </a:r>
            <a:r>
              <a:rPr lang="zh-CN" altLang="en-US" sz="2400" b="1">
                <a:solidFill>
                  <a:srgbClr val="002060"/>
                </a:solidFill>
              </a:rPr>
              <a:t>的课程。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44097"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6725" y="1572260"/>
            <a:ext cx="6647815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1）开发学校教师资源。</a:t>
            </a:r>
            <a:r>
              <a:rPr lang="zh-CN" altLang="en-US" sz="2100" b="1">
                <a:solidFill>
                  <a:srgbClr val="FF0000"/>
                </a:solidFill>
                <a:sym typeface="+mn-ea"/>
              </a:rPr>
              <a:t>潜在素质。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可开设声乐、器乐、合唱、美术、书法等艺术素养类；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朗诵、演讲、写作等文学素养类课程；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思维数学、趣味英语等生活探究类课程；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篮球、啦啦操、趣味田径、花样跳绳等体育类课程。</a:t>
            </a:r>
            <a:endParaRPr lang="zh-CN" altLang="en-US" sz="2100" b="1">
              <a:solidFill>
                <a:srgbClr val="002060"/>
              </a:solidFill>
            </a:endParaRPr>
          </a:p>
          <a:p>
            <a:endParaRPr lang="zh-CN" altLang="en-US" sz="2100" b="1">
              <a:solidFill>
                <a:srgbClr val="002060"/>
              </a:solidFill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2）</a:t>
            </a:r>
            <a:r>
              <a:rPr lang="zh-CN" altLang="en-US" sz="2100" b="1">
                <a:solidFill>
                  <a:srgbClr val="FF0000"/>
                </a:solidFill>
                <a:sym typeface="+mn-ea"/>
              </a:rPr>
              <a:t>校外教育资源</a:t>
            </a:r>
            <a:r>
              <a:rPr lang="zh-CN" altLang="en-US" sz="2100" b="1">
                <a:solidFill>
                  <a:srgbClr val="002060"/>
                </a:solidFill>
                <a:sym typeface="+mn-ea"/>
              </a:rPr>
              <a:t>或根据</a:t>
            </a:r>
            <a:r>
              <a:rPr lang="zh-CN" altLang="en-US" sz="2100" b="1">
                <a:solidFill>
                  <a:srgbClr val="FF0000"/>
                </a:solidFill>
                <a:sym typeface="+mn-ea"/>
              </a:rPr>
              <a:t>本地区、本镇实际，</a:t>
            </a:r>
            <a:r>
              <a:rPr lang="zh-CN" altLang="en-US" sz="2100" b="1">
                <a:solidFill>
                  <a:srgbClr val="002060"/>
                </a:solidFill>
                <a:sym typeface="+mn-ea"/>
              </a:rPr>
              <a:t>以城市历史、家乡特产、家乡经济、家乡人物、家乡文化（梳篦、乱针绣）等为课程主线，介绍家乡的地貌风情，激发起学生对家乡的热爱；充分利用家乡的资源开展教育实践活动，培养学生多方面兴趣爱好。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873" y="2139315"/>
            <a:ext cx="644525" cy="2727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>
              <a:buClrTx/>
              <a:buSzTx/>
              <a:buNone/>
            </a:pPr>
            <a:r>
              <a:rPr lang="zh-CN" sz="3000" b="1">
                <a:solidFill>
                  <a:srgbClr val="002060"/>
                </a:solidFill>
                <a:ea typeface="宋体" panose="02010600030101010101" pitchFamily="2" charset="-122"/>
              </a:rPr>
              <a:t>校本课程选题</a:t>
            </a:r>
            <a:endParaRPr lang="zh-CN" sz="3000" b="1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44097"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36725" y="1572260"/>
            <a:ext cx="6647815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1）开发学校教师资源。</a:t>
            </a:r>
            <a:r>
              <a:rPr lang="zh-CN" altLang="en-US" sz="2100" b="1">
                <a:solidFill>
                  <a:srgbClr val="FF0000"/>
                </a:solidFill>
                <a:sym typeface="+mn-ea"/>
              </a:rPr>
              <a:t>潜在素质。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可开设声乐、器乐、合唱、美术、书法等艺术素养类；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朗诵、演讲、写作等文学素养类课程；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思维数学、趣味英语等生活探究类课程；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篮球、啦啦操、趣味田径、花样跳绳等体育类课程。</a:t>
            </a:r>
            <a:endParaRPr lang="zh-CN" altLang="en-US" sz="2100" b="1">
              <a:solidFill>
                <a:srgbClr val="002060"/>
              </a:solidFill>
            </a:endParaRPr>
          </a:p>
          <a:p>
            <a:endParaRPr lang="zh-CN" altLang="en-US" sz="2100" b="1">
              <a:solidFill>
                <a:srgbClr val="002060"/>
              </a:solidFill>
            </a:endParaRPr>
          </a:p>
          <a:p>
            <a:r>
              <a:rPr lang="zh-CN" altLang="en-US" sz="2100" b="1">
                <a:solidFill>
                  <a:srgbClr val="002060"/>
                </a:solidFill>
                <a:sym typeface="+mn-ea"/>
              </a:rPr>
              <a:t>2）</a:t>
            </a:r>
            <a:r>
              <a:rPr lang="zh-CN" altLang="en-US" sz="2100" b="1">
                <a:solidFill>
                  <a:srgbClr val="FF0000"/>
                </a:solidFill>
                <a:sym typeface="+mn-ea"/>
              </a:rPr>
              <a:t>校外教育资源</a:t>
            </a:r>
            <a:r>
              <a:rPr lang="zh-CN" altLang="en-US" sz="2100" b="1">
                <a:solidFill>
                  <a:srgbClr val="002060"/>
                </a:solidFill>
                <a:sym typeface="+mn-ea"/>
              </a:rPr>
              <a:t>或根据</a:t>
            </a:r>
            <a:r>
              <a:rPr lang="zh-CN" altLang="en-US" sz="2100" b="1">
                <a:solidFill>
                  <a:srgbClr val="FF0000"/>
                </a:solidFill>
                <a:sym typeface="+mn-ea"/>
              </a:rPr>
              <a:t>本地区、本镇实际，</a:t>
            </a:r>
            <a:r>
              <a:rPr lang="zh-CN" altLang="en-US" sz="2100" b="1">
                <a:solidFill>
                  <a:srgbClr val="002060"/>
                </a:solidFill>
                <a:sym typeface="+mn-ea"/>
              </a:rPr>
              <a:t>以城市历史、家乡特产、家乡经济、家乡人物、家乡文化（梳篦、乱针绣）等为课程主线，介绍家乡的地貌风情，激发起学生对家乡的热爱；充分利用家乡的资源开展教育实践活动，培养学生多方面兴趣爱好。</a:t>
            </a:r>
            <a:endParaRPr lang="zh-CN" altLang="en-US" sz="2100" b="1">
              <a:solidFill>
                <a:srgbClr val="00206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873" y="2139315"/>
            <a:ext cx="644525" cy="2727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>
              <a:buClrTx/>
              <a:buSzTx/>
              <a:buNone/>
            </a:pPr>
            <a:r>
              <a:rPr lang="zh-CN" sz="3000" b="1">
                <a:solidFill>
                  <a:srgbClr val="002060"/>
                </a:solidFill>
                <a:ea typeface="宋体" panose="02010600030101010101" pitchFamily="2" charset="-122"/>
              </a:rPr>
              <a:t>校本课程选题</a:t>
            </a:r>
            <a:endParaRPr lang="zh-CN" sz="3000" b="1">
              <a:solidFill>
                <a:srgbClr val="00206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44097"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706"/>
            <a:ext cx="3607594" cy="4736306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971925" y="1042988"/>
            <a:ext cx="5172075" cy="477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44097"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/>
          <a:srcRect l="76971" t="23852" r="3020" b="72585"/>
          <a:stretch>
            <a:fillRect/>
          </a:stretch>
        </p:blipFill>
        <p:spPr>
          <a:xfrm>
            <a:off x="2409349" y="4585811"/>
            <a:ext cx="1672114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>
            <p:custDataLst>
              <p:tags r:id="rId4"/>
            </p:custDataLst>
          </p:nvPr>
        </p:nvPicPr>
        <p:blipFill>
          <a:blip r:embed="rId3"/>
          <a:srcRect l="32569" t="35739" r="49622" b="60399"/>
          <a:stretch>
            <a:fillRect/>
          </a:stretch>
        </p:blipFill>
        <p:spPr>
          <a:xfrm>
            <a:off x="2409349" y="3860006"/>
            <a:ext cx="1672114" cy="5386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3"/>
          <a:srcRect l="78343" t="71687" r="2201" b="24750"/>
          <a:stretch>
            <a:fillRect/>
          </a:stretch>
        </p:blipFill>
        <p:spPr>
          <a:xfrm>
            <a:off x="4315301" y="4585811"/>
            <a:ext cx="1671638" cy="4672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69" y="2568893"/>
            <a:ext cx="1379220" cy="967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01" y="4233386"/>
            <a:ext cx="1403509" cy="12692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31" y="1122998"/>
            <a:ext cx="1786890" cy="10106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rcRect t="29630"/>
          <a:stretch>
            <a:fillRect/>
          </a:stretch>
        </p:blipFill>
        <p:spPr>
          <a:xfrm>
            <a:off x="2762726" y="1152049"/>
            <a:ext cx="2148364" cy="96440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33140" t="55639" r="50000" b="28313"/>
          <a:stretch>
            <a:fillRect/>
          </a:stretch>
        </p:blipFill>
        <p:spPr>
          <a:xfrm>
            <a:off x="2701766" y="2325053"/>
            <a:ext cx="1379220" cy="121110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0170" y="1152049"/>
            <a:ext cx="932498" cy="9696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0301" y="2351246"/>
            <a:ext cx="1414463" cy="31513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1748" y="1152049"/>
            <a:ext cx="1273016" cy="92154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82001" y="2325053"/>
            <a:ext cx="1307783" cy="1508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" y="124777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8040" y="1541780"/>
            <a:ext cx="52946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一套完整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的校本课程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</a:rPr>
              <a:t>资料包括：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、封面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、目录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、课程纲要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、点名表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、课程讲义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、考评方案及评价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结果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7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、反思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总结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、所有过程性</a:t>
            </a:r>
            <a:r>
              <a:rPr lang="zh-CN" altLang="en-US" sz="2800" b="1">
                <a:solidFill>
                  <a:schemeClr val="tx2">
                    <a:lumMod val="75000"/>
                  </a:schemeClr>
                </a:solidFill>
                <a:ea typeface="宋体" panose="02010600030101010101" pitchFamily="2" charset="-122"/>
              </a:rPr>
              <a:t>资料</a:t>
            </a:r>
            <a:endParaRPr lang="zh-CN" altLang="en-US" sz="2800" b="1">
              <a:solidFill>
                <a:schemeClr val="tx2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506804" y="4014635"/>
            <a:ext cx="5913485" cy="384472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</a:endParaRPr>
          </a:p>
        </p:txBody>
      </p:sp>
      <p:grpSp>
        <p:nvGrpSpPr>
          <p:cNvPr id="153604" name="Group 25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2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3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69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5" name="Group 29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4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5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64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6" name="Group 39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6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59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7" name="Group 50"/>
          <p:cNvGrpSpPr/>
          <p:nvPr/>
        </p:nvGrpSpPr>
        <p:grpSpPr bwMode="auto">
          <a:xfrm>
            <a:off x="1841418" y="1736372"/>
            <a:ext cx="6578871" cy="683241"/>
            <a:chOff x="1160" y="1364"/>
            <a:chExt cx="4144" cy="574"/>
          </a:xfrm>
        </p:grpSpPr>
        <p:sp>
          <p:nvSpPr>
            <p:cNvPr id="31" name="矩形 30"/>
            <p:cNvSpPr/>
            <p:nvPr/>
          </p:nvSpPr>
          <p:spPr>
            <a:xfrm>
              <a:off x="1579" y="1490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160" y="1364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1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54" name="文本框 39"/>
            <p:cNvSpPr txBox="1">
              <a:spLocks noChangeArrowheads="1"/>
            </p:cNvSpPr>
            <p:nvPr/>
          </p:nvSpPr>
          <p:spPr bwMode="auto">
            <a:xfrm>
              <a:off x="2080" y="148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课程描述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rgbClr val="000000"/>
                  </a:solidFill>
                  <a:ea typeface="宋体" panose="02010600030101010101" pitchFamily="2" charset="-122"/>
                </a:rPr>
                <a:t>意义与目的</a:t>
              </a:r>
              <a:r>
                <a:rPr lang="en-US" altLang="zh-CN">
                  <a:solidFill>
                    <a:srgbClr val="000000"/>
                  </a:solidFill>
                  <a:ea typeface="宋体" panose="02010600030101010101" pitchFamily="2" charset="-122"/>
                </a:rPr>
                <a:t>)</a:t>
              </a: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3608" name="Group 80"/>
          <p:cNvGrpSpPr/>
          <p:nvPr/>
        </p:nvGrpSpPr>
        <p:grpSpPr bwMode="auto">
          <a:xfrm>
            <a:off x="1841418" y="2477937"/>
            <a:ext cx="6578871" cy="683241"/>
            <a:chOff x="1160" y="2003"/>
            <a:chExt cx="4144" cy="574"/>
          </a:xfrm>
        </p:grpSpPr>
        <p:sp>
          <p:nvSpPr>
            <p:cNvPr id="33" name="矩形 32"/>
            <p:cNvSpPr/>
            <p:nvPr/>
          </p:nvSpPr>
          <p:spPr>
            <a:xfrm>
              <a:off x="1579" y="2129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153646" name="文本框 40"/>
            <p:cNvSpPr txBox="1">
              <a:spLocks noChangeArrowheads="1"/>
            </p:cNvSpPr>
            <p:nvPr/>
          </p:nvSpPr>
          <p:spPr bwMode="auto">
            <a:xfrm>
              <a:off x="2080" y="2121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rPr>
                <a:t>课程目标</a:t>
              </a:r>
              <a:endParaRPr lang="zh-CN" altLang="en-US" b="0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160" y="2003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2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</p:grpSp>
      <p:grpSp>
        <p:nvGrpSpPr>
          <p:cNvPr id="153609" name="Group 90"/>
          <p:cNvGrpSpPr/>
          <p:nvPr/>
        </p:nvGrpSpPr>
        <p:grpSpPr bwMode="auto">
          <a:xfrm>
            <a:off x="1841418" y="3200461"/>
            <a:ext cx="6578871" cy="683241"/>
            <a:chOff x="1160" y="2642"/>
            <a:chExt cx="4144" cy="574"/>
          </a:xfrm>
        </p:grpSpPr>
        <p:sp>
          <p:nvSpPr>
            <p:cNvPr id="35" name="矩形 34"/>
            <p:cNvSpPr/>
            <p:nvPr/>
          </p:nvSpPr>
          <p:spPr>
            <a:xfrm>
              <a:off x="1579" y="2768"/>
              <a:ext cx="3725" cy="322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160" y="2642"/>
              <a:ext cx="575" cy="574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rgbClr val="287ED3"/>
                  </a:solidFill>
                </a:rPr>
                <a:t>3</a:t>
              </a:r>
              <a:endParaRPr lang="zh-CN" altLang="en-US" sz="3300" dirty="0">
                <a:solidFill>
                  <a:srgbClr val="287ED3"/>
                </a:solidFill>
              </a:endParaRPr>
            </a:p>
          </p:txBody>
        </p:sp>
        <p:sp>
          <p:nvSpPr>
            <p:cNvPr id="153644" name="文本框 41"/>
            <p:cNvSpPr txBox="1">
              <a:spLocks noChangeArrowheads="1"/>
            </p:cNvSpPr>
            <p:nvPr/>
          </p:nvSpPr>
          <p:spPr bwMode="auto">
            <a:xfrm>
              <a:off x="2080" y="2755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rPr>
                <a:t>课程内容</a:t>
              </a:r>
              <a:r>
                <a:rPr lang="zh-CN" altLang="en-US" b="0" dirty="0">
                  <a:solidFill>
                    <a:srgbClr val="000000"/>
                  </a:solidFill>
                  <a:ea typeface="宋体" panose="02010600030101010101" pitchFamily="2" charset="-122"/>
                </a:rPr>
                <a:t> </a:t>
              </a:r>
              <a:endParaRPr lang="zh-CN" altLang="en-US" b="0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8" name="矩形 37"/>
          <p:cNvSpPr/>
          <p:nvPr/>
        </p:nvSpPr>
        <p:spPr>
          <a:xfrm>
            <a:off x="2506804" y="4014635"/>
            <a:ext cx="5913485" cy="384472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0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sp>
        <p:nvSpPr>
          <p:cNvPr id="153616" name="文本框 42"/>
          <p:cNvSpPr txBox="1">
            <a:spLocks noChangeArrowheads="1"/>
          </p:cNvSpPr>
          <p:nvPr/>
        </p:nvSpPr>
        <p:spPr bwMode="auto">
          <a:xfrm>
            <a:off x="3302538" y="3993367"/>
            <a:ext cx="31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</a:rPr>
              <a:t>课程实施</a:t>
            </a:r>
            <a:endParaRPr lang="zh-CN" altLang="en-US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sp>
        <p:nvSpPr>
          <p:cNvPr id="11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sp>
        <p:nvSpPr>
          <p:cNvPr id="12" name="椭圆 38"/>
          <p:cNvSpPr/>
          <p:nvPr/>
        </p:nvSpPr>
        <p:spPr>
          <a:xfrm>
            <a:off x="1842043" y="3865212"/>
            <a:ext cx="911788" cy="683663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300" dirty="0">
                <a:solidFill>
                  <a:srgbClr val="287ED3"/>
                </a:solidFill>
              </a:rPr>
              <a:t>4</a:t>
            </a:r>
            <a:endParaRPr lang="zh-CN" altLang="en-US" sz="3300" dirty="0">
              <a:solidFill>
                <a:srgbClr val="287ED3"/>
              </a:solidFill>
            </a:endParaRPr>
          </a:p>
        </p:txBody>
      </p:sp>
      <p:grpSp>
        <p:nvGrpSpPr>
          <p:cNvPr id="153629" name="Group 122"/>
          <p:cNvGrpSpPr/>
          <p:nvPr/>
        </p:nvGrpSpPr>
        <p:grpSpPr bwMode="auto">
          <a:xfrm>
            <a:off x="1841418" y="4597891"/>
            <a:ext cx="6578871" cy="684432"/>
            <a:chOff x="1152" y="2816"/>
            <a:chExt cx="4144" cy="575"/>
          </a:xfrm>
        </p:grpSpPr>
        <p:sp>
          <p:nvSpPr>
            <p:cNvPr id="15" name="矩形 37"/>
            <p:cNvSpPr/>
            <p:nvPr/>
          </p:nvSpPr>
          <p:spPr>
            <a:xfrm>
              <a:off x="1571" y="2942"/>
              <a:ext cx="3725" cy="323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>
                <a:solidFill>
                  <a:prstClr val="white"/>
                </a:solidFill>
              </a:endParaRPr>
            </a:p>
          </p:txBody>
        </p:sp>
        <p:sp>
          <p:nvSpPr>
            <p:cNvPr id="153631" name="文本框 42"/>
            <p:cNvSpPr txBox="1">
              <a:spLocks noChangeArrowheads="1"/>
            </p:cNvSpPr>
            <p:nvPr/>
          </p:nvSpPr>
          <p:spPr bwMode="auto">
            <a:xfrm>
              <a:off x="2072" y="2926"/>
              <a:ext cx="200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rPr>
                <a:t>课程评价</a:t>
              </a:r>
              <a:endParaRPr lang="zh-CN" altLang="en-US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椭圆 38"/>
            <p:cNvSpPr/>
            <p:nvPr/>
          </p:nvSpPr>
          <p:spPr>
            <a:xfrm>
              <a:off x="1152" y="2816"/>
              <a:ext cx="575" cy="575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300">
                  <a:solidFill>
                    <a:srgbClr val="287ED3"/>
                  </a:solidFill>
                </a:rPr>
                <a:t>5</a:t>
              </a:r>
              <a:endParaRPr lang="zh-CN" altLang="en-US" sz="3300">
                <a:solidFill>
                  <a:srgbClr val="287ED3"/>
                </a:solidFill>
              </a:endParaRPr>
            </a:p>
          </p:txBody>
        </p:sp>
      </p:grpSp>
      <p:sp>
        <p:nvSpPr>
          <p:cNvPr id="153673" name="Text Box 73"/>
          <p:cNvSpPr txBox="1">
            <a:spLocks noChangeArrowheads="1"/>
          </p:cNvSpPr>
          <p:nvPr/>
        </p:nvSpPr>
        <p:spPr bwMode="auto">
          <a:xfrm>
            <a:off x="495014" y="5319220"/>
            <a:ext cx="8126438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100" dirty="0">
              <a:solidFill>
                <a:srgbClr val="FF0000"/>
              </a:solidFill>
            </a:endParaRPr>
          </a:p>
        </p:txBody>
      </p:sp>
      <p:sp>
        <p:nvSpPr>
          <p:cNvPr id="153674" name="Text Box 74"/>
          <p:cNvSpPr txBox="1">
            <a:spLocks noChangeArrowheads="1"/>
          </p:cNvSpPr>
          <p:nvPr/>
        </p:nvSpPr>
        <p:spPr bwMode="auto">
          <a:xfrm>
            <a:off x="2250886" y="1053131"/>
            <a:ext cx="49124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</a:rPr>
              <a:t>课程纲要编写结构</a:t>
            </a:r>
            <a:endParaRPr lang="zh-CN" altLang="en-US" sz="4000" b="1" dirty="0">
              <a:solidFill>
                <a:srgbClr val="000000"/>
              </a:solidFill>
            </a:endParaRPr>
          </a:p>
        </p:txBody>
      </p:sp>
      <p:sp>
        <p:nvSpPr>
          <p:cNvPr id="47" name="Rectangle 2"/>
          <p:cNvSpPr txBox="1"/>
          <p:nvPr/>
        </p:nvSpPr>
        <p:spPr>
          <a:xfrm>
            <a:off x="342900" y="349250"/>
            <a:ext cx="6618288" cy="658813"/>
          </a:xfrm>
          <a:prstGeom prst="rect">
            <a:avLst/>
          </a:prstGeom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000" kern="0" dirty="0">
                <a:solidFill>
                  <a:srgbClr val="FF3300"/>
                </a:solidFill>
                <a:ea typeface="宋体" panose="02010600030101010101" pitchFamily="2" charset="-122"/>
              </a:rPr>
              <a:t>校本课程实施与管理</a:t>
            </a:r>
            <a:endParaRPr lang="zh-CN" altLang="en-US" sz="4000" kern="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910" y="1271270"/>
            <a:ext cx="816292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rgbClr val="FF0000"/>
                </a:solidFill>
              </a:rPr>
              <a:t>课程纲要的书写格式：</a:t>
            </a:r>
            <a:endParaRPr lang="zh-CN" altLang="en-US" sz="2000" b="1">
              <a:solidFill>
                <a:srgbClr val="000000"/>
              </a:solidFill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</a:rPr>
              <a:t>1. 一般项目：</a:t>
            </a:r>
            <a:r>
              <a:rPr lang="zh-CN" altLang="en-US" sz="2000">
                <a:solidFill>
                  <a:srgbClr val="000000"/>
                </a:solidFill>
              </a:rPr>
              <a:t>学校名称；科目名称；开发教师；课程类型；课时；日期。</a:t>
            </a:r>
            <a:endParaRPr lang="zh-CN" altLang="en-US" sz="2000">
              <a:solidFill>
                <a:srgbClr val="000000"/>
              </a:solidFill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</a:rPr>
              <a:t>2. 课程元素，包括以下具体内容：</a:t>
            </a:r>
            <a:endParaRPr lang="zh-CN" altLang="en-US" sz="2000">
              <a:solidFill>
                <a:srgbClr val="FF0000"/>
              </a:solidFill>
            </a:endParaRPr>
          </a:p>
          <a:p>
            <a:pPr algn="l"/>
            <a:r>
              <a:rPr lang="zh-CN" altLang="en-US" sz="2000">
                <a:solidFill>
                  <a:srgbClr val="000000"/>
                </a:solidFill>
              </a:rPr>
              <a:t>     </a:t>
            </a:r>
            <a:r>
              <a:rPr lang="en-US" altLang="zh-CN" sz="2000">
                <a:solidFill>
                  <a:srgbClr val="000000"/>
                </a:solidFill>
              </a:rPr>
              <a:t>  </a:t>
            </a:r>
            <a:r>
              <a:rPr lang="zh-CN" altLang="en-US" sz="2000">
                <a:solidFill>
                  <a:srgbClr val="FF0000"/>
                </a:solidFill>
              </a:rPr>
              <a:t>（1）课程描述：</a:t>
            </a:r>
            <a:r>
              <a:rPr lang="zh-CN" altLang="en-US" sz="2000">
                <a:solidFill>
                  <a:srgbClr val="000000"/>
                </a:solidFill>
              </a:rPr>
              <a:t>（简介：包括意义与目的）</a:t>
            </a:r>
            <a:endParaRPr lang="zh-CN" altLang="en-US" sz="2000">
              <a:solidFill>
                <a:srgbClr val="000000"/>
              </a:solidFill>
            </a:endParaRPr>
          </a:p>
          <a:p>
            <a:pPr algn="l"/>
            <a:r>
              <a:rPr lang="zh-CN" altLang="en-US" sz="2000">
                <a:solidFill>
                  <a:srgbClr val="000000"/>
                </a:solidFill>
              </a:rPr>
              <a:t>    </a:t>
            </a:r>
            <a:r>
              <a:rPr lang="en-US" altLang="zh-CN" sz="2000">
                <a:solidFill>
                  <a:srgbClr val="000000"/>
                </a:solidFill>
              </a:rPr>
              <a:t>   </a:t>
            </a:r>
            <a:r>
              <a:rPr lang="zh-CN" altLang="en-US" sz="2000">
                <a:solidFill>
                  <a:srgbClr val="FF0000"/>
                </a:solidFill>
              </a:rPr>
              <a:t>（2）开发背景：</a:t>
            </a:r>
            <a:r>
              <a:rPr lang="zh-CN" altLang="en-US" sz="2000">
                <a:solidFill>
                  <a:srgbClr val="000000"/>
                </a:solidFill>
              </a:rPr>
              <a:t>（教师资源、学生需求）</a:t>
            </a:r>
            <a:endParaRPr lang="zh-CN" altLang="en-US" sz="2000">
              <a:solidFill>
                <a:srgbClr val="000000"/>
              </a:solidFill>
            </a:endParaRPr>
          </a:p>
          <a:p>
            <a:pPr algn="l"/>
            <a:r>
              <a:rPr lang="zh-CN" altLang="en-US" sz="2000">
                <a:solidFill>
                  <a:srgbClr val="000000"/>
                </a:solidFill>
              </a:rPr>
              <a:t>       </a:t>
            </a:r>
            <a:r>
              <a:rPr lang="zh-CN" altLang="en-US" sz="2000">
                <a:solidFill>
                  <a:srgbClr val="FF0000"/>
                </a:solidFill>
              </a:rPr>
              <a:t>（3）课程目标：</a:t>
            </a:r>
            <a:r>
              <a:rPr lang="zh-CN" altLang="en-US" sz="2000">
                <a:solidFill>
                  <a:srgbClr val="000000"/>
                </a:solidFill>
              </a:rPr>
              <a:t>2-3点；准确、全面、具体；陈述格式应站在学生角度。</a:t>
            </a:r>
            <a:endParaRPr lang="zh-CN" altLang="en-US" sz="2000">
              <a:solidFill>
                <a:srgbClr val="000000"/>
              </a:solidFill>
            </a:endParaRPr>
          </a:p>
          <a:p>
            <a:pPr algn="l"/>
            <a:r>
              <a:rPr lang="zh-CN" altLang="en-US" sz="2000">
                <a:solidFill>
                  <a:srgbClr val="000000"/>
                </a:solidFill>
              </a:rPr>
              <a:t>      </a:t>
            </a:r>
            <a:r>
              <a:rPr lang="zh-CN" altLang="en-US" sz="2000">
                <a:solidFill>
                  <a:srgbClr val="FF0000"/>
                </a:solidFill>
              </a:rPr>
              <a:t> （4）课程内容：</a:t>
            </a:r>
            <a:r>
              <a:rPr lang="zh-CN" altLang="en-US" sz="2000">
                <a:solidFill>
                  <a:srgbClr val="000000"/>
                </a:solidFill>
              </a:rPr>
              <a:t>具体分成几个板块，每一个板块包含哪些知识与活动，如何选择与组织等。</a:t>
            </a:r>
            <a:endParaRPr lang="zh-CN" altLang="en-US" sz="2000">
              <a:solidFill>
                <a:srgbClr val="000000"/>
              </a:solidFill>
            </a:endParaRPr>
          </a:p>
          <a:p>
            <a:pPr algn="l"/>
            <a:r>
              <a:rPr lang="zh-CN" altLang="en-US" sz="2000">
                <a:solidFill>
                  <a:srgbClr val="000000"/>
                </a:solidFill>
              </a:rPr>
              <a:t>       </a:t>
            </a:r>
            <a:r>
              <a:rPr lang="zh-CN" altLang="en-US" sz="2000">
                <a:solidFill>
                  <a:srgbClr val="FF0000"/>
                </a:solidFill>
              </a:rPr>
              <a:t>（5）课程实施：</a:t>
            </a:r>
            <a:r>
              <a:rPr lang="zh-CN" altLang="en-US" sz="2000">
                <a:solidFill>
                  <a:srgbClr val="000000"/>
                </a:solidFill>
              </a:rPr>
              <a:t>该课程如何实施，具体的实施途径、方式方法，学习方式与活动安排；资源利用等。</a:t>
            </a:r>
            <a:endParaRPr lang="zh-CN" altLang="en-US" sz="2000">
              <a:solidFill>
                <a:srgbClr val="000000"/>
              </a:solidFill>
            </a:endParaRPr>
          </a:p>
          <a:p>
            <a:pPr algn="l"/>
            <a:r>
              <a:rPr lang="zh-CN" altLang="en-US" sz="2000">
                <a:solidFill>
                  <a:srgbClr val="000000"/>
                </a:solidFill>
              </a:rPr>
              <a:t>      </a:t>
            </a:r>
            <a:r>
              <a:rPr lang="zh-CN" altLang="en-US" sz="2000">
                <a:solidFill>
                  <a:srgbClr val="FF0000"/>
                </a:solidFill>
              </a:rPr>
              <a:t> （6）课程评价：</a:t>
            </a:r>
            <a:r>
              <a:rPr lang="zh-CN" altLang="en-US" sz="2000">
                <a:solidFill>
                  <a:srgbClr val="000000"/>
                </a:solidFill>
              </a:rPr>
              <a:t>学习评价；教学评价；方案评价；主体多元；过程与结果评价。应明确该课程的具体评价方法以及如何操作。</a:t>
            </a:r>
            <a:endParaRPr lang="zh-CN" altLang="en-US" sz="2000">
              <a:solidFill>
                <a:srgbClr val="000000"/>
              </a:solidFill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</a:rPr>
              <a:t> 3.  所需条件：</a:t>
            </a:r>
            <a:r>
              <a:rPr lang="zh-CN" altLang="en-US" sz="2000">
                <a:solidFill>
                  <a:srgbClr val="000000"/>
                </a:solidFill>
              </a:rPr>
              <a:t>需要学校提供什么样的条件，本质是考虑课程管理以及保障条件问题。</a:t>
            </a:r>
            <a:endParaRPr lang="zh-CN" alt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625,&quot;width&quot;:5355}"/>
</p:tagLst>
</file>

<file path=ppt/tags/tag6.xml><?xml version="1.0" encoding="utf-8"?>
<p:tagLst xmlns:p="http://schemas.openxmlformats.org/presentationml/2006/main">
  <p:tag name="COMMONDATA" val="eyJoZGlkIjoiNzJkYTdiNmEzOGJlMWZhYWJiY2I5NjJiNTNmYmMzOTgifQ=="/>
</p:tagLst>
</file>

<file path=ppt/theme/theme1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WPS 演示</Application>
  <PresentationFormat>全屏显示(4:3)</PresentationFormat>
  <Paragraphs>133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华文琥珀</vt:lpstr>
      <vt:lpstr>微软雅黑</vt:lpstr>
      <vt:lpstr>黑体</vt:lpstr>
      <vt:lpstr>Arial Unicode MS</vt:lpstr>
      <vt:lpstr>574TGp_natural_light_ani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时间节点：</vt:lpstr>
      <vt:lpstr>时间节点：</vt:lpstr>
      <vt:lpstr>PowerPoint 演示文稿</vt:lpstr>
      <vt:lpstr>PowerPoint 演示文稿</vt:lpstr>
      <vt:lpstr>PowerPoint 演示文稿</vt:lpstr>
      <vt:lpstr>校本课程教师职责：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微软用户</dc:creator>
  <cp:lastModifiedBy>ZJM</cp:lastModifiedBy>
  <cp:revision>719</cp:revision>
  <dcterms:created xsi:type="dcterms:W3CDTF">2009-01-19T07:01:00Z</dcterms:created>
  <dcterms:modified xsi:type="dcterms:W3CDTF">2023-09-05T07:47:45Z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2052-12.1.0.15358</vt:lpwstr>
  </property>
  <property fmtid="{D5CDD505-2E9C-101B-9397-08002B2CF9AE}" pid="3" name="ICV">
    <vt:lpwstr>F7A6485A9F844644B14787D16A02557F</vt:lpwstr>
  </property>
</Properties>
</file>