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527" r:id="rId3"/>
    <p:sldId id="550" r:id="rId4"/>
    <p:sldId id="551" r:id="rId5"/>
    <p:sldId id="552" r:id="rId6"/>
    <p:sldId id="554" r:id="rId7"/>
    <p:sldId id="555" r:id="rId8"/>
    <p:sldId id="556" r:id="rId9"/>
    <p:sldId id="557" r:id="rId10"/>
    <p:sldId id="558" r:id="rId11"/>
    <p:sldId id="526" r:id="rId12"/>
    <p:sldId id="503" r:id="rId13"/>
    <p:sldId id="504" r:id="rId14"/>
    <p:sldId id="505" r:id="rId15"/>
    <p:sldId id="530" r:id="rId16"/>
    <p:sldId id="502" r:id="rId17"/>
    <p:sldId id="529" r:id="rId18"/>
    <p:sldId id="397" r:id="rId19"/>
    <p:sldId id="506" r:id="rId20"/>
    <p:sldId id="447" r:id="rId21"/>
    <p:sldId id="339" r:id="rId22"/>
    <p:sldId id="446" r:id="rId23"/>
    <p:sldId id="338" r:id="rId24"/>
    <p:sldId id="448" r:id="rId25"/>
    <p:sldId id="449" r:id="rId27"/>
    <p:sldId id="450" r:id="rId28"/>
    <p:sldId id="451" r:id="rId29"/>
    <p:sldId id="507" r:id="rId30"/>
    <p:sldId id="508" r:id="rId31"/>
    <p:sldId id="347" r:id="rId32"/>
    <p:sldId id="531" r:id="rId33"/>
    <p:sldId id="488" r:id="rId34"/>
  </p:sldIdLst>
  <p:sldSz cx="12192000" cy="6858000"/>
  <p:notesSz cx="7103745" cy="10234295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 userDrawn="1">
          <p15:clr>
            <a:srgbClr val="A4A3A4"/>
          </p15:clr>
        </p15:guide>
        <p15:guide id="2" pos="3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68" y="-108"/>
      </p:cViewPr>
      <p:guideLst>
        <p:guide orient="horz" pos="2076"/>
        <p:guide pos="38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4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25278" y="64311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1.xml"/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0.xml"/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2.xml"/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84225" y="2159635"/>
            <a:ext cx="11002010" cy="1470025"/>
          </a:xfrm>
        </p:spPr>
        <p:txBody>
          <a:bodyPr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抓住描写，感受品质</a:t>
            </a:r>
            <a:br>
              <a:rPr lang="zh-CN" altLang="en-US" sz="5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5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——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《手术台就是阵地》说课稿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70810" y="2429510"/>
            <a:ext cx="2505710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手术台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5545" y="2429510"/>
            <a:ext cx="2505710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阵地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43145" y="2429510"/>
            <a:ext cx="1748155" cy="922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就是</a:t>
            </a:r>
            <a:endParaRPr lang="zh-CN" altLang="en-US" sz="5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526145" y="1003300"/>
            <a:ext cx="1748155" cy="31534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99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199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039620" y="2159635"/>
            <a:ext cx="9049385" cy="147002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altLang="zh-CN" sz="6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27 </a:t>
            </a:r>
            <a:r>
              <a:rPr lang="zh-CN" altLang="en-US" sz="6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手术台就是阵地</a:t>
            </a:r>
            <a:br>
              <a:rPr lang="zh-CN" altLang="en-US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lang="zh-CN" altLang="en-US" sz="3200" dirty="0" smtClean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hlinkClick r:id="rId1" action="ppaction://hlinksldjump"/>
          </p:cNvPr>
          <p:cNvSpPr/>
          <p:nvPr/>
        </p:nvSpPr>
        <p:spPr>
          <a:xfrm>
            <a:off x="9796780" y="83820"/>
            <a:ext cx="381000" cy="3378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10457180" y="83820"/>
            <a:ext cx="381000" cy="3378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11098530" y="83820"/>
            <a:ext cx="381000" cy="3378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>
            <a:hlinkClick r:id="rId4" action="ppaction://hlinksldjump"/>
          </p:cNvPr>
          <p:cNvSpPr/>
          <p:nvPr/>
        </p:nvSpPr>
        <p:spPr>
          <a:xfrm>
            <a:off x="11220450" y="6456680"/>
            <a:ext cx="666115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9945" y="949960"/>
            <a:ext cx="105314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19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555482880"/>
                </a:ext>
              </a:extLst>
            </a:pPr>
            <a:r>
              <a:rPr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学习任务一：默读课文，想一想课文记叙了一件什么事情？圈出事情发生的时间、地点和主要人物。</a:t>
            </a:r>
            <a:endParaRPr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73" t="16709" r="8133" b="14108"/>
          <a:stretch>
            <a:fillRect/>
          </a:stretch>
        </p:blipFill>
        <p:spPr>
          <a:xfrm>
            <a:off x="-1905" y="-43815"/>
            <a:ext cx="5977255" cy="6887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733" t="26762" r="5120" b="1169"/>
          <a:stretch>
            <a:fillRect/>
          </a:stretch>
        </p:blipFill>
        <p:spPr>
          <a:xfrm>
            <a:off x="5975350" y="-43815"/>
            <a:ext cx="6233160" cy="6887210"/>
          </a:xfrm>
          <a:prstGeom prst="rect">
            <a:avLst/>
          </a:prstGeom>
        </p:spPr>
      </p:pic>
      <p:sp>
        <p:nvSpPr>
          <p:cNvPr id="2" name="左箭头 1">
            <a:hlinkClick r:id="rId3" action="ppaction://hlinksldjump"/>
          </p:cNvPr>
          <p:cNvSpPr/>
          <p:nvPr/>
        </p:nvSpPr>
        <p:spPr>
          <a:xfrm>
            <a:off x="11113135" y="6293485"/>
            <a:ext cx="697865" cy="44323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810385" y="4054475"/>
            <a:ext cx="735330" cy="405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357505" y="2567940"/>
            <a:ext cx="746760" cy="405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455930" y="1953260"/>
            <a:ext cx="1174115" cy="405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1219200" algn="l">
              <a:lnSpc>
                <a:spcPct val="150000"/>
              </a:lnSpc>
              <a:buClrTx/>
              <a:buSzTx/>
              <a:buFontTx/>
              <a:buNone/>
              <a:extLst>
                <a:ext uri="{35155182-B16C-46BC-9424-99874614C6A1}">
                  <wpsdc:indentchars xmlns:wpsdc="http://www.wps.cn/officeDocument/2017/drawingmlCustomData" val="200" checksum="2555482880"/>
                </a:ext>
              </a:extLst>
            </a:pP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齐会战</a:t>
            </a:r>
            <a:r>
              <a:rPr lang="zh-CN" altLang="en-US" sz="480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斗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白求恩</a:t>
            </a:r>
            <a:r>
              <a:rPr lang="zh-CN" altLang="en-US" sz="480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夫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1219200" algn="l">
              <a:lnSpc>
                <a:spcPct val="150000"/>
              </a:lnSpc>
              <a:buClrTx/>
              <a:buSzTx/>
              <a:buFontTx/>
              <a:buNone/>
              <a:extLst>
                <a:ext uri="{35155182-B16C-46BC-9424-99874614C6A1}">
                  <wpsdc:indentchars xmlns:wpsdc="http://www.wps.cn/officeDocument/2017/drawingmlCustomData" val="200" checksum="2555482880"/>
                </a:ext>
              </a:extLst>
            </a:pP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气焰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嚣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挨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了当头一棒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41960" y="452755"/>
            <a:ext cx="11447780" cy="556958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>
            <a:spAutoFit/>
          </a:bodyPr>
          <a:p>
            <a:pPr indent="266700"/>
            <a:r>
              <a:rPr 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1937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年，日军炮轰宛平城，开始全面侵华。数以万计的战士、学生惨死在日军的尖刀炮弹之下，血流成河、尸横遍野，国家成为了战场。</a:t>
            </a:r>
            <a:r>
              <a:rPr lang="en-US" alt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七七事变</a:t>
            </a:r>
            <a:r>
              <a:rPr lang="en-US" alt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后，群情激奋，“不让日本帝国主义占领中国寸土！”“为保卫国土流最后一滴血！”回响在每个中国人的耳边。全面抗战开始了！</a:t>
            </a:r>
            <a:r>
              <a:rPr 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1939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年著名的齐会战斗打响了，当时的齐会镇成为了主要——</a:t>
            </a:r>
            <a:r>
              <a:rPr lang="zh-CN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阵地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hlinkClick r:id="rId1" action="ppaction://hlinksldjump"/>
          </p:cNvPr>
          <p:cNvSpPr/>
          <p:nvPr/>
        </p:nvSpPr>
        <p:spPr>
          <a:xfrm>
            <a:off x="9796780" y="83820"/>
            <a:ext cx="381000" cy="3378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10457180" y="83820"/>
            <a:ext cx="381000" cy="3378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11098530" y="83820"/>
            <a:ext cx="381000" cy="3378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>
            <a:hlinkClick r:id="rId4" action="ppaction://hlinksldjump"/>
          </p:cNvPr>
          <p:cNvSpPr/>
          <p:nvPr/>
        </p:nvSpPr>
        <p:spPr>
          <a:xfrm>
            <a:off x="11220450" y="6456680"/>
            <a:ext cx="666115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9945" y="1805940"/>
            <a:ext cx="105314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19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555482880"/>
                </a:ext>
              </a:extLst>
            </a:pP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白求恩大夫</a:t>
            </a:r>
            <a:r>
              <a:rPr lang="zh-CN" altLang="en-US" sz="480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在齐会战斗中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坚持为伤员做手术，长达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69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小时的动人故事。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hlinkClick r:id="rId1" action="ppaction://hlinksldjump"/>
          </p:cNvPr>
          <p:cNvSpPr/>
          <p:nvPr/>
        </p:nvSpPr>
        <p:spPr>
          <a:xfrm>
            <a:off x="9796780" y="83820"/>
            <a:ext cx="381000" cy="3378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10457180" y="83820"/>
            <a:ext cx="381000" cy="3378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11098530" y="83820"/>
            <a:ext cx="381000" cy="3378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>
            <a:hlinkClick r:id="rId4" action="ppaction://hlinksldjump"/>
          </p:cNvPr>
          <p:cNvSpPr/>
          <p:nvPr/>
        </p:nvSpPr>
        <p:spPr>
          <a:xfrm>
            <a:off x="11220450" y="6456680"/>
            <a:ext cx="666115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48055" y="1465580"/>
            <a:ext cx="105314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19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555482880"/>
                </a:ext>
              </a:extLst>
            </a:pP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学习任务二：请同学们默读课文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2-4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自然段，用“——”画出与故事环境有关的词句。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6240" y="695325"/>
            <a:ext cx="115620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突然，几发炮弹落在小庙前的空地上。硝烟滚滚，弹片纷飞，小庙被烟雾淹没了。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125" y="2388235"/>
            <a:ext cx="1146619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44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敌机不断地在上空盘旋，炮弹不断地在周围爆炸。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9430" y="4053840"/>
            <a:ext cx="1141158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44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一连几发炮弹落在小庙的周围。庙的一角落下了许多瓦片。门口的布帘烧着了，火苗向手术台扑过来。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73" t="16709" r="8133" b="14108"/>
          <a:stretch>
            <a:fillRect/>
          </a:stretch>
        </p:blipFill>
        <p:spPr>
          <a:xfrm>
            <a:off x="-1905" y="-43815"/>
            <a:ext cx="5977255" cy="6887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733" t="26762" r="5120" b="1169"/>
          <a:stretch>
            <a:fillRect/>
          </a:stretch>
        </p:blipFill>
        <p:spPr>
          <a:xfrm>
            <a:off x="5975350" y="-43815"/>
            <a:ext cx="6233160" cy="688721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97155" y="5552440"/>
            <a:ext cx="1705610" cy="17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651000" y="5220335"/>
            <a:ext cx="3946525" cy="33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65680" y="4503420"/>
            <a:ext cx="3053715" cy="4756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C00000"/>
                </a:solidFill>
              </a:rPr>
              <a:t>硝烟滚滚    弹片纷飞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2" name="左箭头 1">
            <a:hlinkClick r:id="rId3" action="ppaction://hlinksldjump"/>
          </p:cNvPr>
          <p:cNvSpPr/>
          <p:nvPr/>
        </p:nvSpPr>
        <p:spPr>
          <a:xfrm>
            <a:off x="11113135" y="6293485"/>
            <a:ext cx="697865" cy="44323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一、教材分析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8800" y="1810385"/>
            <a:ext cx="11359515" cy="423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《手术台就是阵地》是统编版教材三上第八单元的一篇课文，本单元围绕“美好的品质”这一主题，编排了《司马光》、《掌声》、《灰雀》和《手术台就是阵地》四篇课文。《手术台就是阵地》是一篇略读课文，记叙了抗日战争齐会战斗中，国际主义战士白求恩大夫在战火纷飞的前线，不顾个人安危，把手术台当作阵地，一心一意救助伤员，连续工作六十九个小时的感人故事。文章结构清晰明了，按照事情发展的顺序展开。第一小节，交代了事件发生的时间、地点等相关背景起因。第二到第四自然段写了事情的经过，最后一自然段交代了事情的结果。文中通过外部环境的渲染以及对白求恩直接地动作、神态、语言描写，表现出白求恩不怕牺牲、镇定自若、医术高超等美好的品质。这些美好的品质，感染了战斗中的战士，也感动了如今生活在和平年代的我们!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73" t="16709" r="8133" b="14108"/>
          <a:stretch>
            <a:fillRect/>
          </a:stretch>
        </p:blipFill>
        <p:spPr>
          <a:xfrm>
            <a:off x="-1905" y="-43815"/>
            <a:ext cx="5977255" cy="6887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733" t="26762" r="5120" b="1169"/>
          <a:stretch>
            <a:fillRect/>
          </a:stretch>
        </p:blipFill>
        <p:spPr>
          <a:xfrm>
            <a:off x="5975350" y="-44450"/>
            <a:ext cx="6233160" cy="688721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6734175" y="570230"/>
            <a:ext cx="4594225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8168640" y="669925"/>
            <a:ext cx="2997835" cy="4756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C00000"/>
                </a:solidFill>
              </a:rPr>
              <a:t>敌机吼叫   炮弹爆炸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2" name="左箭头 1">
            <a:hlinkClick r:id="rId3" action="ppaction://hlinksldjump"/>
          </p:cNvPr>
          <p:cNvSpPr/>
          <p:nvPr/>
        </p:nvSpPr>
        <p:spPr>
          <a:xfrm>
            <a:off x="11113135" y="6293485"/>
            <a:ext cx="697865" cy="44323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73" t="16709" r="8133" b="14108"/>
          <a:stretch>
            <a:fillRect/>
          </a:stretch>
        </p:blipFill>
        <p:spPr>
          <a:xfrm>
            <a:off x="-1905" y="-43815"/>
            <a:ext cx="5977255" cy="6887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733" t="26762" r="5120" b="1169"/>
          <a:stretch>
            <a:fillRect/>
          </a:stretch>
        </p:blipFill>
        <p:spPr>
          <a:xfrm>
            <a:off x="5975350" y="-44450"/>
            <a:ext cx="6233160" cy="688721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6734175" y="3383915"/>
            <a:ext cx="4948555" cy="31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379845" y="3693795"/>
            <a:ext cx="556260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8826500" y="2667000"/>
            <a:ext cx="3141980" cy="4756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C00000"/>
                </a:solidFill>
              </a:rPr>
              <a:t>瓦片落下   布帘烧着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2" name="左箭头 1">
            <a:hlinkClick r:id="rId3" action="ppaction://hlinksldjump"/>
          </p:cNvPr>
          <p:cNvSpPr/>
          <p:nvPr/>
        </p:nvSpPr>
        <p:spPr>
          <a:xfrm>
            <a:off x="11113135" y="6293485"/>
            <a:ext cx="697865" cy="44323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95220" y="862965"/>
            <a:ext cx="7400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</a:rPr>
              <a:t>学的活动三：我眼中的白求恩</a:t>
            </a:r>
            <a:endParaRPr lang="zh-CN" altLang="en-US" sz="40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75" y="2037080"/>
            <a:ext cx="11715750" cy="1568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手术台旁，白求恩的表现如何？习任务三：请你再次默读课文2-3自然段，用波浪线画出描写白求恩医生的语句。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椭圆 1">
            <a:hlinkClick r:id="rId1" action="ppaction://hlinksldjump"/>
          </p:cNvPr>
          <p:cNvSpPr/>
          <p:nvPr/>
        </p:nvSpPr>
        <p:spPr>
          <a:xfrm>
            <a:off x="8331200" y="42545"/>
            <a:ext cx="368935" cy="3600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hlinkClick r:id="rId2" action="ppaction://hlinksldjump"/>
          </p:cNvPr>
          <p:cNvSpPr/>
          <p:nvPr/>
        </p:nvSpPr>
        <p:spPr>
          <a:xfrm>
            <a:off x="8955405" y="42545"/>
            <a:ext cx="368935" cy="3600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hlinkClick r:id="rId3" action="ppaction://hlinksldjump"/>
          </p:cNvPr>
          <p:cNvSpPr/>
          <p:nvPr/>
        </p:nvSpPr>
        <p:spPr>
          <a:xfrm>
            <a:off x="9495155" y="42545"/>
            <a:ext cx="410845" cy="3600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hlinkClick r:id="rId4" action="ppaction://hlinksldjump"/>
          </p:cNvPr>
          <p:cNvSpPr/>
          <p:nvPr/>
        </p:nvSpPr>
        <p:spPr>
          <a:xfrm>
            <a:off x="10145395" y="11430"/>
            <a:ext cx="410845" cy="3911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>
            <a:hlinkClick r:id="rId5" action="ppaction://hlinksldjump"/>
          </p:cNvPr>
          <p:cNvSpPr/>
          <p:nvPr/>
        </p:nvSpPr>
        <p:spPr>
          <a:xfrm>
            <a:off x="11281410" y="11430"/>
            <a:ext cx="666115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12090" y="3867150"/>
            <a:ext cx="11735435" cy="17532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600" b="0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sz="3600" b="0">
                <a:latin typeface="楷体" panose="02010609060101010101" charset="-122"/>
                <a:ea typeface="楷体" panose="02010609060101010101" charset="-122"/>
              </a:rPr>
              <a:t>同桌交流：结合所画语句，说说白求恩在你心中是个什么样子的人？</a:t>
            </a:r>
            <a:endParaRPr lang="zh-CN" altLang="en-US" sz="3600" b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73" t="16709" r="8133" b="14108"/>
          <a:stretch>
            <a:fillRect/>
          </a:stretch>
        </p:blipFill>
        <p:spPr>
          <a:xfrm>
            <a:off x="-1905" y="-44450"/>
            <a:ext cx="5977255" cy="6887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733" t="26762" r="5120" b="1169"/>
          <a:stretch>
            <a:fillRect/>
          </a:stretch>
        </p:blipFill>
        <p:spPr>
          <a:xfrm>
            <a:off x="5975350" y="-14605"/>
            <a:ext cx="6233160" cy="68872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905" y="4687570"/>
            <a:ext cx="293497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~~~~~~~~~~~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55" y="4994910"/>
            <a:ext cx="168402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~~~~~~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53920" y="4395470"/>
            <a:ext cx="68326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905" y="1788160"/>
            <a:ext cx="12210415" cy="1753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54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400">
                <a:latin typeface="楷体" panose="02010609060101010101" charset="-122"/>
                <a:ea typeface="楷体" panose="02010609060101010101" charset="-122"/>
              </a:rPr>
              <a:t>他已经两天两夜没休息了，眼球上布满了血丝。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左箭头 6">
            <a:hlinkClick r:id="rId3" action="ppaction://hlinksldjump"/>
          </p:cNvPr>
          <p:cNvSpPr/>
          <p:nvPr/>
        </p:nvSpPr>
        <p:spPr>
          <a:xfrm>
            <a:off x="11113135" y="6304280"/>
            <a:ext cx="697865" cy="44323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798820" y="2711450"/>
            <a:ext cx="3237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不知疲倦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6" grpId="0" bldLvl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73" t="16709" r="8133" b="14108"/>
          <a:stretch>
            <a:fillRect/>
          </a:stretch>
        </p:blipFill>
        <p:spPr>
          <a:xfrm>
            <a:off x="-1905" y="-44450"/>
            <a:ext cx="5977255" cy="6887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733" t="26762" r="5120" b="1169"/>
          <a:stretch>
            <a:fillRect/>
          </a:stretch>
        </p:blipFill>
        <p:spPr>
          <a:xfrm>
            <a:off x="5975350" y="-44450"/>
            <a:ext cx="6233160" cy="68872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0960" y="5586730"/>
            <a:ext cx="568706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~~~~~~~~~~~~~~~~~~~~~~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60" y="5834380"/>
            <a:ext cx="393573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~~~~~~~~~~~~~~~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08755" y="5268595"/>
            <a:ext cx="168402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~~~~~~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905" y="1015365"/>
            <a:ext cx="12210415" cy="2807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ts val="7060"/>
              </a:lnSpc>
            </a:pPr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白求恩仍然镇定地站在手术台旁。他接过助手递过来的镊子，敏捷地从伤员的腹腔里取出一块弹片，丢在盘子里</a:t>
            </a:r>
            <a:r>
              <a:rPr lang="zh-CN" altLang="en-US" sz="54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左箭头 6">
            <a:hlinkClick r:id="rId3" action="ppaction://hlinksldjump"/>
          </p:cNvPr>
          <p:cNvSpPr/>
          <p:nvPr/>
        </p:nvSpPr>
        <p:spPr>
          <a:xfrm>
            <a:off x="11113135" y="6304280"/>
            <a:ext cx="697865" cy="44323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407400" y="2983865"/>
            <a:ext cx="32378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从容镇定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医术高超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6" grpId="0" bldLvl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73" t="16709" r="8133" b="14108"/>
          <a:stretch>
            <a:fillRect/>
          </a:stretch>
        </p:blipFill>
        <p:spPr>
          <a:xfrm>
            <a:off x="-1905" y="-44450"/>
            <a:ext cx="5977255" cy="6887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733" t="26762" r="5120" b="1169"/>
          <a:stretch>
            <a:fillRect/>
          </a:stretch>
        </p:blipFill>
        <p:spPr>
          <a:xfrm>
            <a:off x="5975350" y="-44450"/>
            <a:ext cx="6233160" cy="68872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385685" y="1145540"/>
            <a:ext cx="443611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~~~~~~~~~~~~~~~~~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905" y="2675890"/>
            <a:ext cx="12210415" cy="1938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6000">
                <a:latin typeface="楷体" panose="02010609060101010101" charset="-122"/>
                <a:ea typeface="楷体" panose="02010609060101010101" charset="-122"/>
              </a:rPr>
              <a:t>至于我个人，要和战士们在一起，不能离开。</a:t>
            </a:r>
            <a:endParaRPr lang="zh-CN" altLang="en-US" sz="6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左箭头 6">
            <a:hlinkClick r:id="rId3" action="ppaction://hlinksldjump"/>
          </p:cNvPr>
          <p:cNvSpPr/>
          <p:nvPr/>
        </p:nvSpPr>
        <p:spPr>
          <a:xfrm>
            <a:off x="11113135" y="6304280"/>
            <a:ext cx="697865" cy="44323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15305" y="3783965"/>
            <a:ext cx="57924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坚守阵地 不怕牺牲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bldLvl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73" t="16709" r="8133" b="14108"/>
          <a:stretch>
            <a:fillRect/>
          </a:stretch>
        </p:blipFill>
        <p:spPr>
          <a:xfrm>
            <a:off x="-1905" y="-14605"/>
            <a:ext cx="5977255" cy="6887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6733" t="26762" r="5120" b="1169"/>
          <a:stretch>
            <a:fillRect/>
          </a:stretch>
        </p:blipFill>
        <p:spPr>
          <a:xfrm>
            <a:off x="5975350" y="-44450"/>
            <a:ext cx="6233160" cy="68872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284595" y="2559050"/>
            <a:ext cx="343535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~~~~~~~~~~~~~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177270" y="2280285"/>
            <a:ext cx="25641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~~</a:t>
            </a:r>
            <a:endParaRPr lang="en-US" altLang="zh-CN" sz="60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905" y="3250565"/>
            <a:ext cx="12210415" cy="1938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6000">
                <a:latin typeface="楷体" panose="02010609060101010101" charset="-122"/>
                <a:ea typeface="楷体" panose="02010609060101010101" charset="-122"/>
              </a:rPr>
              <a:t>我是一名八路军战士，不是你们的客人。</a:t>
            </a:r>
            <a:endParaRPr lang="zh-CN" altLang="en-US" sz="6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左箭头 6">
            <a:hlinkClick r:id="rId3" action="ppaction://hlinksldjump"/>
          </p:cNvPr>
          <p:cNvSpPr/>
          <p:nvPr/>
        </p:nvSpPr>
        <p:spPr>
          <a:xfrm>
            <a:off x="11113135" y="6304280"/>
            <a:ext cx="697865" cy="443230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00400" y="4272280"/>
            <a:ext cx="3237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献身革命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6" grpId="0" bldLvl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8475" y="613410"/>
            <a:ext cx="1119441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师卫生部长匆匆赶来，对白求恩说：“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师长决定让您和一部分伤员离开这里。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”白求恩</a:t>
            </a:r>
            <a:r>
              <a:rPr lang="zh-CN" altLang="en-US" sz="36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沉思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了一会儿，说：“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我同意撤走部分伤员。至于我个人，要和战士们在一起，不能离开。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”部长</a:t>
            </a:r>
            <a:r>
              <a:rPr lang="zh-CN" altLang="en-US" sz="36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恳求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说：“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白求恩同志，这儿危险，让您离开这里，是战斗形势的需要哇！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”白求恩说：“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谢谢师长的关心。可是，手术台是医生的阵地。战士们没有离开他们的阵地，我怎么能离开自己的阵地呢？部长同志，请您转告师长，我是一名八路军战士，不是你们的客人。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”白求恩低下头，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继续给伤员做手术。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8475" y="613410"/>
            <a:ext cx="1119441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卫生部长匆匆赶来，对白求恩说：“师长决定让您和一部分伤员离开这里。”白求恩沉思了一会儿，说：“我同意撤走部分伤员。至于我个人，要和战士们在一起，不能离开。”部长恳求说：“白求恩同志，这儿危险，让您离开这里，是战斗形势的需要哇！”白求恩说：“谢谢师长的关心。可是，</a:t>
            </a:r>
            <a:r>
              <a:rPr lang="zh-CN" altLang="en-US" sz="36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手术台是医生的阵地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战士们没有离开他们的阵地，我怎么能离开自己的阵地呢？部长同志，请您转告师长，</a:t>
            </a:r>
            <a:r>
              <a:rPr lang="zh-CN" altLang="en-US" sz="36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我是一名八路军战士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不是你们的客人。”白求恩低下头，继续给伤员做手术。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810" y="1774190"/>
            <a:ext cx="11168380" cy="4351655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1.爱读书的你：推荐你读一读《白求恩故事》。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2.爱看电影的你：推荐你看一看《白求恩大夫》。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一、教材分析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8800" y="1393190"/>
            <a:ext cx="11359515" cy="38055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本课的内容离学生的生活较远，他们生活在和平幸福的年代，难以体会战争中的紧急和危险。他们年龄尚小，也难以体会到白求恩冒着生命危险救助他人的这种自我牺牲精神。因此，在教学过程中，要通过资料的补充，结合图片，联系生活实际等方法帮助小学生理解人物品质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本单元的语文要素是“学习带着问题默读课文，理解课文的意思。”本课为略读课文，教学主要依据课题下方的导语，设置了三个学习任务。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3660" y="850900"/>
            <a:ext cx="882713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白求恩，1890年3月4日—1939年11月12日 ，加拿大共产党员，国际主义战士，著名胸外科医师。1890年出生于加拿大安大略省格雷文赫斯特镇，1935年加入加拿大共产党，1938年来到中国参与抗日革命。因手术中被细菌感染转为败血症，1939年11月12日凌晨逝世。他在中国工作的一年半时间里为中国抗日革命呕心沥血，毛泽东称其为是一个高尚的人，一个纯粹的人，一个有道德的人，一个脱离了低级趣味的人，一个有益于人民的人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93835" y="1303655"/>
            <a:ext cx="2873375" cy="4110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lum bright="18000" contrast="-12000"/>
          </a:blip>
          <a:srcRect l="9611" t="6215" r="8443" b="33464"/>
          <a:stretch>
            <a:fillRect/>
          </a:stretch>
        </p:blipFill>
        <p:spPr>
          <a:xfrm>
            <a:off x="5525135" y="377190"/>
            <a:ext cx="3196590" cy="315595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27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4360" t="45120" r="5089"/>
          <a:stretch>
            <a:fillRect/>
          </a:stretch>
        </p:blipFill>
        <p:spPr>
          <a:xfrm>
            <a:off x="109855" y="635000"/>
            <a:ext cx="3656965" cy="3577590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2758" t="44999" r="42462" b="25878"/>
          <a:stretch>
            <a:fillRect/>
          </a:stretch>
        </p:blipFill>
        <p:spPr>
          <a:xfrm>
            <a:off x="2889250" y="3067685"/>
            <a:ext cx="3372485" cy="3186430"/>
          </a:xfrm>
          <a:prstGeom prst="ellipse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270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8783" r="9567"/>
          <a:stretch>
            <a:fillRect/>
          </a:stretch>
        </p:blipFill>
        <p:spPr>
          <a:xfrm>
            <a:off x="8250555" y="2885440"/>
            <a:ext cx="3581400" cy="3368675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二、教学目标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8800" y="1579880"/>
            <a:ext cx="11359515" cy="423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1、认识“棒、恩”等11个生字，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读准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多音字“斗”和“大”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。通过比较，理解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陆续、继续、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连续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三个词语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2、能带着问题默读课文，联系事情发生的背景，说说对“手术台就是阵地”的理解。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3、通过品读课文以及查阅资料，了解白求恩的其他故事，更深刻地感受白求恩尽忠职守、不怕牺牲、镇定自若等美好品质。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三、教学过程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8800" y="1579880"/>
            <a:ext cx="11359515" cy="423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（一）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质疑课题，导入新课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1、依次出示词语：手术台、阵地。指名读，理解词义：手术台就是医生做手术的地方；阵地是指士兵作战时坚守的地方。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2、词语连成句子：手术台就是阵地。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3、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质疑题目，导入新课。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三、教学过程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8800" y="1798955"/>
            <a:ext cx="11359515" cy="423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（二）初读课文，了解内容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1、学习任务一：默读课文，想一想课文记叙了一件什么事情？圈出事情发生的时间、地点和主要人物。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相机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学习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第一小节，补充资料，帮助学生理解“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齐会战斗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背景。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读准词语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齐会战斗、气焰嚣张、挨了当头一棒、白求恩大夫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学习多音字“斗”、“大”。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4、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学生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用自己的话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概括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课文内容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三、教学过程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8800" y="1798955"/>
            <a:ext cx="11359515" cy="4232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（三）抓住描写，体会品质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切入点一：抓住环境描写，感受危险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1、学习任务二：默读课文2-4自然段，想一想白求恩是在什么样的情况下做手术的，用横线画出相关的语句。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2、交流反馈，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环境特点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：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特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点一：破旧、简陋。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特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点二：危险。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指导朗读，读出环境的危险。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三、教学过程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6590" y="1526540"/>
            <a:ext cx="11359515" cy="5055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（三）抓住描写，体会品质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切入点二：关注人物描写，感受品质：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习任务三：请你再次默读课文2-3自然段，用波浪线画出描写白求恩医生的语句。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2、同桌交流：结合所画语句，说说白求恩在你心中是个什么样子的人？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神态描写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；（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动作描写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语言描写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结合前文，说说你对“手术台就是阵地”的理解。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三、教学过程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57530" y="747395"/>
            <a:ext cx="11359515" cy="5055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（四）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结合资料，深入了解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1、出示有关“白求恩”的资料。你了解到了什么？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2、小组内分享有关白求恩的其他故事，说一说，白求恩是一个怎么的人？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3、指名交流。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GY5ZGQ5ZWQ1MmJhMGZkNmYwMjg3MjM4MGI4MGE3YjQ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2915</Words>
  <Application>WPS 演示</Application>
  <PresentationFormat>自定义</PresentationFormat>
  <Paragraphs>144</Paragraphs>
  <Slides>31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Wingdings</vt:lpstr>
      <vt:lpstr>楷体</vt:lpstr>
      <vt:lpstr>微软雅黑</vt:lpstr>
      <vt:lpstr>Arial Unicode MS</vt:lpstr>
      <vt:lpstr>Calibri Light</vt:lpstr>
      <vt:lpstr>Calibri</vt:lpstr>
      <vt:lpstr>第一PPT，www.1ppt.com</vt:lpstr>
      <vt:lpstr>27 手术台就是阵地 </vt:lpstr>
      <vt:lpstr>一、教材分析</vt:lpstr>
      <vt:lpstr>一、教材分析</vt:lpstr>
      <vt:lpstr>一、教材分析</vt:lpstr>
      <vt:lpstr>三、教学过程</vt:lpstr>
      <vt:lpstr>三、教学过程</vt:lpstr>
      <vt:lpstr>三、教学过程</vt:lpstr>
      <vt:lpstr>三、教学过程</vt:lpstr>
      <vt:lpstr>三、教学过程</vt:lpstr>
      <vt:lpstr>PowerPoint 演示文稿</vt:lpstr>
      <vt:lpstr>27 手术台就是阵地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灰色商务</dc:title>
  <dc:creator>第一PPT</dc:creator>
  <cp:keywords>www.1ppt.com</cp:keywords>
  <cp:lastModifiedBy>一个人的雨</cp:lastModifiedBy>
  <cp:revision>94</cp:revision>
  <dcterms:created xsi:type="dcterms:W3CDTF">2017-03-03T07:55:00Z</dcterms:created>
  <dcterms:modified xsi:type="dcterms:W3CDTF">2023-11-16T06:30:05Z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2052-12.1.0.15404</vt:lpwstr>
  </property>
  <property fmtid="{D5CDD505-2E9C-101B-9397-08002B2CF9AE}" pid="3" name="ICV">
    <vt:lpwstr>59F563769D89491C844B1F574FBA50CD_12</vt:lpwstr>
  </property>
</Properties>
</file>