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5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439" r:id="rId3"/>
    <p:sldId id="458" r:id="rId4"/>
    <p:sldId id="459" r:id="rId5"/>
    <p:sldId id="460" r:id="rId6"/>
    <p:sldId id="461" r:id="rId7"/>
    <p:sldId id="462" r:id="rId8"/>
    <p:sldId id="463" r:id="rId9"/>
    <p:sldId id="464" r:id="rId10"/>
    <p:sldId id="465" r:id="rId11"/>
    <p:sldId id="466" r:id="rId12"/>
    <p:sldId id="467" r:id="rId13"/>
    <p:sldId id="468" r:id="rId14"/>
    <p:sldId id="469" r:id="rId15"/>
    <p:sldId id="470" r:id="rId16"/>
    <p:sldId id="472" r:id="rId17"/>
    <p:sldId id="473" r:id="rId18"/>
    <p:sldId id="471"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EEA"/>
    <a:srgbClr val="FFFFFF"/>
    <a:srgbClr val="46674E"/>
    <a:srgbClr val="668C6B"/>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customXml" Target="../customXml/item1.xml"/><Relationship Id="rId23" Type="http://schemas.openxmlformats.org/officeDocument/2006/relationships/customXmlProps" Target="../customXml/itemProps59.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90204" pitchFamily="34" charset="0"/>
                <a:ea typeface="微软雅黑"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90204" pitchFamily="34" charset="0"/>
                <a:ea typeface="微软雅黑"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90204" pitchFamily="34" charset="0"/>
                <a:ea typeface="微软雅黑"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Arial" panose="020B0604020202090204" pitchFamily="34" charset="0"/>
          <a:ea typeface="微软雅黑"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90204" pitchFamily="34" charset="0"/>
          <a:ea typeface="微软雅黑"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Arial" panose="020B0604020202090204" pitchFamily="34" charset="0"/>
          <a:ea typeface="微软雅黑"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hyperlink" Target="file:///H:\..\Documents\Tencent%20Files\649130037\FileRecv\201302\&#38142;&#25509;&#32032;&#26448;\09&#26657;&#31185;&#32423;&#24178;&#37096;&#22521;&#35757;\&#65288;&#27491;&#65289;&#31649;&#29702;&#37325;&#24314;.p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文本框 1"/>
          <p:cNvSpPr txBox="1"/>
          <p:nvPr/>
        </p:nvSpPr>
        <p:spPr>
          <a:xfrm>
            <a:off x="2090420" y="1490980"/>
            <a:ext cx="9393555" cy="1938020"/>
          </a:xfrm>
          <a:prstGeom prst="rect">
            <a:avLst/>
          </a:prstGeom>
          <a:noFill/>
          <a:ln w="9525">
            <a:noFill/>
          </a:ln>
        </p:spPr>
        <p:txBody>
          <a:bodyPr wrap="square">
            <a:spAutoFit/>
          </a:bodyPr>
          <a:p>
            <a:pPr>
              <a:buNone/>
            </a:pPr>
            <a:r>
              <a:rPr lang="en-US" altLang="en-US" sz="4000" b="1" dirty="0">
                <a:latin typeface="楷体" pitchFamily="49" charset="-122"/>
                <a:ea typeface="楷体" pitchFamily="49" charset="-122"/>
              </a:rPr>
              <a:t>    </a:t>
            </a:r>
            <a:endParaRPr lang="en-US" altLang="zh-CN" sz="4000" b="1" dirty="0">
              <a:latin typeface="楷体" pitchFamily="49" charset="-122"/>
              <a:ea typeface="楷体" pitchFamily="49" charset="-122"/>
            </a:endParaRPr>
          </a:p>
          <a:p>
            <a:pPr>
              <a:buNone/>
            </a:pPr>
            <a:r>
              <a:rPr lang="en-US" altLang="en-US" sz="4000" b="1" dirty="0">
                <a:latin typeface="楷体" pitchFamily="49" charset="-122"/>
                <a:ea typeface="楷体" pitchFamily="49" charset="-122"/>
              </a:rPr>
              <a:t>抓细节 悟品质 享美好</a:t>
            </a:r>
            <a:endParaRPr lang="en-US" altLang="en-US" sz="4000" b="1" dirty="0">
              <a:latin typeface="楷体" pitchFamily="49" charset="-122"/>
              <a:ea typeface="楷体" pitchFamily="49" charset="-122"/>
            </a:endParaRPr>
          </a:p>
          <a:p>
            <a:pPr algn="r">
              <a:buNone/>
            </a:pPr>
            <a:r>
              <a:rPr lang="en-US" altLang="en-US" sz="4000" b="1" dirty="0">
                <a:latin typeface="楷体" pitchFamily="49" charset="-122"/>
                <a:ea typeface="楷体" pitchFamily="49" charset="-122"/>
              </a:rPr>
              <a:t>——《手术台就是阵地》说课稿</a:t>
            </a:r>
            <a:endParaRPr lang="en-US" altLang="en-US" sz="4000" b="1" dirty="0">
              <a:latin typeface="楷体" pitchFamily="49" charset="-122"/>
              <a:ea typeface="楷体" pitchFamily="49" charset="-122"/>
            </a:endParaRPr>
          </a:p>
        </p:txBody>
      </p:sp>
      <p:sp>
        <p:nvSpPr>
          <p:cNvPr id="3076" name="文本框 2"/>
          <p:cNvSpPr txBox="1"/>
          <p:nvPr/>
        </p:nvSpPr>
        <p:spPr>
          <a:xfrm>
            <a:off x="4328160" y="4481513"/>
            <a:ext cx="5767388" cy="460375"/>
          </a:xfrm>
          <a:prstGeom prst="rect">
            <a:avLst/>
          </a:prstGeom>
          <a:noFill/>
          <a:ln w="9525">
            <a:noFill/>
          </a:ln>
        </p:spPr>
        <p:txBody>
          <a:bodyPr>
            <a:spAutoFit/>
          </a:bodyPr>
          <a:p>
            <a:pPr>
              <a:buNone/>
            </a:pPr>
            <a:r>
              <a:rPr lang="zh-CN" altLang="en-US" sz="2400" b="1" dirty="0">
                <a:latin typeface="楷体" pitchFamily="49" charset="-122"/>
                <a:ea typeface="楷体" pitchFamily="49" charset="-122"/>
              </a:rPr>
              <a:t>说课人</a:t>
            </a:r>
            <a:r>
              <a:rPr lang="en-US" altLang="zh-CN" sz="2400" b="1" dirty="0">
                <a:latin typeface="楷体" pitchFamily="49" charset="-122"/>
                <a:ea typeface="楷体" pitchFamily="49" charset="-122"/>
              </a:rPr>
              <a:t>      </a:t>
            </a:r>
            <a:r>
              <a:rPr lang="zh-CN" altLang="en-US" sz="2400" b="1" dirty="0">
                <a:latin typeface="楷体" pitchFamily="49" charset="-122"/>
                <a:ea typeface="楷体" pitchFamily="49" charset="-122"/>
              </a:rPr>
              <a:t>张丹</a:t>
            </a:r>
            <a:endParaRPr lang="zh-CN" altLang="en-US" sz="2400" b="1" dirty="0">
              <a:latin typeface="楷体" pitchFamily="49" charset="-122"/>
              <a:ea typeface="楷体" pitchFamily="49" charset="-122"/>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板块三：潜心读文，悟品质</a:t>
              </a:r>
              <a:endParaRPr lang="zh-CN" altLang="en-US" sz="2800" dirty="0">
                <a:latin typeface="Arial" panose="020B0604020202090204" pitchFamily="34" charset="0"/>
              </a:endParaRPr>
            </a:p>
          </p:txBody>
        </p:sp>
      </p:grpSp>
      <p:sp>
        <p:nvSpPr>
          <p:cNvPr id="9222" name="矩形 16"/>
          <p:cNvSpPr/>
          <p:nvPr/>
        </p:nvSpPr>
        <p:spPr>
          <a:xfrm>
            <a:off x="885825" y="2948940"/>
            <a:ext cx="10645775" cy="4523105"/>
          </a:xfrm>
          <a:prstGeom prst="rect">
            <a:avLst/>
          </a:prstGeom>
          <a:noFill/>
          <a:ln w="9525">
            <a:noFill/>
          </a:ln>
        </p:spPr>
        <p:txBody>
          <a:bodyPr wrap="square">
            <a:spAutoFit/>
          </a:bodyPr>
          <a:p>
            <a:r>
              <a:rPr lang="zh-CN" altLang="en-US" sz="3200" b="1" dirty="0">
                <a:latin typeface="楷体" charset="0"/>
                <a:ea typeface="楷体" charset="0"/>
                <a:cs typeface="楷体" charset="0"/>
              </a:rPr>
              <a:t>1、学习活动一：默读2-4自然段，找出描写白求恩的语句，他是如何救死扶伤的，试着在旁边做批注。</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关注神态描写：他已经两天两夜没休息了，眼球上布满了血丝。</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关注动作描写：他接过助手递过来的镊子，敏捷地从伤员的腹腔里取出一块单片，丢在盘子里。</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读出白求恩的医术高超，不受影响镇定自若，以及尽心尽力坚守岗位。</a:t>
            </a:r>
            <a:endParaRPr lang="zh-CN" altLang="en-US" sz="3200" b="1" dirty="0">
              <a:latin typeface="楷体" charset="0"/>
              <a:ea typeface="楷体" charset="0"/>
              <a:cs typeface="楷体" charset="0"/>
            </a:endParaRPr>
          </a:p>
          <a:p>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板块三：潜心读文，悟品质</a:t>
              </a:r>
              <a:endParaRPr lang="zh-CN" altLang="en-US" sz="2800" dirty="0">
                <a:latin typeface="Arial" panose="020B0604020202090204" pitchFamily="34" charset="0"/>
              </a:endParaRPr>
            </a:p>
          </p:txBody>
        </p:sp>
      </p:grpSp>
      <p:sp>
        <p:nvSpPr>
          <p:cNvPr id="9222" name="矩形 16"/>
          <p:cNvSpPr/>
          <p:nvPr/>
        </p:nvSpPr>
        <p:spPr>
          <a:xfrm>
            <a:off x="885825" y="2948940"/>
            <a:ext cx="10645775" cy="3046095"/>
          </a:xfrm>
          <a:prstGeom prst="rect">
            <a:avLst/>
          </a:prstGeom>
          <a:noFill/>
          <a:ln w="9525">
            <a:noFill/>
          </a:ln>
        </p:spPr>
        <p:txBody>
          <a:bodyPr wrap="square">
            <a:spAutoFit/>
          </a:bodyPr>
          <a:p>
            <a:r>
              <a:rPr lang="zh-CN" altLang="en-US" sz="3200" b="1" dirty="0">
                <a:latin typeface="楷体" charset="0"/>
                <a:ea typeface="楷体" charset="0"/>
                <a:cs typeface="楷体" charset="0"/>
              </a:rPr>
              <a:t>2、这样的他，是在怎样的环境下进行手术的呢？</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关注环境描写的句子，通过抓关键词体会出环境的恶劣，做手术时的危险，战事的紧张，战斗的激烈。</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教“斗”，第四声表示动词，其余读第三声。齐读多音字“斗”</a:t>
            </a:r>
            <a:endParaRPr lang="zh-CN" altLang="en-US" sz="3200" b="1" dirty="0">
              <a:latin typeface="楷体" charset="0"/>
              <a:ea typeface="楷体" charset="0"/>
              <a:cs typeface="楷体" charset="0"/>
            </a:endParaRPr>
          </a:p>
          <a:p>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板块三：潜心读文，悟品质</a:t>
              </a:r>
              <a:endParaRPr lang="zh-CN" altLang="en-US" sz="2800" dirty="0">
                <a:latin typeface="Arial" panose="020B0604020202090204" pitchFamily="34" charset="0"/>
              </a:endParaRPr>
            </a:p>
          </p:txBody>
        </p:sp>
      </p:grpSp>
      <p:sp>
        <p:nvSpPr>
          <p:cNvPr id="9222" name="矩形 16"/>
          <p:cNvSpPr/>
          <p:nvPr/>
        </p:nvSpPr>
        <p:spPr>
          <a:xfrm>
            <a:off x="885825" y="2948940"/>
            <a:ext cx="10645775" cy="3046095"/>
          </a:xfrm>
          <a:prstGeom prst="rect">
            <a:avLst/>
          </a:prstGeom>
          <a:noFill/>
          <a:ln w="9525">
            <a:noFill/>
          </a:ln>
        </p:spPr>
        <p:txBody>
          <a:bodyPr wrap="square">
            <a:spAutoFit/>
          </a:bodyPr>
          <a:p>
            <a:r>
              <a:rPr lang="zh-CN" altLang="en-US" sz="3200" b="1" dirty="0">
                <a:latin typeface="楷体" charset="0"/>
                <a:ea typeface="楷体" charset="0"/>
                <a:cs typeface="楷体" charset="0"/>
              </a:rPr>
              <a:t>3、是呀，就是这样紧张激烈的战斗，可白求恩仍然镇定敏捷地进行着手术，这时师卫生部长赶来了，他们之间说了什么？分角色读第三自然段的人物对话。</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关注语言描写，抓关键词品析白求恩面对师卫生部长的劝阻，他“沉思一会儿”想什么？面对师卫生部长再次恳求他又会说什么？</a:t>
            </a:r>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板块三：潜心读文，悟品质</a:t>
              </a:r>
              <a:endParaRPr lang="zh-CN" altLang="en-US" sz="2800" dirty="0">
                <a:latin typeface="Arial" panose="020B0604020202090204" pitchFamily="34" charset="0"/>
              </a:endParaRPr>
            </a:p>
          </p:txBody>
        </p:sp>
      </p:grpSp>
      <p:sp>
        <p:nvSpPr>
          <p:cNvPr id="9222" name="矩形 16"/>
          <p:cNvSpPr/>
          <p:nvPr/>
        </p:nvSpPr>
        <p:spPr>
          <a:xfrm>
            <a:off x="885825" y="2948940"/>
            <a:ext cx="10645775" cy="2061210"/>
          </a:xfrm>
          <a:prstGeom prst="rect">
            <a:avLst/>
          </a:prstGeom>
          <a:noFill/>
          <a:ln w="9525">
            <a:noFill/>
          </a:ln>
        </p:spPr>
        <p:txBody>
          <a:bodyPr wrap="square">
            <a:spAutoFit/>
          </a:bodyPr>
          <a:p>
            <a:r>
              <a:rPr lang="zh-CN" altLang="en-US" sz="3200" b="1" dirty="0">
                <a:latin typeface="楷体" charset="0"/>
                <a:ea typeface="楷体" charset="0"/>
                <a:cs typeface="楷体" charset="0"/>
              </a:rPr>
              <a:t>4、重点理解白求恩最后一句话“手术台是医生的阵地”的含义。理解“阵地”的丰富内涵，理解白求恩就是手术台上的一名战士，与病魔作斗争。</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5、齐读白求恩的最后一句话，再次感悟其人物形象。</a:t>
            </a:r>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板块三：潜心读文，悟品质</a:t>
              </a:r>
              <a:endParaRPr lang="zh-CN" altLang="en-US" sz="2800" dirty="0">
                <a:latin typeface="Arial" panose="020B0604020202090204" pitchFamily="34" charset="0"/>
              </a:endParaRPr>
            </a:p>
          </p:txBody>
        </p:sp>
      </p:grpSp>
      <p:sp>
        <p:nvSpPr>
          <p:cNvPr id="9222" name="矩形 16"/>
          <p:cNvSpPr/>
          <p:nvPr/>
        </p:nvSpPr>
        <p:spPr>
          <a:xfrm>
            <a:off x="885825" y="2948940"/>
            <a:ext cx="10645775" cy="3538220"/>
          </a:xfrm>
          <a:prstGeom prst="rect">
            <a:avLst/>
          </a:prstGeom>
          <a:noFill/>
          <a:ln w="9525">
            <a:noFill/>
          </a:ln>
        </p:spPr>
        <p:txBody>
          <a:bodyPr wrap="square">
            <a:spAutoFit/>
          </a:bodyPr>
          <a:p>
            <a:r>
              <a:rPr lang="zh-CN" altLang="en-US" sz="3200" b="1" dirty="0">
                <a:latin typeface="楷体" charset="0"/>
                <a:ea typeface="楷体" charset="0"/>
                <a:cs typeface="楷体" charset="0"/>
              </a:rPr>
              <a:t>6、学习活动二：说完白求恩又低下头继续手术，文中描写白求恩手术的句子多次出现，小组合作请找出来，说说你的新发现。</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每次的手术描写都是紧跟在一段环境描写之后，可见白求恩的手术不仅是与病魔作斗争，还是在与战斗作斗争，他就是一名战士。</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男女生合作读好环境描写的句子，手术的句子。</a:t>
            </a:r>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板块四：情感激发，话伟人</a:t>
              </a:r>
              <a:endParaRPr lang="zh-CN" altLang="en-US" sz="2800" dirty="0">
                <a:latin typeface="Arial" panose="020B0604020202090204" pitchFamily="34" charset="0"/>
              </a:endParaRPr>
            </a:p>
          </p:txBody>
        </p:sp>
      </p:grpSp>
      <p:sp>
        <p:nvSpPr>
          <p:cNvPr id="9222" name="矩形 16"/>
          <p:cNvSpPr/>
          <p:nvPr/>
        </p:nvSpPr>
        <p:spPr>
          <a:xfrm>
            <a:off x="885825" y="2948940"/>
            <a:ext cx="10645775" cy="2553335"/>
          </a:xfrm>
          <a:prstGeom prst="rect">
            <a:avLst/>
          </a:prstGeom>
          <a:noFill/>
          <a:ln w="9525">
            <a:noFill/>
          </a:ln>
        </p:spPr>
        <p:txBody>
          <a:bodyPr wrap="square">
            <a:spAutoFit/>
          </a:bodyPr>
          <a:p>
            <a:r>
              <a:rPr lang="zh-CN" altLang="en-US" sz="3200" b="1" dirty="0">
                <a:latin typeface="楷体" charset="0"/>
                <a:ea typeface="楷体" charset="0"/>
                <a:cs typeface="楷体" charset="0"/>
              </a:rPr>
              <a:t>1、出示最后一自然段，连续工作了六十九小时的白求恩，你想对他说些什么？</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2、毛泽东爷爷这样评价他：白求恩精神就是国际主义精神，毫不利己，专门利人的共产主义精神。所以毛爷爷向我们发出：“学习白求恩，学习雷锋，为人民服务”的号召。</a:t>
            </a:r>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板块五：课后作业</a:t>
              </a:r>
              <a:endParaRPr lang="zh-CN" altLang="en-US" sz="2800" dirty="0">
                <a:latin typeface="Arial" panose="020B0604020202090204" pitchFamily="34" charset="0"/>
              </a:endParaRPr>
            </a:p>
          </p:txBody>
        </p:sp>
      </p:grpSp>
      <p:sp>
        <p:nvSpPr>
          <p:cNvPr id="9222" name="矩形 16"/>
          <p:cNvSpPr/>
          <p:nvPr/>
        </p:nvSpPr>
        <p:spPr>
          <a:xfrm>
            <a:off x="885825" y="2948940"/>
            <a:ext cx="10645775" cy="1568450"/>
          </a:xfrm>
          <a:prstGeom prst="rect">
            <a:avLst/>
          </a:prstGeom>
          <a:noFill/>
          <a:ln w="9525">
            <a:noFill/>
          </a:ln>
        </p:spPr>
        <p:txBody>
          <a:bodyPr wrap="square">
            <a:spAutoFit/>
          </a:bodyPr>
          <a:p>
            <a:r>
              <a:rPr lang="zh-CN" altLang="en-US" sz="3200" b="1" dirty="0">
                <a:latin typeface="楷体" charset="0"/>
                <a:ea typeface="楷体" charset="0"/>
                <a:cs typeface="楷体" charset="0"/>
              </a:rPr>
              <a:t>1、把这个故事将给身边的人。</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2、搜集、阅读关于白求恩大夫或者抗日战争时期的其它故事。</a:t>
            </a:r>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16388" name="组合 21"/>
          <p:cNvGrpSpPr/>
          <p:nvPr/>
        </p:nvGrpSpPr>
        <p:grpSpPr>
          <a:xfrm>
            <a:off x="2135188" y="76517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五</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提纲挈</a:t>
              </a:r>
              <a:r>
                <a:rPr kumimoji="0" lang="zh-CN" altLang="en-US" sz="3600" b="1" kern="1200" cap="none" spc="0" normalizeH="0" baseline="0" noProof="0" dirty="0" smtClean="0">
                  <a:solidFill>
                    <a:schemeClr val="bg1"/>
                  </a:solidFill>
                  <a:latin typeface="Arial" panose="020B0604020202090204" pitchFamily="34" charset="0"/>
                  <a:ea typeface="宋体" pitchFamily="2" charset="-122"/>
                  <a:cs typeface="+mn-cs"/>
                </a:rPr>
                <a:t>领，说板书</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sp>
        <p:nvSpPr>
          <p:cNvPr id="9222" name="矩形 16"/>
          <p:cNvSpPr/>
          <p:nvPr/>
        </p:nvSpPr>
        <p:spPr>
          <a:xfrm>
            <a:off x="1363980" y="2644775"/>
            <a:ext cx="8913495" cy="1568450"/>
          </a:xfrm>
          <a:prstGeom prst="rect">
            <a:avLst/>
          </a:prstGeom>
          <a:noFill/>
          <a:ln w="9525">
            <a:noFill/>
          </a:ln>
        </p:spPr>
        <p:txBody>
          <a:bodyPr wrap="square">
            <a:spAutoFit/>
          </a:bodyPr>
          <a:p>
            <a:r>
              <a:rPr lang="en-US" altLang="zh-CN" sz="3200" b="1" dirty="0">
                <a:latin typeface="楷体" charset="0"/>
                <a:ea typeface="楷体" charset="0"/>
                <a:cs typeface="楷体" charset="0"/>
              </a:rPr>
              <a:t>1</a:t>
            </a:r>
            <a:r>
              <a:rPr lang="zh-CN" altLang="en-US" sz="3200" b="1" dirty="0">
                <a:latin typeface="楷体" charset="0"/>
                <a:ea typeface="楷体" charset="0"/>
                <a:cs typeface="楷体" charset="0"/>
              </a:rPr>
              <a:t>、正板书揭示文章内容，即白求恩的精神。</a:t>
            </a:r>
            <a:endParaRPr lang="zh-CN" altLang="en-US" sz="3200" b="1" dirty="0">
              <a:latin typeface="楷体" charset="0"/>
              <a:ea typeface="楷体" charset="0"/>
              <a:cs typeface="楷体" charset="0"/>
            </a:endParaRPr>
          </a:p>
          <a:p>
            <a:r>
              <a:rPr lang="en-US" altLang="zh-CN" sz="3200" b="1" dirty="0">
                <a:latin typeface="楷体" charset="0"/>
                <a:ea typeface="楷体" charset="0"/>
                <a:cs typeface="楷体" charset="0"/>
              </a:rPr>
              <a:t>2</a:t>
            </a:r>
            <a:r>
              <a:rPr lang="zh-CN" altLang="en-US" sz="3200" b="1" dirty="0">
                <a:latin typeface="楷体" charset="0"/>
                <a:ea typeface="楷体" charset="0"/>
                <a:cs typeface="楷体" charset="0"/>
              </a:rPr>
              <a:t>、副板书揭示本课学法，即抓住环境描写，语言描写，动作描写，神态描写等品悟人物品质。</a:t>
            </a:r>
            <a:endParaRPr lang="zh-CN" altLang="en-US" sz="3200" b="1" dirty="0">
              <a:latin typeface="楷体" charset="0"/>
              <a:ea typeface="楷体" charset="0"/>
              <a:cs typeface="楷体"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12"/>
          <p:cNvSpPr/>
          <p:nvPr/>
        </p:nvSpPr>
        <p:spPr bwMode="gray">
          <a:xfrm>
            <a:off x="1920875" y="703263"/>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7" name="Freeform 13"/>
          <p:cNvSpPr/>
          <p:nvPr/>
        </p:nvSpPr>
        <p:spPr bwMode="gray">
          <a:xfrm>
            <a:off x="2759075" y="703263"/>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8" name="Text Box 15"/>
          <p:cNvSpPr txBox="1">
            <a:spLocks noChangeArrowheads="1"/>
          </p:cNvSpPr>
          <p:nvPr/>
        </p:nvSpPr>
        <p:spPr bwMode="gray">
          <a:xfrm>
            <a:off x="1920875" y="788988"/>
            <a:ext cx="881063" cy="52197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2800" b="1" kern="1200" cap="none" spc="0" normalizeH="0" baseline="0" noProof="0" dirty="0">
                <a:solidFill>
                  <a:schemeClr val="bg1"/>
                </a:solidFill>
                <a:latin typeface="Arial" panose="020B0604020202090204" pitchFamily="34" charset="0"/>
                <a:ea typeface="宋体" pitchFamily="2" charset="-122"/>
                <a:cs typeface="+mn-cs"/>
              </a:rPr>
              <a:t>一</a:t>
            </a:r>
            <a:endParaRPr kumimoji="0" lang="zh-CN" altLang="en-US" sz="28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9" name="Text Box 16"/>
          <p:cNvSpPr txBox="1">
            <a:spLocks noChangeArrowheads="1"/>
          </p:cNvSpPr>
          <p:nvPr/>
        </p:nvSpPr>
        <p:spPr bwMode="gray">
          <a:xfrm>
            <a:off x="3216275" y="765175"/>
            <a:ext cx="3948113" cy="645160"/>
          </a:xfrm>
          <a:prstGeom prst="rect">
            <a:avLst/>
          </a:prstGeom>
          <a:noFill/>
          <a:ln w="9525">
            <a:noFill/>
            <a:miter lim="800000"/>
          </a:ln>
          <a:effectLst>
            <a:outerShdw dist="17961" dir="2700000" algn="ctr" rotWithShape="0">
              <a:srgbClr val="333333">
                <a:alpha val="50000"/>
              </a:srgbClr>
            </a:outerShdw>
          </a:effectLst>
        </p:spPr>
        <p:txBody>
          <a:bodyPr wrap="square">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说教材</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10" name="Freeform 12"/>
          <p:cNvSpPr/>
          <p:nvPr/>
        </p:nvSpPr>
        <p:spPr bwMode="gray">
          <a:xfrm>
            <a:off x="1944688" y="1700213"/>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1" name="Freeform 13"/>
          <p:cNvSpPr/>
          <p:nvPr/>
        </p:nvSpPr>
        <p:spPr bwMode="gray">
          <a:xfrm>
            <a:off x="2782888" y="1700213"/>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2" name="Text Box 15"/>
          <p:cNvSpPr txBox="1">
            <a:spLocks noChangeArrowheads="1"/>
          </p:cNvSpPr>
          <p:nvPr/>
        </p:nvSpPr>
        <p:spPr bwMode="gray">
          <a:xfrm>
            <a:off x="1944688" y="1785938"/>
            <a:ext cx="881063" cy="52197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2800" b="1" kern="1200" cap="none" spc="0" normalizeH="0" baseline="0" noProof="0" dirty="0">
                <a:solidFill>
                  <a:schemeClr val="bg1"/>
                </a:solidFill>
                <a:latin typeface="Arial" panose="020B0604020202090204" pitchFamily="34" charset="0"/>
                <a:ea typeface="宋体" pitchFamily="2" charset="-122"/>
                <a:cs typeface="+mn-cs"/>
              </a:rPr>
              <a:t>二</a:t>
            </a:r>
            <a:endParaRPr kumimoji="0" lang="zh-CN" altLang="en-US" sz="28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13" name="Text Box 16"/>
          <p:cNvSpPr txBox="1">
            <a:spLocks noChangeArrowheads="1"/>
          </p:cNvSpPr>
          <p:nvPr/>
        </p:nvSpPr>
        <p:spPr bwMode="gray">
          <a:xfrm>
            <a:off x="3094038" y="1762125"/>
            <a:ext cx="4094163" cy="645160"/>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说学情</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14" name="Freeform 2"/>
          <p:cNvSpPr/>
          <p:nvPr/>
        </p:nvSpPr>
        <p:spPr bwMode="gray">
          <a:xfrm>
            <a:off x="1944688" y="278130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5" name="Freeform 3"/>
          <p:cNvSpPr/>
          <p:nvPr/>
        </p:nvSpPr>
        <p:spPr bwMode="gray">
          <a:xfrm>
            <a:off x="2782888" y="278130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90204" pitchFamily="34" charset="0"/>
              <a:ea typeface="宋体" pitchFamily="2" charset="-122"/>
              <a:cs typeface="+mn-cs"/>
            </a:endParaRPr>
          </a:p>
        </p:txBody>
      </p:sp>
      <p:sp>
        <p:nvSpPr>
          <p:cNvPr id="16" name="Text Box 5"/>
          <p:cNvSpPr txBox="1">
            <a:spLocks noChangeArrowheads="1"/>
          </p:cNvSpPr>
          <p:nvPr/>
        </p:nvSpPr>
        <p:spPr bwMode="gray">
          <a:xfrm>
            <a:off x="1944688" y="2867025"/>
            <a:ext cx="881063" cy="52197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2800" b="1" kern="1200" cap="none" spc="0" normalizeH="0" baseline="0" noProof="0" dirty="0">
                <a:solidFill>
                  <a:schemeClr val="bg1"/>
                </a:solidFill>
                <a:latin typeface="Arial" panose="020B0604020202090204" pitchFamily="34" charset="0"/>
                <a:ea typeface="宋体" pitchFamily="2" charset="-122"/>
                <a:cs typeface="+mn-cs"/>
              </a:rPr>
              <a:t>三</a:t>
            </a:r>
            <a:endParaRPr kumimoji="0" lang="zh-CN" altLang="en-US" sz="28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17" name="Text Box 6"/>
          <p:cNvSpPr txBox="1">
            <a:spLocks noChangeArrowheads="1"/>
          </p:cNvSpPr>
          <p:nvPr/>
        </p:nvSpPr>
        <p:spPr bwMode="gray">
          <a:xfrm>
            <a:off x="3094038" y="2843213"/>
            <a:ext cx="4165600" cy="1476375"/>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说目标，</a:t>
            </a:r>
            <a:r>
              <a:rPr lang="zh-CN" altLang="en-US" sz="3600" b="1" noProof="0" dirty="0">
                <a:solidFill>
                  <a:schemeClr val="bg1"/>
                </a:solidFill>
                <a:latin typeface="Arial" panose="020B0604020202090204" pitchFamily="34" charset="0"/>
                <a:ea typeface="宋体" pitchFamily="2" charset="-122"/>
                <a:sym typeface="+mn-ea"/>
              </a:rPr>
              <a:t>说重难点</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a:p>
            <a:pPr marR="0" defTabSz="914400">
              <a:spcBef>
                <a:spcPct val="50000"/>
              </a:spcBef>
              <a:buClrTx/>
              <a:buSzTx/>
              <a:buFontTx/>
              <a:buNone/>
              <a:defRPr/>
            </a:pP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18" name="Freeform 2"/>
          <p:cNvSpPr/>
          <p:nvPr/>
        </p:nvSpPr>
        <p:spPr bwMode="gray">
          <a:xfrm>
            <a:off x="1919288" y="3789363"/>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2782888" y="3789363"/>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20" name="Text Box 5"/>
          <p:cNvSpPr txBox="1">
            <a:spLocks noChangeArrowheads="1"/>
          </p:cNvSpPr>
          <p:nvPr/>
        </p:nvSpPr>
        <p:spPr bwMode="gray">
          <a:xfrm>
            <a:off x="1919288" y="3789363"/>
            <a:ext cx="881063" cy="64516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2998788" y="3789363"/>
            <a:ext cx="4451350" cy="645160"/>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smtClean="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2" name="Freeform 2"/>
          <p:cNvSpPr/>
          <p:nvPr/>
        </p:nvSpPr>
        <p:spPr bwMode="gray">
          <a:xfrm>
            <a:off x="1992313" y="4797425"/>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23" name="Freeform 3"/>
          <p:cNvSpPr/>
          <p:nvPr/>
        </p:nvSpPr>
        <p:spPr bwMode="gray">
          <a:xfrm>
            <a:off x="2855913" y="4797425"/>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24" name="Text Box 5"/>
          <p:cNvSpPr txBox="1">
            <a:spLocks noChangeArrowheads="1"/>
          </p:cNvSpPr>
          <p:nvPr/>
        </p:nvSpPr>
        <p:spPr bwMode="gray">
          <a:xfrm>
            <a:off x="1992313" y="4797425"/>
            <a:ext cx="881063" cy="64516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五</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5" name="Text Box 6"/>
          <p:cNvSpPr txBox="1">
            <a:spLocks noChangeArrowheads="1"/>
          </p:cNvSpPr>
          <p:nvPr/>
        </p:nvSpPr>
        <p:spPr bwMode="gray">
          <a:xfrm>
            <a:off x="3071813" y="4797425"/>
            <a:ext cx="4451350" cy="645160"/>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smtClean="0">
                <a:solidFill>
                  <a:schemeClr val="bg1"/>
                </a:solidFill>
                <a:latin typeface="Arial" panose="020B0604020202090204" pitchFamily="34" charset="0"/>
                <a:ea typeface="宋体" pitchFamily="2" charset="-122"/>
                <a:cs typeface="+mn-cs"/>
              </a:rPr>
              <a:t>说</a:t>
            </a: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板书</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Freeform 12"/>
          <p:cNvSpPr/>
          <p:nvPr/>
        </p:nvSpPr>
        <p:spPr bwMode="gray">
          <a:xfrm>
            <a:off x="1919288" y="549275"/>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7" name="Freeform 13"/>
          <p:cNvSpPr/>
          <p:nvPr/>
        </p:nvSpPr>
        <p:spPr bwMode="gray">
          <a:xfrm>
            <a:off x="2711450" y="549275"/>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8" name="Text Box 15"/>
          <p:cNvSpPr txBox="1">
            <a:spLocks noChangeArrowheads="1"/>
          </p:cNvSpPr>
          <p:nvPr/>
        </p:nvSpPr>
        <p:spPr bwMode="gray">
          <a:xfrm>
            <a:off x="1919288" y="692150"/>
            <a:ext cx="881063" cy="52197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2800" b="1" kern="1200" cap="none" spc="0" normalizeH="0" baseline="0" noProof="0" dirty="0">
                <a:solidFill>
                  <a:schemeClr val="bg1"/>
                </a:solidFill>
                <a:latin typeface="Arial" panose="020B0604020202090204" pitchFamily="34" charset="0"/>
                <a:ea typeface="宋体" pitchFamily="2" charset="-122"/>
                <a:cs typeface="+mn-cs"/>
              </a:rPr>
              <a:t>一</a:t>
            </a:r>
            <a:endParaRPr kumimoji="0" lang="zh-CN" altLang="en-US" sz="28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9" name="Text Box 16"/>
          <p:cNvSpPr txBox="1">
            <a:spLocks noChangeArrowheads="1"/>
          </p:cNvSpPr>
          <p:nvPr/>
        </p:nvSpPr>
        <p:spPr bwMode="gray">
          <a:xfrm>
            <a:off x="3143250" y="620713"/>
            <a:ext cx="4094163" cy="645160"/>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说教材</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5126" name="Rectangle 3"/>
          <p:cNvSpPr/>
          <p:nvPr/>
        </p:nvSpPr>
        <p:spPr>
          <a:xfrm>
            <a:off x="1524000" y="1826578"/>
            <a:ext cx="9144000" cy="3538220"/>
          </a:xfrm>
          <a:prstGeom prst="rect">
            <a:avLst/>
          </a:prstGeom>
          <a:noFill/>
          <a:ln w="9525">
            <a:noFill/>
          </a:ln>
          <a:effectLst>
            <a:prstShdw prst="shdw12" dir="16200000">
              <a:schemeClr val="bg2">
                <a:alpha val="50000"/>
              </a:schemeClr>
            </a:prstShdw>
          </a:effectLst>
        </p:spPr>
        <p:txBody>
          <a:bodyPr anchor="ctr" anchorCtr="0">
            <a:spAutoFit/>
          </a:bodyPr>
          <a:p>
            <a:pPr>
              <a:buNone/>
            </a:pPr>
            <a:r>
              <a:rPr lang="en-US" altLang="en-US" sz="2400" b="1" dirty="0">
                <a:latin typeface="楷体" pitchFamily="49" charset="-122"/>
                <a:ea typeface="楷体" pitchFamily="49" charset="-122"/>
              </a:rPr>
              <a:t>    </a:t>
            </a:r>
            <a:r>
              <a:rPr lang="en-US" altLang="en-US" sz="3200" b="1" dirty="0">
                <a:latin typeface="楷体" pitchFamily="49" charset="-122"/>
                <a:ea typeface="楷体" pitchFamily="49" charset="-122"/>
              </a:rPr>
              <a:t> </a:t>
            </a:r>
            <a:r>
              <a:rPr lang="en-US" sz="3200" b="1" dirty="0">
                <a:latin typeface="楷体" pitchFamily="49" charset="-122"/>
                <a:ea typeface="楷体" pitchFamily="49" charset="-122"/>
              </a:rPr>
              <a:t>研读教材是讲好一节课的基础和必要前提，那么在正式课程开始之前，我首先会谈一谈自己的对于教材的理解。</a:t>
            </a:r>
            <a:endParaRPr lang="en-US" sz="3200" b="1" dirty="0">
              <a:latin typeface="楷体" pitchFamily="49" charset="-122"/>
              <a:ea typeface="楷体" pitchFamily="49" charset="-122"/>
            </a:endParaRPr>
          </a:p>
          <a:p>
            <a:pPr>
              <a:buNone/>
            </a:pPr>
            <a:r>
              <a:rPr lang="en-US" sz="3200" b="1" dirty="0">
                <a:latin typeface="楷体" pitchFamily="49" charset="-122"/>
                <a:ea typeface="楷体" pitchFamily="49" charset="-122"/>
              </a:rPr>
              <a:t>   《手术台就是阵地》是人教版三年级上册第八单元第二十六课的内容，主要讲的是白求恩在面临十分严峻的情况时依然不退缩，坚守在救死扶伤的第一线。</a:t>
            </a:r>
            <a:endParaRPr lang="en-US" sz="3200" b="1" dirty="0">
              <a:latin typeface="楷体" pitchFamily="49" charset="-122"/>
              <a:ea typeface="楷体" pitchFamily="49"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Freeform 12"/>
          <p:cNvSpPr/>
          <p:nvPr/>
        </p:nvSpPr>
        <p:spPr bwMode="gray">
          <a:xfrm>
            <a:off x="2279650" y="836613"/>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1" name="Freeform 13"/>
          <p:cNvSpPr/>
          <p:nvPr/>
        </p:nvSpPr>
        <p:spPr bwMode="gray">
          <a:xfrm>
            <a:off x="3216275" y="836613"/>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2" name="Text Box 15"/>
          <p:cNvSpPr txBox="1">
            <a:spLocks noChangeArrowheads="1"/>
          </p:cNvSpPr>
          <p:nvPr/>
        </p:nvSpPr>
        <p:spPr bwMode="gray">
          <a:xfrm>
            <a:off x="2208213" y="981075"/>
            <a:ext cx="881063" cy="52197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2800" b="1" kern="1200" cap="none" spc="0" normalizeH="0" baseline="0" noProof="0" dirty="0">
                <a:solidFill>
                  <a:schemeClr val="bg1"/>
                </a:solidFill>
                <a:latin typeface="Arial" panose="020B0604020202090204" pitchFamily="34" charset="0"/>
                <a:ea typeface="宋体" pitchFamily="2" charset="-122"/>
                <a:cs typeface="+mn-cs"/>
              </a:rPr>
              <a:t>二</a:t>
            </a:r>
            <a:endParaRPr kumimoji="0" lang="zh-CN" altLang="en-US" sz="28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13" name="Text Box 16"/>
          <p:cNvSpPr txBox="1">
            <a:spLocks noChangeArrowheads="1"/>
          </p:cNvSpPr>
          <p:nvPr/>
        </p:nvSpPr>
        <p:spPr bwMode="gray">
          <a:xfrm>
            <a:off x="3503613" y="908050"/>
            <a:ext cx="4094163" cy="645160"/>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说学情</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6150" name="Rectangle 1"/>
          <p:cNvSpPr/>
          <p:nvPr/>
        </p:nvSpPr>
        <p:spPr>
          <a:xfrm>
            <a:off x="873125" y="2103755"/>
            <a:ext cx="10446385" cy="3538220"/>
          </a:xfrm>
          <a:prstGeom prst="rect">
            <a:avLst/>
          </a:prstGeom>
          <a:noFill/>
          <a:ln w="9525">
            <a:noFill/>
          </a:ln>
          <a:effectLst>
            <a:prstShdw prst="shdw12" dir="16200000">
              <a:schemeClr val="bg2">
                <a:alpha val="50000"/>
              </a:schemeClr>
            </a:prstShdw>
          </a:effectLst>
        </p:spPr>
        <p:txBody>
          <a:bodyPr wrap="square" anchor="ctr" anchorCtr="0">
            <a:spAutoFit/>
          </a:bodyPr>
          <a:p>
            <a:pPr indent="304800" eaLnBrk="0" hangingPunct="0"/>
            <a:r>
              <a:rPr lang="en-US" altLang="zh-CN" sz="3200" b="1" dirty="0">
                <a:latin typeface="楷体" pitchFamily="49" charset="-122"/>
                <a:ea typeface="楷体" pitchFamily="49" charset="-122"/>
              </a:rPr>
              <a:t>      </a:t>
            </a:r>
            <a:r>
              <a:rPr lang="zh-CN" altLang="en-US" sz="3200" b="1" dirty="0">
                <a:latin typeface="楷体" pitchFamily="49" charset="-122"/>
                <a:ea typeface="楷体" pitchFamily="49" charset="-122"/>
              </a:rPr>
              <a:t>对于三年级的学生来说，通过之前的革命文化类课文，如一年级《吃水不忘挖井人》，二年级《八角楼上》《朱德的扁担》《雷锋叔叔，你在哪里》的学习，已经对红军战士抗战有了一定的感情基垫，红色精神有了一定的领悟，但本课是在此基础上加入了国际友人的帮助，明白共产主义的大爱精神，在对于人物的品析，还要求学生能够抓细节去品读认为品质。</a:t>
            </a:r>
            <a:endParaRPr lang="zh-CN" altLang="en-US" sz="3200" b="1" dirty="0">
              <a:latin typeface="楷体" pitchFamily="49" charset="-122"/>
              <a:ea typeface="楷体" pitchFamily="49"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Freeform 2"/>
          <p:cNvSpPr/>
          <p:nvPr/>
        </p:nvSpPr>
        <p:spPr bwMode="gray">
          <a:xfrm>
            <a:off x="2063750" y="765175"/>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5" name="Freeform 3"/>
          <p:cNvSpPr/>
          <p:nvPr/>
        </p:nvSpPr>
        <p:spPr bwMode="gray">
          <a:xfrm>
            <a:off x="3000375" y="765175"/>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90204" pitchFamily="34" charset="0"/>
              <a:ea typeface="宋体" pitchFamily="2" charset="-122"/>
              <a:cs typeface="+mn-cs"/>
            </a:endParaRPr>
          </a:p>
        </p:txBody>
      </p:sp>
      <p:sp>
        <p:nvSpPr>
          <p:cNvPr id="16" name="Text Box 5"/>
          <p:cNvSpPr txBox="1">
            <a:spLocks noChangeArrowheads="1"/>
          </p:cNvSpPr>
          <p:nvPr/>
        </p:nvSpPr>
        <p:spPr bwMode="gray">
          <a:xfrm>
            <a:off x="2063750" y="908050"/>
            <a:ext cx="881063" cy="52197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2800" b="1" kern="1200" cap="none" spc="0" normalizeH="0" baseline="0" noProof="0" dirty="0">
                <a:solidFill>
                  <a:schemeClr val="bg1"/>
                </a:solidFill>
                <a:latin typeface="Arial" panose="020B0604020202090204" pitchFamily="34" charset="0"/>
                <a:ea typeface="宋体" pitchFamily="2" charset="-122"/>
                <a:cs typeface="+mn-cs"/>
              </a:rPr>
              <a:t>三</a:t>
            </a:r>
            <a:endParaRPr kumimoji="0" lang="zh-CN" altLang="en-US" sz="28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17" name="Text Box 6"/>
          <p:cNvSpPr txBox="1">
            <a:spLocks noChangeArrowheads="1"/>
          </p:cNvSpPr>
          <p:nvPr/>
        </p:nvSpPr>
        <p:spPr bwMode="gray">
          <a:xfrm>
            <a:off x="3216275" y="908050"/>
            <a:ext cx="4165600" cy="645160"/>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说目标，</a:t>
            </a: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说重难点</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7174" name="Rectangle 1"/>
          <p:cNvSpPr/>
          <p:nvPr/>
        </p:nvSpPr>
        <p:spPr>
          <a:xfrm>
            <a:off x="1712595" y="2061845"/>
            <a:ext cx="9509760" cy="3538220"/>
          </a:xfrm>
          <a:prstGeom prst="rect">
            <a:avLst/>
          </a:prstGeom>
          <a:noFill/>
          <a:ln w="9525">
            <a:noFill/>
          </a:ln>
          <a:effectLst>
            <a:prstShdw prst="shdw12" dir="16200000">
              <a:schemeClr val="bg2">
                <a:alpha val="50000"/>
              </a:schemeClr>
            </a:prstShdw>
          </a:effectLst>
        </p:spPr>
        <p:txBody>
          <a:bodyPr wrap="square" anchor="ctr" anchorCtr="0">
            <a:spAutoFit/>
          </a:bodyPr>
          <a:p>
            <a:r>
              <a:rPr lang="zh-CN" altLang="en-US" sz="3200" b="1" dirty="0">
                <a:latin typeface="楷体" pitchFamily="49" charset="-122"/>
                <a:ea typeface="楷体" pitchFamily="49" charset="-122"/>
              </a:rPr>
              <a:t>1、学会识记生字词，正确理解生字词的含义；学习课文中不同的描写手法</a:t>
            </a:r>
            <a:endParaRPr lang="zh-CN" altLang="en-US" sz="3200" b="1" dirty="0">
              <a:latin typeface="楷体" pitchFamily="49" charset="-122"/>
              <a:ea typeface="楷体" pitchFamily="49" charset="-122"/>
            </a:endParaRPr>
          </a:p>
          <a:p>
            <a:r>
              <a:rPr lang="zh-CN" altLang="en-US" sz="3200" b="1" dirty="0">
                <a:latin typeface="楷体" pitchFamily="49" charset="-122"/>
                <a:ea typeface="楷体" pitchFamily="49" charset="-122"/>
              </a:rPr>
              <a:t>2.通过反复阅读课文、学习主人公的意志品质、分析细节描写，在直观感知主要事件的同时，提高阅读和分析能力。</a:t>
            </a:r>
            <a:endParaRPr lang="zh-CN" altLang="en-US" sz="3200" b="1" dirty="0">
              <a:latin typeface="楷体" pitchFamily="49" charset="-122"/>
              <a:ea typeface="楷体" pitchFamily="49" charset="-122"/>
            </a:endParaRPr>
          </a:p>
          <a:p>
            <a:r>
              <a:rPr lang="zh-CN" altLang="en-US" sz="3200" b="1" dirty="0">
                <a:latin typeface="楷体" pitchFamily="49" charset="-122"/>
                <a:ea typeface="楷体" pitchFamily="49" charset="-122"/>
              </a:rPr>
              <a:t>3.通过课程学习，明确救死扶伤精神的伟大意义，学习遇到困难绝不退缩的重要性。</a:t>
            </a:r>
            <a:endParaRPr lang="zh-CN" altLang="en-US" sz="3200" b="1" dirty="0">
              <a:latin typeface="楷体" pitchFamily="49" charset="-122"/>
              <a:ea typeface="楷体" pitchFamily="49"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Freeform 2"/>
          <p:cNvSpPr/>
          <p:nvPr/>
        </p:nvSpPr>
        <p:spPr bwMode="gray">
          <a:xfrm>
            <a:off x="2063750" y="765175"/>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5" name="Freeform 3"/>
          <p:cNvSpPr/>
          <p:nvPr/>
        </p:nvSpPr>
        <p:spPr bwMode="gray">
          <a:xfrm>
            <a:off x="3000375" y="765175"/>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90204" pitchFamily="34" charset="0"/>
              <a:ea typeface="宋体" pitchFamily="2" charset="-122"/>
              <a:cs typeface="+mn-cs"/>
            </a:endParaRPr>
          </a:p>
        </p:txBody>
      </p:sp>
      <p:sp>
        <p:nvSpPr>
          <p:cNvPr id="16" name="Text Box 5"/>
          <p:cNvSpPr txBox="1">
            <a:spLocks noChangeArrowheads="1"/>
          </p:cNvSpPr>
          <p:nvPr/>
        </p:nvSpPr>
        <p:spPr bwMode="gray">
          <a:xfrm>
            <a:off x="2063750" y="908050"/>
            <a:ext cx="881063" cy="521970"/>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2800" b="1" kern="1200" cap="none" spc="0" normalizeH="0" baseline="0" noProof="0" dirty="0">
                <a:solidFill>
                  <a:schemeClr val="bg1"/>
                </a:solidFill>
                <a:latin typeface="Arial" panose="020B0604020202090204" pitchFamily="34" charset="0"/>
                <a:ea typeface="宋体" pitchFamily="2" charset="-122"/>
                <a:cs typeface="+mn-cs"/>
              </a:rPr>
              <a:t>三</a:t>
            </a:r>
            <a:endParaRPr kumimoji="0" lang="zh-CN" altLang="en-US" sz="28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17" name="Text Box 6"/>
          <p:cNvSpPr txBox="1">
            <a:spLocks noChangeArrowheads="1"/>
          </p:cNvSpPr>
          <p:nvPr/>
        </p:nvSpPr>
        <p:spPr bwMode="gray">
          <a:xfrm>
            <a:off x="3216275" y="908050"/>
            <a:ext cx="4165600" cy="645160"/>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说目标，</a:t>
            </a: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说重难点</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7174" name="Rectangle 1"/>
          <p:cNvSpPr/>
          <p:nvPr/>
        </p:nvSpPr>
        <p:spPr>
          <a:xfrm>
            <a:off x="1712595" y="2554288"/>
            <a:ext cx="9509760" cy="2553335"/>
          </a:xfrm>
          <a:prstGeom prst="rect">
            <a:avLst/>
          </a:prstGeom>
          <a:noFill/>
          <a:ln w="9525">
            <a:noFill/>
          </a:ln>
          <a:effectLst>
            <a:prstShdw prst="shdw12" dir="16200000">
              <a:schemeClr val="bg2">
                <a:alpha val="50000"/>
              </a:schemeClr>
            </a:prstShdw>
          </a:effectLst>
        </p:spPr>
        <p:txBody>
          <a:bodyPr wrap="square" anchor="ctr" anchorCtr="0">
            <a:spAutoFit/>
          </a:bodyPr>
          <a:p>
            <a:r>
              <a:rPr lang="zh-CN" altLang="en-US" sz="3200" b="1" dirty="0">
                <a:latin typeface="楷体" pitchFamily="49" charset="-122"/>
                <a:ea typeface="楷体" pitchFamily="49" charset="-122"/>
              </a:rPr>
              <a:t>【重点】</a:t>
            </a:r>
            <a:endParaRPr lang="zh-CN" altLang="en-US" sz="3200" b="1" dirty="0">
              <a:latin typeface="楷体" pitchFamily="49" charset="-122"/>
              <a:ea typeface="楷体" pitchFamily="49" charset="-122"/>
            </a:endParaRPr>
          </a:p>
          <a:p>
            <a:r>
              <a:rPr lang="zh-CN" altLang="en-US" sz="3200" b="1" dirty="0">
                <a:latin typeface="楷体" pitchFamily="49" charset="-122"/>
                <a:ea typeface="楷体" pitchFamily="49" charset="-122"/>
              </a:rPr>
              <a:t>学习并理解在极度危险的情况下白求恩仍然选择坚守手术台这块阵地的意义。</a:t>
            </a:r>
            <a:endParaRPr lang="zh-CN" altLang="en-US" sz="3200" b="1" dirty="0">
              <a:latin typeface="楷体" pitchFamily="49" charset="-122"/>
              <a:ea typeface="楷体" pitchFamily="49" charset="-122"/>
            </a:endParaRPr>
          </a:p>
          <a:p>
            <a:r>
              <a:rPr lang="zh-CN" altLang="en-US" sz="3200" b="1" dirty="0">
                <a:latin typeface="楷体" pitchFamily="49" charset="-122"/>
                <a:ea typeface="楷体" pitchFamily="49" charset="-122"/>
              </a:rPr>
              <a:t>【难点】</a:t>
            </a:r>
            <a:endParaRPr lang="zh-CN" altLang="en-US" sz="3200" b="1" dirty="0">
              <a:latin typeface="楷体" pitchFamily="49" charset="-122"/>
              <a:ea typeface="楷体" pitchFamily="49" charset="-122"/>
            </a:endParaRPr>
          </a:p>
          <a:p>
            <a:r>
              <a:rPr lang="zh-CN" altLang="en-US" sz="3200" b="1" dirty="0">
                <a:latin typeface="楷体" pitchFamily="49" charset="-122"/>
                <a:ea typeface="楷体" pitchFamily="49" charset="-122"/>
              </a:rPr>
              <a:t>通过抓细节体会主人公的崇高品质和伟大精神。</a:t>
            </a:r>
            <a:endParaRPr lang="zh-CN" altLang="en-US" sz="3200" b="1" dirty="0">
              <a:latin typeface="楷体" pitchFamily="49" charset="-122"/>
              <a:ea typeface="楷体" pitchFamily="49"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8196" name="组合 21"/>
          <p:cNvGrpSpPr/>
          <p:nvPr/>
        </p:nvGrpSpPr>
        <p:grpSpPr>
          <a:xfrm>
            <a:off x="2135188" y="76517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说</a:t>
              </a: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sp>
        <p:nvSpPr>
          <p:cNvPr id="8197" name="矩形 16"/>
          <p:cNvSpPr/>
          <p:nvPr/>
        </p:nvSpPr>
        <p:spPr>
          <a:xfrm>
            <a:off x="2782888" y="2276475"/>
            <a:ext cx="5599112" cy="2245360"/>
          </a:xfrm>
          <a:prstGeom prst="rect">
            <a:avLst/>
          </a:prstGeom>
          <a:noFill/>
          <a:ln w="9525">
            <a:noFill/>
          </a:ln>
        </p:spPr>
        <p:txBody>
          <a:bodyPr>
            <a:spAutoFit/>
          </a:bodyPr>
          <a:p>
            <a:r>
              <a:rPr lang="zh-CN" altLang="en-US" sz="2800" dirty="0">
                <a:latin typeface="Arial" panose="020B0604020202090204" pitchFamily="34" charset="0"/>
              </a:rPr>
              <a:t>一、质疑课题，引思考</a:t>
            </a:r>
            <a:endParaRPr lang="zh-CN" altLang="en-US" sz="2800" dirty="0">
              <a:latin typeface="Arial" panose="020B0604020202090204" pitchFamily="34" charset="0"/>
            </a:endParaRPr>
          </a:p>
          <a:p>
            <a:r>
              <a:rPr lang="zh-CN" altLang="en-US" sz="2800" dirty="0">
                <a:latin typeface="Arial" panose="020B0604020202090204" pitchFamily="34" charset="0"/>
              </a:rPr>
              <a:t>二、视频播放，知背景</a:t>
            </a:r>
            <a:endParaRPr lang="zh-CN" altLang="en-US" sz="2800" dirty="0">
              <a:latin typeface="Arial" panose="020B0604020202090204" pitchFamily="34" charset="0"/>
            </a:endParaRPr>
          </a:p>
          <a:p>
            <a:r>
              <a:rPr lang="zh-CN" altLang="en-US" sz="2800" dirty="0">
                <a:latin typeface="Arial" panose="020B0604020202090204" pitchFamily="34" charset="0"/>
              </a:rPr>
              <a:t>三、潜心读文，悟品质</a:t>
            </a:r>
            <a:endParaRPr lang="zh-CN" altLang="en-US" sz="2800" dirty="0">
              <a:latin typeface="Arial" panose="020B0604020202090204" pitchFamily="34" charset="0"/>
            </a:endParaRPr>
          </a:p>
          <a:p>
            <a:r>
              <a:rPr lang="zh-CN" altLang="en-US" sz="2800" dirty="0">
                <a:latin typeface="Arial" panose="020B0604020202090204" pitchFamily="34" charset="0"/>
              </a:rPr>
              <a:t>四、情感激发，话伟人</a:t>
            </a:r>
            <a:endParaRPr lang="zh-CN" altLang="en-US" sz="2800" dirty="0">
              <a:latin typeface="Arial" panose="020B0604020202090204" pitchFamily="34" charset="0"/>
            </a:endParaRPr>
          </a:p>
          <a:p>
            <a:r>
              <a:rPr lang="zh-CN" altLang="en-US" sz="2800" dirty="0">
                <a:latin typeface="Arial" panose="020B0604020202090204" pitchFamily="34" charset="0"/>
              </a:rPr>
              <a:t>五、课后作业</a:t>
            </a:r>
            <a:endParaRPr lang="zh-CN" altLang="en-US" sz="2800" dirty="0">
              <a:latin typeface="Arial" panose="020B0604020202090204" pitchFamily="3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第一板块：质疑课题，引思考</a:t>
              </a:r>
              <a:endParaRPr lang="zh-CN" altLang="en-US" sz="2800" dirty="0">
                <a:latin typeface="Arial" panose="020B0604020202090204" pitchFamily="34" charset="0"/>
              </a:endParaRPr>
            </a:p>
          </p:txBody>
        </p:sp>
      </p:grpSp>
      <p:sp>
        <p:nvSpPr>
          <p:cNvPr id="9222" name="矩形 16"/>
          <p:cNvSpPr/>
          <p:nvPr/>
        </p:nvSpPr>
        <p:spPr>
          <a:xfrm>
            <a:off x="1919288" y="3213100"/>
            <a:ext cx="8748712" cy="2061210"/>
          </a:xfrm>
          <a:prstGeom prst="rect">
            <a:avLst/>
          </a:prstGeom>
          <a:noFill/>
          <a:ln w="9525">
            <a:noFill/>
          </a:ln>
        </p:spPr>
        <p:txBody>
          <a:bodyPr>
            <a:spAutoFit/>
          </a:bodyPr>
          <a:p>
            <a:r>
              <a:rPr lang="zh-CN" altLang="en-US" sz="3200" b="1" dirty="0">
                <a:latin typeface="楷体" charset="0"/>
                <a:ea typeface="楷体" charset="0"/>
                <a:cs typeface="楷体" charset="0"/>
              </a:rPr>
              <a:t>1、出示图片，让同学们通过辨认“阵地”“手术台”，知道分别是谁的主场地。</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2、补齐课题，两处地方的主人公不同，为什么作者周而复却这样写到，齐读课题。</a:t>
            </a:r>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Freeform 2"/>
          <p:cNvSpPr/>
          <p:nvPr/>
        </p:nvSpPr>
        <p:spPr bwMode="gray">
          <a:xfrm>
            <a:off x="2135188" y="692150"/>
            <a:ext cx="762000" cy="857250"/>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gradFill rotWithShape="1">
            <a:gsLst>
              <a:gs pos="0">
                <a:schemeClr val="accent2">
                  <a:gamma/>
                  <a:shade val="63137"/>
                  <a:invGamma/>
                </a:schemeClr>
              </a:gs>
              <a:gs pos="50000">
                <a:schemeClr val="accent2"/>
              </a:gs>
              <a:gs pos="100000">
                <a:schemeClr val="accent2">
                  <a:gamma/>
                  <a:shade val="6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19" name="Freeform 3"/>
          <p:cNvSpPr/>
          <p:nvPr/>
        </p:nvSpPr>
        <p:spPr bwMode="gray">
          <a:xfrm>
            <a:off x="3071813" y="692150"/>
            <a:ext cx="6934200" cy="857250"/>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gradFill rotWithShape="1">
            <a:gsLst>
              <a:gs pos="0">
                <a:schemeClr val="accent2">
                  <a:gamma/>
                  <a:shade val="83137"/>
                  <a:invGamma/>
                </a:schemeClr>
              </a:gs>
              <a:gs pos="50000">
                <a:schemeClr val="accent2"/>
              </a:gs>
              <a:gs pos="100000">
                <a:schemeClr val="accent2">
                  <a:gamma/>
                  <a:shade val="83137"/>
                  <a:invGamma/>
                </a:schemeClr>
              </a:gs>
            </a:gsLst>
            <a:lin ang="5400000" scaled="1"/>
          </a:gradFill>
          <a:ln w="28575" cap="flat" cmpd="sng">
            <a:solidFill>
              <a:schemeClr val="bg2"/>
            </a:solidFill>
            <a:prstDash val="solid"/>
            <a:round/>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grpSp>
        <p:nvGrpSpPr>
          <p:cNvPr id="9220" name="组合 21"/>
          <p:cNvGrpSpPr/>
          <p:nvPr/>
        </p:nvGrpSpPr>
        <p:grpSpPr>
          <a:xfrm>
            <a:off x="1992313" y="813435"/>
            <a:ext cx="5530850" cy="645160"/>
            <a:chOff x="440557" y="5056659"/>
            <a:chExt cx="5530850" cy="645159"/>
          </a:xfrm>
        </p:grpSpPr>
        <p:sp>
          <p:nvSpPr>
            <p:cNvPr id="20" name="Text Box 5"/>
            <p:cNvSpPr txBox="1">
              <a:spLocks noChangeArrowheads="1"/>
            </p:cNvSpPr>
            <p:nvPr/>
          </p:nvSpPr>
          <p:spPr bwMode="gray">
            <a:xfrm>
              <a:off x="440557" y="5056659"/>
              <a:ext cx="881062" cy="645159"/>
            </a:xfrm>
            <a:prstGeom prst="rect">
              <a:avLst/>
            </a:prstGeom>
            <a:noFill/>
            <a:ln w="9525">
              <a:noFill/>
              <a:miter lim="800000"/>
            </a:ln>
            <a:effectLst>
              <a:outerShdw dist="28398" dir="1593903" algn="ctr" rotWithShape="0">
                <a:srgbClr val="333333">
                  <a:alpha val="50000"/>
                </a:srgbClr>
              </a:outerShdw>
            </a:effectLst>
          </p:spPr>
          <p:txBody>
            <a:bodyPr>
              <a:spAutoFit/>
            </a:bodyPr>
            <a:lstStyle/>
            <a:p>
              <a:pPr marR="0" algn="ctr" defTabSz="914400">
                <a:spcBef>
                  <a:spcPct val="50000"/>
                </a:spcBef>
                <a:buClrTx/>
                <a:buSzTx/>
                <a:buFontTx/>
                <a:buNone/>
                <a:defRPr/>
              </a:pPr>
              <a:r>
                <a:rPr kumimoji="0" lang="zh-CN" altLang="en-US" sz="3600" b="1" kern="1200" cap="none" spc="0" normalizeH="0" baseline="0" noProof="0" dirty="0">
                  <a:solidFill>
                    <a:schemeClr val="bg1"/>
                  </a:solidFill>
                  <a:latin typeface="Arial" panose="020B0604020202090204" pitchFamily="34" charset="0"/>
                  <a:ea typeface="宋体" pitchFamily="2" charset="-122"/>
                  <a:cs typeface="+mn-cs"/>
                </a:rPr>
                <a:t>四</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sp>
          <p:nvSpPr>
            <p:cNvPr id="21" name="Text Box 6"/>
            <p:cNvSpPr txBox="1">
              <a:spLocks noChangeArrowheads="1"/>
            </p:cNvSpPr>
            <p:nvPr/>
          </p:nvSpPr>
          <p:spPr bwMode="gray">
            <a:xfrm>
              <a:off x="1520057" y="5056659"/>
              <a:ext cx="4451350" cy="645159"/>
            </a:xfrm>
            <a:prstGeom prst="rect">
              <a:avLst/>
            </a:prstGeom>
            <a:noFill/>
            <a:ln w="9525">
              <a:noFill/>
              <a:miter lim="800000"/>
            </a:ln>
            <a:effectLst>
              <a:outerShdw dist="17961" dir="2700000" algn="ctr" rotWithShape="0">
                <a:srgbClr val="333333">
                  <a:alpha val="50000"/>
                </a:srgbClr>
              </a:outerShdw>
            </a:effectLst>
          </p:spPr>
          <p:txBody>
            <a:bodyPr>
              <a:spAutoFit/>
            </a:bodyPr>
            <a:lstStyle/>
            <a:p>
              <a:pPr marR="0" defTabSz="914400">
                <a:spcBef>
                  <a:spcPct val="50000"/>
                </a:spcBef>
                <a:buClrTx/>
                <a:buSzTx/>
                <a:buFontTx/>
                <a:buNone/>
                <a:defRPr/>
              </a:pPr>
              <a:r>
                <a:rPr lang="zh-CN" altLang="en-US" sz="3600" b="1" noProof="0" dirty="0">
                  <a:solidFill>
                    <a:schemeClr val="bg1"/>
                  </a:solidFill>
                  <a:latin typeface="Arial" panose="020B0604020202090204" pitchFamily="34" charset="0"/>
                  <a:ea typeface="宋体" pitchFamily="2" charset="-122"/>
                  <a:sym typeface="+mn-ea"/>
                </a:rPr>
                <a:t>说教学过程</a:t>
              </a:r>
              <a:endParaRPr kumimoji="0" lang="zh-CN" altLang="en-US" sz="3600" b="1" kern="1200" cap="none" spc="0" normalizeH="0" baseline="0" noProof="0" dirty="0">
                <a:solidFill>
                  <a:schemeClr val="bg1"/>
                </a:solidFill>
                <a:latin typeface="Arial" panose="020B0604020202090204" pitchFamily="34" charset="0"/>
                <a:ea typeface="宋体" pitchFamily="2" charset="-122"/>
                <a:cs typeface="+mn-cs"/>
              </a:endParaRPr>
            </a:p>
          </p:txBody>
        </p:sp>
      </p:grpSp>
      <p:grpSp>
        <p:nvGrpSpPr>
          <p:cNvPr id="9221" name="Group 22"/>
          <p:cNvGrpSpPr/>
          <p:nvPr/>
        </p:nvGrpSpPr>
        <p:grpSpPr>
          <a:xfrm>
            <a:off x="2566988" y="1916113"/>
            <a:ext cx="7129462" cy="790575"/>
            <a:chOff x="1179" y="980"/>
            <a:chExt cx="3165" cy="454"/>
          </a:xfrm>
        </p:grpSpPr>
        <p:sp>
          <p:nvSpPr>
            <p:cNvPr id="24" name="AutoShape 23">
              <a:hlinkClick r:id="rId1" action="ppaction://hlinkpres?slideindex=1&amp;slidetitle="/>
            </p:cNvPr>
            <p:cNvSpPr>
              <a:spLocks noChangeArrowheads="1"/>
            </p:cNvSpPr>
            <p:nvPr/>
          </p:nvSpPr>
          <p:spPr bwMode="gray">
            <a:xfrm>
              <a:off x="1179" y="980"/>
              <a:ext cx="3062" cy="454"/>
            </a:xfrm>
            <a:prstGeom prst="roundRect">
              <a:avLst>
                <a:gd name="adj" fmla="val 16667"/>
              </a:avLst>
            </a:prstGeom>
            <a:solidFill>
              <a:srgbClr val="FFFF00"/>
            </a:solidFill>
            <a:ln w="12700" algn="ctr">
              <a:solidFill>
                <a:schemeClr val="bg1"/>
              </a:solidFill>
              <a:round/>
            </a:ln>
            <a:effectLst>
              <a:outerShdw dist="99190" dir="2388334" algn="ctr" rotWithShape="0">
                <a:srgbClr val="333333">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90204" pitchFamily="34" charset="0"/>
                <a:ea typeface="宋体" pitchFamily="2" charset="-122"/>
                <a:cs typeface="+mn-cs"/>
              </a:endParaRPr>
            </a:p>
          </p:txBody>
        </p:sp>
        <p:sp>
          <p:nvSpPr>
            <p:cNvPr id="9224" name="Rectangle 24"/>
            <p:cNvSpPr/>
            <p:nvPr/>
          </p:nvSpPr>
          <p:spPr>
            <a:xfrm>
              <a:off x="1247" y="1071"/>
              <a:ext cx="3097" cy="300"/>
            </a:xfrm>
            <a:prstGeom prst="rect">
              <a:avLst/>
            </a:prstGeom>
            <a:solidFill>
              <a:srgbClr val="FFFF00"/>
            </a:solidFill>
            <a:ln w="9525">
              <a:noFill/>
            </a:ln>
            <a:effectLst>
              <a:prstShdw prst="shdw12" dir="16200000">
                <a:schemeClr val="bg2">
                  <a:alpha val="50000"/>
                </a:schemeClr>
              </a:prstShdw>
            </a:effectLst>
          </p:spPr>
          <p:txBody>
            <a:bodyPr>
              <a:spAutoFit/>
            </a:bodyPr>
            <a:p>
              <a:r>
                <a:rPr lang="zh-CN" altLang="en-US" sz="2800" dirty="0">
                  <a:latin typeface="Arial" panose="020B0604020202090204" pitchFamily="34" charset="0"/>
                </a:rPr>
                <a:t>板块二：视频播放，知背景</a:t>
              </a:r>
              <a:endParaRPr lang="zh-CN" altLang="en-US" sz="2800" dirty="0">
                <a:latin typeface="Arial" panose="020B0604020202090204" pitchFamily="34" charset="0"/>
              </a:endParaRPr>
            </a:p>
          </p:txBody>
        </p:sp>
      </p:grpSp>
      <p:sp>
        <p:nvSpPr>
          <p:cNvPr id="9222" name="矩形 16"/>
          <p:cNvSpPr/>
          <p:nvPr/>
        </p:nvSpPr>
        <p:spPr>
          <a:xfrm>
            <a:off x="1919288" y="3213100"/>
            <a:ext cx="8748712" cy="3046095"/>
          </a:xfrm>
          <a:prstGeom prst="rect">
            <a:avLst/>
          </a:prstGeom>
          <a:noFill/>
          <a:ln w="9525">
            <a:noFill/>
          </a:ln>
        </p:spPr>
        <p:txBody>
          <a:bodyPr>
            <a:spAutoFit/>
          </a:bodyPr>
          <a:p>
            <a:r>
              <a:rPr lang="zh-CN" altLang="en-US" sz="3200" b="1" dirty="0">
                <a:latin typeface="楷体" charset="0"/>
                <a:ea typeface="楷体" charset="0"/>
                <a:cs typeface="楷体" charset="0"/>
              </a:rPr>
              <a:t>1、视频播放，让学生初步感知抗日战争中的齐会战斗场面，说感受。</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2、引出第一自然段，指名读，正音“挨打”</a:t>
            </a:r>
            <a:endParaRPr lang="zh-CN" altLang="en-US" sz="3200" b="1" dirty="0">
              <a:latin typeface="楷体" charset="0"/>
              <a:ea typeface="楷体" charset="0"/>
              <a:cs typeface="楷体" charset="0"/>
            </a:endParaRPr>
          </a:p>
          <a:p>
            <a:r>
              <a:rPr lang="zh-CN" altLang="en-US" sz="3200" b="1" dirty="0">
                <a:latin typeface="楷体" charset="0"/>
                <a:ea typeface="楷体" charset="0"/>
                <a:cs typeface="楷体" charset="0"/>
              </a:rPr>
              <a:t>3、战争的胜利离不开战士们的浴血奋战，更离不开国际友人的帮助。出示白求恩的生平简介。理解“大夫”就是医生，职责是救死扶伤。</a:t>
            </a:r>
            <a:endParaRPr lang="zh-CN" altLang="en-US" sz="3200" b="1" dirty="0">
              <a:latin typeface="楷体" charset="0"/>
              <a:ea typeface="楷体" charset="0"/>
              <a:cs typeface="楷体" charset="0"/>
            </a:endParaRPr>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3.xml><?xml version="1.0" encoding="utf-8"?>
<p:tagLst xmlns:p="http://schemas.openxmlformats.org/presentationml/2006/main">
  <p:tag name="KSO_WM_SPECIAL_SOURCE" val="bdnull"/>
</p:tagLst>
</file>

<file path=ppt/tags/tag44.xml><?xml version="1.0" encoding="utf-8"?>
<p:tagLst xmlns:p="http://schemas.openxmlformats.org/presentationml/2006/main">
  <p:tag name="KSO_WM_SPECIAL_SOURCE" val="bdnull"/>
</p:tagLst>
</file>

<file path=ppt/tags/tag45.xml><?xml version="1.0" encoding="utf-8"?>
<p:tagLst xmlns:p="http://schemas.openxmlformats.org/presentationml/2006/main">
  <p:tag name="KSO_WM_SPECIAL_SOURCE" val="bdnull"/>
</p:tagLst>
</file>

<file path=ppt/tags/tag46.xml><?xml version="1.0" encoding="utf-8"?>
<p:tagLst xmlns:p="http://schemas.openxmlformats.org/presentationml/2006/main">
  <p:tag name="KSO_WM_SPECIAL_SOURCE" val="bdnull"/>
</p:tagLst>
</file>

<file path=ppt/tags/tag47.xml><?xml version="1.0" encoding="utf-8"?>
<p:tagLst xmlns:p="http://schemas.openxmlformats.org/presentationml/2006/main">
  <p:tag name="KSO_WM_SPECIAL_SOURCE" val="bdnull"/>
</p:tagLst>
</file>

<file path=ppt/tags/tag48.xml><?xml version="1.0" encoding="utf-8"?>
<p:tagLst xmlns:p="http://schemas.openxmlformats.org/presentationml/2006/main">
  <p:tag name="KSO_WM_SPECIAL_SOURCE" val="bdnull"/>
</p:tagLst>
</file>

<file path=ppt/tags/tag49.xml><?xml version="1.0" encoding="utf-8"?>
<p:tagLst xmlns:p="http://schemas.openxmlformats.org/presentationml/2006/main">
  <p:tag name="KSO_WM_SPECIAL_SOURCE" val="bdnul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SPECIAL_SOURCE" val="bdnull"/>
</p:tagLst>
</file>

<file path=ppt/tags/tag51.xml><?xml version="1.0" encoding="utf-8"?>
<p:tagLst xmlns:p="http://schemas.openxmlformats.org/presentationml/2006/main">
  <p:tag name="KSO_WM_SPECIAL_SOURCE" val="bdnull"/>
</p:tagLst>
</file>

<file path=ppt/tags/tag52.xml><?xml version="1.0" encoding="utf-8"?>
<p:tagLst xmlns:p="http://schemas.openxmlformats.org/presentationml/2006/main">
  <p:tag name="KSO_WM_SPECIAL_SOURCE" val="bdnull"/>
</p:tagLst>
</file>

<file path=ppt/tags/tag53.xml><?xml version="1.0" encoding="utf-8"?>
<p:tagLst xmlns:p="http://schemas.openxmlformats.org/presentationml/2006/main">
  <p:tag name="KSO_WM_SPECIAL_SOURCE" val="bdnull"/>
</p:tagLst>
</file>

<file path=ppt/tags/tag54.xml><?xml version="1.0" encoding="utf-8"?>
<p:tagLst xmlns:p="http://schemas.openxmlformats.org/presentationml/2006/main">
  <p:tag name="KSO_WM_SPECIAL_SOURCE" val="bdnull"/>
</p:tagLst>
</file>

<file path=ppt/tags/tag55.xml><?xml version="1.0" encoding="utf-8"?>
<p:tagLst xmlns:p="http://schemas.openxmlformats.org/presentationml/2006/main">
  <p:tag name="KSO_WM_SPECIAL_SOURCE" val="bdnull"/>
</p:tagLst>
</file>

<file path=ppt/tags/tag56.xml><?xml version="1.0" encoding="utf-8"?>
<p:tagLst xmlns:p="http://schemas.openxmlformats.org/presentationml/2006/main">
  <p:tag name="KSO_WM_SPECIAL_SOURCE" val="bdnull"/>
</p:tagLst>
</file>

<file path=ppt/tags/tag57.xml><?xml version="1.0" encoding="utf-8"?>
<p:tagLst xmlns:p="http://schemas.openxmlformats.org/presentationml/2006/main">
  <p:tag name="KSO_WM_SPECIAL_SOURCE" val="bdnull"/>
</p:tagLst>
</file>

<file path=ppt/tags/tag58.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44B7C0F4-79DB-4F8B-9303-0E098D69D8BE-1">
      <extobjdata type="44B7C0F4-79DB-4F8B-9303-0E098D69D8BE" data="ewogICAiTGFzdFVybCIgOiAiaHR0cDovL3d3dy50b3BzY2FuLmNvbS93cHMvaW5kZXguaHRtbD90ZXh0PWh0dHBzJTNBJTJGJTJGd3d3LmRvY2VyLmNvbSUyRndvcmtzJTNGdXNlcmlkJTNEMjgwNjc5OTg5JnRleHRUeXBlPXRleHQmcm91bmQ9MCZncmFkaWVudFdheT0wJmxvZ29UeXBlPWJvcmRlciIsCiAgICJMb2dvIiA6ICJkYXRhOmltYWdlL3BuZztiYXNlNjQsaVZCT1J3MEtHZ29BQUFBTlNVaEVVZ0FBQUZRQUFBQlVDQVlBQUFBY2F4REJBQUFPblVsRVFWUjRYdTJjZVhpTTF4Zkh2ek9UZlpkRW9ySVNDUW15MlpmV2ttNVU4Tmp5b0NpdFZnVlJTOUNpaXZTcGx0b1NSV2xMN0swdFNxa3FEMDNRSkk5S0pJUXN5Q2I3THBtc3YrZWNrWWpJTmpOdktuNmQreno1YTk1NzNucy83N25ubm52T3VSRmRBcXFnYW9JUkVLbUFDc2FTQmFtQUNzdFRCVlJnbmlxZ0txQkNFeEJZbnNxR3FvQUtURUJnY1NvTlZRRVZtSURBNGxRYXFnSXFNQUdCeGFrMDlHVUhLdExXaGthN2R0QzJ0WVdtalEzVXpjd2cwZFpHVlZVVktoOC9SbGwyTnFRUEhxRGt3UU9VcHFhaXNxaEk0Q20zckxoL1RVTzFPblNBeVpneE1INzdiYWlibUVETndBQVNBd09JZFhRZ1ZsTmpvRlhsNWFnc0xrWkZRUUVxOHZOUmxwT0R2TXVYa1hIMEtCN2Z1Z1ZVdGY3QVdJc0QxYkszaDgzbm44UFUweE5pVFUySU5EUWdFb2xRVlZIQjJsaWFrb0x5L0h5Z3ZCd2lMUzJvbTVwQzA5S3lSbXVyeXNwUUtaV2lNRElTOFFzWG91RHZ2NEhLeXBaVk15V2t0eGhRTlJNVG1FMmVER3RmWDJoYVdMQUdWaFFXb2lRK0h0bm56eVB0eHgveCtQYnRlclZPcEtzTHM0a1QwVzdLRk9nNk9VSE4yQmdpc1pqQlB2em1HenhZdFFxb3FGQmkyaTNYVlhpZ0loRjBuSnhndFhneHpLZE1BVVFpQmxGdy9Ub3lqaDlua0xTY205VWtFcGlNSEluT3UzWkIzZGlZdXlSdjM0NDRIeDlVbFpZMlM4Uy8vWkN3UUVVaUdBMGRDcHZseTJFMGVEQnJaVmxXRmxKMzdVTHE5dTI4MlNqU2V0MjdCNTFPbmJocnlzNmRpSjAvSDFYRnhZcUlhdkUrZ2dJMUhEd1lkaHMyUU4vZG5XR1dwcWNqOGV1dmticHpKeW9MQ3hXZVRMZlRwMkV5ZkRqM1Q5MjlHN0UrUHExMjl4Y01xTGFEQSt5Lys0NDFrK3hkZVdFaEV0ZXZSOUs2ZGFnc0tWRVlKblZzOS83N3ZPd1o2RTgvSVhiZVBGUVdGQ2dsczZVNkN3SlVySytQRGw5K0NRdHZiOWtPWGxtSnpCTW5FTzNseGJ1M3NrM056QXo5VTFQNVF6MEtER1NnRmJtNXlvcHRrZjdLQXhXTFllenBpYzQ3ZDBMRHpJd0hLVTFOUmFTbko0ckN3d1ViOUVDcEZCSU5EYVR0MzQ5N2MrZWlJaWRITU5sQ0NsSWFLTGxIRHJ0Mm9lM28wVHd1MHM0SGZuNTRzSEtsa09ORS85eGNxQnNhSXYzd1lRWmFucEVocUh5aGhDa04xSERvVURpZk9jTk9PMnRuVWhKQ25aMEYxeURyRlN2WUh5MktpRURtTDcvd2FhbzFOcVdCZHYzMVY1aSs4NDVNTzZ1cWVGZFBXTHBVOExtS2RYVWhra2pBSnlmYTVGcnBNVlFwb0JydDI2TmZjbklOdkFxcEZLRk9UcERHeHdzTzlHVVJxQlJRczZsVDRiaG5UODFjaTJKaUVERjRNRW9mUFhwWjVpLzRPSlVDMnUzTUdaZ01HMVl6cUxRREIzQnY5bXhVNU9VSlB0Q1hSYURDUUNuczFpYytIaHJtNWpYMk0vYVRUNUM2YlJ2YnVmOXFVeGlvcHJVMWVrWkdjbHlUV21WWkdhSW5URURXaVJQL1ZaWThiNFdCNnJxNnd1M0tGVWowOUZoUVJWRVJvc2FOUTg3WnN5cWdpaEF3R0RBQXp1Zk9RYUtyeTkzTDh2SndlOElFNVB6K3V5TGkvbS82S0t5aGhvTUdvZnZwMDArQjV1VHcyVDMzL0htbDRZaTF0V0UwWkloTVRqMytKa1h2UzVPU2xINVBiUUVhRmhiUWNYU0VXRjJkWTdoMVczbEJBZktEZzV2TUZpZ00xR0RnUURpZlBmc1VhRzZ1VEVNRkFLcGhhUW5Ya0JBT2h0RGs2azR2WWNVS3BKRzdKbURVdnYyOGViQ1lPeGNTSFoxbmdOSmhoVkl1UmRIUmlCbzVFbFZTYWFNZlVtR2dlajE2d1BYU3BSb2JTdUc2NlBIakJiR2hJazFOR1BUdURVZ2tVRE15NGd5QTdhcFZNdTBCa0JjU2d0c1RKMEw2OEtFZ1dxcHViczZoUjlOUm8vZ2pWaFFYSS9Qa1NXUWVQNDd5ekV4T0hsTDZwdkNmZjFwT1F5bis2UjRXQmpWOWZka3VMNVVpYXV4WVpKOCtMY2drYTRTUWhrb2tHSkNYSjlPZUp3R1lHLzM3YzFwRmlHWXllalRzL2YwNTk4WDdRWFkyNHBjc3dhUGR1K1UrNGlxc29SUmw2aE1ieXhwVVBjazcwNmNqZmQrK0pyK2lJaEFHRmhXQmJDdloxT3E0YU15MGFYSlB1TzY3S1F0cjVlc0xxMlhMZUFYUVgxbG1KdUlXTFpLWkZUbWJ3a0JwT2ZhSWlJQ2VrMVBOS3hPLy9SYjNWNjVza2ZRRUFhV2NmV2xhR204ZTFLNVpXSEF4aERKTjI5RVJYUUlESVUxTWhKNnJLeGRnbEdaa2NONHE0OEFCdVVVckRoU0E3VmRmd1diSmtwcVhrbTJMR2owYVpTMFFxeVNnUlpHUnlENTdscE9BWkFhUy9QMFJOM2V1M0pPdTZTQVdvKzI0Y1hEWXNRTUp5NWZEZk1ZTUdMaTdjeTZNc2dJWmh3L0xMVnNwb1BvREJzRDlyNzlxWGtvWnpqQlhWOEZkR25vQkFTMElEVVhpeG8ydzM3d1pXalkycUNncHdWVno4K2FucGV2Z0lSUGllT1FJWnhvb0J0RXBJQUNHZmZyd0txQWdkdWJQUC8rN1FFWHE2dWlUbUFqTjZ2TjhaU1Z1VDU2TWpFT0g1QjVJVXgycWdVWU9IODRhUlVVVWxMK0tYN29VaWV2V05kVzkzdDhwL0VncDZ2VDkreEczWUFHY0wxeUFZZS9lTXFEZTNzZzhlbFJ1dVVwcEtMMnR2YmMzT20zZHlwT2psaDhXaGh1OWVzazlrS1k2VkFPOTZlRUJteFVydUpDQ2R2M0NpQWpjNk5lUEM4M2tiWjNJVlJvNWt1MWw1ckZqY0FzSllYZnRoUUtsMmlYWGl4ZHJYQTRLa3BCTFV4Z1dKdS84R24yZWdZYUZnWUJTa1puTHhZdlFkM2JtaE9EZFdiT1FIUlFrMS92VTJyUkJ6K2hvRk4rN2graXhZOWxWY3J0NkZRYTllbkU4bDB3QSthSHlOcVUxVkt5bEJjdEZpOWp4cG8yQ1d0NjFhNGg0L1hWQmQvdmFRQ2sxVGRwbE1Xc1dKd1hUOXUzRDNROC9iUElVVXhzT2pibkQyclc0djJZTkV2MzhBRFUxbVlZK0FYcDM5bXhrdlFpZ05FaWRybDFoSHhBQW8wR0RlTXkwV1NRc1c0YmtUWnZrL2NBTlBsOE5sRDRVeFZ1MU9uWkVyNmdvMEFjdHZIa1Rkei8rR0FWWHJ6YnJmWFFTY3cwTzV2S2VNRGMzU0JNU0lGSlQ0K051cXdCS1BxbnBtREd3Vzc4ZVd0YlduS3dyam85SDNNS0Z5RDU1c2xtVGJPcWh1a0RwK2U1Ly9BRmpEdytPeGRMSkpubkxsbWFkNzl0T25NZ0trQlVVaEpnWk0vZ2dRaHNzQSszWms1ZjhDOVZRaGlHUm9PTzZkYkNZTTRkVHlnUTEvOW8xdGtWRmRBWldzakhROEhBMkpkV1ZkM1JhNjUrV3hxYUdpbktwNXFtMFZ0S3dvVmM2L1BBRGwwcUc5K3lKb3BzMytiSFdCL1RKb096OC9kRnU4bVNPUWpIVTY5ZVJzR1FKOHE1Y1VlcVlXQjlRQXVGKzR3YjBYRnk0Z1BlV3AyZVR3UmtLNmpoOC96Mm5vdjhaTUtCbVRLMXJ5ZGRTQlJxWTFhZWZjc0dzYnBjdXNpcTgxRlJReUkxMjZjY1JFUXJwYWtOQVRjZVBoK1ArL1h3R1Q5cXlCZkcrdmcxdlRtSXhMSHg4WUx0Nk5mdkx6M2dHcldsVGVvNlFtaHJYaWRMeU4zN3JMWWcxTkZCWlhzN2FtbnZoQXZLdlh1WGFlWGw4eDRhQWF0blpvVnRRRUZjNlU5WWczTVdsd1RwVVRTc3IyRzNlREcwN08wU09HSUhTeE1TblEyL1ZRR21ZWWpIWHlsTWcydnF6enppSXdoY1RTa3NoVFVuaFdDYlYxdFBTSTdCcGdZRU11NkhXRUZDcXk3ZWNQeDhkeVBVUmlYQi8xU284WEwyNlhqSDBrUjBQSGtUeTFxMWNhbGxWcTh5eVZkclFCbW1JeGFBVUE1VThtbmw1MVFTS3E1OG4rMGVubFJSL2Y3bUJVZ2NxRzNmWXZSc2FwcVpzUy84eU1ucXV3SmZTM25SNXduemFOTnllTkFsNWYvNzV6THNvak1lN2ZJOGVMOWF4bDljZ1VvMFNCWEoxbloyaDUrWUd1bTVER3hpVmpXZWZPcVVRVUltaElldzJiVUs3cVZNNVZocmw1WVhNSTBlZWtVWEwzZVhLRmVSZXVvVDRSWXM0RWwrN3NXOUtRQ25hOUNKUFN2SUNWZlQ1aHBaOHRiejJjK2JBZHMwYXFCc1pJVGM0R0pGdnZ2bU1qVGFiTWdXZE5tL0cvYzgvUjBwQXdITkJjRElkNU93elVBcU8wTkh6MkRHNWg2djAwVlB1TnlyWW9TbWdkQ3ZQNmNnUjZOUFJNU1VGZDJiTVFHNnRsTFo3ZURqbmh1Njg5eDZLNlRwUG5mWWMwQmNWYlZLUWo5emRtZ0pLQWluUjlzb0hIL0RtUnlZa2ptNkxsSmFDTGxQUXhZZjBBd2NRTzN0MnZhVkNMd1FveFE5MVhWeVE4OXR2VDRGUTJLNnFDb2F2dmNhMmg0NmNGTHlnaWhJMVUxUGV6ZW5jVFZGOHV1TlpIQlBEcHhMdExsM3dPRHFhcnlhU2RoVkhSVFhxK0RjSEtLV2ZlOTY4Q1lva1VRNzk3a2NmOFR0Y0xsK0dUdWZPdURWcUZBcXVYYXYzWXhKUUNvN291N25KbHZ5Y09WellLMitUYThscmRlNk1WMmJPNU9OZDFzbVRmQ3VPb0JGTWdpaDk5QWhHSGg1STJiS0ZOYVBOc0dFb3o4Nkc4WWdSdklQVGJZNkhYM3pCVnhEYnZQRUcrNkxrNnRCaytjcGhJMFcwelFGS2srOSsvanphZUhpd0ZzYjUraUxyMUNuMENBMUZTV0lpYnZUdCs0eXI5TXltVkJ0b2k2WkFKQksrTVV6T3VZYVZGZDlCb2xReHVSa2xzYkg4RzJtZTRhdXZzbDlKbWtGT1BGM01JcitQSmtLN09CVkFFRkQ2NnFUcDdhWlB4ME0vUHc0U1UwejFjVlFVeW5Oekc1eHdjNEhxOStzSEY2b1hlSExCZ1Q1WTIvSGpFVE56SnRJYnlXTFNTcUZkWHQvRlJaYWs4L0ZCeHNHRDhpcG8wOFZpdER6cE5FSlFOS3l0WVR4c0dFZHB5Qm1uRTQrV3BTWElKYUZkbEs1a1U5cUFnaFVFU052SkNlcHQyM0tSZ1BUK2ZlajM2Y05MbnY1czE2NUZja0FBNS9WSlBpWGc2Q0pDUTNlYW1ndVVDTkFHUkIrZWNsd1U1NlJzS1ZWV04zWnpoTnc1V3ZKNnpzNG9wVFR5Z2dWSUR3d1VIbWh0aVpvZE84SjQrSENPMEpRa0pIQXlUcUt2ejBhZlRrVmtKOGtFVUlFQUpVUW9SVXNSSVltV0ZoN0h4TUNnYjEvV1VESUh0bjUrU051N1Y1WVdwaVhmUk5HQ1BFQ3Bzcm9MRlNrOENYakhMVjZNNUEwYkdvVWpOakNBVzNBdzlMcDE0dzlCZmVoZXFyeE5MaHVxYVd2TGJnblpKYW9yb3F5aGpyTXpCendvdUV3M1FDaVYwSGJTSktSU0JuSElFQjRjYVN5WkJQbzlmZTlldHBzVWowemF1TEZ4b0dJeGZ4QXF4WEU1ZHc3RnNiRzQ2KzNOZCtmSk5qZGtjMm5EbzhwQWlzMVNyUFJ2ZS90Rzc1blNQMFhRN2RvVlRvY084VG1mVEJmVkdLUnMyeVo3anh3MVZISUJwY25SeWFhK2ZKR1dnNFBzbndiVXFxK25aVVJIVGxyeVpTa3BvSnBTdWhxVGQra1NSOGhKVTZ2dnlOZXVwaU1iU3prak1oZGM2a05GWTdVYUhTOXAwdVZaV1J6VHJIdE5rZDVydFhRcGJKWXRRK3FlUFRKWHFVNlJGMjJ3M1lPQzJDT2dWVlpmMVIyOWgwd1F6U3MvTkJTM3ZieWF2QVV0RjFCNTFWL1I1d21rL1k0ZHplcCs1OTEzNjQxYVVmMHFuWjdJdThnUENYbE9tOGw4VVlhaHVZMXVVcFBYZ0NiSzNWc2wwT1pPc2pVK3B3SXE4RmRSQVZVQkZaaUF3T0pVR3FvQ0tqQUJnY1dwTkZRRlZHQUNBb3RUYWFnS3FNQUVCQmFuMGxBVlVJRUpDQ3hPcGFFcW9BSVRFRmljU2tOVlFBVW1JTEE0bFlhcWdBcE1RR0J4S2cwVkdPai9BRXpqb21xMkFMVHhBQUFBQUVsRlRrU3VRbUNDIiwKICAgIk9yaWdpbmFsVXJsIiA6ICJodHRwOi8vd3d3LnRvcHNjYW4uY29tL3dwcy9pbmRleC5odG1sIgp9Cg=="/>
    </extobj>
  </extobjs>
</s:customData>
</file>

<file path=customXml/itemProps5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1782</Words>
  <Application>WPS 文字</Application>
  <PresentationFormat>宽屏</PresentationFormat>
  <Paragraphs>162</Paragraphs>
  <Slides>17</Slides>
  <Notes>4</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17</vt:i4>
      </vt:variant>
    </vt:vector>
  </HeadingPairs>
  <TitlesOfParts>
    <vt:vector size="48" baseType="lpstr">
      <vt:lpstr>Arial</vt:lpstr>
      <vt:lpstr>宋体</vt:lpstr>
      <vt:lpstr>Wingdings</vt:lpstr>
      <vt:lpstr>微软雅黑</vt:lpstr>
      <vt:lpstr>汉仪旗黑</vt:lpstr>
      <vt:lpstr>Wingdings</vt:lpstr>
      <vt:lpstr>楷体</vt:lpstr>
      <vt:lpstr>汉仪楷体KW</vt:lpstr>
      <vt:lpstr>汉仪大宋简</vt:lpstr>
      <vt:lpstr>汉仪星球体简</vt:lpstr>
      <vt:lpstr>苹方-简</vt:lpstr>
      <vt:lpstr>Times New Roman</vt:lpstr>
      <vt:lpstr>站酷快乐体</vt:lpstr>
      <vt:lpstr>汉仪中宋简</vt:lpstr>
      <vt:lpstr>汉仪中简黑简</vt:lpstr>
      <vt:lpstr>Calibri</vt:lpstr>
      <vt:lpstr>Helvetica Neue</vt:lpstr>
      <vt:lpstr>汉仪书宋二KW</vt:lpstr>
      <vt:lpstr>A思源黑体—05</vt:lpstr>
      <vt:lpstr>汉仪中黑KW</vt:lpstr>
      <vt:lpstr>汉仪中宋S</vt:lpstr>
      <vt:lpstr>宋体</vt:lpstr>
      <vt:lpstr>Arial Unicode MS</vt:lpstr>
      <vt:lpstr>楷体</vt:lpstr>
      <vt:lpstr>微软雅黑</vt:lpstr>
      <vt:lpstr>A思源黑体—05</vt:lpstr>
      <vt:lpstr>Times New Roman</vt:lpstr>
      <vt:lpstr>汉仪中宋S</vt:lpstr>
      <vt:lpstr>汉仪中宋简</vt:lpstr>
      <vt:lpstr>汉仪星球体简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7</cp:lastModifiedBy>
  <cp:revision>160</cp:revision>
  <dcterms:created xsi:type="dcterms:W3CDTF">2023-11-15T16:09:59Z</dcterms:created>
  <dcterms:modified xsi:type="dcterms:W3CDTF">2023-11-15T16:09:59Z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2052-6.2.2.8394</vt:lpwstr>
  </property>
  <property fmtid="{D5CDD505-2E9C-101B-9397-08002B2CF9AE}" pid="3" name="KSOSaveFontToCloudKey">
    <vt:lpwstr>280679989_embed</vt:lpwstr>
  </property>
  <property fmtid="{D5CDD505-2E9C-101B-9397-08002B2CF9AE}" pid="4" name="ICV">
    <vt:lpwstr>9C4EE7DA5B9AE585D5DC3565CC459A48_41</vt:lpwstr>
  </property>
</Properties>
</file>