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74" r:id="rId3"/>
    <p:sldId id="843" r:id="rId4"/>
    <p:sldId id="842" r:id="rId5"/>
    <p:sldId id="841" r:id="rId6"/>
    <p:sldId id="840" r:id="rId7"/>
    <p:sldId id="839" r:id="rId8"/>
    <p:sldId id="844" r:id="rId9"/>
    <p:sldId id="845" r:id="rId10"/>
    <p:sldId id="838" r:id="rId11"/>
    <p:sldId id="837" r:id="rId12"/>
  </p:sldIdLst>
  <p:sldSz cx="9144000" cy="5143500" type="screen16x9"/>
  <p:notesSz cx="6858000" cy="9144000"/>
  <p:embeddedFontLst>
    <p:embeddedFont>
      <p:font typeface="MiSans Light" panose="00000400000000000000" charset="-122"/>
      <p:regular r:id="rId19"/>
    </p:embeddedFont>
    <p:embeddedFont>
      <p:font typeface="思源宋体 CN Heavy" panose="02020900000000000000" charset="-122"/>
      <p:bold r:id="rId20"/>
    </p:embeddedFont>
    <p:embeddedFont>
      <p:font typeface="糯米奶团体" panose="02000503000000000000" charset="-122"/>
      <p:regular r:id="rId21"/>
    </p:embeddedFont>
    <p:embeddedFont>
      <p:font typeface="方正仿宋_GBK" panose="02000000000000000000" charset="-122"/>
      <p:regular r:id="rId22"/>
    </p:embeddedFont>
    <p:embeddedFont>
      <p:font typeface="Calibri" panose="020F0502020204030204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E2A6164-6C94-4D72-A808-DBA72125A748}">
          <p14:sldIdLst>
            <p14:sldId id="574"/>
            <p14:sldId id="843"/>
            <p14:sldId id="842"/>
            <p14:sldId id="841"/>
            <p14:sldId id="840"/>
            <p14:sldId id="839"/>
            <p14:sldId id="844"/>
            <p14:sldId id="845"/>
            <p14:sldId id="838"/>
            <p14:sldId id="837"/>
          </p14:sldIdLst>
        </p14:section>
      </p14:sectionLst>
    </p:ext>
    <p:ext uri="{EFAFB233-063F-42B5-8137-9DF3F51BA10A}">
      <p15:sldGuideLst xmlns:p15="http://schemas.microsoft.com/office/powerpoint/2012/main">
        <p15:guide id="1" pos="14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162" userDrawn="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30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哒哒 熊猫" initials="哒哒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ADA7"/>
    <a:srgbClr val="D2A527"/>
    <a:srgbClr val="71936A"/>
    <a:srgbClr val="F8F8F8"/>
    <a:srgbClr val="E8C775"/>
    <a:srgbClr val="B2B393"/>
    <a:srgbClr val="F4F4F4"/>
    <a:srgbClr val="E2C179"/>
    <a:srgbClr val="F4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99" d="100"/>
          <a:sy n="99" d="100"/>
        </p:scale>
        <p:origin x="950" y="240"/>
      </p:cViewPr>
      <p:guideLst>
        <p:guide pos="144"/>
        <p:guide pos="2880"/>
        <p:guide orient="horz" pos="3162"/>
        <p:guide orient="horz" pos="3072"/>
        <p:guide orient="horz" pos="30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4.xml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MiSans Light" panose="0000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iSans Light" panose="00000400000000000000" charset="-122"/>
              </a:rPr>
            </a:fld>
            <a:endParaRPr lang="zh-CN" altLang="en-US">
              <a:latin typeface="MiSans Light" panose="0000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MiSans Light" panose="0000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iSans Light" panose="00000400000000000000" charset="-122"/>
              </a:rPr>
            </a:fld>
            <a:endParaRPr lang="zh-CN" altLang="en-US">
              <a:latin typeface="MiSans Light" panose="0000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窗户外的花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瓶里的植物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图片占位符 2"/>
          <p:cNvSpPr>
            <a:spLocks noGrp="1"/>
          </p:cNvSpPr>
          <p:nvPr>
            <p:ph type="pic" sz="quarter" idx="22"/>
          </p:nvPr>
        </p:nvSpPr>
        <p:spPr>
          <a:xfrm>
            <a:off x="5402179" y="1179094"/>
            <a:ext cx="3513221" cy="1692443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23"/>
          </p:nvPr>
        </p:nvSpPr>
        <p:spPr>
          <a:xfrm>
            <a:off x="5402179" y="3064041"/>
            <a:ext cx="3513221" cy="1692443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图片占位符 2"/>
          <p:cNvSpPr>
            <a:spLocks noGrp="1"/>
          </p:cNvSpPr>
          <p:nvPr>
            <p:ph type="pic" sz="quarter" idx="22"/>
          </p:nvPr>
        </p:nvSpPr>
        <p:spPr>
          <a:xfrm>
            <a:off x="557463" y="1248610"/>
            <a:ext cx="3513221" cy="1692443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23"/>
          </p:nvPr>
        </p:nvSpPr>
        <p:spPr>
          <a:xfrm>
            <a:off x="557463" y="3133557"/>
            <a:ext cx="3513221" cy="1692443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图片占位符 2"/>
          <p:cNvSpPr>
            <a:spLocks noGrp="1"/>
          </p:cNvSpPr>
          <p:nvPr>
            <p:ph type="pic" sz="quarter" idx="22"/>
          </p:nvPr>
        </p:nvSpPr>
        <p:spPr>
          <a:xfrm>
            <a:off x="228600" y="1048083"/>
            <a:ext cx="8686800" cy="1775328"/>
          </a:xfrm>
          <a:prstGeom prst="roundRect">
            <a:avLst>
              <a:gd name="adj" fmla="val 980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图片占位符 2"/>
          <p:cNvSpPr>
            <a:spLocks noGrp="1"/>
          </p:cNvSpPr>
          <p:nvPr>
            <p:ph type="pic" sz="quarter" idx="22"/>
          </p:nvPr>
        </p:nvSpPr>
        <p:spPr>
          <a:xfrm>
            <a:off x="4158916" y="1503814"/>
            <a:ext cx="1415715" cy="870417"/>
          </a:xfrm>
          <a:prstGeom prst="roundRect">
            <a:avLst>
              <a:gd name="adj" fmla="val 1563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10" name="图片占位符 2"/>
          <p:cNvSpPr>
            <a:spLocks noGrp="1"/>
          </p:cNvSpPr>
          <p:nvPr>
            <p:ph type="pic" sz="quarter" idx="23"/>
          </p:nvPr>
        </p:nvSpPr>
        <p:spPr>
          <a:xfrm>
            <a:off x="4158916" y="2694941"/>
            <a:ext cx="1415715" cy="870417"/>
          </a:xfrm>
          <a:prstGeom prst="roundRect">
            <a:avLst>
              <a:gd name="adj" fmla="val 1563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11" name="图片占位符 2"/>
          <p:cNvSpPr>
            <a:spLocks noGrp="1"/>
          </p:cNvSpPr>
          <p:nvPr>
            <p:ph type="pic" sz="quarter" idx="24"/>
          </p:nvPr>
        </p:nvSpPr>
        <p:spPr>
          <a:xfrm>
            <a:off x="4158916" y="3886067"/>
            <a:ext cx="1415715" cy="870417"/>
          </a:xfrm>
          <a:prstGeom prst="roundRect">
            <a:avLst>
              <a:gd name="adj" fmla="val 15634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图片占位符 2"/>
          <p:cNvSpPr>
            <a:spLocks noGrp="1"/>
          </p:cNvSpPr>
          <p:nvPr>
            <p:ph type="pic" sz="quarter" idx="22"/>
          </p:nvPr>
        </p:nvSpPr>
        <p:spPr>
          <a:xfrm>
            <a:off x="228601" y="1543919"/>
            <a:ext cx="2091812" cy="2994593"/>
          </a:xfrm>
          <a:prstGeom prst="roundRect">
            <a:avLst>
              <a:gd name="adj" fmla="val 7340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23"/>
          </p:nvPr>
        </p:nvSpPr>
        <p:spPr>
          <a:xfrm>
            <a:off x="4625329" y="1543919"/>
            <a:ext cx="2091812" cy="2994593"/>
          </a:xfrm>
          <a:prstGeom prst="roundRect">
            <a:avLst>
              <a:gd name="adj" fmla="val 7340"/>
            </a:avLst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2427071" y="1543615"/>
            <a:ext cx="2091600" cy="2995200"/>
          </a:xfrm>
          <a:prstGeom prst="roundRect">
            <a:avLst>
              <a:gd name="adj" fmla="val 9616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 indent="0" algn="ctr">
              <a:lnSpc>
                <a:spcPct val="90000"/>
              </a:lnSpc>
              <a:spcBef>
                <a:spcPts val="750"/>
              </a:spcBef>
              <a:buFontTx/>
              <a:buNone/>
            </a:pPr>
            <a:endParaRPr lang="zh-CN" altLang="en-US" sz="1400">
              <a:solidFill>
                <a:schemeClr val="tx1"/>
              </a:solidFill>
              <a:latin typeface="MiSans Light" panose="00000400000000000000" charset="-122"/>
              <a:ea typeface="MiSans Light" panose="00000400000000000000" charset="-122"/>
            </a:endParaRPr>
          </a:p>
        </p:txBody>
      </p:sp>
      <p:sp>
        <p:nvSpPr>
          <p:cNvPr id="6" name="矩形: 圆角 5"/>
          <p:cNvSpPr/>
          <p:nvPr userDrawn="1"/>
        </p:nvSpPr>
        <p:spPr>
          <a:xfrm>
            <a:off x="6823800" y="1543615"/>
            <a:ext cx="2091600" cy="2995200"/>
          </a:xfrm>
          <a:prstGeom prst="roundRect">
            <a:avLst>
              <a:gd name="adj" fmla="val 9616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blurRad="127000" dist="127000" dir="5400000" algn="t" rotWithShape="0">
              <a:schemeClr val="accent1">
                <a:alpha val="1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 indent="0" algn="ctr">
              <a:lnSpc>
                <a:spcPct val="90000"/>
              </a:lnSpc>
              <a:spcBef>
                <a:spcPts val="750"/>
              </a:spcBef>
              <a:buFontTx/>
              <a:buNone/>
            </a:pPr>
            <a:endParaRPr lang="zh-CN" altLang="en-US" sz="1400">
              <a:solidFill>
                <a:schemeClr val="tx1"/>
              </a:solidFill>
              <a:latin typeface="MiSans Light" panose="00000400000000000000" charset="-122"/>
              <a:ea typeface="MiSans Light" panose="00000400000000000000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花瓶里插着花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8"/>
          <a:stretch>
            <a:fillRect/>
          </a:stretch>
        </p:blipFill>
        <p:spPr>
          <a:xfrm rot="10800000">
            <a:off x="0" y="0"/>
            <a:ext cx="6674338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iSans Light" panose="00000400000000000000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iSans Light" panose="00000400000000000000" charset="-122"/>
          <a:ea typeface="MiSans Light" panose="00000400000000000000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Sans Light" panose="00000400000000000000" charset="-122"/>
          <a:ea typeface="MiSans Light" panose="00000400000000000000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Sans Light" panose="00000400000000000000" charset="-122"/>
          <a:ea typeface="MiSans Light" panose="00000400000000000000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Sans Light" panose="00000400000000000000" charset="-122"/>
          <a:ea typeface="MiSans Light" panose="00000400000000000000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Sans Light" panose="00000400000000000000" charset="-122"/>
          <a:ea typeface="MiSans Light" panose="00000400000000000000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48280" y="1828165"/>
            <a:ext cx="34601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latin typeface="糯米奶团体" panose="02000503000000000000" charset="-122"/>
                <a:ea typeface="糯米奶团体" panose="02000503000000000000" charset="-122"/>
              </a:rPr>
              <a:t>《盼》</a:t>
            </a:r>
            <a:endParaRPr lang="zh-CN" altLang="en-US" sz="8000" b="1">
              <a:latin typeface="糯米奶团体" panose="02000503000000000000" charset="-122"/>
              <a:ea typeface="糯米奶团体" panose="02000503000000000000" charset="-122"/>
            </a:endParaRPr>
          </a:p>
          <a:p>
            <a:endParaRPr lang="zh-CN" altLang="en-US" sz="8000" b="1">
              <a:latin typeface="糯米奶团体" panose="02000503000000000000" charset="-122"/>
              <a:ea typeface="糯米奶团体" panose="02000503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47925" y="627380"/>
            <a:ext cx="3707765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</a:rPr>
              <a:t>一、教材分析</a:t>
            </a:r>
            <a:endParaRPr lang="zh-CN" altLang="en-US" sz="3600" b="1">
              <a:latin typeface="糯米奶团体" panose="02000503000000000000" charset="-122"/>
              <a:ea typeface="糯米奶团体" panose="02000503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人文主题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语文要素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文章主旨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87625" y="402590"/>
            <a:ext cx="3707765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  <a:sym typeface="方正仿宋_GBK" panose="02000000000000000000" charset="-122"/>
              </a:rPr>
              <a:t>二、学情分析</a:t>
            </a:r>
            <a:endParaRPr lang="zh-CN" altLang="en-US" sz="4000" b="1">
              <a:latin typeface="糯米奶团体" panose="02000503000000000000" charset="-122"/>
              <a:ea typeface="糯米奶团体" panose="02000503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理解词语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品读</a:t>
            </a: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人物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把握中心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存有</a:t>
            </a:r>
            <a:r>
              <a:rPr lang="zh-CN" altLang="en-US" sz="36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缺陷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867025" y="1877060"/>
            <a:ext cx="370776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</a:rPr>
              <a:t>三、教学目标</a:t>
            </a:r>
            <a:endParaRPr lang="zh-CN" altLang="en-US" sz="3600" b="1">
              <a:latin typeface="糯米奶团体" panose="02000503000000000000" charset="-122"/>
              <a:ea typeface="糯米奶团体" panose="02000503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447925" y="1804670"/>
            <a:ext cx="479425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</a:rPr>
              <a:t>四、教学重难点</a:t>
            </a:r>
            <a:endParaRPr lang="zh-CN" altLang="en-US" sz="3600" b="1">
              <a:latin typeface="糯米奶团体" panose="02000503000000000000" charset="-122"/>
              <a:ea typeface="糯米奶团体" panose="02000503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529715" y="547370"/>
            <a:ext cx="5989955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  <a:sym typeface="方正仿宋_GBK" panose="02000000000000000000" charset="-122"/>
              </a:rPr>
              <a:t>五、</a:t>
            </a: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  <a:sym typeface="方正仿宋_GBK" panose="02000000000000000000" charset="-122"/>
              </a:rPr>
              <a:t>教学过程</a:t>
            </a: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（一）情景导入，建构链接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（二）初读课文，学习字词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（</a:t>
            </a:r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三）梳理文脉，关注变化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（四）体会心情，揣摩表达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latin typeface="方正仿宋_GBK" panose="02000000000000000000" charset="-122"/>
                <a:ea typeface="方正仿宋_GBK" panose="02000000000000000000" charset="-122"/>
                <a:sym typeface="方正仿宋_GBK" panose="02000000000000000000" charset="-122"/>
              </a:rPr>
              <a:t>（五）归纳全文，总结方法</a:t>
            </a: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4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174875" y="601345"/>
            <a:ext cx="479425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b="1">
                <a:latin typeface="糯米奶团体" panose="02000503000000000000" charset="-122"/>
                <a:ea typeface="糯米奶团体" panose="02000503000000000000" charset="-122"/>
              </a:rPr>
              <a:t>六、板书设计</a:t>
            </a:r>
            <a:endParaRPr lang="zh-CN" altLang="en-US" sz="3600" b="1">
              <a:latin typeface="糯米奶团体" panose="02000503000000000000" charset="-122"/>
              <a:ea typeface="糯米奶团体" panose="02000503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b="1">
              <a:latin typeface="方正仿宋_GBK" panose="02000000000000000000" charset="-122"/>
              <a:ea typeface="方正仿宋_GBK" panose="02000000000000000000" charset="-122"/>
              <a:sym typeface="方正仿宋_GBK" panose="020000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74265" y="1842135"/>
            <a:ext cx="4351655" cy="2280285"/>
            <a:chOff x="2584" y="2992"/>
            <a:chExt cx="8054" cy="3591"/>
          </a:xfrm>
        </p:grpSpPr>
        <p:sp>
          <p:nvSpPr>
            <p:cNvPr id="3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2584" y="2992"/>
              <a:ext cx="8054" cy="359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just"/>
              <a:r>
                <a:rPr lang="en-US" altLang="zh-CN" sz="20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初得雨衣盼下雨     下起雨来盼出门</a:t>
              </a:r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 </a:t>
              </a:r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 </a:t>
              </a:r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 </a:t>
              </a:r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 </a:t>
              </a:r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r>
                <a:rPr lang="en-US" altLang="zh-CN" sz="20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盼来雨天快乐出门   没法出门盼雨停</a:t>
              </a:r>
              <a:endParaRPr lang="en-US" altLang="zh-CN" sz="20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algn="just"/>
              <a:r>
                <a:rPr lang="en-US" altLang="zh-CN" sz="105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105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3982" y="3594"/>
              <a:ext cx="6203" cy="196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8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心理描写        语言描写</a:t>
              </a:r>
              <a:endParaRPr lang="en-US" altLang="zh-CN" sz="18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marL="0" indent="533400" algn="just">
                <a:lnSpc>
                  <a:spcPct val="150000"/>
                </a:lnSpc>
              </a:pPr>
              <a:r>
                <a:rPr lang="en-US" altLang="zh-CN" sz="18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    17.  盼</a:t>
              </a:r>
              <a:endParaRPr lang="en-US" altLang="zh-CN" sz="18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  <a:p>
              <a:pPr marL="0" indent="0" algn="just">
                <a:lnSpc>
                  <a:spcPct val="150000"/>
                </a:lnSpc>
              </a:pPr>
              <a:r>
                <a:rPr lang="en-US" altLang="zh-CN" sz="1800" kern="100">
                  <a:latin typeface="方正仿宋_GBK" panose="02000000000000000000" charset="-122"/>
                  <a:ea typeface="方正仿宋_GBK" panose="02000000000000000000" charset="-122"/>
                  <a:cs typeface="方正仿宋_GBK" panose="02000000000000000000" charset="-122"/>
                  <a:sym typeface="Times New Roman" panose="02020603050405020304"/>
                </a:rPr>
                <a:t>动作描写        景色描写</a:t>
              </a:r>
              <a:endParaRPr lang="en-US" altLang="zh-CN" sz="1800" kern="100">
                <a:latin typeface="方正仿宋_GBK" panose="02000000000000000000" charset="-122"/>
                <a:ea typeface="方正仿宋_GBK" panose="02000000000000000000" charset="-122"/>
                <a:cs typeface="方正仿宋_GBK" panose="02000000000000000000" charset="-122"/>
                <a:sym typeface="Times New Roman" panose="02020603050405020304"/>
              </a:endParaRPr>
            </a:p>
          </p:txBody>
        </p:sp>
      </p:grpSp>
      <p:cxnSp>
        <p:nvCxnSpPr>
          <p:cNvPr id="6" name="直接箭头连接符 5"/>
          <p:cNvCxnSpPr/>
          <p:nvPr/>
        </p:nvCxnSpPr>
        <p:spPr>
          <a:xfrm flipH="1" flipV="1">
            <a:off x="3693795" y="2676525"/>
            <a:ext cx="467995" cy="9779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4"/>
            </p:custDataLst>
          </p:nvPr>
        </p:nvCxnSpPr>
        <p:spPr>
          <a:xfrm flipH="1">
            <a:off x="3721735" y="3031490"/>
            <a:ext cx="440055" cy="15494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5"/>
            </p:custDataLst>
          </p:nvPr>
        </p:nvCxnSpPr>
        <p:spPr>
          <a:xfrm>
            <a:off x="4852035" y="3031490"/>
            <a:ext cx="349250" cy="17399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6"/>
            </p:custDataLst>
          </p:nvPr>
        </p:nvCxnSpPr>
        <p:spPr>
          <a:xfrm flipV="1">
            <a:off x="4852035" y="2657475"/>
            <a:ext cx="372745" cy="14351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2434590" y="1870710"/>
            <a:ext cx="1844675" cy="32766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2434590" y="3683635"/>
            <a:ext cx="2087880" cy="32766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4747895" y="1870710"/>
            <a:ext cx="1844675" cy="32766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4818380" y="3683635"/>
            <a:ext cx="1844675" cy="32766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COMMONDATA" val="eyJjb3VudCI6MTEsImhkaWQiOiIwZTZmM2UxMDVkMDM5MzU1OThkODM2MzE5ODA1MTZhZCIsInVzZXJDb3VudCI6MTB9"/>
  <p:tag name="KSO_WPP_MARK_KEY" val="f8e9f1ec-65e5-4bac-a8ee-e44a9dc2bf6a"/>
  <p:tag name="ISLIDE.GUIDESSETTING" val="{&quot;Id&quot;:&quot;GuidesStyle_Narrow&quot;,&quot;Name&quot;:&quot;较窄&quot;,&quot;Kind&quot;:&quot;System&quot;,&quot;OldGuidesSetting&quot;:{&quot;HeaderHeight&quot;:10.0,&quot;FooterHeight&quot;:5.0,&quot;SideMargin&quot;:2.5,&quot;TopMargin&quot;:0.0,&quot;BottomMargin&quot;:0.0,&quot;IntervalMargin&quot;:1.0}}"/>
  <p:tag name="commondata" val="eyJjb3VudCI6MTIsImhkaWQiOiJjYjdhYTU4NGYyOGFiNDA4NjZkMDMzNTQxMDM3OTJmYSIsInVzZXJDb3VudCI6MX0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自定义 1263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80ADA7"/>
      </a:accent1>
      <a:accent2>
        <a:srgbClr val="F4804D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自定义 136">
      <a:majorFont>
        <a:latin typeface="MiSans Bold"/>
        <a:ea typeface="思源宋体 CN Heavy"/>
        <a:cs typeface=""/>
      </a:majorFont>
      <a:minorFont>
        <a:latin typeface="MiSans Light"/>
        <a:ea typeface="MiSans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MiSans Light"/>
        <a:font script="Hebr" typeface="MiSans Ligh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iSans Light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MiSans Light"/>
        <a:font script="Hebr" typeface="MiSans Ligh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iSans Light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ＭＳ Ｐゴシック"/>
        <a:font script="Hang" typeface="맑은 고딕"/>
        <a:font script="Hans" typeface="MiSans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春意限定</Template>
  <TotalTime>0</TotalTime>
  <Words>212</Words>
  <Application>WPS 演示</Application>
  <PresentationFormat>全屏显示(16:9)</PresentationFormat>
  <Paragraphs>44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32" baseType="lpstr">
      <vt:lpstr>Arial</vt:lpstr>
      <vt:lpstr>宋体</vt:lpstr>
      <vt:lpstr>Wingdings</vt:lpstr>
      <vt:lpstr>MiSans Light</vt:lpstr>
      <vt:lpstr>MiSans Bold</vt:lpstr>
      <vt:lpstr>思源宋体 CN Heavy</vt:lpstr>
      <vt:lpstr>思源黑体 CN Heavy</vt:lpstr>
      <vt:lpstr>黑体</vt:lpstr>
      <vt:lpstr>汉仪旗黑-50S</vt:lpstr>
      <vt:lpstr>思源黑体 CN Normal</vt:lpstr>
      <vt:lpstr>微软雅黑</vt:lpstr>
      <vt:lpstr>Arial Unicode MS</vt:lpstr>
      <vt:lpstr>糯米奶团体</vt:lpstr>
      <vt:lpstr>汉仪雪君体简</vt:lpstr>
      <vt:lpstr>做个努力的小可爱</vt:lpstr>
      <vt:lpstr>方正仿宋_GBK</vt:lpstr>
      <vt:lpstr>Calibri</vt:lpstr>
      <vt:lpstr>Times New Roman</vt:lpstr>
      <vt:lpstr>Brush Script MT</vt:lpstr>
      <vt:lpstr>Calisto MT</vt:lpstr>
      <vt:lpstr>Cambria Math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M12663</dc:creator>
  <cp:lastModifiedBy>潘天鸿</cp:lastModifiedBy>
  <cp:revision>10</cp:revision>
  <dcterms:created xsi:type="dcterms:W3CDTF">2023-03-19T08:06:00Z</dcterms:created>
  <dcterms:modified xsi:type="dcterms:W3CDTF">2023-11-16T03:19:06Z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2052-12.1.0.15933</vt:lpwstr>
  </property>
  <property fmtid="{D5CDD505-2E9C-101B-9397-08002B2CF9AE}" pid="3" name="KSOTemplateUUID">
    <vt:lpwstr>v1.0_mb_yRixPEZQwAYoSmQNIcqlww==</vt:lpwstr>
  </property>
  <property fmtid="{D5CDD505-2E9C-101B-9397-08002B2CF9AE}" pid="4" name="ICV">
    <vt:lpwstr>C540CB591D8C4175B1984207F157E5BC_11</vt:lpwstr>
  </property>
</Properties>
</file>