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66" r:id="rId4"/>
  </p:sldMasterIdLst>
  <p:notesMasterIdLst>
    <p:notesMasterId r:id="rId6"/>
  </p:notesMasterIdLst>
  <p:handoutMasterIdLst>
    <p:handoutMasterId r:id="rId19"/>
  </p:handoutMasterIdLst>
  <p:sldIdLst>
    <p:sldId id="11088045" r:id="rId5"/>
    <p:sldId id="11088047" r:id="rId7"/>
    <p:sldId id="11088072" r:id="rId8"/>
    <p:sldId id="11088064" r:id="rId9"/>
    <p:sldId id="11088065" r:id="rId10"/>
    <p:sldId id="11088066" r:id="rId11"/>
    <p:sldId id="11088067" r:id="rId12"/>
    <p:sldId id="11088068" r:id="rId13"/>
    <p:sldId id="11088073" r:id="rId14"/>
    <p:sldId id="11088074" r:id="rId15"/>
    <p:sldId id="11088069" r:id="rId16"/>
    <p:sldId id="11088070" r:id="rId17"/>
    <p:sldId id="11088071" r:id="rId18"/>
  </p:sldIdLst>
  <p:sldSz cx="12192000" cy="6858000"/>
  <p:notesSz cx="6858000" cy="9144000"/>
  <p:embeddedFontLst>
    <p:embeddedFont>
      <p:font typeface="汉仪中简黑简" panose="00020600040101010101" charset="-122"/>
      <p:regular r:id="rId24"/>
    </p:embeddedFont>
    <p:embeddedFont>
      <p:font typeface="方正粗黑宋简体" panose="02000000000000000000" charset="-122"/>
      <p:regular r:id="rId25"/>
    </p:embeddedFont>
    <p:embeddedFont>
      <p:font typeface="方正公文小标宋" panose="02000500000000000000" charset="-122"/>
      <p:regular r:id="rId26"/>
    </p:embeddedFont>
    <p:embeddedFont>
      <p:font typeface="Calibri" panose="020F0502020204030204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6AB"/>
    <a:srgbClr val="FFB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5" autoAdjust="0"/>
    <p:restoredTop sz="94660"/>
  </p:normalViewPr>
  <p:slideViewPr>
    <p:cSldViewPr snapToGrid="0">
      <p:cViewPr>
        <p:scale>
          <a:sx n="50" d="100"/>
          <a:sy n="50" d="100"/>
        </p:scale>
        <p:origin x="1502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.xml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唐峰设计：https://v.youku.com/v_show/id_XNTg4OTcwMDM3Ng==.html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唐峰设计：https://v.youku.com/v_show/id_XNTg4OTcwMDM3Ng==.html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miz-E1230406-78E41765-3840x19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miz-E1230406-78E41765-3840x19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 userDrawn="1"/>
        </p:nvSpPr>
        <p:spPr>
          <a:xfrm>
            <a:off x="420370" y="360680"/>
            <a:ext cx="11350625" cy="6136640"/>
          </a:xfrm>
          <a:prstGeom prst="roundRect">
            <a:avLst>
              <a:gd name="adj" fmla="val 5049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汉仪中简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23504" y="6721029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节日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http://www.1ppt.com/jieri/</a:t>
            </a:r>
            <a:endParaRPr kumimoji="0" lang="en-US" altLang="zh-CN" sz="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期末颁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 sz="2800"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 sz="2400"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 sz="2000"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 sz="2000"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  <a:lvl2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2pPr>
            <a:lvl3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3pPr>
            <a:lvl4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4pPr>
            <a:lvl5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3"/>
          <p:cNvSpPr/>
          <p:nvPr userDrawn="1"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6" name="14"/>
          <p:cNvSpPr/>
          <p:nvPr userDrawn="1"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390296" y="365572"/>
            <a:ext cx="11411409" cy="6126856"/>
            <a:chOff x="1019234" y="859715"/>
            <a:chExt cx="9768114" cy="5138570"/>
          </a:xfrm>
        </p:grpSpPr>
        <p:sp>
          <p:nvSpPr>
            <p:cNvPr id="8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0" name="文本框 9"/>
          <p:cNvSpPr txBox="1"/>
          <p:nvPr userDrawn="1"/>
        </p:nvSpPr>
        <p:spPr>
          <a:xfrm>
            <a:off x="1214243" y="657306"/>
            <a:ext cx="20425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ln>
                  <a:solidFill>
                    <a:schemeClr val="bg1"/>
                  </a:solidFill>
                </a:ln>
                <a:solidFill>
                  <a:srgbClr val="6EAA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禹卫书法行书简体" pitchFamily="2" charset="-122"/>
                <a:ea typeface="禹卫书法行书简体" pitchFamily="2" charset="-122"/>
              </a:defRPr>
            </a:lvl1pPr>
          </a:lstStyle>
          <a:p>
            <a:pPr algn="dist"/>
            <a:r>
              <a:rPr lang="zh-CN" altLang="en-US" sz="2400" b="1" dirty="0">
                <a:ln w="63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输入标题文字</a:t>
            </a:r>
            <a:endParaRPr lang="zh-CN" altLang="en-US" sz="2400" b="1" dirty="0">
              <a:ln w="63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20738433" flipH="1">
            <a:off x="773445" y="614107"/>
            <a:ext cx="430613" cy="556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3"/>
          <p:cNvSpPr/>
          <p:nvPr userDrawn="1"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9" name="14"/>
          <p:cNvSpPr/>
          <p:nvPr userDrawn="1"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390296" y="365572"/>
            <a:ext cx="11411409" cy="6126856"/>
            <a:chOff x="1019234" y="859715"/>
            <a:chExt cx="9768114" cy="5138570"/>
          </a:xfrm>
        </p:grpSpPr>
        <p:sp>
          <p:nvSpPr>
            <p:cNvPr id="11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sx="102000" sy="102000" algn="ctr" rotWithShape="0">
                <a:prstClr val="black">
                  <a:alpha val="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20738433" flipH="1">
            <a:off x="773445" y="614107"/>
            <a:ext cx="430613" cy="556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4" Type="http://schemas.openxmlformats.org/officeDocument/2006/relationships/image" Target="file:///D:\qq&#25991;&#20214;\712321467\Image\C2C\Image2\%7b75232B38-A165-1FB7-499C-2E1C792CACB5%7d.png" TargetMode="External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E6D2D-7986-4C68-8EE0-E5B51AEB35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15D8A-AD03-4835-9435-16788F04EE4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汉仪中简黑简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汉仪中简黑简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汉仪中简黑简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汉仪中简黑简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汉仪中简黑简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汉仪中简黑简" panose="00020600040101010101" charset="-122"/>
          <a:ea typeface="汉仪中简黑简" panose="00020600040101010101" charset="-122"/>
          <a:cs typeface="汉仪中简黑简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F8ADE611-79EB-42AF-BE76-2B46689716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</a:defRPr>
            </a:lvl1pPr>
          </a:lstStyle>
          <a:p>
            <a:fld id="{20C84D2E-C6E5-432F-BF4B-1F56AA60896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3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90000" pitchFamily="34" charset="-122"/>
          <a:ea typeface="思源黑体" panose="020B050000000009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思源黑体" panose="020B0500000000090000" pitchFamily="34" charset="-122"/>
          <a:ea typeface="思源黑体" panose="020B050000000009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思源黑体" panose="020B0500000000090000" pitchFamily="34" charset="-122"/>
          <a:ea typeface="思源黑体" panose="020B050000000009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思源黑体" panose="020B0500000000090000" pitchFamily="34" charset="-122"/>
          <a:ea typeface="思源黑体" panose="020B050000000009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思源黑体" panose="020B0500000000090000" pitchFamily="34" charset="-122"/>
          <a:ea typeface="思源黑体" panose="020B050000000009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思源黑体" panose="020B0500000000090000" pitchFamily="34" charset="-122"/>
          <a:ea typeface="思源黑体" panose="020B050000000009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2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3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6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7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t="29891" r="3716" b="44630"/>
          <a:stretch>
            <a:fillRect/>
          </a:stretch>
        </p:blipFill>
        <p:spPr>
          <a:xfrm flipH="1">
            <a:off x="1755938" y="1585733"/>
            <a:ext cx="8316202" cy="4053246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423886" y="1403216"/>
            <a:ext cx="7507192" cy="4250242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图形"/>
          <p:cNvSpPr txBox="1"/>
          <p:nvPr/>
        </p:nvSpPr>
        <p:spPr>
          <a:xfrm>
            <a:off x="2856230" y="2089521"/>
            <a:ext cx="77736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9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Arial" panose="020B0604020202090204" pitchFamily="34" charset="0"/>
              </a:rPr>
              <a:t>阅读的力量</a:t>
            </a:r>
            <a:endParaRPr lang="zh-CN" sz="96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Arial" panose="020B0604020202090204" pitchFamily="34" charset="0"/>
            </a:endParaRPr>
          </a:p>
        </p:txBody>
      </p:sp>
      <p:sp>
        <p:nvSpPr>
          <p:cNvPr id="24" name="111"/>
          <p:cNvSpPr/>
          <p:nvPr/>
        </p:nvSpPr>
        <p:spPr>
          <a:xfrm>
            <a:off x="2413519" y="3604687"/>
            <a:ext cx="7364962" cy="45719"/>
          </a:xfrm>
          <a:prstGeom prst="rect">
            <a:avLst/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16225" y="4031615"/>
            <a:ext cx="6673850" cy="504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汉仪旗黑-60S" panose="00020600040101010101" pitchFamily="18" charset="-122"/>
                <a:cs typeface="+mn-ea"/>
                <a:sym typeface="Arial" panose="020B0604020202090204" pitchFamily="34" charset="0"/>
              </a:rPr>
              <a:t>--</a:t>
            </a:r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90204" pitchFamily="34" charset="0"/>
                <a:ea typeface="汉仪旗黑-60S" panose="00020600040101010101" pitchFamily="18" charset="-122"/>
                <a:cs typeface="+mn-ea"/>
                <a:sym typeface="Arial" panose="020B0604020202090204" pitchFamily="34" charset="0"/>
              </a:rPr>
              <a:t>薛家实验小学教师阅读汇报活动</a:t>
            </a:r>
            <a:endParaRPr lang="zh-CN" altLang="en-US" sz="3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90204" pitchFamily="34" charset="0"/>
              <a:ea typeface="汉仪旗黑-60S" panose="00020600040101010101" pitchFamily="18" charset="-122"/>
              <a:cs typeface="+mn-ea"/>
              <a:sym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"/>
          <p:cNvSpPr/>
          <p:nvPr/>
        </p:nvSpPr>
        <p:spPr>
          <a:xfrm>
            <a:off x="557530" y="480695"/>
            <a:ext cx="11076305" cy="5895975"/>
          </a:xfrm>
          <a:prstGeom prst="roundRect">
            <a:avLst>
              <a:gd name="adj" fmla="val 0"/>
            </a:avLst>
          </a:prstGeom>
          <a:solidFill>
            <a:srgbClr val="C20002">
              <a:alpha val="30000"/>
            </a:srgbClr>
          </a:solidFill>
          <a:ln w="38100">
            <a:solidFill>
              <a:srgbClr val="FFD68E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颁奖词"/>
          <p:cNvSpPr/>
          <p:nvPr/>
        </p:nvSpPr>
        <p:spPr>
          <a:xfrm>
            <a:off x="944880" y="2571750"/>
            <a:ext cx="10689590" cy="23348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韩素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顾英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顾丽娜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颜旻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张弟连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姜倩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李文琴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郑玉琴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徐艳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汤婷婷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吴彩芬 </a:t>
            </a:r>
            <a:r>
              <a:rPr 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邹佳雾</a:t>
            </a:r>
            <a:endParaRPr sz="3200" b="1">
              <a:gradFill>
                <a:gsLst>
                  <a:gs pos="0">
                    <a:srgbClr val="FFFAE8"/>
                  </a:gs>
                  <a:gs pos="55000">
                    <a:srgbClr val="FFD68E"/>
                  </a:gs>
                  <a:gs pos="100000">
                    <a:srgbClr val="FFD8A7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grpSp>
        <p:nvGrpSpPr>
          <p:cNvPr id="18" name="奖项名称"/>
          <p:cNvGrpSpPr/>
          <p:nvPr/>
        </p:nvGrpSpPr>
        <p:grpSpPr>
          <a:xfrm>
            <a:off x="818385" y="1223690"/>
            <a:ext cx="3726930" cy="982345"/>
            <a:chOff x="1250020" y="1510871"/>
            <a:chExt cx="3726930" cy="982345"/>
          </a:xfrm>
        </p:grpSpPr>
        <p:sp>
          <p:nvSpPr>
            <p:cNvPr id="17" name="矩形: 圆角 16"/>
            <p:cNvSpPr/>
            <p:nvPr/>
          </p:nvSpPr>
          <p:spPr>
            <a:xfrm>
              <a:off x="1631998" y="1778304"/>
              <a:ext cx="3344952" cy="697380"/>
            </a:xfrm>
            <a:prstGeom prst="roundRect">
              <a:avLst>
                <a:gd name="adj" fmla="val 10622"/>
              </a:avLst>
            </a:prstGeom>
            <a:solidFill>
              <a:srgbClr val="FFD68E"/>
            </a:solidFill>
            <a:ln w="38100">
              <a:solidFill>
                <a:srgbClr val="FFD6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250020" y="1510871"/>
              <a:ext cx="3569335" cy="982345"/>
              <a:chOff x="1263579" y="1420074"/>
              <a:chExt cx="3569335" cy="98234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9635416">
                <a:off x="1263579" y="1420074"/>
                <a:ext cx="965274" cy="535272"/>
              </a:xfrm>
              <a:custGeom>
                <a:avLst/>
                <a:gdLst>
                  <a:gd name="connsiteX0" fmla="*/ 7612 w 1384664"/>
                  <a:gd name="connsiteY0" fmla="*/ 0 h 767836"/>
                  <a:gd name="connsiteX1" fmla="*/ 1377053 w 1384664"/>
                  <a:gd name="connsiteY1" fmla="*/ 0 h 767836"/>
                  <a:gd name="connsiteX2" fmla="*/ 1384664 w 1384664"/>
                  <a:gd name="connsiteY2" fmla="*/ 75504 h 767836"/>
                  <a:gd name="connsiteX3" fmla="*/ 692332 w 1384664"/>
                  <a:gd name="connsiteY3" fmla="*/ 767836 h 767836"/>
                  <a:gd name="connsiteX4" fmla="*/ 0 w 1384664"/>
                  <a:gd name="connsiteY4" fmla="*/ 75504 h 767836"/>
                  <a:gd name="connsiteX5" fmla="*/ 7612 w 1384664"/>
                  <a:gd name="connsiteY5" fmla="*/ 0 h 76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4664" h="767836">
                    <a:moveTo>
                      <a:pt x="7612" y="0"/>
                    </a:moveTo>
                    <a:lnTo>
                      <a:pt x="1377053" y="0"/>
                    </a:lnTo>
                    <a:lnTo>
                      <a:pt x="1384664" y="75504"/>
                    </a:lnTo>
                    <a:cubicBezTo>
                      <a:pt x="1384664" y="457868"/>
                      <a:pt x="1074696" y="767836"/>
                      <a:pt x="692332" y="767836"/>
                    </a:cubicBezTo>
                    <a:cubicBezTo>
                      <a:pt x="309968" y="767836"/>
                      <a:pt x="0" y="457868"/>
                      <a:pt x="0" y="75504"/>
                    </a:cubicBezTo>
                    <a:lnTo>
                      <a:pt x="7612" y="0"/>
                    </a:lnTo>
                    <a:close/>
                  </a:path>
                </a:pathLst>
              </a:custGeom>
              <a:effectLst>
                <a:outerShdw blurRad="76200" dist="50800" dir="5400000" sx="103000" sy="103000" algn="ctr" rotWithShape="0">
                  <a:srgbClr val="000000">
                    <a:alpha val="43137"/>
                  </a:srgbClr>
                </a:outerShdw>
              </a:effectLst>
            </p:spPr>
          </p:pic>
          <p:sp>
            <p:nvSpPr>
              <p:cNvPr id="5" name="矩形 4"/>
              <p:cNvSpPr/>
              <p:nvPr/>
            </p:nvSpPr>
            <p:spPr>
              <a:xfrm>
                <a:off x="1803329" y="1695664"/>
                <a:ext cx="3029585" cy="706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4000">
                    <a:solidFill>
                      <a:srgbClr val="C20002"/>
                    </a:solidFill>
                    <a:cs typeface="+mn-ea"/>
                    <a:sym typeface="+mn-lt"/>
                  </a:rPr>
                  <a:t>优秀班主任</a:t>
                </a:r>
                <a:endParaRPr lang="zh-CN" altLang="en-US" sz="4000">
                  <a:solidFill>
                    <a:srgbClr val="C20002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393247" y="1905872"/>
            <a:ext cx="948182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SEVEN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87320" y="2914015"/>
            <a:ext cx="6623685" cy="14751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荣耀时光</a:t>
            </a:r>
            <a:endParaRPr lang="zh-CN" altLang="en-US" sz="8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sym typeface="Arial" panose="020B0604020202090204" pitchFamily="34" charset="0"/>
            </a:endParaRPr>
          </a:p>
          <a:p>
            <a:pPr algn="ctr"/>
            <a:r>
              <a:rPr lang="zh-CN" altLang="en-US" sz="8000" b="1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月度人物</a:t>
            </a:r>
            <a:endParaRPr lang="zh-CN" altLang="en-US" sz="8000" b="1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88154" y="1278205"/>
            <a:ext cx="353568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板块七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32337" y="1905872"/>
            <a:ext cx="895159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EIGHT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87320" y="2914015"/>
            <a:ext cx="6623685" cy="14751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美好时光</a:t>
            </a:r>
            <a:endParaRPr lang="zh-CN" altLang="en-US" sz="8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sym typeface="Arial" panose="020B0604020202090204" pitchFamily="34" charset="0"/>
            </a:endParaRPr>
          </a:p>
          <a:p>
            <a:pPr algn="ctr"/>
            <a:r>
              <a:rPr lang="zh-CN" altLang="en-US" sz="80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cs typeface="+mn-lt"/>
                <a:sym typeface="Arial" panose="020B0604020202090204" pitchFamily="34" charset="0"/>
              </a:rPr>
              <a:t>温馨时刻</a:t>
            </a:r>
            <a:endParaRPr lang="zh-CN" altLang="en-US" sz="80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88154" y="1278205"/>
            <a:ext cx="353568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板块八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54282" y="1905872"/>
            <a:ext cx="8083550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NINE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87320" y="2914015"/>
            <a:ext cx="6623685" cy="14751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0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赋能成长</a:t>
            </a:r>
            <a:endParaRPr lang="zh-CN" altLang="en-US" sz="80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sym typeface="Arial" panose="020B0604020202090204" pitchFamily="34" charset="0"/>
            </a:endParaRPr>
          </a:p>
          <a:p>
            <a:pPr algn="ctr"/>
            <a:r>
              <a:rPr lang="zh-CN" altLang="en-US" sz="8000" b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cs typeface="+mn-lt"/>
                <a:sym typeface="Arial" panose="020B0604020202090204" pitchFamily="34" charset="0"/>
              </a:rPr>
              <a:t>高位引领</a:t>
            </a:r>
            <a:endParaRPr lang="zh-CN" altLang="en-US" sz="8000" b="1" dirty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88154" y="1278205"/>
            <a:ext cx="353568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板块九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83583" y="1905872"/>
            <a:ext cx="782483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ONE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66670" y="2901950"/>
            <a:ext cx="6962775" cy="226631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7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假期读书总结</a:t>
            </a:r>
            <a:endParaRPr lang="zh-CN" altLang="en-US" sz="7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sym typeface="Arial" panose="020B0604020202090204" pitchFamily="34" charset="0"/>
            </a:endParaRPr>
          </a:p>
          <a:p>
            <a:pPr algn="ctr"/>
            <a:r>
              <a:rPr lang="zh-CN" altLang="en-US" sz="7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及颁奖</a:t>
            </a:r>
            <a:endParaRPr lang="zh-CN" altLang="en-US" sz="7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78019" y="1456640"/>
            <a:ext cx="353949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板块一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&amp;pky380_sjzg_VCG211337651813_sjzg_VCG211337651813&amp;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880" t="27009" r="6546" b="18417"/>
          <a:stretch>
            <a:fillRect/>
          </a:stretch>
        </p:blipFill>
        <p:spPr>
          <a:xfrm>
            <a:off x="607695" y="-139065"/>
            <a:ext cx="10911840" cy="68789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78075" y="1274445"/>
            <a:ext cx="7667625" cy="4512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“书卷多情似故人，晨昏忧乐每相亲，最是墨香能致远，游刃三尺风采秀”，他们是一群教书人，更是一群读书人，厚实的学养，渊博的学识，优雅的谈吐，灵动的教育机智，虔诚的教育情怀，都源于——阅读的力量。</a:t>
            </a:r>
            <a:endParaRPr lang="zh-CN" altLang="en-US" sz="2400" b="1">
              <a:solidFill>
                <a:schemeClr val="tx1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他们是：</a:t>
            </a:r>
            <a:r>
              <a:rPr lang="zh-CN" altLang="en-US" sz="2400" b="1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汉仪中简黑简" panose="00020600040101010101" charset="-122"/>
              </a:rPr>
              <a:t>黄飞、张弟连、刘娟、陈奇、金明煊、</a:t>
            </a:r>
            <a:endParaRPr lang="zh-CN" altLang="en-US" sz="2400" b="1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汉仪中简黑简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汉仪中简黑简" panose="00020600040101010101" charset="-122"/>
              </a:rPr>
              <a:t>翁婷、陶晓洋、利丹、张菊平、陈嘉烨、秦颖、</a:t>
            </a:r>
            <a:endParaRPr lang="zh-CN" altLang="en-US" sz="2400" b="1">
              <a:solidFill>
                <a:srgbClr val="7030A0"/>
              </a:solidFill>
              <a:latin typeface="方正公文小标宋" panose="02000500000000000000" charset="-122"/>
              <a:ea typeface="方正公文小标宋" panose="02000500000000000000" charset="-122"/>
              <a:cs typeface="汉仪中简黑简" panose="000206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7030A0"/>
                </a:solidFill>
                <a:latin typeface="方正公文小标宋" panose="02000500000000000000" charset="-122"/>
                <a:ea typeface="方正公文小标宋" panose="02000500000000000000" charset="-122"/>
                <a:cs typeface="汉仪中简黑简" panose="00020600040101010101" charset="-122"/>
              </a:rPr>
              <a:t>翟金铭、顾静娅、王翔、高云</a:t>
            </a:r>
            <a:endParaRPr lang="zh-CN" altLang="en-US" sz="2400" b="1">
              <a:solidFill>
                <a:schemeClr val="tx1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83583" y="1905872"/>
            <a:ext cx="827098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TWO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52520" y="3091815"/>
            <a:ext cx="5077460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读书交流</a:t>
            </a:r>
            <a:endParaRPr lang="zh-CN" altLang="en-US" sz="8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00244" y="1546175"/>
            <a:ext cx="353949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</a:t>
            </a:r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二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168098" y="1905872"/>
            <a:ext cx="78558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THREE</a:t>
            </a:r>
            <a:endParaRPr lang="en-US" altLang="zh-CN" sz="96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09645" y="3475355"/>
            <a:ext cx="5318125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悦读成长</a:t>
            </a:r>
            <a:endParaRPr lang="zh-CN" altLang="en-US" sz="8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64989" y="1631900"/>
            <a:ext cx="353949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</a:t>
            </a:r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三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732337" y="1905872"/>
            <a:ext cx="872732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FOUR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93770" y="3539490"/>
            <a:ext cx="5153660" cy="14751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88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行动分享</a:t>
            </a:r>
            <a:endParaRPr lang="zh-CN" altLang="en-US" sz="88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64989" y="1675715"/>
            <a:ext cx="353949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</a:t>
            </a:r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四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423852" y="1885552"/>
            <a:ext cx="773493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FIVE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28670" y="2825115"/>
            <a:ext cx="5153660" cy="14751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7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跨学科</a:t>
            </a:r>
            <a:endParaRPr lang="zh-CN" altLang="en-US" sz="7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sym typeface="Arial" panose="020B0604020202090204" pitchFamily="34" charset="0"/>
            </a:endParaRPr>
          </a:p>
          <a:p>
            <a:pPr algn="ctr"/>
            <a:r>
              <a:rPr lang="zh-CN" altLang="en-US" sz="7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sym typeface="Arial" panose="020B0604020202090204" pitchFamily="34" charset="0"/>
              </a:rPr>
              <a:t>主题沙龙</a:t>
            </a:r>
            <a:endParaRPr lang="zh-CN" altLang="en-US" sz="72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64989" y="1445210"/>
            <a:ext cx="353568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板块五</a:t>
            </a:r>
            <a:endParaRPr lang="en-US" altLang="zh-CN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59202" r="37446" b="-1173"/>
          <a:stretch>
            <a:fillRect/>
          </a:stretch>
        </p:blipFill>
        <p:spPr>
          <a:xfrm rot="2513353" flipH="1">
            <a:off x="8068826" y="1666748"/>
            <a:ext cx="3469735" cy="60233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7" t="58029"/>
          <a:stretch>
            <a:fillRect/>
          </a:stretch>
        </p:blipFill>
        <p:spPr>
          <a:xfrm rot="2513353" flipH="1">
            <a:off x="537698" y="85771"/>
            <a:ext cx="1922393" cy="3337220"/>
          </a:xfrm>
          <a:prstGeom prst="rect">
            <a:avLst/>
          </a:prstGeom>
        </p:spPr>
      </p:pic>
      <p:sp>
        <p:nvSpPr>
          <p:cNvPr id="4" name="13"/>
          <p:cNvSpPr/>
          <p:nvPr/>
        </p:nvSpPr>
        <p:spPr>
          <a:xfrm flipH="1">
            <a:off x="2423886" y="0"/>
            <a:ext cx="9768114" cy="4537276"/>
          </a:xfrm>
          <a:prstGeom prst="round1Rect">
            <a:avLst>
              <a:gd name="adj" fmla="val 0"/>
            </a:avLst>
          </a:prstGeom>
          <a:solidFill>
            <a:srgbClr val="FFB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sp>
        <p:nvSpPr>
          <p:cNvPr id="5" name="14"/>
          <p:cNvSpPr/>
          <p:nvPr/>
        </p:nvSpPr>
        <p:spPr>
          <a:xfrm flipV="1">
            <a:off x="0" y="3746500"/>
            <a:ext cx="5715000" cy="3111500"/>
          </a:xfrm>
          <a:prstGeom prst="round1Rect">
            <a:avLst>
              <a:gd name="adj" fmla="val 0"/>
            </a:avLst>
          </a:prstGeom>
          <a:solidFill>
            <a:srgbClr val="74A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字魂59号-创粗黑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535575" y="1094278"/>
            <a:ext cx="9120851" cy="4669444"/>
            <a:chOff x="1019234" y="859715"/>
            <a:chExt cx="9768114" cy="5138570"/>
          </a:xfrm>
        </p:grpSpPr>
        <p:sp>
          <p:nvSpPr>
            <p:cNvPr id="7" name="15"/>
            <p:cNvSpPr/>
            <p:nvPr/>
          </p:nvSpPr>
          <p:spPr>
            <a:xfrm>
              <a:off x="1019234" y="859715"/>
              <a:ext cx="9768114" cy="513857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8" name="17"/>
            <p:cNvSpPr/>
            <p:nvPr/>
          </p:nvSpPr>
          <p:spPr>
            <a:xfrm>
              <a:off x="1184924" y="990600"/>
              <a:ext cx="9381476" cy="4876800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C55A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67123" r="44195" b="-1173"/>
          <a:stretch>
            <a:fillRect/>
          </a:stretch>
        </p:blipFill>
        <p:spPr>
          <a:xfrm rot="16200000" flipH="1">
            <a:off x="10488323" y="4697178"/>
            <a:ext cx="1117059" cy="1949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728652" y="1905872"/>
            <a:ext cx="673544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chemeClr val="bg1">
                    <a:lumMod val="95000"/>
                    <a:alpha val="58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SIX</a:t>
            </a:r>
            <a:endParaRPr lang="en-US" altLang="zh-CN" sz="11500" b="1" dirty="0">
              <a:solidFill>
                <a:schemeClr val="bg1">
                  <a:lumMod val="95000"/>
                  <a:alpha val="58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09395" y="3208655"/>
            <a:ext cx="9121140" cy="19812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6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cs typeface="+mn-lt"/>
                <a:sym typeface="Arial" panose="020B0604020202090204" pitchFamily="34" charset="0"/>
              </a:rPr>
              <a:t>优秀教师、班主任</a:t>
            </a:r>
            <a:endParaRPr lang="zh-CN" altLang="en-US" sz="66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  <a:p>
            <a:pPr algn="ctr"/>
            <a:r>
              <a:rPr lang="zh-CN" altLang="en-US" sz="66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" panose="020B0604020202090204" pitchFamily="34" charset="0"/>
                <a:ea typeface="汉仪旗黑-60S" panose="00020600040101010101" pitchFamily="18" charset="-122"/>
                <a:cs typeface="+mn-lt"/>
                <a:sym typeface="Arial" panose="020B0604020202090204" pitchFamily="34" charset="0"/>
              </a:rPr>
              <a:t>颁奖</a:t>
            </a:r>
            <a:endParaRPr lang="zh-CN" altLang="en-US" sz="6600" b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" panose="020B0604020202090204" pitchFamily="34" charset="0"/>
              <a:ea typeface="汉仪旗黑-60S" panose="00020600040101010101" pitchFamily="18" charset="-122"/>
              <a:cs typeface="+mn-lt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164989" y="1675715"/>
            <a:ext cx="3535680" cy="14452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8800" b="1" dirty="0">
                <a:solidFill>
                  <a:srgbClr val="74A6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lt"/>
              </a:rPr>
              <a:t>板块六</a:t>
            </a:r>
            <a:endParaRPr lang="zh-CN" altLang="en-US" sz="8800" b="1" dirty="0">
              <a:solidFill>
                <a:srgbClr val="74A6A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"/>
          <p:cNvSpPr/>
          <p:nvPr/>
        </p:nvSpPr>
        <p:spPr>
          <a:xfrm>
            <a:off x="557530" y="480695"/>
            <a:ext cx="11076305" cy="5895975"/>
          </a:xfrm>
          <a:prstGeom prst="roundRect">
            <a:avLst>
              <a:gd name="adj" fmla="val 0"/>
            </a:avLst>
          </a:prstGeom>
          <a:solidFill>
            <a:srgbClr val="C20002">
              <a:alpha val="30000"/>
            </a:srgbClr>
          </a:solidFill>
          <a:ln w="38100">
            <a:solidFill>
              <a:srgbClr val="FFD68E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颁奖词"/>
          <p:cNvSpPr/>
          <p:nvPr/>
        </p:nvSpPr>
        <p:spPr>
          <a:xfrm>
            <a:off x="879475" y="1661160"/>
            <a:ext cx="10398125" cy="471614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周静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吴春燕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牛佩佩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丁晓晴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沈彩虹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陈静琪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陈春丽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郭桃琴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徐佩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李雯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蒋婷婷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封霞仙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郑宇琴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陶晓洋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施琦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李羚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郑丽萍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刘伟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王倩倩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洪欢骅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徐曼虹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胡燕媛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陆秋敏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尤文霞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     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储莉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盛蕾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吴银兰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刘疏影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吉菲菲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花叶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</a:t>
            </a:r>
            <a:r>
              <a:rPr lang="en-US" altLang="zh-CN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     </a:t>
            </a:r>
            <a:r>
              <a:rPr lang="zh-CN" altLang="en-US" sz="3200" b="1">
                <a:gradFill>
                  <a:gsLst>
                    <a:gs pos="0">
                      <a:srgbClr val="FFFAE8"/>
                    </a:gs>
                    <a:gs pos="55000">
                      <a:srgbClr val="FFD68E"/>
                    </a:gs>
                    <a:gs pos="100000">
                      <a:srgbClr val="FFD8A7"/>
                    </a:gs>
                  </a:gsLst>
                  <a:lin ang="5400000" scaled="1"/>
                </a:gradFill>
                <a:cs typeface="+mn-ea"/>
                <a:sym typeface="+mn-lt"/>
              </a:rPr>
              <a:t> 包红玲</a:t>
            </a:r>
            <a:endParaRPr lang="zh-CN" altLang="en-US" sz="3200" b="1">
              <a:gradFill>
                <a:gsLst>
                  <a:gs pos="0">
                    <a:srgbClr val="FFFAE8"/>
                  </a:gs>
                  <a:gs pos="55000">
                    <a:srgbClr val="FFD68E"/>
                  </a:gs>
                  <a:gs pos="100000">
                    <a:srgbClr val="FFD8A7"/>
                  </a:gs>
                </a:gsLst>
                <a:lin ang="5400000" scaled="1"/>
              </a:gradFill>
              <a:cs typeface="+mn-ea"/>
              <a:sym typeface="+mn-lt"/>
            </a:endParaRPr>
          </a:p>
        </p:txBody>
      </p:sp>
      <p:grpSp>
        <p:nvGrpSpPr>
          <p:cNvPr id="18" name="奖项名称"/>
          <p:cNvGrpSpPr/>
          <p:nvPr/>
        </p:nvGrpSpPr>
        <p:grpSpPr>
          <a:xfrm>
            <a:off x="818385" y="534715"/>
            <a:ext cx="3726930" cy="982345"/>
            <a:chOff x="1250020" y="1510871"/>
            <a:chExt cx="3726930" cy="982345"/>
          </a:xfrm>
        </p:grpSpPr>
        <p:sp>
          <p:nvSpPr>
            <p:cNvPr id="17" name="矩形: 圆角 16"/>
            <p:cNvSpPr/>
            <p:nvPr/>
          </p:nvSpPr>
          <p:spPr>
            <a:xfrm>
              <a:off x="1631998" y="1778304"/>
              <a:ext cx="3344952" cy="697380"/>
            </a:xfrm>
            <a:prstGeom prst="roundRect">
              <a:avLst>
                <a:gd name="adj" fmla="val 10622"/>
              </a:avLst>
            </a:prstGeom>
            <a:solidFill>
              <a:srgbClr val="FFD68E"/>
            </a:solidFill>
            <a:ln w="38100">
              <a:solidFill>
                <a:srgbClr val="FFD6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250020" y="1510871"/>
              <a:ext cx="3569335" cy="982345"/>
              <a:chOff x="1263579" y="1420074"/>
              <a:chExt cx="3569335" cy="98234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9635416">
                <a:off x="1263579" y="1420074"/>
                <a:ext cx="965274" cy="535272"/>
              </a:xfrm>
              <a:custGeom>
                <a:avLst/>
                <a:gdLst>
                  <a:gd name="connsiteX0" fmla="*/ 7612 w 1384664"/>
                  <a:gd name="connsiteY0" fmla="*/ 0 h 767836"/>
                  <a:gd name="connsiteX1" fmla="*/ 1377053 w 1384664"/>
                  <a:gd name="connsiteY1" fmla="*/ 0 h 767836"/>
                  <a:gd name="connsiteX2" fmla="*/ 1384664 w 1384664"/>
                  <a:gd name="connsiteY2" fmla="*/ 75504 h 767836"/>
                  <a:gd name="connsiteX3" fmla="*/ 692332 w 1384664"/>
                  <a:gd name="connsiteY3" fmla="*/ 767836 h 767836"/>
                  <a:gd name="connsiteX4" fmla="*/ 0 w 1384664"/>
                  <a:gd name="connsiteY4" fmla="*/ 75504 h 767836"/>
                  <a:gd name="connsiteX5" fmla="*/ 7612 w 1384664"/>
                  <a:gd name="connsiteY5" fmla="*/ 0 h 767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4664" h="767836">
                    <a:moveTo>
                      <a:pt x="7612" y="0"/>
                    </a:moveTo>
                    <a:lnTo>
                      <a:pt x="1377053" y="0"/>
                    </a:lnTo>
                    <a:lnTo>
                      <a:pt x="1384664" y="75504"/>
                    </a:lnTo>
                    <a:cubicBezTo>
                      <a:pt x="1384664" y="457868"/>
                      <a:pt x="1074696" y="767836"/>
                      <a:pt x="692332" y="767836"/>
                    </a:cubicBezTo>
                    <a:cubicBezTo>
                      <a:pt x="309968" y="767836"/>
                      <a:pt x="0" y="457868"/>
                      <a:pt x="0" y="75504"/>
                    </a:cubicBezTo>
                    <a:lnTo>
                      <a:pt x="7612" y="0"/>
                    </a:lnTo>
                    <a:close/>
                  </a:path>
                </a:pathLst>
              </a:custGeom>
              <a:effectLst>
                <a:outerShdw blurRad="76200" dist="50800" dir="5400000" sx="103000" sy="103000" algn="ctr" rotWithShape="0">
                  <a:srgbClr val="000000">
                    <a:alpha val="43137"/>
                  </a:srgbClr>
                </a:outerShdw>
              </a:effectLst>
            </p:spPr>
          </p:pic>
          <p:sp>
            <p:nvSpPr>
              <p:cNvPr id="5" name="矩形 4"/>
              <p:cNvSpPr/>
              <p:nvPr/>
            </p:nvSpPr>
            <p:spPr>
              <a:xfrm>
                <a:off x="1803329" y="1695664"/>
                <a:ext cx="3029585" cy="706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zh-CN" altLang="en-US" sz="4000">
                    <a:solidFill>
                      <a:srgbClr val="C20002"/>
                    </a:solidFill>
                    <a:cs typeface="+mn-ea"/>
                    <a:sym typeface="+mn-lt"/>
                  </a:rPr>
                  <a:t>优秀教师</a:t>
                </a:r>
                <a:endParaRPr lang="zh-CN" altLang="en-US" sz="4000">
                  <a:solidFill>
                    <a:srgbClr val="C20002"/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4" grpId="0"/>
    </p:bldLst>
  </p:timing>
</p:sld>
</file>

<file path=ppt/tags/tag1.xml><?xml version="1.0" encoding="utf-8"?>
<p:tagLst xmlns:p="http://schemas.openxmlformats.org/presentationml/2006/main">
  <p:tag name="KSO_WPP_MARK_KEY" val="dbfd2abe-d556-4216-bd79-0b458536415c"/>
  <p:tag name="COMMONDATA" val="eyJoZGlkIjoiNmRjNDk0ODA4MjEzMTVkMDQyMGUxYjYzNDczZWYwZTUifQ=="/>
  <p:tag name="commondata" val="eyJoZGlkIjoiZDYxMzgwNzQ2MmE1NTE4NDNlMDIzYTY5MGI4YjY0ZTAifQ=="/>
</p:tagLst>
</file>

<file path=ppt/theme/theme1.xml><?xml version="1.0" encoding="utf-8"?>
<a:theme xmlns:a="http://schemas.openxmlformats.org/drawingml/2006/main" name="唐峰设计：https://v.youku.com/v_show/id_XNTg4OTcwMDM3Ng==.htm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中简黑简"/>
        <a:ea typeface=""/>
        <a:cs typeface=""/>
        <a:font script="Jpan" typeface="ＭＳ Ｐゴシック"/>
        <a:font script="Hang" typeface="맑은 고딕"/>
        <a:font script="Hans" typeface="汉仪中简黑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中简黑简"/>
        <a:ea typeface=""/>
        <a:cs typeface=""/>
        <a:font script="Jpan" typeface="ＭＳ Ｐゴシック"/>
        <a:font script="Hang" typeface="맑은 고딕"/>
        <a:font script="Hans" typeface="汉仪中简黑简"/>
        <a:font script="Hant" typeface="新細明體"/>
        <a:font script="Arab" typeface="汉仪中简黑简"/>
        <a:font script="Hebr" typeface="汉仪中简黑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中简黑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期末颁奖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nb3mk4q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WPS 文字</Application>
  <PresentationFormat>宽屏</PresentationFormat>
  <Paragraphs>77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字魂59号-创粗黑</vt:lpstr>
      <vt:lpstr>禹卫书法行书简体</vt:lpstr>
      <vt:lpstr>苹方-简</vt:lpstr>
      <vt:lpstr>汉仪旗黑</vt:lpstr>
      <vt:lpstr>汉仪中简黑简</vt:lpstr>
      <vt:lpstr>思源黑体</vt:lpstr>
      <vt:lpstr>汉仪中黑KW</vt:lpstr>
      <vt:lpstr>方正粗黑宋简体</vt:lpstr>
      <vt:lpstr>汉仪旗黑-60S</vt:lpstr>
      <vt:lpstr>方正公文小标宋</vt:lpstr>
      <vt:lpstr>等线</vt:lpstr>
      <vt:lpstr>汉仪中等线KW</vt:lpstr>
      <vt:lpstr>宋体</vt:lpstr>
      <vt:lpstr>Arial Unicode MS</vt:lpstr>
      <vt:lpstr>等线 Light</vt:lpstr>
      <vt:lpstr>汉仪书宋二KW</vt:lpstr>
      <vt:lpstr>Calibri</vt:lpstr>
      <vt:lpstr>微软雅黑</vt:lpstr>
      <vt:lpstr>字魂59号-创粗黑</vt:lpstr>
      <vt:lpstr>汉仪旗黑-60S</vt:lpstr>
      <vt:lpstr>唐峰设计：https://v.youku.com/v_show/id_XNTg4OTcwMDM3Ng==.html</vt:lpstr>
      <vt:lpstr>Office 主题</vt:lpstr>
      <vt:lpstr>期末颁奖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Vanessa</cp:lastModifiedBy>
  <cp:revision>19</cp:revision>
  <dcterms:created xsi:type="dcterms:W3CDTF">2023-10-08T13:14:24Z</dcterms:created>
  <dcterms:modified xsi:type="dcterms:W3CDTF">2023-10-08T13:14:24Z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97B53614A29F49DEA584FAE16DFB1E3E_13</vt:lpwstr>
  </property>
  <property fmtid="{D5CDD505-2E9C-101B-9397-08002B2CF9AE}" pid="3" name="KSOProductBuildVer">
    <vt:lpwstr>2052-6.2.1.8344</vt:lpwstr>
  </property>
</Properties>
</file>