
<file path=[Content_Types].xml><?xml version="1.0" encoding="utf-8"?>
<Types xmlns="http://schemas.openxmlformats.org/package/2006/content-types">
  <Default Extension="jpeg" ContentType="image/jpeg"/>
  <Default Extension="JPG" ContentType="image/.jpg"/>
  <Default Extension="emf" ContentType="image/x-emf"/>
  <Default Extension="png" ContentType="image/png"/>
  <Default Extension="mp3" ContentType="audio/mp3"/>
  <Default Extension="mov" ContentType="video/quicktime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2" r:id="rId4"/>
  </p:sldMasterIdLst>
  <p:notesMasterIdLst>
    <p:notesMasterId r:id="rId24"/>
  </p:notesMasterIdLst>
  <p:sldIdLst>
    <p:sldId id="256" r:id="rId5"/>
    <p:sldId id="257" r:id="rId6"/>
    <p:sldId id="284" r:id="rId7"/>
    <p:sldId id="266" r:id="rId8"/>
    <p:sldId id="269" r:id="rId9"/>
    <p:sldId id="313" r:id="rId10"/>
    <p:sldId id="347" r:id="rId11"/>
    <p:sldId id="311" r:id="rId12"/>
    <p:sldId id="327" r:id="rId13"/>
    <p:sldId id="337" r:id="rId14"/>
    <p:sldId id="299" r:id="rId15"/>
    <p:sldId id="316" r:id="rId16"/>
    <p:sldId id="317" r:id="rId17"/>
    <p:sldId id="326" r:id="rId18"/>
    <p:sldId id="321" r:id="rId19"/>
    <p:sldId id="320" r:id="rId20"/>
    <p:sldId id="315" r:id="rId21"/>
    <p:sldId id="312" r:id="rId22"/>
    <p:sldId id="297" r:id="rId23"/>
  </p:sldIdLst>
  <p:sldSz cx="12192000" cy="6858000"/>
  <p:notesSz cx="6858000" cy="9144000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AEB1"/>
    <a:srgbClr val="B8494F"/>
    <a:srgbClr val="CC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75" autoAdjust="0"/>
    <p:restoredTop sz="94660"/>
  </p:normalViewPr>
  <p:slideViewPr>
    <p:cSldViewPr snapToGrid="0">
      <p:cViewPr varScale="1">
        <p:scale>
          <a:sx n="67" d="100"/>
          <a:sy n="67" d="100"/>
        </p:scale>
        <p:origin x="568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notesMaster" Target="notesMasters/notesMaster1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83C752D-8925-4FFB-9780-57140DE108A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B087B72-A72D-42F6-B195-57783E28C2E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更多精美模板欢迎访问 </a:t>
            </a:r>
            <a:r>
              <a:rPr lang="en-US" altLang="zh-CN" dirty="0"/>
              <a:t>WWW.tukuppt.COM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032D1CA-73D4-4AF3-BA21-B443727B6C2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9FB569-CA5E-4C02-BC45-8514A96BB5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58998B-7588-4561-B88A-69A5BB7696F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9FB569-CA5E-4C02-BC45-8514A96BB5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58998B-7588-4561-B88A-69A5BB7696F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9FB569-CA5E-4C02-BC45-8514A96BB5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58998B-7588-4561-B88A-69A5BB7696F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73EB63-945B-43EF-BC43-DFC72FC76E8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26A0A-8735-4290-A149-A2664330D04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73EB63-945B-43EF-BC43-DFC72FC76E8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26A0A-8735-4290-A149-A2664330D04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73EB63-945B-43EF-BC43-DFC72FC76E8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26A0A-8735-4290-A149-A2664330D04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73EB63-945B-43EF-BC43-DFC72FC76E8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26A0A-8735-4290-A149-A2664330D04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73EB63-945B-43EF-BC43-DFC72FC76E8A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26A0A-8735-4290-A149-A2664330D04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73EB63-945B-43EF-BC43-DFC72FC76E8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26A0A-8735-4290-A149-A2664330D04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73EB63-945B-43EF-BC43-DFC72FC76E8A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26A0A-8735-4290-A149-A2664330D04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73EB63-945B-43EF-BC43-DFC72FC76E8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26A0A-8735-4290-A149-A2664330D04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9FB569-CA5E-4C02-BC45-8514A96BB5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58998B-7588-4561-B88A-69A5BB7696F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73EB63-945B-43EF-BC43-DFC72FC76E8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26A0A-8735-4290-A149-A2664330D04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73EB63-945B-43EF-BC43-DFC72FC76E8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26A0A-8735-4290-A149-A2664330D04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73EB63-945B-43EF-BC43-DFC72FC76E8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26A0A-8735-4290-A149-A2664330D04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9FB569-CA5E-4C02-BC45-8514A96BB5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58998B-7588-4561-B88A-69A5BB7696F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9FB569-CA5E-4C02-BC45-8514A96BB5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58998B-7588-4561-B88A-69A5BB7696F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9FB569-CA5E-4C02-BC45-8514A96BB5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58998B-7588-4561-B88A-69A5BB7696F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9FB569-CA5E-4C02-BC45-8514A96BB5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58998B-7588-4561-B88A-69A5BB7696F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9FB569-CA5E-4C02-BC45-8514A96BB5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58998B-7588-4561-B88A-69A5BB7696F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9FB569-CA5E-4C02-BC45-8514A96BB5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58998B-7588-4561-B88A-69A5BB7696F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9FB569-CA5E-4C02-BC45-8514A96BB5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58998B-7588-4561-B88A-69A5BB7696F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9FB569-CA5E-4C02-BC45-8514A96BB5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58998B-7588-4561-B88A-69A5BB7696F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9FB569-CA5E-4C02-BC45-8514A96BB5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58998B-7588-4561-B88A-69A5BB7696F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9FB569-CA5E-4C02-BC45-8514A96BB5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58998B-7588-4561-B88A-69A5BB7696F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9FB569-CA5E-4C02-BC45-8514A96BB5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58998B-7588-4561-B88A-69A5BB7696F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9FB569-CA5E-4C02-BC45-8514A96BB5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58998B-7588-4561-B88A-69A5BB7696F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9FB569-CA5E-4C02-BC45-8514A96BB5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58998B-7588-4561-B88A-69A5BB7696F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9FB569-CA5E-4C02-BC45-8514A96BB5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58998B-7588-4561-B88A-69A5BB7696F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9FB569-CA5E-4C02-BC45-8514A96BB5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58998B-7588-4561-B88A-69A5BB7696F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9FB569-CA5E-4C02-BC45-8514A96BB5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58998B-7588-4561-B88A-69A5BB7696F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9FB569-CA5E-4C02-BC45-8514A96BB5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58998B-7588-4561-B88A-69A5BB7696F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9FB569-CA5E-4C02-BC45-8514A96BB5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58998B-7588-4561-B88A-69A5BB7696F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1.xml"/><Relationship Id="rId8" Type="http://schemas.openxmlformats.org/officeDocument/2006/relationships/slideLayout" Target="../slideLayouts/slideLayout30.xml"/><Relationship Id="rId7" Type="http://schemas.openxmlformats.org/officeDocument/2006/relationships/slideLayout" Target="../slideLayouts/slideLayout29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4.xml"/><Relationship Id="rId13" Type="http://schemas.openxmlformats.org/officeDocument/2006/relationships/theme" Target="../theme/theme3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2.xml"/><Relationship Id="rId1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9FB569-CA5E-4C02-BC45-8514A96BB5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58998B-7588-4561-B88A-69A5BB7696F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73EB63-945B-43EF-BC43-DFC72FC76E8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126A0A-8735-4290-A149-A2664330D04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9FB569-CA5E-4C02-BC45-8514A96BB5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58998B-7588-4561-B88A-69A5BB7696F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.png"/><Relationship Id="rId3" Type="http://schemas.microsoft.com/office/2007/relationships/media" Target="../media/media1.mp3"/><Relationship Id="rId2" Type="http://schemas.openxmlformats.org/officeDocument/2006/relationships/audio" Target="../media/media1.mp3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.png"/><Relationship Id="rId3" Type="http://schemas.microsoft.com/office/2007/relationships/media" Target="../media/media3.mp3"/><Relationship Id="rId2" Type="http://schemas.openxmlformats.org/officeDocument/2006/relationships/audio" Target="../media/media3.mp3"/><Relationship Id="rId1" Type="http://schemas.openxmlformats.org/officeDocument/2006/relationships/image" Target="../media/image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3.xml"/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3.xml"/><Relationship Id="rId2" Type="http://schemas.openxmlformats.org/officeDocument/2006/relationships/image" Target="../media/image11.jpeg"/><Relationship Id="rId1" Type="http://schemas.openxmlformats.org/officeDocument/2006/relationships/image" Target="../media/image1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jpeg"/><Relationship Id="rId1" Type="http://schemas.openxmlformats.org/officeDocument/2006/relationships/image" Target="../media/image1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3.xml"/><Relationship Id="rId2" Type="http://schemas.openxmlformats.org/officeDocument/2006/relationships/image" Target="../media/image15.jpeg"/><Relationship Id="rId1" Type="http://schemas.openxmlformats.org/officeDocument/2006/relationships/image" Target="../media/image1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3.xml"/><Relationship Id="rId2" Type="http://schemas.openxmlformats.org/officeDocument/2006/relationships/image" Target="../media/image17.jpeg"/><Relationship Id="rId1" Type="http://schemas.openxmlformats.org/officeDocument/2006/relationships/image" Target="../media/image16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3.xml"/><Relationship Id="rId1" Type="http://schemas.openxmlformats.org/officeDocument/2006/relationships/image" Target="../media/image2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23.emf"/><Relationship Id="rId5" Type="http://schemas.openxmlformats.org/officeDocument/2006/relationships/image" Target="../media/image22.emf"/><Relationship Id="rId4" Type="http://schemas.openxmlformats.org/officeDocument/2006/relationships/image" Target="../media/image21.emf"/><Relationship Id="rId3" Type="http://schemas.openxmlformats.org/officeDocument/2006/relationships/image" Target="../media/image20.emf"/><Relationship Id="rId2" Type="http://schemas.openxmlformats.org/officeDocument/2006/relationships/image" Target="../media/image19.emf"/><Relationship Id="rId1" Type="http://schemas.openxmlformats.org/officeDocument/2006/relationships/image" Target="../media/image18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png"/><Relationship Id="rId2" Type="http://schemas.microsoft.com/office/2007/relationships/media" Target="../media/media2.mov"/><Relationship Id="rId1" Type="http://schemas.openxmlformats.org/officeDocument/2006/relationships/video" Target="../media/media2.mov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3.xml"/><Relationship Id="rId1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3.xml"/><Relationship Id="rId1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1041800" y="2040968"/>
            <a:ext cx="11444437" cy="1568450"/>
          </a:xfrm>
          <a:prstGeom prst="rect">
            <a:avLst/>
          </a:prstGeom>
          <a:noFill/>
          <a:effectLst>
            <a:glow rad="152400">
              <a:schemeClr val="accent1">
                <a:alpha val="93000"/>
              </a:schemeClr>
            </a:glow>
            <a:reflection blurRad="127000" stA="45000" endPos="65000" dist="50800" dir="5400000" sy="-100000" algn="bl" rotWithShape="0"/>
            <a:softEdge rad="38100"/>
          </a:effectLst>
          <a:scene3d>
            <a:camera prst="orthographicFront">
              <a:rot lat="0" lon="600000" rev="0"/>
            </a:camera>
            <a:lightRig rig="threePt" dir="t"/>
          </a:scene3d>
        </p:spPr>
        <p:txBody>
          <a:bodyPr wrap="square" lIns="91440" tIns="45720" rIns="91440" bIns="45720" anchor="ctr" anchorCtr="1">
            <a:spAutoFit/>
            <a:scene3d>
              <a:camera prst="orthographicFront">
                <a:rot lat="490652" lon="19175204" rev="21253466"/>
              </a:camera>
              <a:lightRig rig="threePt" dir="t"/>
            </a:scene3d>
          </a:bodyPr>
          <a:lstStyle/>
          <a:p>
            <a:pPr algn="ctr"/>
            <a:r>
              <a:rPr lang="zh-CN" altLang="en-US" sz="96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C000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学习</a:t>
            </a:r>
            <a:r>
              <a:rPr lang="zh-CN" altLang="en-US" sz="96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C000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要用心</a:t>
            </a:r>
            <a:endParaRPr lang="zh-CN" altLang="en-US" sz="9600" b="1" dirty="0">
              <a:ln w="22225">
                <a:solidFill>
                  <a:schemeClr val="accent2"/>
                </a:solidFill>
                <a:prstDash val="solid"/>
              </a:ln>
              <a:solidFill>
                <a:srgbClr val="FFC000"/>
              </a:solidFill>
              <a:effectLst>
                <a:glow rad="139700">
                  <a:schemeClr val="accent4">
                    <a:satMod val="175000"/>
                    <a:alpha val="40000"/>
                  </a:scheme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2" name="太阳花之歌伴奏 (1)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444115" y="2783840"/>
            <a:ext cx="825500" cy="825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7531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93000">
                <p:cTn id="7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679065" y="1876425"/>
            <a:ext cx="6330950" cy="15684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96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C000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颁奖</a:t>
            </a:r>
            <a:r>
              <a:rPr lang="zh-CN" altLang="en-US" sz="96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C000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仪式</a:t>
            </a:r>
            <a:endParaRPr lang="zh-CN" altLang="en-US" sz="9600" b="1" dirty="0">
              <a:ln w="22225">
                <a:solidFill>
                  <a:schemeClr val="accent2"/>
                </a:solidFill>
                <a:prstDash val="solid"/>
              </a:ln>
              <a:solidFill>
                <a:srgbClr val="FFC000"/>
              </a:solidFill>
              <a:effectLst>
                <a:glow rad="139700">
                  <a:schemeClr val="accent4">
                    <a:satMod val="175000"/>
                    <a:alpha val="40000"/>
                  </a:scheme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2" name="颁奖仪式伴奏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539105" y="3768725"/>
            <a:ext cx="825500" cy="825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3247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repeatCount="indefinite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/private/var/folders/v0/365dfpcs6rz0vn8f8vykfk3c0000gn/T/com.kingsoft.wpsoffice.mac/kaimatting/20221025191209/output_aiMatting_20221025191322.pngoutput_aiMatting_20221025191322"/>
          <p:cNvPicPr>
            <a:picLocks noChangeAspect="1"/>
          </p:cNvPicPr>
          <p:nvPr/>
        </p:nvPicPr>
        <p:blipFill>
          <a:blip r:embed="rId1">
            <a:lum bright="30000" contrast="12000"/>
          </a:blip>
          <a:srcRect l="-1659" t="-7316" r="342" b="343"/>
          <a:stretch>
            <a:fillRect/>
          </a:stretch>
        </p:blipFill>
        <p:spPr>
          <a:xfrm>
            <a:off x="6143625" y="2470785"/>
            <a:ext cx="6304915" cy="4709160"/>
          </a:xfrm>
          <a:prstGeom prst="rect">
            <a:avLst/>
          </a:prstGeom>
        </p:spPr>
      </p:pic>
      <p:pic>
        <p:nvPicPr>
          <p:cNvPr id="3" name="图片 2" descr="/private/var/folders/v0/365dfpcs6rz0vn8f8vykfk3c0000gn/T/com.kingsoft.wpsoffice.mac/photoedit2/20221028095155/temp.pngtemp"/>
          <p:cNvPicPr>
            <a:picLocks noChangeAspect="1"/>
          </p:cNvPicPr>
          <p:nvPr/>
        </p:nvPicPr>
        <p:blipFill>
          <a:blip r:embed="rId2">
            <a:lum bright="24000" contrast="24000"/>
          </a:blip>
          <a:stretch>
            <a:fillRect/>
          </a:stretch>
        </p:blipFill>
        <p:spPr>
          <a:xfrm>
            <a:off x="911860" y="1939290"/>
            <a:ext cx="5954395" cy="298005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986280" y="560070"/>
            <a:ext cx="7568565" cy="9220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p>
            <a:pPr algn="ctr"/>
            <a:r>
              <a:rPr lang="zh-CN" altLang="en-US" sz="5400" b="1" cap="none" spc="0" dirty="0">
                <a:ln w="22225">
                  <a:solidFill>
                    <a:srgbClr val="FF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“天使”代表经验</a:t>
            </a:r>
            <a:r>
              <a:rPr lang="zh-CN" altLang="en-US" sz="5400" b="1" cap="none" spc="0" dirty="0">
                <a:ln w="22225">
                  <a:solidFill>
                    <a:srgbClr val="FF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分享</a:t>
            </a:r>
            <a:endParaRPr lang="zh-CN" altLang="en-US" sz="5400" b="1" cap="none" spc="0" dirty="0">
              <a:ln w="22225">
                <a:solidFill>
                  <a:srgbClr val="FF0000"/>
                </a:solidFill>
                <a:prstDash val="solid"/>
              </a:ln>
              <a:solidFill>
                <a:srgbClr val="FFC000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360963" y="438675"/>
            <a:ext cx="964882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学习要专心。目不转睛地看黑板，及时在书本上标注。</a:t>
            </a:r>
            <a:endParaRPr lang="zh-CN" altLang="en-US" sz="3200" b="1" dirty="0">
              <a:ln w="12700">
                <a:noFill/>
                <a:prstDash val="solid"/>
              </a:ln>
              <a:solidFill>
                <a:srgbClr val="FF0000"/>
              </a:solidFill>
              <a:effectLst>
                <a:outerShdw blurRad="50800" dist="50800" dir="5400000" algn="ctr" rotWithShape="0">
                  <a:srgbClr val="FF0000">
                    <a:alpha val="100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zh-CN" altLang="en-US" sz="3200" b="1" dirty="0">
              <a:solidFill>
                <a:srgbClr val="FFC000"/>
              </a:solidFill>
              <a:effectLst>
                <a:outerShdw blurRad="38100" dist="25400" dir="5400000" algn="ctr" rotWithShape="0">
                  <a:srgbClr val="6E747A">
                    <a:alpha val="43000"/>
                    <a:alpha val="43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1" descr="6577463D8E302F265F5A6C76580D25F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831975"/>
            <a:ext cx="5815965" cy="5026025"/>
          </a:xfrm>
          <a:prstGeom prst="rect">
            <a:avLst/>
          </a:prstGeom>
        </p:spPr>
      </p:pic>
      <p:pic>
        <p:nvPicPr>
          <p:cNvPr id="3" name="图片 2" descr="65FEC70B35194B7A6A26FE1A5BE2591C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5965" y="1831975"/>
            <a:ext cx="6376035" cy="5026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2328703" y="685055"/>
            <a:ext cx="964882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学习要细心。每次写完作业都认真</a:t>
            </a:r>
            <a:r>
              <a:rPr lang="zh-CN" altLang="en-US" sz="3200" b="1" dirty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检查。</a:t>
            </a:r>
            <a:endParaRPr lang="zh-CN" altLang="en-US" sz="3200" b="1" dirty="0">
              <a:ln w="12700">
                <a:noFill/>
                <a:prstDash val="solid"/>
              </a:ln>
              <a:solidFill>
                <a:srgbClr val="FF0000"/>
              </a:solidFill>
              <a:effectLst>
                <a:outerShdw blurRad="50800" dist="50800" dir="5400000" algn="ctr" rotWithShape="0">
                  <a:srgbClr val="FF0000">
                    <a:alpha val="100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zh-CN" altLang="en-US" sz="3200" b="1" dirty="0">
              <a:solidFill>
                <a:srgbClr val="FFC000"/>
              </a:solidFill>
              <a:effectLst>
                <a:outerShdw blurRad="38100" dist="25400" dir="5400000" algn="ctr" rotWithShape="0">
                  <a:srgbClr val="6E747A">
                    <a:alpha val="43000"/>
                    <a:alpha val="43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 descr="7EED96FB52113248A5F64C986BB24F2D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16200000">
            <a:off x="537210" y="1619885"/>
            <a:ext cx="4701540" cy="5775325"/>
          </a:xfrm>
          <a:prstGeom prst="rect">
            <a:avLst/>
          </a:prstGeom>
        </p:spPr>
      </p:pic>
      <p:pic>
        <p:nvPicPr>
          <p:cNvPr id="4" name="图片 3" descr="641DE1A7A545B94A4B7B1F41421D34B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75960" y="2157095"/>
            <a:ext cx="6416040" cy="47009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184558" y="686960"/>
            <a:ext cx="9648825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3600" b="1" dirty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学习要有决心。明确方向，说到就要做到。</a:t>
            </a:r>
            <a:endParaRPr lang="zh-CN" altLang="en-US" sz="3600" b="1" dirty="0">
              <a:ln w="12700">
                <a:noFill/>
                <a:prstDash val="solid"/>
              </a:ln>
              <a:solidFill>
                <a:srgbClr val="FF0000"/>
              </a:solidFill>
              <a:effectLst>
                <a:outerShdw blurRad="50800" dist="50800" dir="5400000" algn="ctr" rotWithShape="0">
                  <a:srgbClr val="FF0000">
                    <a:alpha val="100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zh-CN" altLang="en-US" sz="3600" b="1" dirty="0">
              <a:ln w="12700">
                <a:noFill/>
                <a:prstDash val="solid"/>
              </a:ln>
              <a:solidFill>
                <a:srgbClr val="FF0000"/>
              </a:solidFill>
              <a:effectLst>
                <a:outerShdw blurRad="50800" dist="50800" dir="5400000" algn="ctr" rotWithShape="0">
                  <a:srgbClr val="FF0000">
                    <a:alpha val="100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 descr="973135DF5097FFC4056DA1540F98E00E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072640"/>
            <a:ext cx="5813425" cy="4785360"/>
          </a:xfrm>
          <a:prstGeom prst="rect">
            <a:avLst/>
          </a:prstGeom>
        </p:spPr>
      </p:pic>
      <p:pic>
        <p:nvPicPr>
          <p:cNvPr id="4" name="图片 3" descr="AA52C9405E0CD6E0E2DC55B715E494B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3425" y="2072640"/>
            <a:ext cx="6378575" cy="47853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567180" y="123825"/>
            <a:ext cx="9444990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学习要有耐心。</a:t>
            </a:r>
            <a:endParaRPr lang="zh-CN" altLang="en-US" sz="3200" b="1" dirty="0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  <a:alpha val="43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安排好自己的学习任务，一步一步完成，不要</a:t>
            </a:r>
            <a:r>
              <a:rPr lang="zh-CN" altLang="en-US" sz="3200" b="1" dirty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着急。</a:t>
            </a:r>
            <a:endParaRPr lang="zh-CN" altLang="en-US" sz="3200" b="1" dirty="0">
              <a:ln w="12700">
                <a:noFill/>
                <a:prstDash val="solid"/>
              </a:ln>
              <a:solidFill>
                <a:srgbClr val="FF0000"/>
              </a:solidFill>
              <a:effectLst>
                <a:outerShdw blurRad="50800" dist="50800" dir="5400000" algn="ctr" rotWithShape="0">
                  <a:srgbClr val="FF0000">
                    <a:alpha val="100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zh-CN" altLang="en-US" sz="3200" b="1" dirty="0">
              <a:solidFill>
                <a:srgbClr val="FFC000"/>
              </a:solidFill>
              <a:effectLst>
                <a:outerShdw blurRad="38100" dist="25400" dir="5400000" algn="ctr" rotWithShape="0">
                  <a:srgbClr val="6E747A">
                    <a:alpha val="43000"/>
                    <a:alpha val="43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3" descr="17F7DE1563F05615DF95143AA20307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5400000">
            <a:off x="44450" y="1728470"/>
            <a:ext cx="5085080" cy="5173980"/>
          </a:xfrm>
          <a:prstGeom prst="rect">
            <a:avLst/>
          </a:prstGeom>
        </p:spPr>
      </p:pic>
      <p:pic>
        <p:nvPicPr>
          <p:cNvPr id="6" name="图片 5" descr="15E35046B6EFD2678D74F21226411F6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68240" y="1772920"/>
            <a:ext cx="7223760" cy="50857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2980055" y="100330"/>
            <a:ext cx="556768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学习要有好奇心。不懂</a:t>
            </a:r>
            <a:r>
              <a:rPr lang="zh-CN" altLang="en-US" sz="3200" b="1" dirty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就问。</a:t>
            </a:r>
            <a:endParaRPr lang="zh-CN" altLang="en-US" sz="3200" b="1" dirty="0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  <a:alpha val="43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1" descr="336C58756B0391DB220B9E91928176BD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4045" y="1925955"/>
            <a:ext cx="5299710" cy="3975100"/>
          </a:xfrm>
          <a:prstGeom prst="ellipse">
            <a:avLst/>
          </a:prstGeom>
        </p:spPr>
      </p:pic>
      <p:pic>
        <p:nvPicPr>
          <p:cNvPr id="3" name="图片 2" descr="3A0FCB69BA57406C1C9943B6A8588BBF"/>
          <p:cNvPicPr>
            <a:picLocks noChangeAspect="1"/>
          </p:cNvPicPr>
          <p:nvPr/>
        </p:nvPicPr>
        <p:blipFill>
          <a:blip r:embed="rId2"/>
          <a:srcRect l="2587" t="-1056" r="-2587" b="1056"/>
          <a:stretch>
            <a:fillRect/>
          </a:stretch>
        </p:blipFill>
        <p:spPr>
          <a:xfrm>
            <a:off x="6031230" y="1772920"/>
            <a:ext cx="5708650" cy="4281805"/>
          </a:xfrm>
          <a:prstGeom prst="ellipse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699418" y="930165"/>
            <a:ext cx="964882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学习要虚心。不懂就及时向同学与老师</a:t>
            </a:r>
            <a:r>
              <a:rPr lang="zh-CN" altLang="en-US" sz="3200" b="1" dirty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请教。</a:t>
            </a:r>
            <a:endParaRPr lang="zh-CN" altLang="en-US" sz="3200" b="1" dirty="0">
              <a:ln w="12700">
                <a:noFill/>
                <a:prstDash val="solid"/>
              </a:ln>
              <a:solidFill>
                <a:srgbClr val="FF0000"/>
              </a:solidFill>
              <a:effectLst>
                <a:outerShdw blurRad="50800" dist="50800" dir="5400000" algn="ctr" rotWithShape="0">
                  <a:srgbClr val="FF0000">
                    <a:alpha val="100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zh-CN" altLang="en-US" sz="3200" b="1" dirty="0">
              <a:solidFill>
                <a:srgbClr val="FFC000"/>
              </a:solidFill>
              <a:effectLst>
                <a:outerShdw blurRad="38100" dist="25400" dir="5400000" algn="ctr" rotWithShape="0">
                  <a:srgbClr val="6E747A">
                    <a:alpha val="43000"/>
                    <a:alpha val="43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264535" y="1928495"/>
            <a:ext cx="1887220" cy="1337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  <a:r>
              <a:rPr lang="zh-CN" altLang="en-US" sz="5400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细心</a:t>
            </a:r>
            <a:endParaRPr lang="zh-CN" altLang="en-US" sz="5400" b="1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93040" y="1054100"/>
            <a:ext cx="4831715" cy="9220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5400" b="1" cap="none" spc="0" dirty="0">
                <a:ln w="22225">
                  <a:solidFill>
                    <a:srgbClr val="FF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学习</a:t>
            </a:r>
            <a:r>
              <a:rPr lang="zh-CN" altLang="en-US" sz="5400" b="1" cap="none" spc="0" dirty="0">
                <a:ln w="22225">
                  <a:solidFill>
                    <a:srgbClr val="FF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要用心</a:t>
            </a:r>
            <a:endParaRPr lang="zh-CN" altLang="en-US" sz="5400" b="1" cap="none" spc="0" dirty="0">
              <a:ln w="22225">
                <a:solidFill>
                  <a:srgbClr val="FF0000"/>
                </a:solidFill>
                <a:prstDash val="solid"/>
              </a:ln>
              <a:solidFill>
                <a:srgbClr val="FFC000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195695" y="2136775"/>
            <a:ext cx="248920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专心</a:t>
            </a:r>
            <a:endParaRPr lang="zh-CN" altLang="en-US" sz="5400" b="1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629940" y="2936875"/>
            <a:ext cx="280035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好奇心</a:t>
            </a:r>
            <a:endParaRPr lang="zh-CN" altLang="en-US" sz="5400" b="1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651885" y="3527425"/>
            <a:ext cx="2668270" cy="1337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50000"/>
              </a:lnSpc>
              <a:buClrTx/>
              <a:buSzTx/>
              <a:buFontTx/>
            </a:pPr>
            <a:r>
              <a:rPr lang="en-US" altLang="zh-CN" sz="28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r>
              <a:rPr lang="zh-CN" altLang="en-US" sz="5400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5400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虚心</a:t>
            </a:r>
            <a:endParaRPr lang="zh-CN" altLang="en-US" sz="5400" b="1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035040" y="3858895"/>
            <a:ext cx="171196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5400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耐心</a:t>
            </a:r>
            <a:endParaRPr lang="zh-CN" altLang="en-US" sz="5400" b="1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024755" y="4843780"/>
            <a:ext cx="214249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决心</a:t>
            </a:r>
            <a:endParaRPr lang="zh-CN" altLang="en-US" sz="5400" b="1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心形 8"/>
          <p:cNvSpPr/>
          <p:nvPr/>
        </p:nvSpPr>
        <p:spPr>
          <a:xfrm>
            <a:off x="3342640" y="1951990"/>
            <a:ext cx="4690745" cy="4016375"/>
          </a:xfrm>
          <a:prstGeom prst="heart">
            <a:avLst/>
          </a:prstGeom>
          <a:noFill/>
          <a:ln w="38100">
            <a:solidFill>
              <a:srgbClr val="FF0000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330325" y="2322195"/>
            <a:ext cx="8816340" cy="15684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96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C000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“心”动</a:t>
            </a:r>
            <a:r>
              <a:rPr lang="zh-CN" altLang="en-US" sz="96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C000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方案</a:t>
            </a:r>
            <a:endParaRPr lang="zh-CN" altLang="en-US" sz="9600" b="1" dirty="0">
              <a:ln w="22225">
                <a:solidFill>
                  <a:schemeClr val="accent2"/>
                </a:solidFill>
                <a:prstDash val="solid"/>
              </a:ln>
              <a:solidFill>
                <a:srgbClr val="FFC000"/>
              </a:solidFill>
              <a:effectLst>
                <a:glow rad="139700">
                  <a:schemeClr val="accent4">
                    <a:satMod val="175000"/>
                    <a:alpha val="40000"/>
                  </a:scheme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09197" y="2178926"/>
            <a:ext cx="920017" cy="845219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24876" y="2936774"/>
            <a:ext cx="787541" cy="720516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30200" y="3100762"/>
            <a:ext cx="333954" cy="482378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57216" y="1539587"/>
            <a:ext cx="333954" cy="482378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17798" y="1648298"/>
            <a:ext cx="461250" cy="65250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41892" y="2340888"/>
            <a:ext cx="674608" cy="683257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28521" y="1126179"/>
            <a:ext cx="333954" cy="482378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87572" y="2575883"/>
            <a:ext cx="674608" cy="683257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53378" y="2059609"/>
            <a:ext cx="333954" cy="482378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97215" y="1793671"/>
            <a:ext cx="333954" cy="48237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425469" y="696554"/>
            <a:ext cx="3197447" cy="4248576"/>
          </a:xfrm>
          <a:prstGeom prst="rect">
            <a:avLst/>
          </a:prstGeom>
        </p:spPr>
      </p:pic>
      <p:sp>
        <p:nvSpPr>
          <p:cNvPr id="45" name="文本框 44"/>
          <p:cNvSpPr txBox="1"/>
          <p:nvPr/>
        </p:nvSpPr>
        <p:spPr>
          <a:xfrm>
            <a:off x="4743168" y="5350174"/>
            <a:ext cx="319744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55FB4"/>
                </a:solidFill>
                <a:effectLst/>
                <a:uLnTx/>
                <a:uFillTx/>
                <a:latin typeface="方正古隶简体" panose="03000509000000000000" pitchFamily="65" charset="-122"/>
                <a:ea typeface="方正古隶简体" panose="03000509000000000000" pitchFamily="65" charset="-122"/>
                <a:cs typeface="Open Sans Semibold" panose="020B0706030804020204" pitchFamily="34" charset="0"/>
              </a:rPr>
              <a:t>THANK YOU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055FB4"/>
              </a:solidFill>
              <a:effectLst/>
              <a:uLnTx/>
              <a:uFillTx/>
              <a:latin typeface="方正古隶简体" panose="03000509000000000000" pitchFamily="65" charset="-122"/>
              <a:ea typeface="方正古隶简体" panose="03000509000000000000" pitchFamily="65" charset="-122"/>
              <a:cs typeface="Open Sans Semibold" panose="020B0706030804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4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0.00047 C 0.04115 -0.00047 0.02839 -0.00787 0.04779 -0.01227 C 0.07552 -0.02547 0.07852 -0.06343 0.12149 -0.03426 " pathEditMode="relative" rAng="0" ptsTypes="AAA">
                                      <p:cBhvr>
                                        <p:cTn id="45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68" y="-2245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4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95833E-6 -0.00046 C 0.04115 -0.00046 0.03399 -0.04907 0.05118 -0.05116 C 0.07787 -0.06088 0.09649 0.00509 0.11914 0.00301 " pathEditMode="relative" rAng="0" ptsTypes="AAA">
                                      <p:cBhvr>
                                        <p:cTn id="47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51" y="-2431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5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54167E-6 -3.7037E-6 C 0.04101 -3.7037E-6 0.03294 0.07014 0.04817 0.08102 C 0.06315 0.09167 0.07018 0.0838 0.09049 0.06436 C 0.14284 0.08843 0.09935 0.09908 0.13789 0.15486 " pathEditMode="relative" rAng="0" ptsTypes="AAAA">
                                      <p:cBhvr>
                                        <p:cTn id="49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888" y="7731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5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65 -0.00046 C 0.04089 -0.00046 -0.03177 0.03264 -0.0543 0.0382 C -0.08385 0.05926 -0.09427 -0.00625 -0.11432 0.00787 " pathEditMode="relative" rAng="0" ptsTypes="AAA">
                                      <p:cBhvr>
                                        <p:cTn id="51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65" y="2130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5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-1.48148E-6 C 0.04075 -1.48148E-6 0.02213 0.06713 0.03333 0.07292 C 0.0444 0.07894 0.01862 0.04421 0.06641 0.03519 C 0.07708 0.04908 0.07643 0.06574 0.10104 0.08889 " pathEditMode="relative" rAng="0" ptsTypes="AAAA">
                                      <p:cBhvr>
                                        <p:cTn id="53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52" y="4444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5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39 -0.0007 C 0.04114 -0.0007 -0.03685 0.03449 -0.04818 0.04583 C -0.05977 0.05879 -0.01406 0.03935 -0.02214 0.06898 C -0.06302 0.08565 -0.08347 0.05301 -0.08347 0.09722 " pathEditMode="relative" rAng="0" ptsTypes="AAAA">
                                      <p:cBhvr>
                                        <p:cTn id="5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55" y="4884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58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95833E-6 -0.00093 C 0.01329 0.02153 0.03972 -0.22037 -0.01237 -0.2044 C -0.04765 -0.21551 -0.06992 -0.23866 -0.08671 -0.23334 C -0.10364 -0.22824 -0.10377 -0.18727 -0.11302 -0.17315 C -0.12656 -0.15093 -0.18606 -0.12847 -0.17487 -0.21945 " pathEditMode="relative" rAng="0" ptsTypes="AAAAA">
                                      <p:cBhvr>
                                        <p:cTn id="5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891" y="-11597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3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-0.00069 C -6.25E-7 0.04074 -0.04388 -0.01319 -0.06341 -0.00926 C -0.09401 -0.0081 -0.10846 0.0132 -0.13346 0.01644 " pathEditMode="relative" rAng="0" ptsTypes="AAA">
                                      <p:cBhvr>
                                        <p:cTn id="59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680" y="417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3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0.00116 C 5E-6 0.04051 -0.04401 -0.01366 -0.06367 -0.00973 C -0.09427 -0.00857 -0.10495 0.07199 -0.12995 0.07569 " pathEditMode="relative" rAng="0" ptsTypes="AAA">
                                      <p:cBhvr>
                                        <p:cTn id="61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97" y="340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000"/>
                            </p:stCondLst>
                            <p:childTnLst>
                              <p:par>
                                <p:cTn id="6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 tmFilter="0, 0; .2, .5; .8, .5; 1, 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1" dur="250" autoRev="1" fill="hold"/>
                                        <p:tgtEl>
                                          <p:spTgt spid="3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 tmFilter="0, 0; .2, .5; .8, .5; 1, 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4" dur="250" autoRev="1" fill="hold"/>
                                        <p:tgtEl>
                                          <p:spTgt spid="4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7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8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0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1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3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4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6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7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50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9" dur="250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0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500" tmFilter="0, 0; .2, .5; .8, .5; 1, 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2" dur="250" autoRev="1" fill="hold"/>
                                        <p:tgtEl>
                                          <p:spTgt spid="4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3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5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6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500" tmFilter="0, 0; .2, .5; .8, .5; 1, 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8" dur="250" autoRev="1" fill="hold"/>
                                        <p:tgtEl>
                                          <p:spTgt spid="4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0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7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0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1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3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1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9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2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3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1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3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3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7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3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3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4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9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5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5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452562" y="2414200"/>
            <a:ext cx="8824913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sz="40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一分钟内，</a:t>
            </a:r>
            <a:r>
              <a:rPr sz="40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每</a:t>
            </a:r>
            <a:r>
              <a:rPr lang="zh-CN" sz="40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位</a:t>
            </a:r>
            <a:r>
              <a:rPr sz="40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同学</a:t>
            </a:r>
            <a:r>
              <a:rPr lang="zh-CN" sz="40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画一幅</a:t>
            </a:r>
            <a:r>
              <a:rPr lang="zh-CN" sz="40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简单的自画像</a:t>
            </a:r>
            <a:r>
              <a:rPr sz="40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</a:t>
            </a:r>
            <a:r>
              <a:rPr lang="zh-CN" sz="40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同时</a:t>
            </a:r>
            <a:r>
              <a:rPr sz="40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记</a:t>
            </a:r>
            <a:r>
              <a:rPr lang="zh-CN" sz="40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住一串数字。（</a:t>
            </a:r>
            <a:r>
              <a:rPr lang="zh-CN" sz="40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64819247</a:t>
            </a:r>
            <a:r>
              <a:rPr lang="zh-CN" sz="40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</a:t>
            </a:r>
            <a:endParaRPr sz="4000" dirty="0"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sz="4000" dirty="0"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452562" y="1287035"/>
            <a:ext cx="296747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cap="none" spc="0" dirty="0">
                <a:ln w="22225">
                  <a:solidFill>
                    <a:srgbClr val="FF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游戏规则</a:t>
            </a:r>
            <a:endParaRPr lang="zh-CN" altLang="en-US" sz="5400" b="1" cap="none" spc="0" dirty="0">
              <a:ln w="22225">
                <a:solidFill>
                  <a:srgbClr val="FF0000"/>
                </a:solidFill>
                <a:prstDash val="solid"/>
              </a:ln>
              <a:solidFill>
                <a:srgbClr val="FFC000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倒计时1分钟">
            <a:hlinkClick r:id="" action="ppaction://media"/>
          </p:cNvPr>
          <p:cNvPicPr/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12191365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video fullScrn="0">
              <p:cMediaNode>
                <p:cTn id="2" fill="hold" display="1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476365" y="1699895"/>
            <a:ext cx="6762250" cy="15684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96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C000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暖心</a:t>
            </a:r>
            <a:r>
              <a:rPr lang="zh-CN" altLang="en-US" sz="96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C000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故事</a:t>
            </a:r>
            <a:endParaRPr lang="zh-CN" altLang="en-US" sz="9600" b="1" dirty="0">
              <a:ln w="22225">
                <a:solidFill>
                  <a:schemeClr val="accent2"/>
                </a:solidFill>
                <a:prstDash val="solid"/>
              </a:ln>
              <a:solidFill>
                <a:srgbClr val="FFC000"/>
              </a:solidFill>
              <a:effectLst>
                <a:glow rad="139700">
                  <a:schemeClr val="accent4">
                    <a:satMod val="175000"/>
                    <a:alpha val="40000"/>
                  </a:scheme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679065" y="2200275"/>
            <a:ext cx="6330950" cy="15684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96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C000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用“心”</a:t>
            </a:r>
            <a:r>
              <a:rPr lang="zh-CN" altLang="en-US" sz="96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C000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学习</a:t>
            </a:r>
            <a:endParaRPr lang="zh-CN" altLang="en-US" sz="9600" b="1" dirty="0">
              <a:ln w="22225">
                <a:solidFill>
                  <a:schemeClr val="accent2"/>
                </a:solidFill>
                <a:prstDash val="solid"/>
              </a:ln>
              <a:solidFill>
                <a:srgbClr val="FFC000"/>
              </a:solidFill>
              <a:effectLst>
                <a:glow rad="139700">
                  <a:schemeClr val="accent4">
                    <a:satMod val="175000"/>
                    <a:alpha val="40000"/>
                  </a:scheme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IMG_9040"/>
          <p:cNvPicPr>
            <a:picLocks noChangeAspect="1"/>
          </p:cNvPicPr>
          <p:nvPr/>
        </p:nvPicPr>
        <p:blipFill>
          <a:blip r:embed="rId1"/>
          <a:srcRect t="14878" r="4362" b="13161"/>
          <a:stretch>
            <a:fillRect/>
          </a:stretch>
        </p:blipFill>
        <p:spPr>
          <a:xfrm>
            <a:off x="3090545" y="225425"/>
            <a:ext cx="5584825" cy="292798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947703" y="4534425"/>
            <a:ext cx="9648825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en-US" altLang="zh-CN" sz="28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  <a:endParaRPr lang="zh-CN" altLang="en-US" sz="5400" b="1" dirty="0">
              <a:ln w="22225">
                <a:solidFill>
                  <a:srgbClr val="FF0000"/>
                </a:solidFill>
                <a:prstDash val="solid"/>
              </a:ln>
              <a:solidFill>
                <a:srgbClr val="FFC000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394618" y="3406665"/>
            <a:ext cx="9648825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哪些是你已经拥有的,请把心形外框用红笔描出；</a:t>
            </a:r>
            <a:endParaRPr lang="zh-CN" altLang="en-US" sz="3200" b="1" dirty="0">
              <a:ln w="12700">
                <a:noFill/>
                <a:prstDash val="solid"/>
              </a:ln>
              <a:solidFill>
                <a:srgbClr val="FF0000"/>
              </a:solidFill>
              <a:effectLst>
                <a:outerShdw blurRad="50800" dist="50800" dir="5400000" algn="ctr" rotWithShape="0">
                  <a:srgbClr val="FF0000">
                    <a:alpha val="100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哪些是你还不具备的,请把心形外框用蓝笔描出;</a:t>
            </a:r>
            <a:endParaRPr lang="zh-CN" altLang="en-US" sz="3200" b="1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  <a:alpha val="43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FFC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哪些是你能偶尔做到的,请把心形外框用黄笔描出。</a:t>
            </a:r>
            <a:endParaRPr lang="zh-CN" altLang="en-US" sz="3200" b="1" dirty="0">
              <a:solidFill>
                <a:srgbClr val="FFC000"/>
              </a:solidFill>
              <a:effectLst>
                <a:outerShdw blurRad="38100" dist="25400" dir="5400000" algn="ctr" rotWithShape="0">
                  <a:srgbClr val="6E747A">
                    <a:alpha val="43000"/>
                    <a:alpha val="43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264535" y="1928495"/>
            <a:ext cx="3134360" cy="1337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  <a:r>
              <a:rPr lang="zh-CN" altLang="en-US" sz="5400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细心</a:t>
            </a:r>
            <a:endParaRPr lang="zh-CN" altLang="en-US" sz="5400" b="1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93040" y="1054100"/>
            <a:ext cx="4831715" cy="9220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5400" b="1" cap="none" spc="0" dirty="0">
                <a:ln w="22225">
                  <a:solidFill>
                    <a:srgbClr val="FF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学习</a:t>
            </a:r>
            <a:r>
              <a:rPr lang="zh-CN" altLang="en-US" sz="5400" b="1" cap="none" spc="0" dirty="0">
                <a:ln w="22225">
                  <a:solidFill>
                    <a:srgbClr val="FF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要用心</a:t>
            </a:r>
            <a:endParaRPr lang="zh-CN" altLang="en-US" sz="5400" b="1" cap="none" spc="0" dirty="0">
              <a:ln w="22225">
                <a:solidFill>
                  <a:srgbClr val="FF0000"/>
                </a:solidFill>
                <a:prstDash val="solid"/>
              </a:ln>
              <a:solidFill>
                <a:srgbClr val="FFC000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195695" y="2136775"/>
            <a:ext cx="248920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专心</a:t>
            </a:r>
            <a:endParaRPr lang="zh-CN" altLang="en-US" sz="5400" b="1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629940" y="2936875"/>
            <a:ext cx="280035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好奇心</a:t>
            </a:r>
            <a:endParaRPr lang="zh-CN" altLang="en-US" sz="5400" b="1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651885" y="3527425"/>
            <a:ext cx="2668270" cy="1337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50000"/>
              </a:lnSpc>
              <a:buClrTx/>
              <a:buSzTx/>
              <a:buFontTx/>
            </a:pPr>
            <a:r>
              <a:rPr lang="en-US" altLang="zh-CN" sz="28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r>
              <a:rPr lang="zh-CN" altLang="en-US" sz="5400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5400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虚心</a:t>
            </a:r>
            <a:endParaRPr lang="zh-CN" altLang="en-US" sz="5400" b="1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035040" y="3858895"/>
            <a:ext cx="171196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5400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耐心</a:t>
            </a:r>
            <a:endParaRPr lang="zh-CN" altLang="en-US" sz="5400" b="1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024755" y="4843780"/>
            <a:ext cx="214249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决心</a:t>
            </a:r>
            <a:endParaRPr lang="zh-CN" altLang="en-US" sz="5400" b="1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心形 8"/>
          <p:cNvSpPr/>
          <p:nvPr/>
        </p:nvSpPr>
        <p:spPr>
          <a:xfrm>
            <a:off x="3342640" y="1951990"/>
            <a:ext cx="4690745" cy="4016375"/>
          </a:xfrm>
          <a:prstGeom prst="heart">
            <a:avLst/>
          </a:prstGeom>
          <a:noFill/>
          <a:ln w="38100">
            <a:solidFill>
              <a:srgbClr val="FF0000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340485" y="2301875"/>
            <a:ext cx="8876665" cy="15684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96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C000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“心法”</a:t>
            </a:r>
            <a:r>
              <a:rPr lang="zh-CN" altLang="en-US" sz="96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C000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交流</a:t>
            </a:r>
            <a:endParaRPr lang="zh-CN" altLang="en-US" sz="9600" b="1" dirty="0">
              <a:ln w="22225">
                <a:solidFill>
                  <a:schemeClr val="accent2"/>
                </a:solidFill>
                <a:prstDash val="solid"/>
              </a:ln>
              <a:solidFill>
                <a:srgbClr val="FFC000"/>
              </a:solidFill>
              <a:effectLst>
                <a:glow rad="139700">
                  <a:schemeClr val="accent4">
                    <a:satMod val="175000"/>
                    <a:alpha val="40000"/>
                  </a:scheme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/private/var/folders/v0/365dfpcs6rz0vn8f8vykfk3c0000gn/T/com.kingsoft.wpsoffice.mac/photoedit2/20221028095155/temp.pngtemp"/>
          <p:cNvPicPr>
            <a:picLocks noChangeAspect="1"/>
          </p:cNvPicPr>
          <p:nvPr/>
        </p:nvPicPr>
        <p:blipFill>
          <a:blip r:embed="rId1">
            <a:lum bright="24000" contrast="24000"/>
          </a:blip>
          <a:stretch>
            <a:fillRect/>
          </a:stretch>
        </p:blipFill>
        <p:spPr>
          <a:xfrm>
            <a:off x="3356610" y="3519170"/>
            <a:ext cx="5954395" cy="298005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030095" y="1026160"/>
            <a:ext cx="8130540" cy="212280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p>
            <a:pPr algn="ctr"/>
            <a:r>
              <a:rPr lang="zh-CN" altLang="en-US" sz="6600" b="1" cap="none" spc="0" dirty="0">
                <a:ln w="22225">
                  <a:solidFill>
                    <a:srgbClr val="FF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学习之“心”“天使”推荐会</a:t>
            </a:r>
            <a:endParaRPr lang="zh-CN" altLang="en-US" sz="6600" b="1" cap="none" spc="0" dirty="0">
              <a:ln w="22225">
                <a:solidFill>
                  <a:srgbClr val="FF0000"/>
                </a:solidFill>
                <a:prstDash val="solid"/>
              </a:ln>
              <a:solidFill>
                <a:srgbClr val="FFC000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PP_MARK_KEY" val="5812e5a8-3a54-49cd-bee0-7fd3effd9ffd"/>
  <p:tag name="COMMONDATA" val="eyJoZGlkIjoiMzM0ZTViZTRlYTlhMDQ1NTQ4Nzg2NjI0Njg0ZjM5OWQifQ==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www.33ppt.com 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347</Words>
  <Application>WPS 演示</Application>
  <PresentationFormat>宽屏</PresentationFormat>
  <Paragraphs>75</Paragraphs>
  <Slides>19</Slides>
  <Notes>1</Notes>
  <HiddenSlides>0</HiddenSlides>
  <MMClips>4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19</vt:i4>
      </vt:variant>
    </vt:vector>
  </HeadingPairs>
  <TitlesOfParts>
    <vt:vector size="37" baseType="lpstr">
      <vt:lpstr>Arial</vt:lpstr>
      <vt:lpstr>宋体</vt:lpstr>
      <vt:lpstr>Wingdings</vt:lpstr>
      <vt:lpstr>华文楷体</vt:lpstr>
      <vt:lpstr>楷体</vt:lpstr>
      <vt:lpstr>方正古隶简体</vt:lpstr>
      <vt:lpstr>新宋体</vt:lpstr>
      <vt:lpstr>Open Sans Semibold</vt:lpstr>
      <vt:lpstr>Calibri</vt:lpstr>
      <vt:lpstr>微软雅黑</vt:lpstr>
      <vt:lpstr>Arial Unicode MS</vt:lpstr>
      <vt:lpstr>等线 Light</vt:lpstr>
      <vt:lpstr>等线</vt:lpstr>
      <vt:lpstr>Calibri Light</vt:lpstr>
      <vt:lpstr>Segoe Print</vt:lpstr>
      <vt:lpstr>Office 主题​​</vt:lpstr>
      <vt:lpstr>www.33ppt.com 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卓晶</dc:creator>
  <cp:lastModifiedBy>【随★愿】</cp:lastModifiedBy>
  <cp:revision>185</cp:revision>
  <dcterms:created xsi:type="dcterms:W3CDTF">2022-10-28T05:07:00Z</dcterms:created>
  <dcterms:modified xsi:type="dcterms:W3CDTF">2022-11-24T00:27:04Z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50A420ACB3D569E8A0655A6383FBA645</vt:lpwstr>
  </property>
  <property fmtid="{D5CDD505-2E9C-101B-9397-08002B2CF9AE}" pid="3" name="KSOProductBuildVer">
    <vt:lpwstr>2052-11.1.0.12763</vt:lpwstr>
  </property>
</Properties>
</file>