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78" r:id="rId3"/>
    <p:sldId id="297" r:id="rId4"/>
    <p:sldId id="280" r:id="rId5"/>
    <p:sldId id="298" r:id="rId6"/>
    <p:sldId id="306" r:id="rId7"/>
    <p:sldId id="299" r:id="rId8"/>
    <p:sldId id="308" r:id="rId9"/>
    <p:sldId id="300" r:id="rId10"/>
    <p:sldId id="310" r:id="rId11"/>
    <p:sldId id="311" r:id="rId12"/>
    <p:sldId id="312" r:id="rId13"/>
    <p:sldId id="320" r:id="rId14"/>
    <p:sldId id="313" r:id="rId16"/>
    <p:sldId id="325" r:id="rId17"/>
    <p:sldId id="321" r:id="rId18"/>
    <p:sldId id="322" r:id="rId19"/>
    <p:sldId id="323" r:id="rId20"/>
    <p:sldId id="324" r:id="rId21"/>
    <p:sldId id="326" r:id="rId22"/>
    <p:sldId id="314" r:id="rId23"/>
    <p:sldId id="315" r:id="rId24"/>
    <p:sldId id="316" r:id="rId25"/>
    <p:sldId id="301" r:id="rId26"/>
    <p:sldId id="292" r:id="rId27"/>
  </p:sldIdLst>
  <p:sldSz cx="12192000" cy="6858000"/>
  <p:notesSz cx="6858000" cy="9144000"/>
  <p:embeddedFontLst>
    <p:embeddedFont>
      <p:font typeface="楷体" panose="02010609060101010101" charset="-122"/>
      <p:regular r:id="rId32"/>
    </p:embeddedFont>
    <p:embeddedFont>
      <p:font typeface="隶书" panose="02010509060101010101" charset="-122"/>
      <p:regular r:id="rId33"/>
    </p:embeddedFont>
    <p:embeddedFont>
      <p:font typeface="微软雅黑" panose="020B0503020204020204" charset="-122"/>
      <p:regular r:id="rId34"/>
    </p:embeddedFont>
    <p:embeddedFont>
      <p:font typeface="Calibri" panose="020F0502020204030204" charset="0"/>
      <p:regular r:id="rId35"/>
      <p:bold r:id="rId36"/>
      <p:italic r:id="rId37"/>
      <p:boldItalic r:id="rId38"/>
    </p:embeddedFont>
    <p:embeddedFont>
      <p:font typeface="华文隶书" panose="02010800040101010101" charset="-122"/>
      <p:regular r:id="rId39"/>
    </p:embeddedFont>
    <p:embeddedFont>
      <p:font typeface="华文新魏" panose="02010800040101010101" charset="-122"/>
      <p:regular r:id="rId40"/>
    </p:embeddedFont>
  </p:embeddedFontLst>
  <p:custDataLst>
    <p:tags r:id="rId4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全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793F"/>
    <a:srgbClr val="F7CA82"/>
    <a:srgbClr val="F0DDC0"/>
    <a:srgbClr val="C77054"/>
    <a:srgbClr val="4A302B"/>
    <a:srgbClr val="FFF4F2"/>
    <a:srgbClr val="3F5264"/>
    <a:srgbClr val="2F5597"/>
    <a:srgbClr val="FAFBFE"/>
    <a:srgbClr val="99B2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A9E6038-D4B9-49A0-A123-A8C29825C4A2}" styleName="{7fa9662f-551d-47aa-833c-e8f19beed989}">
    <a:wholeTbl>
      <a:tcTxStyle>
        <a:fontRef idx="none">
          <a:prstClr val="black"/>
        </a:fontRef>
      </a:tcTxStyle>
      <a:tcStyle>
        <a:tcBdr>
          <a:top>
            <a:ln w="28575" cmpd="sng">
              <a:solidFill>
                <a:srgbClr val="7BBFEA"/>
              </a:solidFill>
            </a:ln>
          </a:top>
          <a:bottom>
            <a:ln w="28575" cmpd="sng">
              <a:solidFill>
                <a:srgbClr val="7BBFEA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7BBFEA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firstRow>
  </a:tblStyle>
  <a:tblStyle styleId="{F8B58294-7C98-454F-8B8E-5373267BDF32}" styleName="{385b2ea8-0d66-414d-9127-dde3b277f022}">
    <a:wholeTbl>
      <a:tcTxStyle>
        <a:fontRef idx="none">
          <a:prstClr val="black"/>
        </a:fontRef>
      </a:tcTxStyle>
      <a:tcStyle>
        <a:tcBdr>
          <a:top>
            <a:ln w="76200" cmpd="sng">
              <a:solidFill>
                <a:srgbClr val="53CED5"/>
              </a:solidFill>
            </a:ln>
          </a:top>
          <a:bottom>
            <a:ln w="76200" cmpd="sng">
              <a:solidFill>
                <a:srgbClr val="53CED5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DEF6F7"/>
          </a:solidFill>
        </a:fill>
      </a:tcStyle>
    </a:band1H>
    <a:firstRow>
      <a:tcTxStyle>
        <a:fontRef idx="none">
          <a:prstClr val="black"/>
        </a:fontRef>
      </a:tcTxStyle>
      <a:tcStyle>
        <a:tcBdr/>
        <a:fill>
          <a:solidFill>
            <a:srgbClr val="53CED5"/>
          </a:solidFill>
        </a:fill>
      </a:tcStyle>
    </a:firstRow>
  </a:tblStyle>
  <a:tblStyle styleId="{DA7717D3-5C5C-4A3E-888D-09C2BA5A4598}" styleName="{5e54ee44-2122-4b89-9784-b75a85ec0aa5}">
    <a:wholeTbl>
      <a:tcTxStyle>
        <a:fontRef idx="none">
          <a:prstClr val="black"/>
        </a:fontRef>
      </a:tcTxStyle>
      <a:tcStyle>
        <a:tcBdr>
          <a:top>
            <a:ln w="38100" cmpd="sng">
              <a:solidFill>
                <a:srgbClr val="B58453"/>
              </a:solidFill>
            </a:ln>
          </a:top>
          <a:bottom>
            <a:ln w="38100" cmpd="sng">
              <a:solidFill>
                <a:srgbClr val="B58453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1CDB9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2H>
    <a:firstRow>
      <a:tcTxStyle>
        <a:fontRef idx="none">
          <a:prstClr val="black"/>
        </a:fontRef>
      </a:tcTxStyle>
      <a:tcStyle>
        <a:tcBdr>
          <a:top>
            <a:ln w="38100" cmpd="sng">
              <a:solidFill>
                <a:srgbClr val="B58453"/>
              </a:solidFill>
            </a:ln>
          </a:top>
          <a:bottom>
            <a:ln w="38100" cmpd="sng">
              <a:solidFill>
                <a:srgbClr val="B58453"/>
              </a:solidFill>
            </a:ln>
          </a:bottom>
        </a:tcBdr>
        <a:fill>
          <a:solidFill>
            <a:srgbClr val="FFFFFF"/>
          </a:solidFill>
        </a:fill>
      </a:tcStyle>
    </a:firstRow>
  </a:tblStyle>
  <a:tblStyle styleId="{D83EB6AC-908B-4EA6-A1C8-BD0B4D992EDA}" styleName="{a47dd2c4-a8a9-4cb3-920c-c5ea52cb1fa5}">
    <a:wholeTbl>
      <a:tcTxStyle>
        <a:fontRef idx="none">
          <a:prstClr val="black"/>
        </a:fontRef>
      </a:tcTxStyle>
      <a:tcStyle>
        <a:tcBdr>
          <a:top>
            <a:ln w="6350" cmpd="sng">
              <a:solidFill>
                <a:srgbClr val="94CE98"/>
              </a:solidFill>
            </a:ln>
          </a:top>
          <a:bottom>
            <a:ln w="6350" cmpd="sng">
              <a:solidFill>
                <a:srgbClr val="94CE98"/>
              </a:solidFill>
            </a:ln>
          </a:bottom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E7F4E8"/>
          </a:solidFill>
        </a:fill>
      </a:tcStyle>
    </a:band1H>
    <a:lastRow>
      <a:tcTxStyle>
        <a:fontRef idx="none">
          <a:prstClr val="black"/>
        </a:fontRef>
      </a:tcTxStyle>
      <a:tcStyle>
        <a:tcBdr>
          <a:bottom>
            <a:ln w="6350" cmpd="sng">
              <a:solidFill>
                <a:srgbClr val="94CE98"/>
              </a:solidFill>
            </a:ln>
          </a:bottom>
        </a:tcBdr>
        <a:fill>
          <a:solidFill>
            <a:srgbClr val="E7F4E8"/>
          </a:solidFill>
        </a:fill>
      </a:tcStyle>
    </a:lastRow>
    <a:firstRow>
      <a:tcTxStyle>
        <a:fontRef idx="none">
          <a:prstClr val="black"/>
        </a:fontRef>
      </a:tcTxStyle>
      <a:tcStyle>
        <a:tcBdr>
          <a:top>
            <a:ln w="6350" cmpd="sng">
              <a:solidFill>
                <a:srgbClr val="94CE98"/>
              </a:solidFill>
            </a:ln>
          </a:top>
          <a:bottom>
            <a:ln w="6350" cmpd="sng">
              <a:solidFill>
                <a:srgbClr val="94CE98"/>
              </a:solidFill>
            </a:ln>
          </a:bottom>
        </a:tcBdr>
        <a:fill>
          <a:solidFill>
            <a:srgbClr val="FFFFFF"/>
          </a:solidFill>
        </a:fill>
      </a:tcStyle>
    </a:firstRow>
  </a:tblStyle>
  <a:tblStyle styleId="{8A66BB80-9744-4B8F-8381-E690ED832DD5}" styleName="{8a66bb80-9744-4b8f-8381-e690ed832dd5}">
    <a:wholeTbl>
      <a:tcTxStyle>
        <a:fontRef idx="none">
          <a:prstClr val="black"/>
        </a:fontRef>
      </a:tcTxStyle>
      <a:tcStyle>
        <a:tcBdr>
          <a:left>
            <a:ln w="12700" cmpd="sng">
              <a:solidFill>
                <a:srgbClr val="F5D4D0"/>
              </a:solidFill>
            </a:ln>
          </a:left>
          <a:right>
            <a:ln w="12700" cmpd="sng">
              <a:solidFill>
                <a:srgbClr val="F5D4D0"/>
              </a:solidFill>
            </a:ln>
          </a:right>
          <a:top>
            <a:ln w="12700" cmpd="sng">
              <a:solidFill>
                <a:srgbClr val="F5D4D0"/>
              </a:solidFill>
            </a:ln>
          </a:top>
          <a:bottom>
            <a:ln w="12700" cmpd="sng">
              <a:solidFill>
                <a:srgbClr val="F5D4D0"/>
              </a:solidFill>
            </a:ln>
          </a:bottom>
          <a:insideH>
            <a:ln w="12700" cmpd="sng">
              <a:solidFill>
                <a:srgbClr val="F5D4D0"/>
              </a:solidFill>
            </a:ln>
          </a:insideH>
          <a:insideV>
            <a:ln w="12700" cmpd="sng">
              <a:solidFill>
                <a:srgbClr val="F5D4D0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rgbClr val="FFFFFF"/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rgbClr val="F9E6E4"/>
          </a:solidFill>
        </a:fill>
      </a:tcStyle>
    </a:band2H>
    <a:firstRow>
      <a:tcTxStyle>
        <a:fontRef idx="none">
          <a:prstClr val="black"/>
        </a:fontRef>
      </a:tcTxStyle>
      <a:tcStyle>
        <a:tcBdr/>
        <a:fill>
          <a:solidFill>
            <a:srgbClr val="F5D4D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 snapToGrid="0">
      <p:cViewPr>
        <p:scale>
          <a:sx n="100" d="100"/>
          <a:sy n="100" d="100"/>
        </p:scale>
        <p:origin x="1916" y="1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60.xml"/><Relationship Id="rId40" Type="http://schemas.openxmlformats.org/officeDocument/2006/relationships/font" Target="fonts/font9.fntdata"/><Relationship Id="rId4" Type="http://schemas.openxmlformats.org/officeDocument/2006/relationships/slide" Target="slides/slide2.xml"/><Relationship Id="rId39" Type="http://schemas.openxmlformats.org/officeDocument/2006/relationships/font" Target="fonts/font8.fntdata"/><Relationship Id="rId38" Type="http://schemas.openxmlformats.org/officeDocument/2006/relationships/font" Target="fonts/font7.fntdata"/><Relationship Id="rId37" Type="http://schemas.openxmlformats.org/officeDocument/2006/relationships/font" Target="fonts/font6.fntdata"/><Relationship Id="rId36" Type="http://schemas.openxmlformats.org/officeDocument/2006/relationships/font" Target="fonts/font5.fntdata"/><Relationship Id="rId35" Type="http://schemas.openxmlformats.org/officeDocument/2006/relationships/font" Target="fonts/font4.fntdata"/><Relationship Id="rId34" Type="http://schemas.openxmlformats.org/officeDocument/2006/relationships/font" Target="fonts/font3.fntdata"/><Relationship Id="rId33" Type="http://schemas.openxmlformats.org/officeDocument/2006/relationships/font" Target="fonts/font2.fntdata"/><Relationship Id="rId32" Type="http://schemas.openxmlformats.org/officeDocument/2006/relationships/font" Target="fonts/font1.fntdata"/><Relationship Id="rId31" Type="http://schemas.openxmlformats.org/officeDocument/2006/relationships/commentAuthors" Target="commentAuthors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85D51-3D05-4571-A283-B4A35CD20CD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B187E-2E7E-4C60-849C-ECEFA0A1AE2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4" Type="http://schemas.openxmlformats.org/officeDocument/2006/relationships/notesSlide" Target="../notesSlides/notesSlide1.xml"/><Relationship Id="rId13" Type="http://schemas.openxmlformats.org/officeDocument/2006/relationships/slideLayout" Target="../slideLayouts/slideLayout2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tags" Target="../tags/tag16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0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9" Type="http://schemas.openxmlformats.org/officeDocument/2006/relationships/tags" Target="../tags/tag46.xml"/><Relationship Id="rId18" Type="http://schemas.openxmlformats.org/officeDocument/2006/relationships/tags" Target="../tags/tag45.xml"/><Relationship Id="rId17" Type="http://schemas.openxmlformats.org/officeDocument/2006/relationships/tags" Target="../tags/tag44.xml"/><Relationship Id="rId16" Type="http://schemas.openxmlformats.org/officeDocument/2006/relationships/tags" Target="../tags/tag43.xml"/><Relationship Id="rId15" Type="http://schemas.openxmlformats.org/officeDocument/2006/relationships/tags" Target="../tags/tag42.xml"/><Relationship Id="rId14" Type="http://schemas.openxmlformats.org/officeDocument/2006/relationships/tags" Target="../tags/tag41.xml"/><Relationship Id="rId13" Type="http://schemas.openxmlformats.org/officeDocument/2006/relationships/tags" Target="../tags/tag40.xml"/><Relationship Id="rId12" Type="http://schemas.openxmlformats.org/officeDocument/2006/relationships/tags" Target="../tags/tag39.xml"/><Relationship Id="rId11" Type="http://schemas.openxmlformats.org/officeDocument/2006/relationships/tags" Target="../tags/tag38.xml"/><Relationship Id="rId10" Type="http://schemas.openxmlformats.org/officeDocument/2006/relationships/tags" Target="../tags/tag37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58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slideLayout" Target="../slideLayouts/slideLayout1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59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tags" Target="../tags/tag15.xml"/><Relationship Id="rId7" Type="http://schemas.openxmlformats.org/officeDocument/2006/relationships/tags" Target="../tags/tag14.xml"/><Relationship Id="rId6" Type="http://schemas.openxmlformats.org/officeDocument/2006/relationships/tags" Target="../tags/tag13.xml"/><Relationship Id="rId5" Type="http://schemas.openxmlformats.org/officeDocument/2006/relationships/tags" Target="../tags/tag12.xml"/><Relationship Id="rId4" Type="http://schemas.openxmlformats.org/officeDocument/2006/relationships/tags" Target="../tags/tag1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9937328" y="1"/>
            <a:ext cx="2254671" cy="2107627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4246830"/>
            <a:ext cx="2387593" cy="26111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466976" y="2140585"/>
            <a:ext cx="9554290" cy="4491751"/>
            <a:chOff x="2432051" y="2190750"/>
            <a:chExt cx="9554290" cy="44917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190750"/>
              <a:ext cx="1079162" cy="42354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432051" y="5702300"/>
              <a:ext cx="9410700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4"/>
            <a:ext cx="9890840" cy="4130077"/>
            <a:chOff x="2095501" y="2552425"/>
            <a:chExt cx="9890840" cy="4130077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552425"/>
              <a:ext cx="1079162" cy="3873776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095501" y="5702301"/>
              <a:ext cx="9747251" cy="980201"/>
            </a:xfrm>
            <a:prstGeom prst="rect">
              <a:avLst/>
            </a:prstGeom>
          </p:spPr>
        </p:pic>
      </p:grpSp>
      <p:grpSp>
        <p:nvGrpSpPr>
          <p:cNvPr id="5" name="组合 4"/>
          <p:cNvGrpSpPr/>
          <p:nvPr/>
        </p:nvGrpSpPr>
        <p:grpSpPr>
          <a:xfrm>
            <a:off x="4938395" y="5264785"/>
            <a:ext cx="2644140" cy="546100"/>
            <a:chOff x="7777" y="7974"/>
            <a:chExt cx="4164" cy="860"/>
          </a:xfrm>
        </p:grpSpPr>
        <p:sp>
          <p:nvSpPr>
            <p:cNvPr id="24" name="矩形: 圆角 23"/>
            <p:cNvSpPr/>
            <p:nvPr/>
          </p:nvSpPr>
          <p:spPr>
            <a:xfrm>
              <a:off x="7777" y="7974"/>
              <a:ext cx="4165" cy="860"/>
            </a:xfrm>
            <a:prstGeom prst="roundRect">
              <a:avLst>
                <a:gd name="adj" fmla="val 0"/>
              </a:avLst>
            </a:prstGeom>
            <a:gradFill>
              <a:gsLst>
                <a:gs pos="0">
                  <a:srgbClr val="F7CA82"/>
                </a:gs>
                <a:gs pos="100000">
                  <a:srgbClr val="A6793F"/>
                </a:gs>
              </a:gsLst>
              <a:lin ang="2700000" scaled="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>
                <a:cs typeface="+mn-ea"/>
                <a:sym typeface="+mn-lt"/>
              </a:endParaRPr>
            </a:p>
          </p:txBody>
        </p:sp>
        <p:sp>
          <p:nvSpPr>
            <p:cNvPr id="25" name="文本框 24"/>
            <p:cNvSpPr txBox="1"/>
            <p:nvPr/>
          </p:nvSpPr>
          <p:spPr>
            <a:xfrm>
              <a:off x="7953" y="8065"/>
              <a:ext cx="3812" cy="725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2400" dirty="0">
                  <a:solidFill>
                    <a:schemeClr val="tx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汇报人：袁明明</a:t>
              </a:r>
              <a:endParaRPr lang="zh-CN" altLang="en-US" sz="24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" name="文本框 1"/>
          <p:cNvSpPr txBox="1"/>
          <p:nvPr/>
        </p:nvSpPr>
        <p:spPr>
          <a:xfrm>
            <a:off x="2532380" y="1484630"/>
            <a:ext cx="1042162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项目引领绽精彩</a:t>
            </a:r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endParaRPr lang="zh-CN" altLang="en-US" sz="600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  <a:p>
            <a:r>
              <a:rPr lang="zh-CN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r>
              <a:rPr lang="en-US" altLang="zh-CN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       </a:t>
            </a:r>
            <a:r>
              <a:rPr lang="zh-CN" altLang="en-US" sz="600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学生立场站中央</a:t>
            </a:r>
            <a:r>
              <a:rPr lang="zh-CN" altLang="en-US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隶书" panose="02010800040101010101" charset="-122"/>
                <a:ea typeface="华文隶书" panose="02010800040101010101" charset="-122"/>
                <a:cs typeface="华文隶书" panose="02010800040101010101" charset="-122"/>
              </a:rPr>
              <a:t> </a:t>
            </a:r>
            <a:endParaRPr lang="zh-CN" altLang="en-US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隶书" panose="02010800040101010101" charset="-122"/>
              <a:ea typeface="华文隶书" panose="02010800040101010101" charset="-122"/>
              <a:cs typeface="华文隶书" panose="02010800040101010101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867535" y="1174750"/>
            <a:ext cx="9077325" cy="3462655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2042160" y="1321435"/>
            <a:ext cx="8736965" cy="3159125"/>
          </a:xfrm>
          <a:prstGeom prst="rect">
            <a:avLst/>
          </a:prstGeom>
          <a:noFill/>
          <a:ln w="28575">
            <a:solidFill>
              <a:schemeClr val="accent4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431800" y="533400"/>
            <a:ext cx="85236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1">
                <a:latin typeface="隶书" panose="02010509060101010101" charset="-122"/>
                <a:ea typeface="隶书" panose="02010509060101010101" charset="-122"/>
              </a:rPr>
              <a:t>（一）三线并举，管理育人</a:t>
            </a:r>
            <a:endParaRPr lang="zh-CN" altLang="en-US" sz="44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1706245"/>
            <a:ext cx="1196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607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3、打造全员、全方位、全过程育人模式，助力学生成长</a:t>
            </a:r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5555" y="2169160"/>
            <a:ext cx="10553065" cy="41643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（1）立体式育人阵地</a:t>
            </a:r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班级</a:t>
            </a:r>
            <a:r>
              <a:rPr 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“小水滴之家”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校级：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升旗仪式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：主题多样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夕会点评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：“妍蒙主播”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+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“小陆姐姐知心话”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善真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电视台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：一班一品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431800" y="533400"/>
            <a:ext cx="85236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1">
                <a:latin typeface="隶书" panose="02010509060101010101" charset="-122"/>
                <a:ea typeface="隶书" panose="02010509060101010101" charset="-122"/>
              </a:rPr>
              <a:t>（一）三线并举，管理育人</a:t>
            </a:r>
            <a:endParaRPr lang="zh-CN" altLang="en-US" sz="44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1706245"/>
            <a:ext cx="1196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607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3、打造全员、全方位、全过程育人模式，助力学生成长</a:t>
            </a:r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5555" y="2169160"/>
            <a:ext cx="10553065" cy="4688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no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（2）“红领巾议事行动”</a:t>
            </a:r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班级“善真贤言汇”</a:t>
            </a:r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年级“议事听证会”</a:t>
            </a:r>
            <a:endParaRPr 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校级善真少年“峰会”</a:t>
            </a:r>
            <a:endParaRPr 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sz="28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（3）红领巾1小时计划</a:t>
            </a:r>
            <a:endParaRPr lang="en-US"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sz="28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直接连接符 70"/>
          <p:cNvCxnSpPr/>
          <p:nvPr>
            <p:custDataLst>
              <p:tags r:id="rId1"/>
            </p:custDataLst>
          </p:nvPr>
        </p:nvCxnSpPr>
        <p:spPr>
          <a:xfrm>
            <a:off x="7030887" y="1559560"/>
            <a:ext cx="0" cy="408495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>
            <p:custDataLst>
              <p:tags r:id="rId2"/>
            </p:custDataLst>
          </p:nvPr>
        </p:nvSpPr>
        <p:spPr>
          <a:xfrm>
            <a:off x="994445" y="1631345"/>
            <a:ext cx="2928620" cy="342900"/>
          </a:xfrm>
          <a:prstGeom prst="rect">
            <a:avLst/>
          </a:prstGeom>
          <a:noFill/>
        </p:spPr>
        <p:txBody>
          <a:bodyPr wrap="square" tIns="0" bIns="0" rtlCol="0">
            <a:norm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善真荐言汇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5" name="椭圆 14"/>
          <p:cNvSpPr/>
          <p:nvPr>
            <p:custDataLst>
              <p:tags r:id="rId3"/>
            </p:custDataLst>
          </p:nvPr>
        </p:nvSpPr>
        <p:spPr>
          <a:xfrm>
            <a:off x="567090" y="163258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1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>
            <p:custDataLst>
              <p:tags r:id="rId4"/>
            </p:custDataLst>
          </p:nvPr>
        </p:nvSpPr>
        <p:spPr>
          <a:xfrm>
            <a:off x="4799664" y="1631345"/>
            <a:ext cx="2928620" cy="342900"/>
          </a:xfrm>
          <a:prstGeom prst="rect">
            <a:avLst/>
          </a:prstGeom>
          <a:noFill/>
        </p:spPr>
        <p:txBody>
          <a:bodyPr wrap="square" tIns="0" bIns="0" rtlCol="0">
            <a:norm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儿童议事厅</a:t>
            </a:r>
            <a:endParaRPr lang="zh-CN" altLang="en-US" sz="2000" b="1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椭圆 17"/>
          <p:cNvSpPr/>
          <p:nvPr>
            <p:custDataLst>
              <p:tags r:id="rId5"/>
            </p:custDataLst>
          </p:nvPr>
        </p:nvSpPr>
        <p:spPr>
          <a:xfrm>
            <a:off x="4372944" y="163258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2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9" name="文本框 28"/>
          <p:cNvSpPr txBox="1"/>
          <p:nvPr>
            <p:custDataLst>
              <p:tags r:id="rId6"/>
            </p:custDataLst>
          </p:nvPr>
        </p:nvSpPr>
        <p:spPr>
          <a:xfrm>
            <a:off x="8605520" y="1631345"/>
            <a:ext cx="2928620" cy="342900"/>
          </a:xfrm>
          <a:prstGeom prst="rect">
            <a:avLst/>
          </a:prstGeom>
          <a:noFill/>
        </p:spPr>
        <p:txBody>
          <a:bodyPr wrap="square" tIns="0" bIns="0" rtlCol="0">
            <a:normAutofit/>
          </a:bodyPr>
          <a:lstStyle/>
          <a:p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真少年</a:t>
            </a: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r>
              <a:rPr lang="zh-CN" altLang="en-US" sz="2000" b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峰会</a:t>
            </a:r>
            <a:r>
              <a:rPr lang="en-US" altLang="zh-CN" sz="2000" b="1">
                <a:solidFill>
                  <a:schemeClr val="dk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en-US" altLang="zh-CN" sz="2000" b="1">
              <a:solidFill>
                <a:schemeClr val="dk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30" name="椭圆 29"/>
          <p:cNvSpPr/>
          <p:nvPr>
            <p:custDataLst>
              <p:tags r:id="rId7"/>
            </p:custDataLst>
          </p:nvPr>
        </p:nvSpPr>
        <p:spPr>
          <a:xfrm>
            <a:off x="8178800" y="1632585"/>
            <a:ext cx="342900" cy="3429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lt1"/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3</a:t>
            </a:r>
            <a:endParaRPr lang="en-US" altLang="zh-CN" b="1" dirty="0"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cxnSp>
        <p:nvCxnSpPr>
          <p:cNvPr id="32" name="直接连接符 31"/>
          <p:cNvCxnSpPr/>
          <p:nvPr>
            <p:custDataLst>
              <p:tags r:id="rId8"/>
            </p:custDataLst>
          </p:nvPr>
        </p:nvCxnSpPr>
        <p:spPr>
          <a:xfrm>
            <a:off x="4147687" y="1628775"/>
            <a:ext cx="0" cy="4084955"/>
          </a:xfrm>
          <a:prstGeom prst="line">
            <a:avLst/>
          </a:prstGeom>
          <a:ln>
            <a:solidFill>
              <a:schemeClr val="lt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 descr="7b0a2020202022776f7264617274223a20227b5c2269645c223a32353030343338322c5c227469645c223a31333532367d220a7d0a"/>
          <p:cNvSpPr txBox="1"/>
          <p:nvPr>
            <p:custDataLst>
              <p:tags r:id="rId9"/>
            </p:custDataLst>
          </p:nvPr>
        </p:nvSpPr>
        <p:spPr>
          <a:xfrm>
            <a:off x="610940" y="452190"/>
            <a:ext cx="10970823" cy="7067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4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红领巾</a:t>
            </a:r>
            <a:r>
              <a:rPr lang="zh-CN" altLang="en-US" sz="4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议事行动</a:t>
            </a:r>
            <a:endParaRPr lang="zh-CN" altLang="en-US" sz="4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10"/>
            </p:custDataLst>
          </p:nvPr>
        </p:nvGraphicFramePr>
        <p:xfrm>
          <a:off x="472440" y="2393950"/>
          <a:ext cx="3502025" cy="2209800"/>
        </p:xfrm>
        <a:graphic>
          <a:graphicData uri="http://schemas.openxmlformats.org/drawingml/2006/table">
            <a:tbl>
              <a:tblPr firstRow="1" bandRow="1">
                <a:tableStyleId>{4A9E6038-D4B9-49A0-A123-A8C29825C4A2}</a:tableStyleId>
              </a:tblPr>
              <a:tblGrid>
                <a:gridCol w="807085"/>
                <a:gridCol w="2694940"/>
              </a:tblGrid>
              <a:tr h="368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主题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8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习惯与文明礼貌教育月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8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安全与学习雷锋月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8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弘扬民族精神月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8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劳动与感恩教育月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  <a:tr h="36830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勤奋励志与自我评价月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ctr" anchorCtr="0"/>
                </a:tc>
              </a:tr>
            </a:tbl>
          </a:graphicData>
        </a:graphic>
      </p:graphicFrame>
      <p:graphicFrame>
        <p:nvGraphicFramePr>
          <p:cNvPr id="3" name="表格 2"/>
          <p:cNvGraphicFramePr/>
          <p:nvPr>
            <p:custDataLst>
              <p:tags r:id="rId11"/>
            </p:custDataLst>
          </p:nvPr>
        </p:nvGraphicFramePr>
        <p:xfrm>
          <a:off x="7439025" y="2374265"/>
          <a:ext cx="4452620" cy="2454910"/>
        </p:xfrm>
        <a:graphic>
          <a:graphicData uri="http://schemas.openxmlformats.org/drawingml/2006/table">
            <a:tbl>
              <a:tblPr firstRow="1" bandRow="1">
                <a:tableStyleId>{4A9E6038-D4B9-49A0-A123-A8C29825C4A2}</a:tableStyleId>
              </a:tblPr>
              <a:tblGrid>
                <a:gridCol w="876300"/>
                <a:gridCol w="2404110"/>
                <a:gridCol w="1172210"/>
              </a:tblGrid>
              <a:tr h="29908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主题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形式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31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争做红领巾“宣传员”</a:t>
                      </a:r>
                      <a:endParaRPr 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（文明校园的小喇叭）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主题论坛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31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争做红领巾“暖手宝”</a:t>
                      </a:r>
                      <a:endParaRPr 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（志愿服务的小太阳）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主题实践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31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争做红领巾“导行员”</a:t>
                      </a:r>
                      <a:endParaRPr 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（课间安全的警示灯）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主题沙龙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31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争做红领巾“魔法师”</a:t>
                      </a:r>
                      <a:endParaRPr 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（心理健康的规划师）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辩论赛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3116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6月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争做红领巾“楼道长”</a:t>
                      </a:r>
                      <a:endParaRPr 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（社区独特的风景带）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4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社区联动</a:t>
                      </a:r>
                      <a:endParaRPr lang="en-US" altLang="en-US" sz="14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4373245" y="2393950"/>
            <a:ext cx="2375535" cy="21431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p>
            <a:pPr indent="457200" fontAlgn="auto">
              <a:lnSpc>
                <a:spcPts val="2000"/>
              </a:lnSpc>
            </a:pPr>
            <a:r>
              <a:rPr lang="en-US" altLang="zh-CN" sz="1400" b="1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年级组设立“我有话要说”信箱，每月收集各中队善真荐言汇的成果资料，选取其中有价值、有创意的想法，在图书馆、队室等红领巾阵地，尝试用沙龙，辩论赛，论坛，主题培训等方式开展儿童议事会。</a:t>
            </a:r>
            <a:endParaRPr lang="en-US" altLang="zh-CN" sz="1400" b="1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  <p:custDataLst>
      <p:tags r:id="rId1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211455" y="533400"/>
            <a:ext cx="13191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1">
                <a:latin typeface="隶书" panose="02010509060101010101" charset="-122"/>
                <a:ea typeface="隶书" panose="02010509060101010101" charset="-122"/>
              </a:rPr>
              <a:t>（二）以“项目引领”为核心，构建多样育人生态</a:t>
            </a:r>
            <a:endParaRPr lang="zh-CN" sz="40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9685" y="1483360"/>
            <a:ext cx="1055306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1、品格提升工程</a:t>
            </a:r>
            <a:endParaRPr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、“畅玩乐享”主题活动</a:t>
            </a:r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3、1-6年级学生成长系列活动</a:t>
            </a:r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右中括号 13"/>
          <p:cNvSpPr/>
          <p:nvPr>
            <p:custDataLst>
              <p:tags r:id="rId1"/>
            </p:custDataLst>
          </p:nvPr>
        </p:nvSpPr>
        <p:spPr>
          <a:xfrm rot="16200000">
            <a:off x="5760085" y="-1903095"/>
            <a:ext cx="635000" cy="9247505"/>
          </a:xfrm>
          <a:prstGeom prst="rightBracket">
            <a:avLst>
              <a:gd name="adj" fmla="val 125376"/>
            </a:avLst>
          </a:prstGeom>
          <a:ln w="1905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右中括号 14"/>
          <p:cNvSpPr/>
          <p:nvPr>
            <p:custDataLst>
              <p:tags r:id="rId2"/>
            </p:custDataLst>
          </p:nvPr>
        </p:nvSpPr>
        <p:spPr>
          <a:xfrm rot="16200000">
            <a:off x="5777865" y="437515"/>
            <a:ext cx="635000" cy="4565650"/>
          </a:xfrm>
          <a:prstGeom prst="rightBracket">
            <a:avLst>
              <a:gd name="adj" fmla="val 125376"/>
            </a:avLst>
          </a:prstGeom>
          <a:ln w="19050">
            <a:solidFill>
              <a:schemeClr val="l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dk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7" name="圆角矩形 5"/>
          <p:cNvSpPr/>
          <p:nvPr>
            <p:custDataLst>
              <p:tags r:id="rId3"/>
            </p:custDataLst>
          </p:nvPr>
        </p:nvSpPr>
        <p:spPr>
          <a:xfrm>
            <a:off x="608965" y="3594100"/>
            <a:ext cx="1955165" cy="1966595"/>
          </a:xfrm>
          <a:prstGeom prst="roundRect">
            <a:avLst>
              <a:gd name="adj" fmla="val 8192"/>
            </a:avLst>
          </a:prstGeom>
          <a:solidFill>
            <a:schemeClr val="lt2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8" name="圆角矩形 6"/>
          <p:cNvSpPr/>
          <p:nvPr>
            <p:custDataLst>
              <p:tags r:id="rId4"/>
            </p:custDataLst>
          </p:nvPr>
        </p:nvSpPr>
        <p:spPr>
          <a:xfrm>
            <a:off x="2863850" y="3594100"/>
            <a:ext cx="1955165" cy="1966595"/>
          </a:xfrm>
          <a:prstGeom prst="roundRect">
            <a:avLst>
              <a:gd name="adj" fmla="val 8192"/>
            </a:avLst>
          </a:prstGeom>
          <a:solidFill>
            <a:schemeClr val="lt2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0" name="圆角矩形 8"/>
          <p:cNvSpPr/>
          <p:nvPr>
            <p:custDataLst>
              <p:tags r:id="rId5"/>
            </p:custDataLst>
          </p:nvPr>
        </p:nvSpPr>
        <p:spPr>
          <a:xfrm>
            <a:off x="7361555" y="3594100"/>
            <a:ext cx="1955165" cy="1966595"/>
          </a:xfrm>
          <a:prstGeom prst="roundRect">
            <a:avLst>
              <a:gd name="adj" fmla="val 8192"/>
            </a:avLst>
          </a:prstGeom>
          <a:solidFill>
            <a:schemeClr val="lt2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2" name="文本框 51"/>
          <p:cNvSpPr txBox="1"/>
          <p:nvPr>
            <p:custDataLst>
              <p:tags r:id="rId6"/>
            </p:custDataLst>
          </p:nvPr>
        </p:nvSpPr>
        <p:spPr>
          <a:xfrm>
            <a:off x="614045" y="3931920"/>
            <a:ext cx="1830705" cy="119951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小读者</a:t>
            </a:r>
            <a:endParaRPr lang="zh-CN" altLang="en-US" sz="28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共享行动</a:t>
            </a:r>
            <a:endParaRPr lang="zh-CN" altLang="en-US" sz="28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4" name="文本框 53"/>
          <p:cNvSpPr txBox="1"/>
          <p:nvPr>
            <p:custDataLst>
              <p:tags r:id="rId7"/>
            </p:custDataLst>
          </p:nvPr>
        </p:nvSpPr>
        <p:spPr>
          <a:xfrm>
            <a:off x="2929255" y="4034790"/>
            <a:ext cx="1830705" cy="109664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红领巾</a:t>
            </a:r>
            <a:endParaRPr lang="zh-CN" altLang="en-US" sz="2800" b="1" spc="3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议事行动</a:t>
            </a:r>
            <a:endParaRPr lang="zh-CN" altLang="en-US" sz="2800" b="1" spc="3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9" name="椭圆 58"/>
          <p:cNvSpPr/>
          <p:nvPr>
            <p:custDataLst>
              <p:tags r:id="rId8"/>
            </p:custDataLst>
          </p:nvPr>
        </p:nvSpPr>
        <p:spPr>
          <a:xfrm>
            <a:off x="990600" y="2738755"/>
            <a:ext cx="1193165" cy="119316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0" name="椭圆 59"/>
          <p:cNvSpPr/>
          <p:nvPr>
            <p:custDataLst>
              <p:tags r:id="rId9"/>
            </p:custDataLst>
          </p:nvPr>
        </p:nvSpPr>
        <p:spPr>
          <a:xfrm>
            <a:off x="3244850" y="2738755"/>
            <a:ext cx="1193165" cy="119316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2" name="椭圆 61"/>
          <p:cNvSpPr/>
          <p:nvPr>
            <p:custDataLst>
              <p:tags r:id="rId10"/>
            </p:custDataLst>
          </p:nvPr>
        </p:nvSpPr>
        <p:spPr>
          <a:xfrm>
            <a:off x="7742555" y="2738755"/>
            <a:ext cx="1193165" cy="1193165"/>
          </a:xfrm>
          <a:prstGeom prst="ellipse">
            <a:avLst/>
          </a:prstGeom>
          <a:solidFill>
            <a:schemeClr val="accent2"/>
          </a:solidFill>
          <a:ln w="7620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9" name="圆角矩形 7"/>
          <p:cNvSpPr/>
          <p:nvPr>
            <p:custDataLst>
              <p:tags r:id="rId11"/>
            </p:custDataLst>
          </p:nvPr>
        </p:nvSpPr>
        <p:spPr>
          <a:xfrm>
            <a:off x="5125720" y="3594100"/>
            <a:ext cx="1955165" cy="1966595"/>
          </a:xfrm>
          <a:prstGeom prst="roundRect">
            <a:avLst>
              <a:gd name="adj" fmla="val 8192"/>
            </a:avLst>
          </a:prstGeom>
          <a:solidFill>
            <a:schemeClr val="lt2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1" name="椭圆 60"/>
          <p:cNvSpPr/>
          <p:nvPr>
            <p:custDataLst>
              <p:tags r:id="rId12"/>
            </p:custDataLst>
          </p:nvPr>
        </p:nvSpPr>
        <p:spPr>
          <a:xfrm>
            <a:off x="5507355" y="2738755"/>
            <a:ext cx="1193165" cy="119316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7" name="圆角矩形 8"/>
          <p:cNvSpPr/>
          <p:nvPr>
            <p:custDataLst>
              <p:tags r:id="rId13"/>
            </p:custDataLst>
          </p:nvPr>
        </p:nvSpPr>
        <p:spPr>
          <a:xfrm>
            <a:off x="9628505" y="3594100"/>
            <a:ext cx="1955165" cy="1966595"/>
          </a:xfrm>
          <a:prstGeom prst="roundRect">
            <a:avLst>
              <a:gd name="adj" fmla="val 8192"/>
            </a:avLst>
          </a:prstGeom>
          <a:solidFill>
            <a:schemeClr val="lt2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0" name="椭圆 69"/>
          <p:cNvSpPr/>
          <p:nvPr>
            <p:custDataLst>
              <p:tags r:id="rId14"/>
            </p:custDataLst>
          </p:nvPr>
        </p:nvSpPr>
        <p:spPr>
          <a:xfrm>
            <a:off x="10009505" y="2738755"/>
            <a:ext cx="1193165" cy="1193165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lt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rgbClr val="FF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9" name="椭圆 38"/>
          <p:cNvSpPr/>
          <p:nvPr>
            <p:custDataLst>
              <p:tags r:id="rId15"/>
            </p:custDataLst>
          </p:nvPr>
        </p:nvSpPr>
        <p:spPr>
          <a:xfrm>
            <a:off x="5398135" y="1297305"/>
            <a:ext cx="1397000" cy="1397000"/>
          </a:xfrm>
          <a:prstGeom prst="ellipse">
            <a:avLst/>
          </a:prstGeom>
          <a:solidFill>
            <a:schemeClr val="dk1">
              <a:lumMod val="50000"/>
              <a:lumOff val="50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p>
            <a:pPr algn="ctr">
              <a:lnSpc>
                <a:spcPct val="120000"/>
              </a:lnSpc>
            </a:pPr>
            <a:endParaRPr>
              <a:solidFill>
                <a:schemeClr val="l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>
            <p:custDataLst>
              <p:tags r:id="rId16"/>
            </p:custDataLst>
          </p:nvPr>
        </p:nvSpPr>
        <p:spPr>
          <a:xfrm>
            <a:off x="5238115" y="3931920"/>
            <a:ext cx="1830705" cy="119951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小劳模</a:t>
            </a:r>
            <a:endParaRPr lang="zh-CN" altLang="en-US" sz="28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服务行动</a:t>
            </a:r>
            <a:endParaRPr lang="zh-CN" altLang="en-US" sz="28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>
            <p:custDataLst>
              <p:tags r:id="rId17"/>
            </p:custDataLst>
          </p:nvPr>
        </p:nvSpPr>
        <p:spPr>
          <a:xfrm>
            <a:off x="7546975" y="4034790"/>
            <a:ext cx="1830705" cy="109664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小伙伴</a:t>
            </a:r>
            <a:endParaRPr lang="zh-CN" altLang="en-US" sz="2800" b="1" spc="3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合作行动</a:t>
            </a:r>
            <a:endParaRPr lang="zh-CN" altLang="en-US" sz="2800" b="1" spc="30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18"/>
            </p:custDataLst>
          </p:nvPr>
        </p:nvSpPr>
        <p:spPr>
          <a:xfrm>
            <a:off x="9691370" y="3931920"/>
            <a:ext cx="1830705" cy="1199515"/>
          </a:xfrm>
          <a:prstGeom prst="rect">
            <a:avLst/>
          </a:prstGeom>
          <a:noFill/>
        </p:spPr>
        <p:txBody>
          <a:bodyPr wrap="square" lIns="90000" tIns="46800" rIns="90000" bIns="0" rtlCol="0" anchor="b" anchorCtr="0"/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小</a:t>
            </a: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院士</a:t>
            </a:r>
            <a:endParaRPr lang="zh-CN" altLang="en-US" sz="28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  <a:p>
            <a:pPr lvl="0" algn="ctr" defTabSz="913765">
              <a:lnSpc>
                <a:spcPct val="120000"/>
              </a:lnSpc>
              <a:spcBef>
                <a:spcPct val="0"/>
              </a:spcBef>
            </a:pPr>
            <a:r>
              <a:rPr lang="zh-CN" altLang="en-US" sz="2800" b="1" spc="30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探究行动</a:t>
            </a:r>
            <a:endParaRPr lang="zh-CN" altLang="en-US" sz="2800" b="1" spc="30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225868" y="2828290"/>
            <a:ext cx="6064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en-US" altLang="zh-CN" sz="60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8" name="矩形 7"/>
          <p:cNvSpPr/>
          <p:nvPr/>
        </p:nvSpPr>
        <p:spPr>
          <a:xfrm>
            <a:off x="3541078" y="2827655"/>
            <a:ext cx="6064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2</a:t>
            </a:r>
            <a:endParaRPr lang="en-US" altLang="zh-CN" sz="60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9" name="矩形 8"/>
          <p:cNvSpPr/>
          <p:nvPr/>
        </p:nvSpPr>
        <p:spPr>
          <a:xfrm>
            <a:off x="5774373" y="2806065"/>
            <a:ext cx="6064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3</a:t>
            </a:r>
            <a:endParaRPr lang="en-US" altLang="zh-CN" sz="60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007668" y="2806065"/>
            <a:ext cx="6064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4</a:t>
            </a:r>
            <a:endParaRPr lang="en-US" altLang="zh-CN" sz="60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322878" y="2806065"/>
            <a:ext cx="606425" cy="10147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en-US" altLang="zh-CN" sz="6000" b="1"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5</a:t>
            </a:r>
            <a:endParaRPr lang="en-US" altLang="zh-CN" sz="6000" b="1"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438016" y="1297305"/>
            <a:ext cx="3230880" cy="1014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 anchor="t">
            <a:spAutoFit/>
          </a:bodyPr>
          <a:p>
            <a:pPr algn="ctr"/>
            <a:r>
              <a:rPr lang="zh-CN" altLang="en-US" sz="6000" b="1">
                <a:solidFill>
                  <a:schemeClr val="tx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五大行动</a:t>
            </a:r>
            <a:endParaRPr lang="zh-CN" altLang="en-US" sz="6000" b="1">
              <a:solidFill>
                <a:schemeClr val="tx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</p:spTree>
    <p:custDataLst>
      <p:tags r:id="rId19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 descr="7b0a2020202022776f7264617274223a20227b5c2269645c223a32353030343338322c5c227469645c223a31333532367d220a7d0a"/>
          <p:cNvSpPr txBox="1"/>
          <p:nvPr>
            <p:custDataLst>
              <p:tags r:id="rId1"/>
            </p:custDataLst>
          </p:nvPr>
        </p:nvSpPr>
        <p:spPr>
          <a:xfrm>
            <a:off x="610940" y="452190"/>
            <a:ext cx="10970823" cy="7067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440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小读者共享行动</a:t>
            </a:r>
            <a:endParaRPr lang="zh-CN" altLang="en-US" sz="440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2"/>
            </p:custDataLst>
          </p:nvPr>
        </p:nvGraphicFramePr>
        <p:xfrm>
          <a:off x="2130425" y="1496695"/>
          <a:ext cx="7926705" cy="4756785"/>
        </p:xfrm>
        <a:graphic>
          <a:graphicData uri="http://schemas.openxmlformats.org/drawingml/2006/table">
            <a:tbl>
              <a:tblPr firstRow="1" bandRow="1">
                <a:tableStyleId>{F8B58294-7C98-454F-8B8E-5373267BDF32}</a:tableStyleId>
              </a:tblPr>
              <a:tblGrid>
                <a:gridCol w="888365"/>
                <a:gridCol w="1884045"/>
                <a:gridCol w="1520825"/>
                <a:gridCol w="1297940"/>
                <a:gridCol w="1254125"/>
                <a:gridCol w="1081405"/>
              </a:tblGrid>
              <a:tr h="44767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主要活动设计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参与对象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培养的品格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备注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73152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2月份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我阅读，我快乐（寒假阅读成果展示月）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语文学科责任人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4-6年级全体学生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担当、利他、共创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办好阅读成果发布会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89408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3月份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古诗词里找春天（经典诵读分享月）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语文学科责任人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全体学生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民族自豪、文化自信（加同上）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利用红领巾广播进行分享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111887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4月份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阅读，让生活更美——世界读书日专项活动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语文学科责任人，全体语文教师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全体学生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热爱、自律、共创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举办好书推荐会，剧场展演活动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89344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5月份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五月的鲜花——光辉的历程（红色文化专项活动月）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五、六年级语文教师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五、六全体学生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责任、担当、利他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67119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全学期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临平书馆志愿服务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图书馆长与班主任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三——六年级学生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合作、利他、担当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与志愿服务营携手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10940" y="278835"/>
            <a:ext cx="10970823" cy="7067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440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华文新魏" panose="02010800040101010101" charset="-122"/>
                <a:ea typeface="华文新魏" panose="02010800040101010101" charset="-122"/>
              </a:rPr>
              <a:t>小劳模服务行动</a:t>
            </a:r>
            <a:endParaRPr lang="zh-CN" altLang="en-US" sz="440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589405" y="1137285"/>
          <a:ext cx="8684260" cy="5387340"/>
        </p:xfrm>
        <a:graphic>
          <a:graphicData uri="http://schemas.openxmlformats.org/drawingml/2006/table">
            <a:tbl>
              <a:tblPr firstRow="1" bandRow="1">
                <a:tableStyleId>{DA7717D3-5C5C-4A3E-888D-09C2BA5A4598}</a:tableStyleId>
              </a:tblPr>
              <a:tblGrid>
                <a:gridCol w="1196340"/>
                <a:gridCol w="3284220"/>
                <a:gridCol w="1422400"/>
                <a:gridCol w="1464310"/>
                <a:gridCol w="1316990"/>
              </a:tblGrid>
              <a:tr h="27432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内容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参与对象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培养品格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8997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全学期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依托市级课题“劳动教育微课程的开发与实施”开展主题式劳动教育微课程活动（“531”劳动课程）。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1-6年级学生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贺维娜以及课题组人员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分享共创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5021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全学期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联手社区继续开展劳动教育微课堂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1-6年级学生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沈彩虹 王翔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合作、共创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67437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全学期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依托“真真农场”引导学生开展育苗、种植、收获等劳动体验活动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3-6年级学生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班主任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勇于实践合作分享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67500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全学期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提托校园智慧厨房，组织学生进行西点烘焙、传统小吃品味等实践活动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3-6年级学生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班主任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合作共创 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135001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全学期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借助社会资源，在临平书院、丁家稻场、花开西庄等地进行校外劳动场馆的参观、学习、实践、探究以及开展各类志愿服务活动。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1-6年级学生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班主任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利他、担当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44958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每周一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继续每周一中午扫除道计划。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1-6年级学生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班主任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自律、担当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44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华文新魏" panose="02010800040101010101" charset="-122"/>
                <a:ea typeface="华文新魏" panose="02010800040101010101" charset="-122"/>
              </a:rPr>
              <a:t>小伙伴合作行动</a:t>
            </a:r>
            <a:endParaRPr lang="zh-CN" altLang="en-US" sz="440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/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401128" y="1866265"/>
          <a:ext cx="10090785" cy="3164205"/>
        </p:xfrm>
        <a:graphic>
          <a:graphicData uri="http://schemas.openxmlformats.org/drawingml/2006/table">
            <a:tbl>
              <a:tblPr firstRow="1" bandRow="1">
                <a:tableStyleId>{D83EB6AC-908B-4EA6-A1C8-BD0B4D992EDA}</a:tableStyleId>
              </a:tblPr>
              <a:tblGrid>
                <a:gridCol w="1323975"/>
                <a:gridCol w="2478723"/>
                <a:gridCol w="2095500"/>
                <a:gridCol w="2097087"/>
                <a:gridCol w="2095500"/>
              </a:tblGrid>
              <a:tr h="421005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活动设计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参与对象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培养品格</a:t>
                      </a:r>
                      <a:endParaRPr lang="en-US" altLang="en-US" sz="18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待定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我是善真小导师（二年级学生为一年级学生讲解队知识）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学生处及一二年级年级组长、班主任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一二年级全体学生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自律、担当、利他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2023.2-6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我是共创小伙伴（共同策划成长仪式、毕业系列活动）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学生处及三、六年级年级组长、班主任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三、六年级全体学生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合作共创、利他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36830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2023.6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We are twins（与六一儿童节整合，开展双胞胎趣味运动会、双胞胎才艺展示等）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学生处及四五年级年级组长、班主任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一二年级全体学生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8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共创分享</a:t>
                      </a:r>
                      <a:endParaRPr lang="en-US" altLang="en-US" sz="18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本框 9"/>
          <p:cNvSpPr txBox="1"/>
          <p:nvPr>
            <p:custDataLst>
              <p:tags r:id="rId1"/>
            </p:custDataLst>
          </p:nvPr>
        </p:nvSpPr>
        <p:spPr>
          <a:xfrm>
            <a:off x="608400" y="608400"/>
            <a:ext cx="10970823" cy="70675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R="0" fontAlgn="auto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en-US" sz="440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华文新魏" panose="02010800040101010101" charset="-122"/>
                <a:ea typeface="华文新魏" panose="02010800040101010101" charset="-122"/>
              </a:rPr>
              <a:t>小院士探究行动</a:t>
            </a:r>
            <a:endParaRPr lang="zh-CN" altLang="en-US" sz="4400"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华文新魏" panose="02010800040101010101" charset="-122"/>
              <a:ea typeface="华文新魏" panose="0201080004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2"/>
            </p:custDataLst>
          </p:nvPr>
        </p:nvGraphicFramePr>
        <p:xfrm>
          <a:off x="1928495" y="1446530"/>
          <a:ext cx="8967470" cy="4018280"/>
        </p:xfrm>
        <a:graphic>
          <a:graphicData uri="http://schemas.openxmlformats.org/drawingml/2006/table">
            <a:tbl>
              <a:tblPr firstRow="1" bandRow="1">
                <a:tableStyleId>{8A66BB80-9744-4B8F-8381-E690ED832DD5}</a:tableStyleId>
              </a:tblPr>
              <a:tblGrid>
                <a:gridCol w="1144270"/>
                <a:gridCol w="3524250"/>
                <a:gridCol w="1610678"/>
                <a:gridCol w="1626235"/>
                <a:gridCol w="1061720"/>
              </a:tblGrid>
              <a:tr h="44132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时间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主要活动设计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负责人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参与对象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 b="1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培养品格</a:t>
                      </a:r>
                      <a:endParaRPr lang="en-US" altLang="en-US" sz="1600" b="1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1382395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4—5月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“研·学·创”进行时 开展年级主题研学旅行活动，评选“研学小达人”“研学小明星”和“研学小主人”。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各年级组长、</a:t>
                      </a:r>
                      <a:endParaRPr 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班主任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一~六年级学生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 rowSpan="3">
                  <a:txBody>
                    <a:bodyPr/>
                    <a:p>
                      <a:pPr indent="0">
                        <a:buNone/>
                      </a:pPr>
                      <a:endParaRPr 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>
                        <a:buNone/>
                      </a:pPr>
                      <a:endParaRPr lang="en-US" sz="24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担当</a:t>
                      </a:r>
                      <a:endParaRPr lang="en-US" sz="18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利他</a:t>
                      </a:r>
                      <a:endParaRPr lang="en-US" sz="18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80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共创</a:t>
                      </a:r>
                      <a:endParaRPr lang="en-US" altLang="en-US" sz="180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4—5月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基地探秘行动 走进临平书院，主动体验不同岗位，通过策划活动、宣传发布等形式放大书院的价值。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各年级组长、</a:t>
                      </a:r>
                      <a:endParaRPr 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语文老师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三~六年级学生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 vMerge="1">
                  <a:tcPr marL="68580" marR="68580" marT="0" marB="0" vert="horz" anchor="t" anchorCtr="0"/>
                </a:tc>
              </a:tr>
              <a:tr h="0"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3—5月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节气活动：将自然节气活动和人文节庆主题活动融合，将蕴含传统文化的24节气与学科相关内容、儿童当下生活统整，开展一系列融生命、艺术、科学、社会为一体的综合学习主题活动。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各年级组长、</a:t>
                      </a:r>
                      <a:endParaRPr 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  <a:p>
                      <a:pPr indent="0" algn="ctr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班主任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60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一~六年级学生</a:t>
                      </a:r>
                      <a:endParaRPr lang="en-US" altLang="en-US" sz="160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68580" marR="68580" marT="0" marB="0" vert="horz" anchor="t" anchorCtr="0"/>
                </a:tc>
                <a:tc vMerge="1">
                  <a:tcPr marL="68580" marR="68580" marT="0" marB="0" vert="horz" anchor="t" anchorCtr="0"/>
                </a:tc>
              </a:tr>
            </a:tbl>
          </a:graphicData>
        </a:graphic>
      </p:graphicFrame>
    </p:spTree>
    <p:custDataLst>
      <p:tags r:id="rId3"/>
    </p:custData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211455" y="533400"/>
            <a:ext cx="13191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1">
                <a:latin typeface="隶书" panose="02010509060101010101" charset="-122"/>
                <a:ea typeface="隶书" panose="02010509060101010101" charset="-122"/>
              </a:rPr>
              <a:t>（二）以“项目引领”为核心，构建多样育人生态</a:t>
            </a:r>
            <a:endParaRPr lang="zh-CN" sz="40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9685" y="1483360"/>
            <a:ext cx="10553065" cy="54463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1、品格提升工程</a:t>
            </a:r>
            <a:r>
              <a:rPr 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：五大行动</a:t>
            </a:r>
            <a:endParaRPr 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、“畅玩乐享”主题活动：开学课程、体育艺术节、六一儿童节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……</a:t>
            </a:r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3、1-6年级学生成长系列活动：</a:t>
            </a:r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一年级：入队教育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二年级：生命教育</a:t>
            </a:r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三年级：感恩教育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四年级：小伙伴合作圈</a:t>
            </a:r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五年级：爱国教育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六年级：生涯教育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1813560" y="506095"/>
            <a:ext cx="4296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 b="1">
                <a:latin typeface="隶书" panose="02010509060101010101" charset="-122"/>
                <a:ea typeface="隶书" panose="02010509060101010101" charset="-122"/>
              </a:rPr>
              <a:t>问题剖析</a:t>
            </a:r>
            <a:endParaRPr lang="zh-CN" altLang="en-US" sz="6000" b="1">
              <a:latin typeface="隶书" panose="02010509060101010101" charset="-122"/>
              <a:ea typeface="隶书" panose="02010509060101010101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881505" y="2129886"/>
            <a:ext cx="855345" cy="759006"/>
            <a:chOff x="2370" y="4649"/>
            <a:chExt cx="1347" cy="1195"/>
          </a:xfrm>
        </p:grpSpPr>
        <p:sp>
          <p:nvSpPr>
            <p:cNvPr id="4" name="椭圆 3"/>
            <p:cNvSpPr/>
            <p:nvPr>
              <p:custDataLst>
                <p:tags r:id="rId4"/>
              </p:custDataLst>
            </p:nvPr>
          </p:nvSpPr>
          <p:spPr>
            <a:xfrm>
              <a:off x="2436" y="4649"/>
              <a:ext cx="1195" cy="1195"/>
            </a:xfrm>
            <a:prstGeom prst="ellipse">
              <a:avLst/>
            </a:prstGeom>
            <a:gradFill>
              <a:gsLst>
                <a:gs pos="0">
                  <a:srgbClr val="F7CA82"/>
                </a:gs>
                <a:gs pos="100000">
                  <a:srgbClr val="A6793F"/>
                </a:gs>
              </a:gsLst>
              <a:lin ang="2700000" scaled="0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27" name="矩形 26"/>
            <p:cNvSpPr/>
            <p:nvPr>
              <p:custDataLst>
                <p:tags r:id="rId5"/>
              </p:custDataLst>
            </p:nvPr>
          </p:nvSpPr>
          <p:spPr>
            <a:xfrm>
              <a:off x="2370" y="4742"/>
              <a:ext cx="1347" cy="10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p>
              <a:pPr algn="dist"/>
              <a:r>
                <a:rPr lang="zh-CN" altLang="en-US" sz="36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壹</a:t>
              </a:r>
              <a:endParaRPr lang="zh-CN" altLang="en-US" sz="3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2799080" y="2181860"/>
            <a:ext cx="647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学生立场不贴地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848485" y="3457036"/>
            <a:ext cx="855345" cy="759006"/>
            <a:chOff x="2370" y="4649"/>
            <a:chExt cx="1347" cy="1195"/>
          </a:xfrm>
        </p:grpSpPr>
        <p:sp>
          <p:nvSpPr>
            <p:cNvPr id="10" name="椭圆 9"/>
            <p:cNvSpPr/>
            <p:nvPr>
              <p:custDataLst>
                <p:tags r:id="rId6"/>
              </p:custDataLst>
            </p:nvPr>
          </p:nvSpPr>
          <p:spPr>
            <a:xfrm>
              <a:off x="2436" y="4649"/>
              <a:ext cx="1195" cy="1195"/>
            </a:xfrm>
            <a:prstGeom prst="ellipse">
              <a:avLst/>
            </a:prstGeom>
            <a:gradFill>
              <a:gsLst>
                <a:gs pos="0">
                  <a:srgbClr val="F7CA82"/>
                </a:gs>
                <a:gs pos="100000">
                  <a:srgbClr val="A6793F"/>
                </a:gs>
              </a:gsLst>
              <a:lin ang="2700000" scaled="0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>
              <p:custDataLst>
                <p:tags r:id="rId7"/>
              </p:custDataLst>
            </p:nvPr>
          </p:nvSpPr>
          <p:spPr>
            <a:xfrm>
              <a:off x="2370" y="4742"/>
              <a:ext cx="1347" cy="10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p>
              <a:pPr algn="dist"/>
              <a:r>
                <a:rPr lang="zh-CN" altLang="en-US" sz="36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贰</a:t>
              </a:r>
              <a:endParaRPr lang="zh-CN" altLang="en-US" sz="3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28" name="文本框 27"/>
          <p:cNvSpPr txBox="1"/>
          <p:nvPr>
            <p:custDataLst>
              <p:tags r:id="rId8"/>
            </p:custDataLst>
          </p:nvPr>
        </p:nvSpPr>
        <p:spPr>
          <a:xfrm>
            <a:off x="2766060" y="3509010"/>
            <a:ext cx="647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评价机制不健全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30" name="组合 29"/>
          <p:cNvGrpSpPr/>
          <p:nvPr/>
        </p:nvGrpSpPr>
        <p:grpSpPr>
          <a:xfrm>
            <a:off x="1824355" y="4890866"/>
            <a:ext cx="855345" cy="759006"/>
            <a:chOff x="2370" y="4649"/>
            <a:chExt cx="1347" cy="1195"/>
          </a:xfrm>
        </p:grpSpPr>
        <p:sp>
          <p:nvSpPr>
            <p:cNvPr id="31" name="椭圆 30"/>
            <p:cNvSpPr/>
            <p:nvPr>
              <p:custDataLst>
                <p:tags r:id="rId9"/>
              </p:custDataLst>
            </p:nvPr>
          </p:nvSpPr>
          <p:spPr>
            <a:xfrm>
              <a:off x="2436" y="4649"/>
              <a:ext cx="1195" cy="1195"/>
            </a:xfrm>
            <a:prstGeom prst="ellipse">
              <a:avLst/>
            </a:prstGeom>
            <a:gradFill>
              <a:gsLst>
                <a:gs pos="0">
                  <a:srgbClr val="F7CA82"/>
                </a:gs>
                <a:gs pos="100000">
                  <a:srgbClr val="A6793F"/>
                </a:gs>
              </a:gsLst>
              <a:lin ang="2700000" scaled="0"/>
            </a:gradFill>
            <a:ln w="2222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2000"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>
              <p:custDataLst>
                <p:tags r:id="rId10"/>
              </p:custDataLst>
            </p:nvPr>
          </p:nvSpPr>
          <p:spPr>
            <a:xfrm>
              <a:off x="2370" y="4742"/>
              <a:ext cx="1347" cy="101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>
              <a:spAutoFit/>
            </a:bodyPr>
            <a:p>
              <a:pPr algn="dist"/>
              <a:r>
                <a:rPr lang="zh-CN" altLang="en-US" sz="3600" dirty="0">
                  <a:solidFill>
                    <a:schemeClr val="bg1"/>
                  </a:solidFill>
                  <a:latin typeface="楷体" panose="02010609060101010101" charset="-122"/>
                  <a:ea typeface="楷体" panose="02010609060101010101" charset="-122"/>
                  <a:cs typeface="+mn-ea"/>
                  <a:sym typeface="+mn-lt"/>
                </a:rPr>
                <a:t>叁</a:t>
              </a:r>
              <a:endParaRPr lang="zh-CN" altLang="en-US" sz="3600" dirty="0">
                <a:solidFill>
                  <a:schemeClr val="bg1"/>
                </a:solidFill>
                <a:latin typeface="楷体" panose="02010609060101010101" charset="-122"/>
                <a:ea typeface="楷体" panose="02010609060101010101" charset="-122"/>
                <a:cs typeface="+mn-ea"/>
                <a:sym typeface="+mn-lt"/>
              </a:endParaRPr>
            </a:p>
          </p:txBody>
        </p:sp>
      </p:grpSp>
      <p:sp>
        <p:nvSpPr>
          <p:cNvPr id="33" name="文本框 32"/>
          <p:cNvSpPr txBox="1"/>
          <p:nvPr>
            <p:custDataLst>
              <p:tags r:id="rId11"/>
            </p:custDataLst>
          </p:nvPr>
        </p:nvSpPr>
        <p:spPr>
          <a:xfrm>
            <a:off x="2741930" y="4942840"/>
            <a:ext cx="647573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000">
                <a:latin typeface="楷体" panose="02010609060101010101" charset="-122"/>
                <a:ea typeface="楷体" panose="02010609060101010101" charset="-122"/>
              </a:rPr>
              <a:t>成果积累不规范</a:t>
            </a:r>
            <a:endParaRPr lang="zh-CN" altLang="en-US" sz="400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28" grpId="0"/>
      <p:bldP spid="28" grpId="1"/>
      <p:bldP spid="33" grpId="0"/>
      <p:bldP spid="33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211455" y="533400"/>
            <a:ext cx="13191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1">
                <a:latin typeface="隶书" panose="02010509060101010101" charset="-122"/>
                <a:ea typeface="隶书" panose="02010509060101010101" charset="-122"/>
              </a:rPr>
              <a:t>（三）融合共生，协同育人</a:t>
            </a:r>
            <a:endParaRPr lang="zh-CN" sz="40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9685" y="1229995"/>
            <a:ext cx="10553065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</a:t>
            </a:r>
            <a:r>
              <a:rPr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落实双减，提高实效。</a:t>
            </a:r>
            <a:endParaRPr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）亲子活动</a:t>
            </a:r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zh-CN" altLang="en-US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（2）父母课堂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</a:t>
            </a:r>
            <a:r>
              <a:rPr lang="zh-CN" altLang="en-US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大</a:t>
            </a:r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家访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2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（4）学生成长手册</a:t>
            </a:r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2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211455" y="533400"/>
            <a:ext cx="13191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1">
                <a:latin typeface="隶书" panose="02010509060101010101" charset="-122"/>
                <a:ea typeface="隶书" panose="02010509060101010101" charset="-122"/>
              </a:rPr>
              <a:t>（三）融合共生，协同育人</a:t>
            </a:r>
            <a:endParaRPr lang="zh-CN" sz="40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9685" y="1483360"/>
            <a:ext cx="10553065" cy="38461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学习培训，更新观念。</a:t>
            </a:r>
            <a:endParaRPr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3、走进课堂，一线沟通。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4、家长护学，服务师生。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211455" y="533400"/>
            <a:ext cx="13191490" cy="706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000" b="1">
                <a:latin typeface="隶书" panose="02010509060101010101" charset="-122"/>
                <a:ea typeface="隶书" panose="02010509060101010101" charset="-122"/>
              </a:rPr>
              <a:t>（四）多元立体，评价育人</a:t>
            </a:r>
            <a:endParaRPr lang="zh-CN" sz="40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89685" y="1000125"/>
            <a:ext cx="10553065" cy="60623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每月“星光灿烂”</a:t>
            </a:r>
            <a:endParaRPr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、“星级善真银行家”</a:t>
            </a:r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zh-CN" altLang="en-US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、“时光成长轴”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“善真少年集星卡”</a:t>
            </a:r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、“</a:t>
            </a:r>
            <a:r>
              <a:rPr lang="en-US" altLang="zh-CN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善真服务联盟互动圈</a:t>
            </a:r>
            <a:r>
              <a:rPr lang="zh-CN" altLang="en-US" sz="36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36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3492500" y="427355"/>
            <a:ext cx="5080000" cy="7067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 algn="ctr"/>
            <a:r>
              <a:rPr lang="en-US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2022-2023</a:t>
            </a:r>
            <a:r>
              <a:rPr lang="zh-CN" sz="20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学年第二学期学生发展中心安排表</a:t>
            </a:r>
            <a:endParaRPr lang="zh-CN" altLang="en-US" sz="20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graphicFrame>
        <p:nvGraphicFramePr>
          <p:cNvPr id="2" name="表格 1"/>
          <p:cNvGraphicFramePr/>
          <p:nvPr>
            <p:custDataLst>
              <p:tags r:id="rId4"/>
            </p:custDataLst>
          </p:nvPr>
        </p:nvGraphicFramePr>
        <p:xfrm>
          <a:off x="2580215" y="884873"/>
          <a:ext cx="7282180" cy="5614035"/>
        </p:xfrm>
        <a:graphic>
          <a:graphicData uri="http://schemas.openxmlformats.org/drawingml/2006/table">
            <a:tbl>
              <a:tblPr/>
              <a:tblGrid>
                <a:gridCol w="1261110"/>
                <a:gridCol w="2322830"/>
                <a:gridCol w="1184275"/>
                <a:gridCol w="2088515"/>
                <a:gridCol w="425450"/>
              </a:tblGrid>
              <a:tr h="20891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时间</a:t>
                      </a:r>
                      <a:endParaRPr lang="en-US" sz="10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内容</a:t>
                      </a:r>
                      <a:endParaRPr lang="en-US" sz="10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负责人</a:t>
                      </a:r>
                      <a:endParaRPr lang="en-US" sz="10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参加人员</a:t>
                      </a:r>
                      <a:endParaRPr lang="en-US" sz="10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b="1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备注</a:t>
                      </a:r>
                      <a:endParaRPr lang="en-US" sz="1000" b="1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第1周2.6-2.10</a:t>
                      </a:r>
                      <a:endParaRPr 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开学典礼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袁明明、陆秋敏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28575">
                      <a:solidFill>
                        <a:srgbClr val="646464"/>
                      </a:solidFill>
                      <a:prstDash val="solid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2512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畅玩乐享——开学课程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袁明明、年级组长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第2周2.13-2.17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德育计划交流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全体班主任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大家访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全体教师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第3周2.20-2.24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沈彩虹名班主任工作室班队研讨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沈彩虹、袁明明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班主任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微共体班队研讨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导师、袁明明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微共体成员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小读者阅读行动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郑飞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语文老师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第4周2.27-3.3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畅玩乐享——生命教育月启动仪式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杜丹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二年级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年级组长培训会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</a:t>
                      </a:r>
                      <a:endParaRPr lang="zh-CN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zh-CN" alt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年级组长</a:t>
                      </a:r>
                      <a:endParaRPr lang="zh-CN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第5周3.6-3.10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小伙伴合作圈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徐佩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四年级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第6周3.13-3.17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小劳模服务活动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沈彩虹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第7周3.20-3.24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沈彩虹名班主任工作室班队研讨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沈彩虹、袁明明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微共体班队研讨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导师、袁明明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微共体成员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第8周3.27-3.31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小院士探究行动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张建妹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第9周4.3-4.7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清明节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秦文英、陆秋敏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五年级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第10周4.10-4.14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班主任的下午茶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全体班主任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第11周4.17-4.21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沈彩虹名班主任工作室班队研讨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沈彩虹、袁明明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微共体班队研讨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导师、袁明明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微共体成员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第12周4.24-4.28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省四好评比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陆秋敏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第13周5.1-5.5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放假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第14周5.8-5.12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十岁成长礼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郭桃琴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三年级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第15周5.15-5.19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525心理节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郭桃琴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第16周5.22-5.26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畅玩乐享——体育艺术节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袁明明、顾海燕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 row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第17周5.29-6.2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六一汇演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袁明明、陆秋敏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入队仪式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陆秋敏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一年级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第18周6.5-6.9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年级组长经验分享会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年级组长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第19周6.12-6.16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班主任下午茶及期末总结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全体班主任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 rowSpan="3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第20周6.19-6.23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评优评选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陆秋敏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休业式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陆秋敏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全体师生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8910">
                <a:tc vMerge="1">
                  <a:tcPr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B w="9525">
                      <a:solidFill>
                        <a:srgbClr val="646464"/>
                      </a:solidFill>
                      <a:prstDash val="sysDash"/>
                    </a:lnB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暑期活动策划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袁明明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学生发展中心、课程教学中心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9525">
                      <a:solidFill>
                        <a:srgbClr val="646464"/>
                      </a:solidFill>
                      <a:prstDash val="sysDash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69545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待定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毕业典礼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徐娟萍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b="0" spc="60">
                          <a:solidFill>
                            <a:schemeClr val="tx1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六年级</a:t>
                      </a: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b="0" spc="60">
                        <a:solidFill>
                          <a:schemeClr val="tx1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5400" marR="25400" marT="6350" marB="6350" vert="horz" anchor="ctr" anchorCtr="0">
                    <a:lnL w="9525">
                      <a:solidFill>
                        <a:srgbClr val="646464"/>
                      </a:solidFill>
                      <a:prstDash val="sysDash"/>
                    </a:lnL>
                    <a:lnR w="9525">
                      <a:solidFill>
                        <a:srgbClr val="646464"/>
                      </a:solidFill>
                      <a:prstDash val="sysDash"/>
                    </a:lnR>
                    <a:lnT w="9525">
                      <a:solidFill>
                        <a:srgbClr val="646464"/>
                      </a:solidFill>
                      <a:prstDash val="sysDash"/>
                    </a:lnT>
                    <a:lnB w="28575">
                      <a:solidFill>
                        <a:srgbClr val="646464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3556000" y="6262370"/>
            <a:ext cx="5080000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0"/>
            <a:r>
              <a:rPr lang="en-US" b="0">
                <a:latin typeface="Times New Roman" panose="02020603050405020304" charset="0"/>
              </a:rPr>
              <a:t> </a:t>
            </a:r>
            <a:endParaRPr lang="en-US" altLang="en-US" b="0">
              <a:latin typeface="Times New Roman" panose="0202060305040502030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9937328" y="1"/>
            <a:ext cx="2254671" cy="2107627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4246830"/>
            <a:ext cx="2387593" cy="26111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432051" y="2184400"/>
            <a:ext cx="9554290" cy="4491751"/>
            <a:chOff x="2432051" y="2190750"/>
            <a:chExt cx="9554290" cy="44917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190750"/>
              <a:ext cx="1079162" cy="42354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432051" y="5702300"/>
              <a:ext cx="9410700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4"/>
            <a:ext cx="9890840" cy="4130077"/>
            <a:chOff x="2095501" y="2552425"/>
            <a:chExt cx="9890840" cy="4130077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552425"/>
              <a:ext cx="1079162" cy="3873776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095501" y="5702301"/>
              <a:ext cx="9747251" cy="980201"/>
            </a:xfrm>
            <a:prstGeom prst="rect">
              <a:avLst/>
            </a:prstGeom>
          </p:spPr>
        </p:pic>
      </p:grpSp>
      <p:sp>
        <p:nvSpPr>
          <p:cNvPr id="21" name="文本框 20"/>
          <p:cNvSpPr txBox="1"/>
          <p:nvPr/>
        </p:nvSpPr>
        <p:spPr>
          <a:xfrm>
            <a:off x="2814358" y="3148131"/>
            <a:ext cx="8211741" cy="1153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9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感谢倾听！</a:t>
            </a:r>
            <a:endParaRPr lang="zh-CN" altLang="en-US" sz="69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3838376" y="1888490"/>
            <a:ext cx="4515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800" i="1" dirty="0">
                <a:gradFill>
                  <a:gsLst>
                    <a:gs pos="0">
                      <a:srgbClr val="F7CA82"/>
                    </a:gs>
                    <a:gs pos="100000">
                      <a:srgbClr val="A6793F"/>
                    </a:gs>
                  </a:gsLst>
                  <a:lin ang="2700000" scaled="0"/>
                </a:gra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THANK YOU</a:t>
            </a:r>
            <a:endParaRPr lang="en-US" altLang="zh-CN" sz="2800" i="1" dirty="0">
              <a:gradFill>
                <a:gsLst>
                  <a:gs pos="0">
                    <a:srgbClr val="F7CA82"/>
                  </a:gs>
                  <a:gs pos="100000">
                    <a:srgbClr val="A6793F"/>
                  </a:gs>
                </a:gsLst>
                <a:lin ang="2700000" scaled="0"/>
              </a:gra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9937328" y="1"/>
            <a:ext cx="2254671" cy="2107627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4246830"/>
            <a:ext cx="2387593" cy="26111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432051" y="2184400"/>
            <a:ext cx="9554290" cy="4491751"/>
            <a:chOff x="2432051" y="2190750"/>
            <a:chExt cx="9554290" cy="44917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190750"/>
              <a:ext cx="1079162" cy="42354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432051" y="5702300"/>
              <a:ext cx="9410700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4"/>
            <a:ext cx="9890840" cy="4130077"/>
            <a:chOff x="2095501" y="2552425"/>
            <a:chExt cx="9890840" cy="4130077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552425"/>
              <a:ext cx="1079162" cy="3873776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095501" y="5702301"/>
              <a:ext cx="9747251" cy="98020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262186" y="2892335"/>
            <a:ext cx="7667627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指导思想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895960" y="1996027"/>
            <a:ext cx="2419865" cy="4420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CA82"/>
              </a:gs>
              <a:gs pos="100000">
                <a:srgbClr val="A6793F"/>
              </a:gs>
            </a:gsLst>
            <a:lin ang="2700000" scaled="0"/>
          </a:gra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01072" y="2019936"/>
            <a:ext cx="2209800" cy="43088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PART-01</a:t>
            </a:r>
            <a:endParaRPr lang="zh-CN" altLang="en-US" sz="22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>
            <p:custDataLst>
              <p:tags r:id="rId4"/>
            </p:custDataLst>
          </p:nvPr>
        </p:nvSpPr>
        <p:spPr>
          <a:xfrm>
            <a:off x="1057910" y="746125"/>
            <a:ext cx="10001250" cy="5338445"/>
          </a:xfrm>
          <a:prstGeom prst="rect">
            <a:avLst/>
          </a:prstGeom>
          <a:solidFill>
            <a:schemeClr val="lt1">
              <a:alpha val="65000"/>
            </a:schemeClr>
          </a:solidFill>
          <a:ln w="381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1354455" y="1019175"/>
            <a:ext cx="9389110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指导思想：</a:t>
            </a:r>
            <a:endParaRPr lang="zh-CN" altLang="en-US" sz="3200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812800" fontAlgn="auto">
              <a:extLst>
                <a:ext uri="{35155182-B16C-46BC-9424-99874614C6A1}">
                  <wpsdc:indentchars xmlns:wpsdc="http://www.wps.cn/officeDocument/2017/drawingmlCustomData" val="200" checksum="3877492575"/>
                </a:ext>
              </a:extLst>
            </a:pP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坚持以“适性扬才、多元开放”教育理念为统领，继续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加强班主任专业发展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，坚持</a:t>
            </a:r>
            <a:r>
              <a:rPr lang="zh-CN" altLang="en-US" sz="32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以“项目引领”为德育工作主线</a:t>
            </a:r>
            <a:r>
              <a:rPr lang="zh-CN" altLang="en-US" sz="32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结合社会主义核心价值观，以“品格提升工程”“畅玩乐享”“1-6年级学生成长系列活动”为落脚点，打造多维立体式育人场域，拓宽学生活动视野与活动平台，加强班级文化建设，提升学生思维品质与综合能力，培养学生公共品格，不断彰显“向善向上，求真求新”的善真少年特质。</a:t>
            </a:r>
            <a:endParaRPr lang="zh-CN" altLang="en-US" sz="320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9937328" y="1"/>
            <a:ext cx="2254671" cy="2107627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4246830"/>
            <a:ext cx="2387593" cy="26111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432051" y="2184400"/>
            <a:ext cx="9554290" cy="4491751"/>
            <a:chOff x="2432051" y="2190750"/>
            <a:chExt cx="9554290" cy="44917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190750"/>
              <a:ext cx="1079162" cy="42354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432051" y="5702300"/>
              <a:ext cx="9410700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4"/>
            <a:ext cx="9890840" cy="4130077"/>
            <a:chOff x="2095501" y="2552425"/>
            <a:chExt cx="9890840" cy="4130077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552425"/>
              <a:ext cx="1079162" cy="3873776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095501" y="5702301"/>
              <a:ext cx="9747251" cy="98020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262186" y="2892335"/>
            <a:ext cx="7667627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工作目标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895960" y="1996027"/>
            <a:ext cx="2419865" cy="4420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CA82"/>
              </a:gs>
              <a:gs pos="100000">
                <a:srgbClr val="A6793F"/>
              </a:gs>
            </a:gsLst>
            <a:lin ang="2700000" scaled="0"/>
          </a:gra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01072" y="2019936"/>
            <a:ext cx="2209800" cy="4298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PART-02</a:t>
            </a:r>
            <a:endParaRPr lang="zh-CN" altLang="en-US" sz="22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>
            <p:custDataLst>
              <p:tags r:id="rId4"/>
            </p:custDataLst>
          </p:nvPr>
        </p:nvSpPr>
        <p:spPr>
          <a:xfrm>
            <a:off x="1435735" y="532765"/>
            <a:ext cx="39909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工作目标</a:t>
            </a:r>
            <a:endParaRPr lang="zh-CN" alt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1570355" y="1679575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1" name="同心圆 5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52" name="椭圆 5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3FB7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1551305" y="4358005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4" name="同心圆 53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55" name="椭圆 54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F8525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>
            <a:off x="1589405" y="3027045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57" name="同心圆 56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58" name="椭圆 57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solidFill>
              <a:srgbClr val="545D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</p:grpSp>
      <p:sp>
        <p:nvSpPr>
          <p:cNvPr id="59" name="TextBox 93"/>
          <p:cNvSpPr txBox="1"/>
          <p:nvPr/>
        </p:nvSpPr>
        <p:spPr>
          <a:xfrm>
            <a:off x="1683104" y="1797419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01</a:t>
            </a:r>
            <a:endParaRPr lang="en-US" altLang="zh-CN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0" name="TextBox 93"/>
          <p:cNvSpPr txBox="1"/>
          <p:nvPr/>
        </p:nvSpPr>
        <p:spPr>
          <a:xfrm>
            <a:off x="1664054" y="3141079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02</a:t>
            </a:r>
            <a:endParaRPr lang="en-US" altLang="zh-CN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1" name="TextBox 93"/>
          <p:cNvSpPr txBox="1"/>
          <p:nvPr/>
        </p:nvSpPr>
        <p:spPr>
          <a:xfrm>
            <a:off x="1624684" y="4487279"/>
            <a:ext cx="1031720" cy="640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03</a:t>
            </a:r>
            <a:endParaRPr lang="en-US" altLang="zh-CN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87" name="Text Box 18"/>
          <p:cNvSpPr txBox="1">
            <a:spLocks noChangeArrowheads="1"/>
          </p:cNvSpPr>
          <p:nvPr/>
        </p:nvSpPr>
        <p:spPr bwMode="gray">
          <a:xfrm>
            <a:off x="2821305" y="1854200"/>
            <a:ext cx="5486400" cy="645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/>
            <a:r>
              <a:rPr lang="zh-CN" alt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</a:rPr>
              <a:t>三线并举，管理育人</a:t>
            </a:r>
            <a:endParaRPr lang="zh-CN" alt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62" name="Text Box 18"/>
          <p:cNvSpPr txBox="1">
            <a:spLocks noChangeArrowheads="1"/>
          </p:cNvSpPr>
          <p:nvPr/>
        </p:nvSpPr>
        <p:spPr bwMode="gray">
          <a:xfrm>
            <a:off x="2823845" y="3140710"/>
            <a:ext cx="5306060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项目引领，实践育人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3" name="Text Box 18"/>
          <p:cNvSpPr txBox="1">
            <a:spLocks noChangeArrowheads="1"/>
          </p:cNvSpPr>
          <p:nvPr/>
        </p:nvSpPr>
        <p:spPr bwMode="gray">
          <a:xfrm>
            <a:off x="2821305" y="4487545"/>
            <a:ext cx="54857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融合共生，协同育人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grpSp>
        <p:nvGrpSpPr>
          <p:cNvPr id="64" name="组合 63"/>
          <p:cNvGrpSpPr/>
          <p:nvPr/>
        </p:nvGrpSpPr>
        <p:grpSpPr>
          <a:xfrm>
            <a:off x="1536065" y="5542915"/>
            <a:ext cx="871220" cy="871220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65" name="同心圆 64"/>
            <p:cNvSpPr/>
            <p:nvPr>
              <p:custDataLst>
                <p:tags r:id="rId5"/>
              </p:custDataLst>
            </p:nvPr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 dirty="0">
                <a:solidFill>
                  <a:srgbClr val="C00000"/>
                </a:solidFill>
                <a:latin typeface="+mj-ea"/>
                <a:ea typeface="+mj-ea"/>
              </a:endParaRPr>
            </a:p>
          </p:txBody>
        </p:sp>
        <p:sp>
          <p:nvSpPr>
            <p:cNvPr id="66" name="椭圆 65"/>
            <p:cNvSpPr/>
            <p:nvPr>
              <p:custDataLst>
                <p:tags r:id="rId6"/>
              </p:custDataLst>
            </p:nvPr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0" dirty="0">
                <a:solidFill>
                  <a:srgbClr val="C00000"/>
                </a:solidFill>
                <a:highlight>
                  <a:srgbClr val="00FF00"/>
                </a:highlight>
                <a:latin typeface="+mj-ea"/>
                <a:ea typeface="+mj-ea"/>
              </a:endParaRPr>
            </a:p>
          </p:txBody>
        </p:sp>
      </p:grpSp>
      <p:sp>
        <p:nvSpPr>
          <p:cNvPr id="67" name="TextBox 93"/>
          <p:cNvSpPr txBox="1"/>
          <p:nvPr>
            <p:custDataLst>
              <p:tags r:id="rId7"/>
            </p:custDataLst>
          </p:nvPr>
        </p:nvSpPr>
        <p:spPr>
          <a:xfrm>
            <a:off x="1640559" y="5672189"/>
            <a:ext cx="103172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 b="1" dirty="0">
                <a:solidFill>
                  <a:schemeClr val="bg1"/>
                </a:solidFill>
                <a:latin typeface="+mj-ea"/>
                <a:ea typeface="+mj-ea"/>
              </a:rPr>
              <a:t>04</a:t>
            </a:r>
            <a:endParaRPr lang="en-US" altLang="zh-CN" sz="3600" b="1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68" name="Text Box 1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gray">
          <a:xfrm>
            <a:off x="2823845" y="5668010"/>
            <a:ext cx="5485765" cy="583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lvl="0" algn="l">
              <a:buClrTx/>
              <a:buSzTx/>
              <a:buFontTx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多元立体，评价育人</a:t>
            </a:r>
            <a:endParaRPr lang="zh-CN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/>
      <p:bldP spid="60" grpId="0"/>
      <p:bldP spid="61" grpId="0"/>
      <p:bldP spid="87" grpId="0"/>
      <p:bldP spid="62" grpId="0"/>
      <p:bldP spid="63" grpId="0"/>
      <p:bldP spid="67" grpId="0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9937328" y="1"/>
            <a:ext cx="2254671" cy="2107627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4246830"/>
            <a:ext cx="2387593" cy="261117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432051" y="2184400"/>
            <a:ext cx="9554290" cy="4491751"/>
            <a:chOff x="2432051" y="2190750"/>
            <a:chExt cx="9554290" cy="44917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190750"/>
              <a:ext cx="1079162" cy="42354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432051" y="5702300"/>
              <a:ext cx="9410700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4"/>
            <a:ext cx="9890840" cy="4130077"/>
            <a:chOff x="2095501" y="2552425"/>
            <a:chExt cx="9890840" cy="4130077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2552425"/>
              <a:ext cx="1079162" cy="3873776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2095501" y="5702301"/>
              <a:ext cx="9747251" cy="980201"/>
            </a:xfrm>
            <a:prstGeom prst="rect">
              <a:avLst/>
            </a:prstGeom>
          </p:spPr>
        </p:pic>
      </p:grpSp>
      <p:sp>
        <p:nvSpPr>
          <p:cNvPr id="2" name="文本框 1"/>
          <p:cNvSpPr txBox="1"/>
          <p:nvPr/>
        </p:nvSpPr>
        <p:spPr>
          <a:xfrm>
            <a:off x="2262186" y="2892335"/>
            <a:ext cx="7667627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72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实施策略</a:t>
            </a:r>
            <a:endParaRPr lang="zh-CN" altLang="en-US" sz="7200" dirty="0">
              <a:solidFill>
                <a:schemeClr val="tx1">
                  <a:lumMod val="75000"/>
                  <a:lumOff val="25000"/>
                </a:schemeClr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  <p:sp>
        <p:nvSpPr>
          <p:cNvPr id="4" name="矩形: 圆角 3"/>
          <p:cNvSpPr/>
          <p:nvPr/>
        </p:nvSpPr>
        <p:spPr>
          <a:xfrm>
            <a:off x="4895960" y="1996027"/>
            <a:ext cx="2419865" cy="442095"/>
          </a:xfrm>
          <a:prstGeom prst="roundRect">
            <a:avLst>
              <a:gd name="adj" fmla="val 0"/>
            </a:avLst>
          </a:prstGeom>
          <a:gradFill>
            <a:gsLst>
              <a:gs pos="0">
                <a:srgbClr val="F7CA82"/>
              </a:gs>
              <a:gs pos="100000">
                <a:srgbClr val="A6793F"/>
              </a:gs>
            </a:gsLst>
            <a:lin ang="2700000" scaled="0"/>
          </a:gra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001072" y="2019936"/>
            <a:ext cx="2209800" cy="4298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200" dirty="0">
                <a:solidFill>
                  <a:schemeClr val="bg1"/>
                </a:solidFill>
                <a:latin typeface="汉仪雅酷黑 55W" panose="020B0504020202020204" pitchFamily="34" charset="-122"/>
                <a:ea typeface="汉仪雅酷黑 55W" panose="020B0504020202020204" pitchFamily="34" charset="-122"/>
                <a:cs typeface="+mn-ea"/>
                <a:sym typeface="+mn-lt"/>
              </a:rPr>
              <a:t>PART-03</a:t>
            </a:r>
            <a:endParaRPr lang="zh-CN" altLang="en-US" sz="2200" dirty="0">
              <a:solidFill>
                <a:schemeClr val="bg1"/>
              </a:solidFill>
              <a:latin typeface="汉仪雅酷黑 55W" panose="020B0504020202020204" pitchFamily="34" charset="-122"/>
              <a:ea typeface="汉仪雅酷黑 55W" panose="020B0504020202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431800" y="533400"/>
            <a:ext cx="85236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1">
                <a:latin typeface="隶书" panose="02010509060101010101" charset="-122"/>
                <a:ea typeface="隶书" panose="02010509060101010101" charset="-122"/>
              </a:rPr>
              <a:t>（一）三线并举，管理育人</a:t>
            </a:r>
            <a:endParaRPr lang="zh-CN" altLang="en-US" sz="44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1706245"/>
            <a:ext cx="1196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607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1、打造“全员培训管理+微共体管理”双重管理模式，促进专业发展</a:t>
            </a:r>
            <a:endParaRPr lang="zh-CN" altLang="en-US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65555" y="2783205"/>
            <a:ext cx="10553065" cy="439991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（1）“专业学习管理”：“首席导师”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+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内外双循环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  <a:endParaRPr lang="zh-CN" altLang="en-US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（2）“微共体管理”</a:t>
            </a:r>
            <a:r>
              <a:rPr lang="zh-CN" altLang="en-US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每学期展示两堂班队研讨活动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（3）“全员培训管理”：</a:t>
            </a:r>
            <a:r>
              <a:rPr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“沈彩虹名班主任工作室”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“老班们的下午茶”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                       每月定期论坛沙龙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0" grpId="1"/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alphaModFix amt="70000"/>
          </a:blip>
          <a:stretch>
            <a:fillRect/>
          </a:stretch>
        </p:blipFill>
        <p:spPr>
          <a:xfrm>
            <a:off x="-529" y="-296"/>
            <a:ext cx="12193057" cy="6858594"/>
          </a:xfrm>
          <a:prstGeom prst="rect">
            <a:avLst/>
          </a:prstGeom>
        </p:spPr>
      </p:pic>
      <p:pic>
        <p:nvPicPr>
          <p:cNvPr id="8" name="图片 7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99" b="68907"/>
          <a:stretch>
            <a:fillRect/>
          </a:stretch>
        </p:blipFill>
        <p:spPr>
          <a:xfrm>
            <a:off x="10799430" y="1"/>
            <a:ext cx="1392569" cy="1301749"/>
          </a:xfrm>
          <a:prstGeom prst="rect">
            <a:avLst/>
          </a:prstGeom>
        </p:spPr>
      </p:pic>
      <p:pic>
        <p:nvPicPr>
          <p:cNvPr id="11" name="图片 10" descr="黑白色的花&#10;&#10;中度可信度描述已自动生成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227" r="57927"/>
          <a:stretch>
            <a:fillRect/>
          </a:stretch>
        </p:blipFill>
        <p:spPr>
          <a:xfrm>
            <a:off x="0" y="5060950"/>
            <a:ext cx="1643181" cy="1797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1771650" y="1435100"/>
            <a:ext cx="10214691" cy="5241051"/>
            <a:chOff x="1771650" y="1441450"/>
            <a:chExt cx="10214691" cy="5241051"/>
          </a:xfrm>
        </p:grpSpPr>
        <p:pic>
          <p:nvPicPr>
            <p:cNvPr id="13" name="图片 12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4" name="图片 13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441450"/>
              <a:ext cx="1079162" cy="4984751"/>
            </a:xfrm>
            <a:prstGeom prst="rect">
              <a:avLst/>
            </a:prstGeom>
          </p:spPr>
        </p:pic>
        <p:pic>
          <p:nvPicPr>
            <p:cNvPr id="15" name="图片 14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771650" y="5702300"/>
              <a:ext cx="10071101" cy="98020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 rot="10800000">
            <a:off x="186609" y="171173"/>
            <a:ext cx="10612291" cy="4889478"/>
            <a:chOff x="1374050" y="1793025"/>
            <a:chExt cx="10612291" cy="4889478"/>
          </a:xfrm>
        </p:grpSpPr>
        <p:pic>
          <p:nvPicPr>
            <p:cNvPr id="18" name="图片 17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694" t="87078"/>
            <a:stretch>
              <a:fillRect/>
            </a:stretch>
          </p:blipFill>
          <p:spPr>
            <a:xfrm>
              <a:off x="11842749" y="6426201"/>
              <a:ext cx="143591" cy="256300"/>
            </a:xfrm>
            <a:prstGeom prst="rect">
              <a:avLst/>
            </a:prstGeom>
          </p:spPr>
        </p:pic>
        <p:pic>
          <p:nvPicPr>
            <p:cNvPr id="19" name="图片 18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2921"/>
            <a:stretch>
              <a:fillRect/>
            </a:stretch>
          </p:blipFill>
          <p:spPr>
            <a:xfrm>
              <a:off x="10907179" y="1793025"/>
              <a:ext cx="1079162" cy="4633177"/>
            </a:xfrm>
            <a:prstGeom prst="rect">
              <a:avLst/>
            </a:prstGeom>
          </p:spPr>
        </p:pic>
        <p:pic>
          <p:nvPicPr>
            <p:cNvPr id="20" name="图片 19" descr="形状&#10;&#10;描述已自动生成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581" r="13306" b="-1"/>
            <a:stretch>
              <a:fillRect/>
            </a:stretch>
          </p:blipFill>
          <p:spPr>
            <a:xfrm>
              <a:off x="1374050" y="5702302"/>
              <a:ext cx="10468703" cy="980201"/>
            </a:xfrm>
            <a:prstGeom prst="rect">
              <a:avLst/>
            </a:prstGeom>
          </p:spPr>
        </p:pic>
      </p:grpSp>
      <p:sp>
        <p:nvSpPr>
          <p:cNvPr id="100" name="文本框 99"/>
          <p:cNvSpPr txBox="1"/>
          <p:nvPr/>
        </p:nvSpPr>
        <p:spPr>
          <a:xfrm>
            <a:off x="431800" y="533400"/>
            <a:ext cx="8523605" cy="7683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zh-CN" sz="4400" b="1">
                <a:latin typeface="隶书" panose="02010509060101010101" charset="-122"/>
                <a:ea typeface="隶书" panose="02010509060101010101" charset="-122"/>
              </a:rPr>
              <a:t>（一）三线并举，管理育人</a:t>
            </a:r>
            <a:endParaRPr lang="zh-CN" altLang="en-US" sz="4400" b="1">
              <a:latin typeface="隶书" panose="02010509060101010101" charset="-122"/>
              <a:ea typeface="隶书" panose="020105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97865" y="1706245"/>
            <a:ext cx="11966575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30607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2、打造“1+1+1”年级管理模式，互助共进促发展</a:t>
            </a:r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89685" y="2169160"/>
            <a:ext cx="10553065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endParaRPr 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</a:t>
            </a:r>
            <a:r>
              <a:rPr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一份目标管理</a:t>
            </a:r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</a:t>
            </a:r>
            <a:r>
              <a:rPr lang="zh-CN" altLang="en-US" sz="2800" b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能管善理</a:t>
            </a:r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一场活动策划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            一次经验交流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r>
              <a:rPr lang="en-US" altLang="zh-CN" sz="2800" b="1">
                <a:solidFill>
                  <a:srgbClr val="00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0"/>
            <a:endParaRPr lang="en-US" altLang="zh-CN" sz="2800" b="1">
              <a:solidFill>
                <a:srgbClr val="00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/>
    </mc:Choice>
    <mc:Fallback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/>
      <p:bldP spid="2" grpId="0"/>
      <p:bldP spid="2" grpId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4112.07874015748,&quot;width&quot;:3759.988976377953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UNIT_BLOCK" val="0"/>
  <p:tag name="KSO_WM_UNIT_SM_LIMIT_TYPE" val="1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2"/>
  <p:tag name="KSO_WM_UNIT_ID" val="custom20203885_10*l_z*1_2"/>
  <p:tag name="KSO_WM_TEMPLATE_CATEGORY" val="custom"/>
  <p:tag name="KSO_WM_TEMPLATE_INDEX" val="20203885"/>
  <p:tag name="KSO_WM_UNIT_LAYERLEVEL" val="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17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1_1"/>
  <p:tag name="KSO_WM_UNIT_ID" val="custom20203885_10*l_h_a*1_1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18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1_1"/>
  <p:tag name="KSO_WM_UNIT_ID" val="custom20203885_10*l_h_i*1_1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19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2_1"/>
  <p:tag name="KSO_WM_UNIT_ID" val="custom20203885_10*l_h_a*1_2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2_1"/>
  <p:tag name="KSO_WM_UNIT_ID" val="custom20203885_10*l_h_i*1_2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1.xml><?xml version="1.0" encoding="utf-8"?>
<p:tagLst xmlns:p="http://schemas.openxmlformats.org/presentationml/2006/main">
  <p:tag name="KSO_WM_UNIT_BLOCK" val="0"/>
  <p:tag name="KSO_WM_UNIT_IS_LAYOUT_DIAGRAM" val="1"/>
  <p:tag name="KSO_WM_UNIT_ISCONTENTSTITLE" val="0"/>
  <p:tag name="KSO_WM_UNIT_ISNUMDGMTITLE" val="0"/>
  <p:tag name="KSO_WM_UNIT_NOCLEAR" val="0"/>
  <p:tag name="KSO_WM_UNIT_VALUE" val="12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a"/>
  <p:tag name="KSO_WM_UNIT_INDEX" val="1_3_1"/>
  <p:tag name="KSO_WM_UNIT_ID" val="custom20203885_10*l_h_a*1_3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UNIT_PRESET_TEXT" val="单击此处添加小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22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h_i"/>
  <p:tag name="KSO_WM_UNIT_INDEX" val="1_3_1"/>
  <p:tag name="KSO_WM_UNIT_ID" val="custom20203885_10*l_h_i*1_3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  <p:tag name="KSO_WM_UNIT_VALUE" val="1"/>
  <p:tag name="KSO_WM_UNIT_USESOURCEFORMAT_APPLY" val="1"/>
</p:tagLst>
</file>

<file path=ppt/tags/tag23.xml><?xml version="1.0" encoding="utf-8"?>
<p:tagLst xmlns:p="http://schemas.openxmlformats.org/presentationml/2006/main">
  <p:tag name="KSO_WM_UNIT_BLOCK" val="0"/>
  <p:tag name="KSO_WM_UNIT_IS_LAYOUT_DIAGRAM" val="1"/>
  <p:tag name="KSO_WM_UNIT_HIGHLIGHT" val="0"/>
  <p:tag name="KSO_WM_UNIT_COMPATIBLE" val="0"/>
  <p:tag name="KSO_WM_UNIT_DIAGRAM_ISNUMVISUAL" val="0"/>
  <p:tag name="KSO_WM_UNIT_DIAGRAM_ISREFERUNIT" val="0"/>
  <p:tag name="KSO_WM_DIAGRAM_GROUP_CODE" val="l1-2"/>
  <p:tag name="KSO_WM_UNIT_TYPE" val="l_z"/>
  <p:tag name="KSO_WM_UNIT_INDEX" val="1_1"/>
  <p:tag name="KSO_WM_UNIT_ID" val="custom20203885_10*l_z*1_1"/>
  <p:tag name="KSO_WM_TEMPLATE_CATEGORY" val="custom"/>
  <p:tag name="KSO_WM_TEMPLATE_INDEX" val="20203885"/>
  <p:tag name="KSO_WM_UNIT_LAYERLEVEL" val="1_1"/>
  <p:tag name="KSO_WM_TAG_VERSION" val="1.0"/>
  <p:tag name="KSO_WM_BEAUTIFY_FLAG" val="#wm#"/>
  <p:tag name="KSO_WM_UNIT_LINE_FORE_SCHEMECOLOR_INDEX_BRIGHTNESS" val="-0.15"/>
  <p:tag name="KSO_WM_UNIT_LINE_FORE_SCHEMECOLOR_INDEX" val="14"/>
  <p:tag name="KSO_WM_UNIT_LINE_FILL_TYPE" val="2"/>
  <p:tag name="KSO_WM_UNIT_USESOURCEFORMAT_APPLY" val="1"/>
</p:tagLst>
</file>

<file path=ppt/tags/tag24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3885_9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25.xml><?xml version="1.0" encoding="utf-8"?>
<p:tagLst xmlns:p="http://schemas.openxmlformats.org/presentationml/2006/main">
  <p:tag name="KSO_WM_UNIT_TABLE_BEAUTIFY" val="smartTable{71338538-5354-4a9c-b37a-e486f48d57d9}"/>
  <p:tag name="TABLE_ENDDRAG_ORIGIN_RECT" val="275*173"/>
  <p:tag name="TABLE_ENDDRAG_RECT" val="41*155*275*173"/>
</p:tagLst>
</file>

<file path=ppt/tags/tag26.xml><?xml version="1.0" encoding="utf-8"?>
<p:tagLst xmlns:p="http://schemas.openxmlformats.org/presentationml/2006/main">
  <p:tag name="KSO_WM_UNIT_TABLE_BEAUTIFY" val="smartTable{36f037aa-eccf-47bd-abea-11e5d15f91f4}"/>
  <p:tag name="TABLE_ENDDRAG_ORIGIN_RECT" val="374*193"/>
  <p:tag name="TABLE_ENDDRAG_RECT" val="564*176*374*193"/>
</p:tagLst>
</file>

<file path=ppt/tags/tag27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&quot;NaN&quot;,&quot;top&quot;:&quot;NaN&quot;,&quot;right&quot;:&quot;NaN&quot;,&quot;bottom&quot;:&quot;NaN&quot;,&quot;leftAbs&quot;:false,&quot;topAbs&quot;:false,&quot;rightAbs&quot;:false,&quot;bottomAbs&quot;:false},{&quot;type&quot;:&quot;frame&quot;,&quot;left&quot;:&quot;NaN&quot;,&quot;top&quot;:&quot;NaN&quot;,&quot;right&quot;:&quot;NaN&quot;,&quot;bottom&quot;:&quot;NaN&quot;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3885_10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10"/>
  <p:tag name="KSO_WM_SLIDE_SIZE" val="863.547*332.447"/>
  <p:tag name="KSO_WM_SLIDE_POSITION" val="48.3028*160.6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3885"/>
  <p:tag name="KSO_WM_SLIDE_LAYOUT" val="a_l"/>
  <p:tag name="KSO_WM_SLIDE_LAYOUT_CNT" val="1_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2"/>
  <p:tag name="KSO_WM_UNIT_ID" val="custom20203885_37*n_i*1_2"/>
  <p:tag name="KSO_WM_TEMPLATE_CATEGORY" val="custom"/>
  <p:tag name="KSO_WM_TEMPLATE_INDEX" val="20203885"/>
  <p:tag name="KSO_WM_UNIT_LAYERLEVEL" val="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56"/>
  <p:tag name="KSO_WM_UNIT_USESOURCEFORMAT_APPLY" val="1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i"/>
  <p:tag name="KSO_WM_UNIT_INDEX" val="1_1"/>
  <p:tag name="KSO_WM_UNIT_ID" val="custom20203885_37*n_i*1_1"/>
  <p:tag name="KSO_WM_TEMPLATE_CATEGORY" val="custom"/>
  <p:tag name="KSO_WM_TEMPLATE_INDEX" val="20203885"/>
  <p:tag name="KSO_WM_UNIT_LAYERLEVEL" val="1_1"/>
  <p:tag name="KSO_WM_TAG_VERSION" val="1.0"/>
  <p:tag name="KSO_WM_BEAUTIFY_FLAG" val="#wm#"/>
  <p:tag name="KSO_WM_UNIT_LINE_FORE_SCHEMECOLOR_INDEX_BRIGHTNESS" val="-0.25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  <p:tag name="KSO_WM_UNIT_VALUE" val="28"/>
  <p:tag name="KSO_WM_UNIT_USESOURCEFORMAT_APPLY" val="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1"/>
  <p:tag name="KSO_WM_UNIT_ID" val="custom20203885_37*n_h_h_i*1_2_1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1"/>
  <p:tag name="KSO_WM_UNIT_ID" val="custom20203885_37*n_h_h_i*1_2_2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1"/>
  <p:tag name="KSO_WM_UNIT_ID" val="custom20203885_37*n_h_h_i*1_2_4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UNIT_USESOURCEFORMAT_APPLY" val="1"/>
</p:tagLst>
</file>

<file path=ppt/tags/tag33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custom20203885_37*n_h_h_a*1_2_1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custom20203885_37*n_h_h_a*1_2_2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6"/>
  <p:tag name="KSO_WM_UNIT_TEXT_FILL_TYPE" val="1"/>
  <p:tag name="KSO_WM_UNIT_USESOURCEFORMAT_APPLY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1_2"/>
  <p:tag name="KSO_WM_UNIT_ID" val="custom20203885_37*n_h_h_i*1_2_1_2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5"/>
  <p:tag name="KSO_WM_UNIT_USESOURCEFORMAT_APPLY" val="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2_2"/>
  <p:tag name="KSO_WM_UNIT_ID" val="custom20203885_37*n_h_h_i*1_2_2_2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5"/>
  <p:tag name="KSO_WM_UNIT_USESOURCEFORMAT_APPLY" val="1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4_2"/>
  <p:tag name="KSO_WM_UNIT_ID" val="custom20203885_37*n_h_h_i*1_2_4_2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5"/>
  <p:tag name="KSO_WM_UNIT_USESOURCEFORMAT_APPLY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1"/>
  <p:tag name="KSO_WM_UNIT_ID" val="custom20203885_37*n_h_h_i*1_2_3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UNIT_USESOURCEFORMAT_APPLY" val="1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3_2"/>
  <p:tag name="KSO_WM_UNIT_ID" val="custom20203885_37*n_h_h_i*1_2_3_2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5"/>
  <p:tag name="KSO_WM_UNIT_USESOURCEFORMAT_APPLY" val="1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1"/>
  <p:tag name="KSO_WM_UNIT_ID" val="custom20203885_37*n_h_h_i*1_2_5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-0.05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48"/>
  <p:tag name="KSO_WM_UNIT_USESOURCEFORMAT_APPLY" val="1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i"/>
  <p:tag name="KSO_WM_UNIT_INDEX" val="1_2_5_2"/>
  <p:tag name="KSO_WM_UNIT_ID" val="custom20203885_37*n_h_h_i*1_2_5_2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LINE_FORE_SCHEMECOLOR_INDEX_BRIGHTNESS" val="0"/>
  <p:tag name="KSO_WM_UNIT_LINE_FORE_SCHEMECOLOR_INDEX" val="14"/>
  <p:tag name="KSO_WM_UNIT_LINE_FILL_TYPE" val="2"/>
  <p:tag name="KSO_WM_UNIT_VALUE" val="15"/>
  <p:tag name="KSO_WM_UNIT_USESOURCEFORMAT_APPLY" val="1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i"/>
  <p:tag name="KSO_WM_UNIT_INDEX" val="1_1_1"/>
  <p:tag name="KSO_WM_UNIT_ID" val="custom20203885_37*n_h_i*1_1_1"/>
  <p:tag name="KSO_WM_TEMPLATE_CATEGORY" val="custom"/>
  <p:tag name="KSO_WM_TEMPLATE_INDEX" val="20203885"/>
  <p:tag name="KSO_WM_UNIT_LAYERLEVEL" val="1_1_1"/>
  <p:tag name="KSO_WM_TAG_VERSION" val="1.0"/>
  <p:tag name="KSO_WM_BEAUTIFY_FLAG" val="#wm#"/>
  <p:tag name="KSO_WM_UNIT_FILL_FORE_SCHEMECOLOR_INDEX_BRIGHTNESS" val="0.5"/>
  <p:tag name="KSO_WM_UNIT_FILL_FORE_SCHEMECOLOR_INDEX" val="13"/>
  <p:tag name="KSO_WM_UNIT_FILL_TYPE" val="1"/>
  <p:tag name="KSO_WM_UNIT_TEXT_FILL_FORE_SCHEMECOLOR_INDEX_BRIGHTNESS" val="0"/>
  <p:tag name="KSO_WM_UNIT_TEXT_FILL_FORE_SCHEMECOLOR_INDEX" val="2"/>
  <p:tag name="KSO_WM_UNIT_TEXT_FILL_TYPE" val="1"/>
  <p:tag name="KSO_WM_UNIT_VALUE" val="24"/>
  <p:tag name="KSO_WM_UNIT_USESOURCEFORMAT_APPLY" val="1"/>
</p:tagLst>
</file>

<file path=ppt/tags/tag43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custom20203885_37*n_h_h_a*1_2_1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4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2_1"/>
  <p:tag name="KSO_WM_UNIT_ID" val="custom20203885_37*n_h_h_a*1_2_2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6"/>
  <p:tag name="KSO_WM_UNIT_TEXT_FILL_TYPE" val="1"/>
  <p:tag name="KSO_WM_UNIT_USESOURCEFORMAT_APPLY" val="1"/>
</p:tagLst>
</file>

<file path=ppt/tags/tag45.xml><?xml version="1.0" encoding="utf-8"?>
<p:tagLst xmlns:p="http://schemas.openxmlformats.org/presentationml/2006/main">
  <p:tag name="KSO_WM_UNIT_ISCONTENTS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n1-1"/>
  <p:tag name="KSO_WM_UNIT_TYPE" val="n_h_h_a"/>
  <p:tag name="KSO_WM_UNIT_INDEX" val="1_2_1_1"/>
  <p:tag name="KSO_WM_UNIT_ID" val="custom20203885_37*n_h_h_a*1_2_1_1"/>
  <p:tag name="KSO_WM_TEMPLATE_CATEGORY" val="custom"/>
  <p:tag name="KSO_WM_TEMPLATE_INDEX" val="20203885"/>
  <p:tag name="KSO_WM_UNIT_LAYERLEVEL" val="1_1_1_1"/>
  <p:tag name="KSO_WM_TAG_VERSION" val="1.0"/>
  <p:tag name="KSO_WM_BEAUTIFY_FLAG" val="#wm#"/>
  <p:tag name="KSO_WM_UNIT_PRESET_TEXT" val="添加标题"/>
  <p:tag name="KSO_WM_UNIT_TEXT_FILL_FORE_SCHEMECOLOR_INDEX_BRIGHTNESS" val="0"/>
  <p:tag name="KSO_WM_UNIT_TEXT_FILL_FORE_SCHEMECOLOR_INDEX" val="5"/>
  <p:tag name="KSO_WM_UNIT_TEXT_FILL_TYPE" val="1"/>
  <p:tag name="KSO_WM_UNIT_USESOURCEFORMAT_APPLY" val="1"/>
</p:tagLst>
</file>

<file path=ppt/tags/tag46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]}"/>
  <p:tag name="KSO_WM_SLIDE_CAN_ADD_NAVIGATION" val="1"/>
  <p:tag name="KSO_WM_SLIDE_BACKGROUND" val="[&quot;general&quot;]"/>
  <p:tag name="KSO_WM_SLIDE_RATIO" val="1.777778"/>
  <p:tag name="KSO_WM_SLIDE_ID" val="custom20203885_37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5"/>
  <p:tag name="KSO_WM_SLIDE_INDEX" val="37"/>
  <p:tag name="KSO_WM_SLIDE_SIZE" val="864.15*728.15"/>
  <p:tag name="KSO_WM_SLIDE_POSITION" val="47.95*-149.85"/>
  <p:tag name="KSO_WM_TAG_VERSION" val="1.0"/>
  <p:tag name="KSO_WM_BEAUTIFY_FLAG" val="#wm#"/>
  <p:tag name="KSO_WM_TEMPLATE_CATEGORY" val="custom"/>
  <p:tag name="KSO_WM_TEMPLATE_INDEX" val="20203885"/>
  <p:tag name="KSO_WM_SLIDE_LAYOUT" val="n"/>
  <p:tag name="KSO_WM_SLIDE_LAYOUT_CNT" val="1"/>
  <p:tag name="KSO_WM_DIAGRAM_GROUP_CODE" val="n1-1"/>
  <p:tag name="KSO_WM_SLIDE_DIAGTYPE" val="n"/>
</p:tagLst>
</file>

<file path=ppt/tags/tag47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3885_9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48.xml><?xml version="1.0" encoding="utf-8"?>
<p:tagLst xmlns:p="http://schemas.openxmlformats.org/presentationml/2006/main">
  <p:tag name="KSO_WM_UNIT_TABLE_BEAUTIFY" val="smartTable{4fc5d2a5-f680-4e65-a644-335255c13c6d}"/>
  <p:tag name="TABLE_ENDDRAG_ORIGIN_RECT" val="624*369"/>
  <p:tag name="TABLE_ENDDRAG_RECT" val="215*154*624*369"/>
</p:tagLst>
</file>

<file path=ppt/tags/tag49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3885_9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2"/>
  <p:tag name="KSO_WM_SLIDE_INDEX" val="9"/>
  <p:tag name="KSO_WM_SLIDE_SIZE" val="863.788*333.647"/>
  <p:tag name="KSO_WM_SLIDE_POSITION" val="47.9555*160.6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3885"/>
  <p:tag name="KSO_WM_SLIDE_LAYOUT" val="a_l"/>
  <p:tag name="KSO_WM_SLIDE_LAYOUT_CNT" val="1_1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3885_9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51.xml><?xml version="1.0" encoding="utf-8"?>
<p:tagLst xmlns:p="http://schemas.openxmlformats.org/presentationml/2006/main">
  <p:tag name="KSO_WM_UNIT_TABLE_BEAUTIFY" val="smartTable{42ee92af-2785-4f70-bc85-3338b99e4a76}"/>
  <p:tag name="TABLE_ENDDRAG_ORIGIN_RECT" val="620*371"/>
  <p:tag name="TABLE_ENDDRAG_RECT" val="267*121*620*371"/>
</p:tagLst>
</file>

<file path=ppt/tags/tag52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3885_9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2"/>
  <p:tag name="KSO_WM_SLIDE_INDEX" val="9"/>
  <p:tag name="KSO_WM_SLIDE_SIZE" val="863.788*333.647"/>
  <p:tag name="KSO_WM_SLIDE_POSITION" val="47.9555*160.6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3885"/>
  <p:tag name="KSO_WM_SLIDE_LAYOUT" val="a_l"/>
  <p:tag name="KSO_WM_SLIDE_LAYOUT_CNT" val="1_1"/>
</p:tagLst>
</file>

<file path=ppt/tags/tag53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3885_9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54.xml><?xml version="1.0" encoding="utf-8"?>
<p:tagLst xmlns:p="http://schemas.openxmlformats.org/presentationml/2006/main">
  <p:tag name="KSO_WM_UNIT_TABLE_BEAUTIFY" val="smartTable{36ae0cf7-0695-4317-aa11-b87064342ef9}"/>
</p:tagLst>
</file>

<file path=ppt/tags/tag55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3885_9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2"/>
  <p:tag name="KSO_WM_SLIDE_INDEX" val="9"/>
  <p:tag name="KSO_WM_SLIDE_SIZE" val="863.788*333.647"/>
  <p:tag name="KSO_WM_SLIDE_POSITION" val="47.9555*160.6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3885"/>
  <p:tag name="KSO_WM_SLIDE_LAYOUT" val="a_l"/>
  <p:tag name="KSO_WM_SLIDE_LAYOUT_CNT" val="1_1"/>
</p:tagLst>
</file>

<file path=ppt/tags/tag56.xml><?xml version="1.0" encoding="utf-8"?>
<p:tagLst xmlns:p="http://schemas.openxmlformats.org/presentationml/2006/main">
  <p:tag name="KSO_WM_UNIT_BLOCK" val="0"/>
  <p:tag name="KSO_WM_UNIT_ISCONTENTSTITLE" val="0"/>
  <p:tag name="KSO_WM_UNIT_ISNUMDGMTITLE" val="0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3885_9*a*1"/>
  <p:tag name="KSO_WM_TEMPLATE_CATEGORY" val="custom"/>
  <p:tag name="KSO_WM_TEMPLATE_INDEX" val="20203885"/>
  <p:tag name="KSO_WM_UNIT_LAYERLEVEL" val="1"/>
  <p:tag name="KSO_WM_TAG_VERSION" val="1.0"/>
  <p:tag name="KSO_WM_BEAUTIFY_FLAG" val="#wm#"/>
  <p:tag name="KSO_WM_UNIT_PRESET_TEXT" val="单击此处添加大标题"/>
  <p:tag name="KSO_WM_UNIT_TEXT_FILL_FORE_SCHEMECOLOR_INDEX_BRIGHTNESS" val="0.15"/>
  <p:tag name="KSO_WM_UNIT_TEXT_FILL_FORE_SCHEMECOLOR_INDEX" val="13"/>
  <p:tag name="KSO_WM_UNIT_TEXT_FILL_TYPE" val="1"/>
  <p:tag name="KSO_WM_UNIT_USESOURCEFORMAT_APPLY" val="1"/>
</p:tagLst>
</file>

<file path=ppt/tags/tag57.xml><?xml version="1.0" encoding="utf-8"?>
<p:tagLst xmlns:p="http://schemas.openxmlformats.org/presentationml/2006/main">
  <p:tag name="KSO_WM_UNIT_TABLE_BEAUTIFY" val="smartTable{2c8fb90e-eaa9-4ce7-8fb8-27c574a6fb52}"/>
  <p:tag name="TABLE_SKINIDX" val="9"/>
  <p:tag name="TABLE_COLORIDX" val="26"/>
  <p:tag name="TABLE_COLOR_RGB" val="0x000000*0xFFFFFF*0x212121*0xFFFFFF*0xE34D4D*0xE67A4A*0xECAF40*0x8DC32D*0x38B8A3*0x33B93BF"/>
</p:tagLst>
</file>

<file path=ppt/tags/tag58.xml><?xml version="1.0" encoding="utf-8"?>
<p:tagLst xmlns:p="http://schemas.openxmlformats.org/presentationml/2006/main">
  <p:tag name="KSO_WM_SLIDE_LAYOUT_INFO" val="{&quot;direction&quot;:0,&quot;horizontalAlign&quot;:-1,&quot;verticalAlign&quot;:-1,&quot;type&quot;:0,&quot;diagramDirection&quot;:0,&quot;canSetOverLayout&quot;:0,&quot;isOverLayout&quot;:0,&quot;margin&quot;:{&quot;left&quot;:1.69,&quot;top&quot;:1.69,&quot;right&quot;:1.69,&quot;bottom&quot;:1.69},&quot;edge&quot;:{&quot;left&quot;:true,&quot;top&quot;:true,&quot;right&quot;:true,&quot;bottom&quot;:true},&quot;backgroundInfo&quot;:[{&quot;type&quot;:&quot;general&quot;,&quot;left&quot;:0.0,&quot;top&quot;:0.0,&quot;right&quot;:0.0,&quot;bottom&quot;:0.0,&quot;leftAbs&quot;:false,&quot;topAbs&quot;:false,&quot;rightAbs&quot;:false,&quot;bottomAbs&quot;:false},{&quot;type&quot;:&quot;frame&quot;,&quot;left&quot;:0.0,&quot;top&quot;:0.0,&quot;right&quot;:0.0,&quot;bottom&quot;:0.0,&quot;leftAbs&quot;:false,&quot;topAbs&quot;:false,&quot;rightAbs&quot;:false,&quot;bottomAbs&quot;:false}]}"/>
  <p:tag name="KSO_WM_SLIDE_BACKGROUND" val="[&quot;general&quot;,&quot;frame&quot;]"/>
  <p:tag name="KSO_WM_SLIDE_RATIO" val="1.777778"/>
  <p:tag name="KSO_WM_SLIDE_ID" val="custom20203885_9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2"/>
  <p:tag name="KSO_WM_SLIDE_INDEX" val="9"/>
  <p:tag name="KSO_WM_SLIDE_SIZE" val="863.788*333.647"/>
  <p:tag name="KSO_WM_SLIDE_POSITION" val="47.9555*160.6"/>
  <p:tag name="KSO_WM_DIAGRAM_GROUP_CODE" val="l1-2"/>
  <p:tag name="KSO_WM_SLIDE_DIAGTYPE" val="l"/>
  <p:tag name="KSO_WM_TAG_VERSION" val="1.0"/>
  <p:tag name="KSO_WM_BEAUTIFY_FLAG" val="#wm#"/>
  <p:tag name="KSO_WM_TEMPLATE_CATEGORY" val="custom"/>
  <p:tag name="KSO_WM_TEMPLATE_INDEX" val="20203885"/>
  <p:tag name="KSO_WM_SLIDE_LAYOUT" val="a_l"/>
  <p:tag name="KSO_WM_SLIDE_LAYOUT_CNT" val="1_1"/>
</p:tagLst>
</file>

<file path=ppt/tags/tag59.xml><?xml version="1.0" encoding="utf-8"?>
<p:tagLst xmlns:p="http://schemas.openxmlformats.org/presentationml/2006/main">
  <p:tag name="KSO_WM_UNIT_TABLE_BEAUTIFY" val="smartTable{f3f85133-f357-4874-a104-44f030ad772d}"/>
  <p:tag name="TABLE_RECT" val="203.167*37.975*573.4*442.05"/>
  <p:tag name="TABLE_EMPHASIZE_COLOR" val="6579300"/>
  <p:tag name="TABLE_ONEKEY_SKIN_IDX" val="0"/>
  <p:tag name="TABLE_SKINIDX" val="-1"/>
  <p:tag name="TABLE_COLORIDX" val="l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ISLIDE.GUIDESSETTING" val="{&quot;Id&quot;:&quot;edc3d11b-7d28-430f-a7f6-a4376700bbeb&quot;,&quot;Name&quot;:null,&quot;Kind&quot;:&quot;Custom&quot;,&quot;OldGuidesSetting&quot;:{&quot;HeaderHeight&quot;:0.0,&quot;FooterHeight&quot;:0.0,&quot;SideMargin&quot;:0.0,&quot;TopMargin&quot;:0.0,&quot;BottomMargin&quot;:0.0,&quot;IntervalMargin&quot;:0.0}}"/>
  <p:tag name="KSO_WPP_MARK_KEY" val="8dc962a0-7806-4784-9bfa-a4905386cdbe"/>
  <p:tag name="COMMONDATA" val="eyJjb3VudCI6NCwiaGRpZCI6ImQ3ZGIyZjRmNDJjMWM0ZDAzMTcxOWJlZWQxNGQ3MjEyIiwidXNlckNvdW50IjozfQ==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dp2zsn1v">
      <a:majorFont>
        <a:latin typeface="思源黑体 CN Normal"/>
        <a:ea typeface="思源黑体 CN Normal"/>
        <a:cs typeface=""/>
      </a:majorFont>
      <a:minorFont>
        <a:latin typeface="思源黑体 CN Normal"/>
        <a:ea typeface="思源黑体 CN Norm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3548</Words>
  <Application>WPS 演示</Application>
  <PresentationFormat>宽屏</PresentationFormat>
  <Paragraphs>783</Paragraphs>
  <Slides>24</Slides>
  <Notes>0</Notes>
  <HiddenSlides>1</HiddenSlides>
  <MMClips>0</MMClips>
  <ScaleCrop>false</ScaleCrop>
  <HeadingPairs>
    <vt:vector size="6" baseType="variant">
      <vt:variant>
        <vt:lpstr>已用的字体</vt:lpstr>
      </vt:variant>
      <vt:variant>
        <vt:i4>37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62" baseType="lpstr">
      <vt:lpstr>Arial</vt:lpstr>
      <vt:lpstr>宋体</vt:lpstr>
      <vt:lpstr>Wingdings</vt:lpstr>
      <vt:lpstr>楷体</vt:lpstr>
      <vt:lpstr>腾祥伯当行楷简</vt:lpstr>
      <vt:lpstr>隶书</vt:lpstr>
      <vt:lpstr>汉仪雅酷黑 55W</vt:lpstr>
      <vt:lpstr>黑体</vt:lpstr>
      <vt:lpstr>微软雅黑</vt:lpstr>
      <vt:lpstr>Times New Roman</vt:lpstr>
      <vt:lpstr>思源黑体 CN Normal</vt:lpstr>
      <vt:lpstr>Arial Unicode MS</vt:lpstr>
      <vt:lpstr>Calibri</vt:lpstr>
      <vt:lpstr>仿宋</vt:lpstr>
      <vt:lpstr>华文隶书</vt:lpstr>
      <vt:lpstr>方正舒体</vt:lpstr>
      <vt:lpstr>HP Simplified Jpan</vt:lpstr>
      <vt:lpstr>Yu Gothic Medium</vt:lpstr>
      <vt:lpstr>Arial Narrow</vt:lpstr>
      <vt:lpstr>Bahnschrift SemiBold</vt:lpstr>
      <vt:lpstr>Bell MT</vt:lpstr>
      <vt:lpstr>Bradley Hand ITC</vt:lpstr>
      <vt:lpstr>Candara</vt:lpstr>
      <vt:lpstr>Consolas</vt:lpstr>
      <vt:lpstr>Corbel</vt:lpstr>
      <vt:lpstr>Copperplate Gothic Light</vt:lpstr>
      <vt:lpstr>Centaur</vt:lpstr>
      <vt:lpstr>Broadway</vt:lpstr>
      <vt:lpstr>Bodoni MT</vt:lpstr>
      <vt:lpstr>Bahnschrift SemiLight</vt:lpstr>
      <vt:lpstr>等线 Light</vt:lpstr>
      <vt:lpstr>华文彩云</vt:lpstr>
      <vt:lpstr>华文琥珀</vt:lpstr>
      <vt:lpstr>华文新魏</vt:lpstr>
      <vt:lpstr>华文楷体</vt:lpstr>
      <vt:lpstr>华文宋体</vt:lpstr>
      <vt:lpstr>华文行楷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袁</cp:lastModifiedBy>
  <cp:revision>6</cp:revision>
  <dcterms:created xsi:type="dcterms:W3CDTF">2023-02-01T08:38:00Z</dcterms:created>
  <dcterms:modified xsi:type="dcterms:W3CDTF">2023-02-02T05:32:11Z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2052-11.1.0.12132</vt:lpwstr>
  </property>
  <property fmtid="{D5CDD505-2E9C-101B-9397-08002B2CF9AE}" pid="3" name="KSOTemplateUUID">
    <vt:lpwstr>v1.0_mb_4QK8PtuyucS3SjeWhFXLTw==</vt:lpwstr>
  </property>
  <property fmtid="{D5CDD505-2E9C-101B-9397-08002B2CF9AE}" pid="4" name="ICV">
    <vt:lpwstr>326D23CFA141461C8DD9ED12FAE4D4DD</vt:lpwstr>
  </property>
</Properties>
</file>