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362" r:id="rId3"/>
    <p:sldId id="349" r:id="rId5"/>
    <p:sldId id="257" r:id="rId6"/>
    <p:sldId id="258" r:id="rId7"/>
    <p:sldId id="363" r:id="rId8"/>
    <p:sldId id="345" r:id="rId9"/>
    <p:sldId id="346" r:id="rId10"/>
    <p:sldId id="393" r:id="rId11"/>
    <p:sldId id="394" r:id="rId12"/>
    <p:sldId id="364" r:id="rId13"/>
    <p:sldId id="351" r:id="rId14"/>
    <p:sldId id="352" r:id="rId15"/>
    <p:sldId id="353" r:id="rId16"/>
    <p:sldId id="407" r:id="rId17"/>
    <p:sldId id="408" r:id="rId18"/>
    <p:sldId id="365" r:id="rId19"/>
    <p:sldId id="397" r:id="rId20"/>
    <p:sldId id="358" r:id="rId21"/>
    <p:sldId id="366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9F63"/>
    <a:srgbClr val="A0D7C9"/>
    <a:srgbClr val="7BB7A7"/>
    <a:srgbClr val="E46C0A"/>
    <a:srgbClr val="D83A23"/>
    <a:srgbClr val="F3DBC0"/>
    <a:srgbClr val="E4CDC5"/>
    <a:srgbClr val="FBE5D6"/>
    <a:srgbClr val="C78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14" y="666"/>
      </p:cViewPr>
      <p:guideLst>
        <p:guide orient="horz" pos="2146"/>
        <p:guide pos="367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69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Medium" panose="020B0600000000000000" charset="-122"/>
                <a:ea typeface="思源黑体 CN Medium" panose="020B0600000000000000" charset="-122"/>
              </a:rPr>
            </a:fld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Medium" panose="020B0600000000000000" charset="-122"/>
                <a:ea typeface="思源黑体 CN Medium" panose="020B0600000000000000" charset="-122"/>
              </a:rPr>
            </a:fld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-293889" y="4972019"/>
            <a:ext cx="2836299" cy="2867399"/>
          </a:xfrm>
          <a:prstGeom prst="rect">
            <a:avLst/>
          </a:prstGeom>
        </p:spPr>
      </p:pic>
      <p:pic>
        <p:nvPicPr>
          <p:cNvPr id="8" name="图片 7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01" y="-2132652"/>
            <a:ext cx="3506336" cy="5001491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2735139" y="5168528"/>
            <a:ext cx="2926747" cy="2958839"/>
          </a:xfrm>
          <a:prstGeom prst="rect">
            <a:avLst/>
          </a:prstGeom>
        </p:spPr>
      </p:pic>
      <p:pic>
        <p:nvPicPr>
          <p:cNvPr id="10" name="图片 9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4372481" y="5226272"/>
            <a:ext cx="2426892" cy="2453503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581" flipH="1">
            <a:off x="10406089" y="3841537"/>
            <a:ext cx="3571820" cy="3610985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819">
            <a:off x="-2112452" y="3592795"/>
            <a:ext cx="3571820" cy="3610985"/>
          </a:xfrm>
          <a:prstGeom prst="rect">
            <a:avLst/>
          </a:prstGeom>
        </p:spPr>
      </p:pic>
      <p:pic>
        <p:nvPicPr>
          <p:cNvPr id="13" name="图片 12" descr="图片包含 动物, 软体动物&#10;&#10;已生成高可信度的说明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4" name="图片 13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40" y="-3772963"/>
            <a:ext cx="3506336" cy="5001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85" t="-1" r="3334" b="1285"/>
          <a:stretch>
            <a:fillRect/>
          </a:stretch>
        </p:blipFill>
        <p:spPr>
          <a:xfrm>
            <a:off x="0" y="-23183"/>
            <a:ext cx="12192000" cy="6881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/>
          <a:srcRect l="4285" t="-1" r="3334" b="1285"/>
          <a:stretch>
            <a:fillRect/>
          </a:stretch>
        </p:blipFill>
        <p:spPr>
          <a:xfrm>
            <a:off x="0" y="0"/>
            <a:ext cx="12192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-293889" y="4972019"/>
            <a:ext cx="2836299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01" y="-2132652"/>
            <a:ext cx="3506336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2735139" y="5168528"/>
            <a:ext cx="2926747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4372481" y="5226272"/>
            <a:ext cx="2426892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581" flipH="1">
            <a:off x="10406089" y="3841537"/>
            <a:ext cx="3571820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819">
            <a:off x="-2112452" y="3592795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动物, 软体动物&#10;&#10;已生成高可信度的说明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40" y="-3772963"/>
            <a:ext cx="3506336" cy="5001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0"/>
          <a:srcRect l="4285" t="-1" r="3334" b="1285"/>
          <a:stretch>
            <a:fillRect/>
          </a:stretch>
        </p:blipFill>
        <p:spPr>
          <a:xfrm>
            <a:off x="0" y="0"/>
            <a:ext cx="12192000" cy="68811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思源黑体 CN Medium" panose="020B0600000000000000" charset="-122"/>
          <a:ea typeface="思源黑体 CN Medium" panose="020B0600000000000000" charset="-122"/>
          <a:cs typeface="思源黑体 CN Medium" panose="020B06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思源黑体 CN Medium" panose="020B0600000000000000" charset="-122"/>
          <a:ea typeface="思源黑体 CN Medium" panose="020B0600000000000000" charset="-122"/>
          <a:cs typeface="思源黑体 CN Medium" panose="020B0600000000000000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思源黑体 CN Medium" panose="020B0600000000000000" charset="-122"/>
          <a:ea typeface="思源黑体 CN Medium" panose="020B0600000000000000" charset="-122"/>
          <a:cs typeface="思源黑体 CN Medium" panose="020B0600000000000000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思源黑体 CN Medium" panose="020B0600000000000000" charset="-122"/>
          <a:ea typeface="思源黑体 CN Medium" panose="020B0600000000000000" charset="-122"/>
          <a:cs typeface="思源黑体 CN Medium" panose="020B0600000000000000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思源黑体 CN Medium" panose="020B0600000000000000" charset="-122"/>
          <a:ea typeface="思源黑体 CN Medium" panose="020B0600000000000000" charset="-122"/>
          <a:cs typeface="思源黑体 CN Medium" panose="020B0600000000000000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思源黑体 CN Medium" panose="020B0600000000000000" charset="-122"/>
          <a:ea typeface="思源黑体 CN Medium" panose="020B0600000000000000" charset="-122"/>
          <a:cs typeface="思源黑体 CN Medium" panose="020B06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tags" Target="../tags/tag6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0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83" y="3639127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36" y="-110837"/>
            <a:ext cx="3506336" cy="50014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9720" y="1699260"/>
            <a:ext cx="91186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accent4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踔厉奋发，笃行不怠</a:t>
            </a:r>
            <a:endParaRPr lang="zh-CN" altLang="en-US" sz="7200" b="1" dirty="0">
              <a:solidFill>
                <a:schemeClr val="accent4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 algn="ctr"/>
            <a:endParaRPr lang="zh-CN" altLang="en-US" sz="3600" b="1" dirty="0">
              <a:solidFill>
                <a:schemeClr val="accent4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 algn="r"/>
            <a:r>
              <a:rPr lang="zh-CN" altLang="en-US" sz="3600" b="1" dirty="0">
                <a:solidFill>
                  <a:schemeClr val="accent4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——四语教研组总结</a:t>
            </a:r>
            <a:endParaRPr lang="zh-CN" altLang="en-US" sz="3600" b="1" dirty="0">
              <a:solidFill>
                <a:schemeClr val="accent4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 algn="r"/>
            <a:endParaRPr lang="zh-CN" altLang="en-US" sz="3600" b="1" dirty="0">
              <a:solidFill>
                <a:schemeClr val="accent4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 algn="r"/>
            <a:r>
              <a:rPr lang="en-US" altLang="zh-CN" sz="3600" b="1" dirty="0">
                <a:solidFill>
                  <a:schemeClr val="accent4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2022.6.29</a:t>
            </a:r>
            <a:endParaRPr lang="en-US" altLang="zh-CN" sz="3600" b="1" dirty="0">
              <a:solidFill>
                <a:schemeClr val="accent4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290317" y="-2214736"/>
            <a:ext cx="4958985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186864" y="557654"/>
            <a:ext cx="2875958" cy="2744416"/>
            <a:chOff x="4331830" y="453767"/>
            <a:chExt cx="2875958" cy="27444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1830" y="453767"/>
              <a:ext cx="2875958" cy="27444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792618" y="601520"/>
              <a:ext cx="19543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叁</a:t>
              </a:r>
              <a:endParaRPr lang="zh-CN" altLang="en-US" sz="13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155815" y="3449823"/>
            <a:ext cx="5698253" cy="69596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经黑手写简体" panose="02000000000000000000" charset="-122"/>
                <a:ea typeface="方正经黑手写简体" panose="02000000000000000000" charset="-122"/>
                <a:cs typeface="+mn-ea"/>
                <a:sym typeface="+mn-lt"/>
              </a:rPr>
              <a:t>四语有担当</a:t>
            </a:r>
            <a:endParaRPr lang="zh-CN" altLang="en-US" sz="5400" kern="0" dirty="0">
              <a:solidFill>
                <a:schemeClr val="tx1">
                  <a:lumMod val="85000"/>
                  <a:lumOff val="15000"/>
                </a:schemeClr>
              </a:solidFill>
              <a:latin typeface="方正经黑手写简体" panose="02000000000000000000" charset="-122"/>
              <a:ea typeface="方正经黑手写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534160" y="1247140"/>
            <a:ext cx="9361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zh-CN" altLang="en-US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（一）临时课表</a:t>
            </a:r>
            <a:endParaRPr lang="zh-CN" altLang="en-US" sz="2800" b="1" dirty="0">
              <a:latin typeface="方正经黑手写简体" panose="02000000000000000000" charset="-122"/>
              <a:ea typeface="方正经黑手写简体" panose="02000000000000000000" charset="-122"/>
              <a:cs typeface="方正经黑手写简体" panose="02000000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96745" y="1915795"/>
            <a:ext cx="9451975" cy="4092575"/>
            <a:chOff x="5936" y="2910"/>
            <a:chExt cx="12631" cy="5942"/>
          </a:xfrm>
        </p:grpSpPr>
        <p:sp>
          <p:nvSpPr>
            <p:cNvPr id="7" name="圆角矩形 6"/>
            <p:cNvSpPr/>
            <p:nvPr/>
          </p:nvSpPr>
          <p:spPr>
            <a:xfrm>
              <a:off x="5936" y="2910"/>
              <a:ext cx="12516" cy="5942"/>
            </a:xfrm>
            <a:prstGeom prst="roundRect">
              <a:avLst/>
            </a:prstGeom>
            <a:noFill/>
            <a:ln w="28575" cmpd="sng">
              <a:solidFill>
                <a:srgbClr val="F99F6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6086" y="3329"/>
              <a:ext cx="12481" cy="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812800" algn="l">
                <a:spcBef>
                  <a:spcPts val="0"/>
                </a:spcBef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877492575"/>
                  </a:ext>
                </a:extLst>
              </a:pP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四语的小伙伴们团结有担当。本学年有几位老师病假、产假，在学校的商量下，吴轲、贺维娜、潘虹老师拥有了一周15节语文课的课表，她们在做班主任的同时，还要顶替两个班级的语文教学，于她们而言，这无疑是巨大的课程量。面对这样的决定，她们坦然接受，在四年级其他老师的配合下，两周两个班级的语文课也能够有条不紊地推进。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534160" y="1236345"/>
            <a:ext cx="9361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（二）</a:t>
            </a:r>
            <a:r>
              <a:rPr lang="zh-CN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突如其来的</a:t>
            </a:r>
            <a:r>
              <a:rPr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教师节“礼物”</a:t>
            </a:r>
            <a:endParaRPr sz="2800" b="1" dirty="0">
              <a:latin typeface="方正经黑手写简体" panose="02000000000000000000" charset="-122"/>
              <a:ea typeface="方正经黑手写简体" panose="02000000000000000000" charset="-122"/>
              <a:cs typeface="方正经黑手写简体" panose="02000000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14195" y="1988820"/>
            <a:ext cx="9382760" cy="4549299"/>
            <a:chOff x="5781" y="2910"/>
            <a:chExt cx="12671" cy="5414"/>
          </a:xfrm>
        </p:grpSpPr>
        <p:sp>
          <p:nvSpPr>
            <p:cNvPr id="7" name="圆角矩形 6"/>
            <p:cNvSpPr/>
            <p:nvPr/>
          </p:nvSpPr>
          <p:spPr>
            <a:xfrm>
              <a:off x="5781" y="2910"/>
              <a:ext cx="12671" cy="5414"/>
            </a:xfrm>
            <a:prstGeom prst="roundRect">
              <a:avLst/>
            </a:prstGeom>
            <a:noFill/>
            <a:ln w="28575" cmpd="sng">
              <a:solidFill>
                <a:srgbClr val="F99F6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6221" y="2924"/>
              <a:ext cx="11988" cy="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812800" algn="l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pitchFamily="18" charset="0"/>
                  <a:sym typeface="+mn-ea"/>
                </a:rPr>
                <a:t> </a:t>
              </a: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忙碌的开学工作，年级组长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  <a:p>
              <a:pPr indent="0" algn="l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</a:pP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和教研组长已分身乏术，潘虹老师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  <a:p>
              <a:pPr indent="0" algn="l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</a:pP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和我都在忙碌分配各项开学工作的同时，也接到了9月10日临时承担校级研讨课的通知。在学科主任郑飞老师的帮助下，我们用了三天的时间进行课堂研讨、教学的修改，一直到开课的上午时段，两份教案仍在修改阶段，但是四语的两位老师顶住压力，在教师节这天，圆满完成研讨课的执教，实属不易。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</p:txBody>
        </p:sp>
      </p:grpSp>
      <p:pic>
        <p:nvPicPr>
          <p:cNvPr id="2" name="图片 1" descr="倩倩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1365" y="294640"/>
            <a:ext cx="3480435" cy="2610485"/>
          </a:xfrm>
          <a:prstGeom prst="round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704215" y="276860"/>
            <a:ext cx="9361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</a:pPr>
            <a:r>
              <a:rPr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（三）</a:t>
            </a:r>
            <a:r>
              <a:rPr lang="zh-CN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突如其来的</a:t>
            </a:r>
            <a:r>
              <a:rPr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区级课</a:t>
            </a:r>
            <a:endParaRPr sz="2800" b="1" dirty="0">
              <a:latin typeface="方正经黑手写简体" panose="02000000000000000000" charset="-122"/>
              <a:ea typeface="方正经黑手写简体" panose="02000000000000000000" charset="-122"/>
              <a:cs typeface="方正经黑手写简体" panose="02000000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96315" y="1085850"/>
            <a:ext cx="7805420" cy="5507990"/>
            <a:chOff x="5750" y="2910"/>
            <a:chExt cx="12702" cy="5423"/>
          </a:xfrm>
        </p:grpSpPr>
        <p:sp>
          <p:nvSpPr>
            <p:cNvPr id="7" name="圆角矩形 6"/>
            <p:cNvSpPr/>
            <p:nvPr/>
          </p:nvSpPr>
          <p:spPr>
            <a:xfrm>
              <a:off x="5750" y="2910"/>
              <a:ext cx="12702" cy="5414"/>
            </a:xfrm>
            <a:prstGeom prst="roundRect">
              <a:avLst/>
            </a:prstGeom>
            <a:noFill/>
            <a:ln w="28575" cmpd="sng">
              <a:solidFill>
                <a:srgbClr val="F99F6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6215" y="2910"/>
              <a:ext cx="11975" cy="5423"/>
            </a:xfrm>
            <a:prstGeom prst="wedgeRectCallou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812800" algn="l">
                <a:spcBef>
                  <a:spcPts val="0"/>
                </a:spcBef>
                <a:buClrTx/>
                <a:buSzTx/>
                <a:buFontTx/>
              </a:pP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如果说，开学的教师节礼物充满挑战，那么区级课的“突袭”也充满惊喜。在牵手活动的区级展示里，吴宏露老师在上完校级班队研讨课、被</a:t>
              </a: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“</a:t>
              </a: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春天的树</a:t>
              </a: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”</a:t>
              </a: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推门听课后，又迎来了区级课的挑战。在此期间，她虚心学习、不断试上，利用节假日与教研组长、学科主任一起研究探讨《麻雀》一课。在这过程中，她一次次推翻原有设计、一次次迎接课堂研讨中带来的新的想法冲击，在这样的过程中，我们的区级课，也得到了好评。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</p:txBody>
        </p:sp>
      </p:grpSp>
      <p:pic>
        <p:nvPicPr>
          <p:cNvPr id="13" name="图片 12" descr="露露开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9835" y="1193800"/>
            <a:ext cx="3314700" cy="2499360"/>
          </a:xfrm>
          <a:prstGeom prst="roundRect">
            <a:avLst/>
          </a:prstGeom>
        </p:spPr>
      </p:pic>
      <p:pic>
        <p:nvPicPr>
          <p:cNvPr id="14" name="图片 13" descr="露露开课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935" y="3858260"/>
            <a:ext cx="3277235" cy="2458085"/>
          </a:xfrm>
          <a:prstGeom prst="round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734695" y="850265"/>
            <a:ext cx="9361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</a:pPr>
            <a:r>
              <a:rPr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（三）</a:t>
            </a:r>
            <a:r>
              <a:rPr lang="zh-CN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突如其来的督导</a:t>
            </a:r>
            <a:r>
              <a:rPr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课</a:t>
            </a:r>
            <a:endParaRPr sz="2800" b="1" dirty="0">
              <a:latin typeface="方正经黑手写简体" panose="02000000000000000000" charset="-122"/>
              <a:ea typeface="方正经黑手写简体" panose="02000000000000000000" charset="-122"/>
              <a:cs typeface="方正经黑手写简体" panose="02000000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34770" y="1659890"/>
            <a:ext cx="9011920" cy="3705225"/>
            <a:chOff x="5750" y="2910"/>
            <a:chExt cx="12702" cy="5414"/>
          </a:xfrm>
        </p:grpSpPr>
        <p:sp>
          <p:nvSpPr>
            <p:cNvPr id="7" name="圆角矩形 6"/>
            <p:cNvSpPr/>
            <p:nvPr/>
          </p:nvSpPr>
          <p:spPr>
            <a:xfrm>
              <a:off x="5750" y="2910"/>
              <a:ext cx="12702" cy="5414"/>
            </a:xfrm>
            <a:prstGeom prst="roundRect">
              <a:avLst/>
            </a:prstGeom>
            <a:noFill/>
            <a:ln w="28575" cmpd="sng">
              <a:solidFill>
                <a:srgbClr val="F99F6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6215" y="2910"/>
              <a:ext cx="11750" cy="5170"/>
            </a:xfrm>
            <a:prstGeom prst="wedgeRectCallou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812800" algn="l">
                <a:spcBef>
                  <a:spcPts val="0"/>
                </a:spcBef>
                <a:buClrTx/>
                <a:buSzTx/>
                <a:buFontTx/>
              </a:pP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本学期，我们迎来了区督导，四语组老师全员卷入，试上、研讨、修改，再试上、再研讨、再试上……吴轲、吴宏露老师一遍遍试上，发现困难和问题；在李文琴、陈素云等资深教师的指导下，我们逐渐清晰了落实教学设计的路径；最后潘虹和王倩倩老师在督导当天分别执教《母鸡》和《白鹅》，受到听课老师好评。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734695" y="850265"/>
            <a:ext cx="9361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</a:pPr>
            <a:r>
              <a:rPr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（</a:t>
            </a:r>
            <a:r>
              <a:rPr lang="zh-CN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四</a:t>
            </a:r>
            <a:r>
              <a:rPr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）</a:t>
            </a:r>
            <a:r>
              <a:rPr lang="zh-CN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四语在成长</a:t>
            </a:r>
            <a:endParaRPr lang="zh-CN" sz="2800" b="1" dirty="0">
              <a:latin typeface="方正经黑手写简体" panose="02000000000000000000" charset="-122"/>
              <a:ea typeface="方正经黑手写简体" panose="02000000000000000000" charset="-122"/>
              <a:cs typeface="方正经黑手写简体" panose="02000000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34770" y="1659890"/>
            <a:ext cx="9011920" cy="3705225"/>
            <a:chOff x="5750" y="2910"/>
            <a:chExt cx="12702" cy="5414"/>
          </a:xfrm>
        </p:grpSpPr>
        <p:sp>
          <p:nvSpPr>
            <p:cNvPr id="7" name="圆角矩形 6"/>
            <p:cNvSpPr/>
            <p:nvPr/>
          </p:nvSpPr>
          <p:spPr>
            <a:xfrm>
              <a:off x="5750" y="2910"/>
              <a:ext cx="12702" cy="5414"/>
            </a:xfrm>
            <a:prstGeom prst="roundRect">
              <a:avLst/>
            </a:prstGeom>
            <a:noFill/>
            <a:ln w="28575" cmpd="sng">
              <a:solidFill>
                <a:srgbClr val="F99F6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7364" y="3751"/>
              <a:ext cx="9475" cy="3731"/>
            </a:xfrm>
            <a:prstGeom prst="wedgeRectCallou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812800" algn="l">
                <a:spcBef>
                  <a:spcPts val="0"/>
                </a:spcBef>
                <a:buClrTx/>
                <a:buSzTx/>
                <a:buFontTx/>
              </a:pP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（</a:t>
              </a: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1</a:t>
              </a: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）一份用心，一番精彩。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  <a:p>
              <a:pPr indent="812800" algn="l">
                <a:spcBef>
                  <a:spcPts val="0"/>
                </a:spcBef>
                <a:buClrTx/>
                <a:buSzTx/>
                <a:buFontTx/>
              </a:pP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  <a:p>
              <a:pPr indent="812800" algn="l">
                <a:spcBef>
                  <a:spcPts val="0"/>
                </a:spcBef>
                <a:buClrTx/>
                <a:buSzTx/>
                <a:buFontTx/>
              </a:pP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（</a:t>
              </a: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2</a:t>
              </a:r>
              <a:r>
                <a: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）一次思考，一处生长。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  <a:p>
              <a:pPr indent="812800" algn="l">
                <a:spcBef>
                  <a:spcPts val="0"/>
                </a:spcBef>
                <a:buClrTx/>
                <a:buSzTx/>
                <a:buFontTx/>
              </a:pP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  <a:p>
              <a:pPr indent="812800" algn="l">
                <a:spcBef>
                  <a:spcPts val="0"/>
                </a:spcBef>
                <a:buClrTx/>
                <a:buSzTx/>
                <a:buFontTx/>
              </a:pP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（3）一年结对，一路同行</a:t>
              </a:r>
              <a:r>
                <a: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  <a:sym typeface="+mn-ea"/>
                </a:rPr>
                <a:t>。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290317" y="-2214736"/>
            <a:ext cx="4958985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186864" y="557654"/>
            <a:ext cx="2875958" cy="2744416"/>
            <a:chOff x="4331830" y="453767"/>
            <a:chExt cx="2875958" cy="27444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1830" y="453767"/>
              <a:ext cx="2875958" cy="27444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792618" y="601520"/>
              <a:ext cx="19543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肆</a:t>
              </a:r>
              <a:endParaRPr lang="zh-CN" altLang="en-US" sz="13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775715" y="3466550"/>
            <a:ext cx="5698253" cy="69596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经黑手写简体" panose="02000000000000000000" charset="-122"/>
                <a:ea typeface="方正经黑手写简体" panose="02000000000000000000" charset="-122"/>
                <a:cs typeface="+mn-ea"/>
                <a:sym typeface="+mn-lt"/>
              </a:rPr>
              <a:t>四语有魔力</a:t>
            </a:r>
            <a:endParaRPr lang="zh-CN" altLang="en-US" sz="5400" kern="0" dirty="0">
              <a:solidFill>
                <a:schemeClr val="tx1">
                  <a:lumMod val="85000"/>
                  <a:lumOff val="15000"/>
                </a:schemeClr>
              </a:solidFill>
              <a:latin typeface="方正经黑手写简体" panose="02000000000000000000" charset="-122"/>
              <a:ea typeface="方正经黑手写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72" name="文本框 267271"/>
          <p:cNvSpPr txBox="1"/>
          <p:nvPr/>
        </p:nvSpPr>
        <p:spPr>
          <a:xfrm>
            <a:off x="1253490" y="1659890"/>
            <a:ext cx="968565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711200" algn="l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noProof="1">
                <a:solidFill>
                  <a:schemeClr val="tx1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每两周一次的组内教研在组长的组织下围绕着教材解读、作业设计、课堂打磨，有条不紊地进行着。课堂打磨扎实有效，而教材解读和作业设计却彰显了薛小教研组独特的智慧。</a:t>
            </a:r>
            <a:endParaRPr lang="zh-CN" altLang="en-US" sz="2800" noProof="1">
              <a:solidFill>
                <a:schemeClr val="tx1"/>
              </a:solidFill>
              <a:effectLst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indent="711200" algn="l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noProof="1">
                <a:solidFill>
                  <a:schemeClr val="tx1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1.教材解读细致到位。</a:t>
            </a:r>
            <a:endParaRPr lang="zh-CN" altLang="en-US" sz="2800" noProof="1">
              <a:solidFill>
                <a:schemeClr val="tx1"/>
              </a:solidFill>
              <a:effectLst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indent="711200" algn="l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noProof="1">
                <a:solidFill>
                  <a:schemeClr val="tx1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2.作业设计独具匠心。</a:t>
            </a:r>
            <a:endParaRPr lang="zh-CN" altLang="en-US" sz="2800" noProof="1">
              <a:solidFill>
                <a:schemeClr val="tx1"/>
              </a:solidFill>
              <a:effectLst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indent="711200" algn="l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noProof="1">
                <a:solidFill>
                  <a:schemeClr val="tx1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双减背景下，提高课堂教学质量和优化作业设计显得尤为重要，四年级语文教研组能紧紧围绕这两项工作展开教研，显现了小教研，大乾坤。</a:t>
            </a:r>
            <a:endParaRPr lang="zh-CN" altLang="en-US" sz="2800" noProof="1">
              <a:solidFill>
                <a:schemeClr val="tx1"/>
              </a:solidFill>
              <a:effectLst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文本框 269314"/>
          <p:cNvSpPr txBox="1"/>
          <p:nvPr/>
        </p:nvSpPr>
        <p:spPr>
          <a:xfrm>
            <a:off x="1377315" y="1297940"/>
            <a:ext cx="91001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812800" algn="l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charset="0"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lang="zh-CN" altLang="en-US" sz="3200" noProof="1">
                <a:solidFill>
                  <a:schemeClr val="accent4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这学年，四语组的老师们共承办</a:t>
            </a:r>
            <a:r>
              <a:rPr lang="en-US" altLang="zh-CN" sz="3200" noProof="1">
                <a:solidFill>
                  <a:schemeClr val="accent4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1</a:t>
            </a:r>
            <a:r>
              <a:rPr lang="zh-CN" altLang="en-US" sz="3200" noProof="1">
                <a:solidFill>
                  <a:schemeClr val="accent4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次校级大组教研活动，执教2节校级语文研讨课、1节阅读课、1节朗读课、</a:t>
            </a:r>
            <a:r>
              <a:rPr lang="en-US" altLang="zh-CN" sz="3200" noProof="1">
                <a:solidFill>
                  <a:schemeClr val="accent4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7</a:t>
            </a:r>
            <a:r>
              <a:rPr lang="zh-CN" altLang="en-US" sz="3200" noProof="1">
                <a:solidFill>
                  <a:schemeClr val="accent4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节区级公开课、</a:t>
            </a:r>
            <a:r>
              <a:rPr lang="en-US" altLang="zh-CN" sz="3200" noProof="1">
                <a:solidFill>
                  <a:schemeClr val="accent4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1</a:t>
            </a:r>
            <a:r>
              <a:rPr lang="zh-CN" altLang="en-US" sz="3200" noProof="1">
                <a:solidFill>
                  <a:schemeClr val="accent4"/>
                </a:solidFill>
                <a:effectLst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节市级公开课，承办1次区级讲座，1人晋升一级教师、1人获得常州市教学能手称号。这些是四语的缩影，我们17个人，在慢慢讲述四语的故事，没有惊天动地，却总在细节处温暖同伴。也许还有很多需要改进之处，相信我们这群人，会有自己的方式，继续将四语的故事，娓娓道来！</a:t>
            </a:r>
            <a:endParaRPr lang="zh-CN" altLang="en-US" sz="3200" noProof="1">
              <a:solidFill>
                <a:schemeClr val="accent4"/>
              </a:solidFill>
              <a:effectLst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69925" y="933450"/>
            <a:ext cx="10117455" cy="5194300"/>
          </a:xfrm>
          <a:prstGeom prst="roundRect">
            <a:avLst/>
          </a:prstGeom>
          <a:noFill/>
          <a:ln w="28575" cmpd="sng">
            <a:solidFill>
              <a:srgbClr val="F99F6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83" y="3639127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36" y="-110837"/>
            <a:ext cx="3506336" cy="50014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90020" y="1959003"/>
            <a:ext cx="5809911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D2C883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THE  END</a:t>
            </a:r>
            <a:endParaRPr lang="en-US" altLang="zh-CN" sz="6000" b="1" dirty="0">
              <a:solidFill>
                <a:srgbClr val="D2C883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 algn="ctr"/>
            <a:r>
              <a:rPr lang="zh-CN" altLang="en-US" sz="6000" b="1" dirty="0">
                <a:solidFill>
                  <a:srgbClr val="D2C883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谢谢</a:t>
            </a:r>
            <a:endParaRPr lang="zh-CN" altLang="en-US" sz="6000" b="1" dirty="0">
              <a:solidFill>
                <a:srgbClr val="D2C883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147582" y="2013358"/>
            <a:ext cx="914400" cy="1734986"/>
            <a:chOff x="2147582" y="2013358"/>
            <a:chExt cx="914400" cy="1734986"/>
          </a:xfrm>
        </p:grpSpPr>
        <p:cxnSp>
          <p:nvCxnSpPr>
            <p:cNvPr id="27" name="直接连接符 26"/>
            <p:cNvCxnSpPr/>
            <p:nvPr/>
          </p:nvCxnSpPr>
          <p:spPr>
            <a:xfrm flipH="1">
              <a:off x="2155971" y="2013358"/>
              <a:ext cx="906011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147582" y="2013358"/>
              <a:ext cx="0" cy="1734986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endCxn id="25" idx="1"/>
            </p:cNvCxnSpPr>
            <p:nvPr/>
          </p:nvCxnSpPr>
          <p:spPr>
            <a:xfrm flipV="1">
              <a:off x="2155971" y="3640623"/>
              <a:ext cx="808139" cy="107721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 flipH="1">
            <a:off x="6717319" y="2009900"/>
            <a:ext cx="914400" cy="1734986"/>
            <a:chOff x="2147582" y="2013358"/>
            <a:chExt cx="914400" cy="1734986"/>
          </a:xfrm>
        </p:grpSpPr>
        <p:cxnSp>
          <p:nvCxnSpPr>
            <p:cNvPr id="34" name="直接连接符 33"/>
            <p:cNvCxnSpPr/>
            <p:nvPr/>
          </p:nvCxnSpPr>
          <p:spPr>
            <a:xfrm flipH="1">
              <a:off x="2155971" y="2013358"/>
              <a:ext cx="906011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2147582" y="2013358"/>
              <a:ext cx="0" cy="1734986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2155971" y="3748344"/>
              <a:ext cx="808139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242060" y="1943735"/>
            <a:ext cx="9922510" cy="3519170"/>
          </a:xfrm>
          <a:prstGeom prst="rect">
            <a:avLst/>
          </a:prstGeom>
          <a:noFill/>
        </p:spPr>
        <p:txBody>
          <a:bodyPr anchor="ctr"/>
          <a:lstStyle/>
          <a:p>
            <a:pPr indent="914400" algn="l" fontAlgn="auto">
              <a:lnSpc>
                <a:spcPct val="150000"/>
              </a:lnSpc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797548545"/>
                </a:ext>
              </a:extLst>
            </a:pPr>
            <a:r>
              <a:rPr lang="zh-CN" altLang="en-US" sz="3600" kern="0" noProof="0" dirty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隶书" panose="02010509060101010101" charset="-122"/>
                <a:ea typeface="隶书" panose="02010509060101010101" charset="-122"/>
                <a:cs typeface="+mn-ea"/>
                <a:sym typeface="+mn-ea"/>
              </a:rPr>
              <a:t>时光流逝，一学年匆匆而过，我带着四语组的同伴们，在这一学期里有着很多故事，请听一听我们四语教研组的那些事儿</a:t>
            </a:r>
            <a:r>
              <a:rPr lang="en-US" altLang="zh-CN" sz="3600" kern="0" noProof="0" dirty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隶书" panose="02010509060101010101" charset="-122"/>
                <a:ea typeface="隶书" panose="02010509060101010101" charset="-122"/>
                <a:cs typeface="+mn-ea"/>
                <a:sym typeface="+mn-ea"/>
              </a:rPr>
              <a:t>……</a:t>
            </a:r>
            <a:endParaRPr lang="zh-CN" altLang="en-US" sz="3600" kern="0" noProof="0" dirty="0">
              <a:ln>
                <a:noFill/>
              </a:ln>
              <a:solidFill>
                <a:schemeClr val="accent4"/>
              </a:solidFill>
              <a:uLnTx/>
              <a:uFillTx/>
              <a:latin typeface="隶书" panose="02010509060101010101" charset="-122"/>
              <a:ea typeface="隶书" panose="02010509060101010101" charset="-122"/>
              <a:cs typeface="+mn-ea"/>
              <a:sym typeface="+mn-ea"/>
            </a:endParaRPr>
          </a:p>
          <a:p>
            <a:pPr indent="0" algn="l" fontAlgn="auto">
              <a:lnSpc>
                <a:spcPct val="90000"/>
              </a:lnSpc>
              <a:buFont typeface="Wingdings" panose="05000000000000000000" charset="0"/>
              <a:buNone/>
            </a:pP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隶书" panose="02010509060101010101" charset="-122"/>
              <a:ea typeface="隶书" panose="02010509060101010101" charset="-122"/>
              <a:cs typeface="+mn-ea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026" y="4100007"/>
            <a:ext cx="3571820" cy="3610985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743">
            <a:off x="10168045" y="3910919"/>
            <a:ext cx="3571820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9927">
            <a:off x="946883" y="4918019"/>
            <a:ext cx="3571820" cy="3610985"/>
          </a:xfrm>
          <a:prstGeom prst="rect">
            <a:avLst/>
          </a:prstGeom>
        </p:spPr>
      </p:pic>
      <p:pic>
        <p:nvPicPr>
          <p:cNvPr id="10" name="图片 9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7" name="图片 16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6258" flipH="1" flipV="1">
            <a:off x="1012482" y="1713624"/>
            <a:ext cx="2471159" cy="2498255"/>
          </a:xfrm>
          <a:prstGeom prst="rect">
            <a:avLst/>
          </a:prstGeom>
        </p:spPr>
      </p:pic>
      <p:pic>
        <p:nvPicPr>
          <p:cNvPr id="18" name="图片 17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01" y="-2132652"/>
            <a:ext cx="3506336" cy="50014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803031" y="1227790"/>
            <a:ext cx="832014" cy="803015"/>
            <a:chOff x="3905082" y="2461069"/>
            <a:chExt cx="1316396" cy="127051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082" y="2475397"/>
              <a:ext cx="1316396" cy="125618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3973907" y="2461069"/>
              <a:ext cx="915130" cy="940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4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49392" y="2265054"/>
            <a:ext cx="899206" cy="883143"/>
            <a:chOff x="5496297" y="2450192"/>
            <a:chExt cx="1422707" cy="139729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5496297" y="2450192"/>
              <a:ext cx="1422707" cy="139729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636246" y="2464417"/>
              <a:ext cx="915131" cy="940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贰</a:t>
              </a:r>
              <a:endParaRPr lang="zh-CN" altLang="en-US" sz="44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813520" y="3349777"/>
            <a:ext cx="832014" cy="813682"/>
            <a:chOff x="7285889" y="2469397"/>
            <a:chExt cx="1316396" cy="128739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5889" y="2500602"/>
              <a:ext cx="1316396" cy="125618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7350518" y="2469397"/>
              <a:ext cx="915130" cy="940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叁</a:t>
              </a:r>
              <a:endParaRPr lang="zh-CN" altLang="en-US" sz="44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769435" y="4477534"/>
            <a:ext cx="899206" cy="883143"/>
            <a:chOff x="8848076" y="2475397"/>
            <a:chExt cx="1422707" cy="139729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8848076" y="2475397"/>
              <a:ext cx="1422707" cy="139729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9043865" y="2513267"/>
              <a:ext cx="915131" cy="940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肆</a:t>
              </a:r>
              <a:endParaRPr lang="zh-CN" altLang="en-US" sz="44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043976" y="78726"/>
            <a:ext cx="178959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inpin heiti" panose="00000500000000000000" pitchFamily="2" charset="-122"/>
              </a:rPr>
              <a:t>目录</a:t>
            </a:r>
            <a:endParaRPr lang="zh-CN" altLang="en-US" sz="4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43976" y="1420513"/>
            <a:ext cx="3575050" cy="29908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经黑手写简体" panose="02000000000000000000" charset="-122"/>
                <a:ea typeface="方正经黑手写简体" panose="02000000000000000000" charset="-122"/>
                <a:cs typeface="+mn-ea"/>
                <a:sym typeface="+mn-ea"/>
              </a:rPr>
              <a:t>四语有活力</a:t>
            </a:r>
            <a:endParaRPr lang="zh-CN" altLang="en-US" sz="3600" kern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经黑手写简体" panose="02000000000000000000" charset="-122"/>
              <a:ea typeface="方正经黑手写简体" panose="02000000000000000000" charset="-122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43976" y="3616936"/>
            <a:ext cx="3859530" cy="29908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经黑手写简体" panose="02000000000000000000" charset="-122"/>
                <a:ea typeface="方正经黑手写简体" panose="02000000000000000000" charset="-122"/>
                <a:cs typeface="+mn-ea"/>
                <a:sym typeface="+mn-ea"/>
              </a:rPr>
              <a:t>四语有担当</a:t>
            </a:r>
            <a:endParaRPr lang="zh-CN" altLang="en-US" sz="3600" kern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经黑手写简体" panose="02000000000000000000" charset="-122"/>
              <a:ea typeface="方正经黑手写简体" panose="02000000000000000000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43976" y="4682043"/>
            <a:ext cx="3575050" cy="29908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经黑手写简体" panose="02000000000000000000" charset="-122"/>
                <a:ea typeface="方正经黑手写简体" panose="02000000000000000000" charset="-122"/>
                <a:cs typeface="+mn-ea"/>
                <a:sym typeface="+mn-lt"/>
              </a:rPr>
              <a:t>四语有魔力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经黑手写简体" panose="02000000000000000000" charset="-122"/>
              <a:ea typeface="方正经黑手写简体" panose="02000000000000000000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5754" y="2490942"/>
            <a:ext cx="3881120" cy="29908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经黑手写简体" panose="02000000000000000000" charset="-122"/>
                <a:ea typeface="方正经黑手写简体" panose="02000000000000000000" charset="-122"/>
                <a:cs typeface="+mn-ea"/>
                <a:sym typeface="+mn-ea"/>
              </a:rPr>
              <a:t>四语重日常</a:t>
            </a:r>
            <a:endParaRPr lang="zh-CN" altLang="en-US" sz="3600" kern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经黑手写简体" panose="02000000000000000000" charset="-122"/>
              <a:ea typeface="方正经黑手写简体" panose="02000000000000000000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290317" y="-2214736"/>
            <a:ext cx="4958985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186864" y="557654"/>
            <a:ext cx="2875958" cy="2744416"/>
            <a:chOff x="4331830" y="453767"/>
            <a:chExt cx="2875958" cy="27444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1830" y="453767"/>
              <a:ext cx="2875958" cy="27444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792618" y="601520"/>
              <a:ext cx="1954382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13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434596" y="3449823"/>
            <a:ext cx="4670425" cy="69596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经黑手写简体" panose="02000000000000000000" charset="-122"/>
                <a:ea typeface="方正经黑手写简体" panose="02000000000000000000" charset="-122"/>
                <a:cs typeface="+mn-ea"/>
                <a:sym typeface="+mn-lt"/>
              </a:rPr>
              <a:t>四语有活力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经黑手写简体" panose="02000000000000000000" charset="-122"/>
              <a:ea typeface="方正经黑手写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290317" y="-2214736"/>
            <a:ext cx="4958985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186864" y="557654"/>
            <a:ext cx="2875958" cy="2744416"/>
            <a:chOff x="4331830" y="453767"/>
            <a:chExt cx="2875958" cy="27444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1830" y="453767"/>
              <a:ext cx="2875958" cy="27444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792618" y="601520"/>
              <a:ext cx="19543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贰</a:t>
              </a:r>
              <a:endParaRPr lang="zh-CN" altLang="en-US" sz="13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155815" y="3449823"/>
            <a:ext cx="5698253" cy="69596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经黑手写简体" panose="02000000000000000000" charset="-122"/>
                <a:ea typeface="方正经黑手写简体" panose="02000000000000000000" charset="-122"/>
                <a:cs typeface="+mn-ea"/>
                <a:sym typeface="+mn-lt"/>
              </a:rPr>
              <a:t>四语重日常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经黑手写简体" panose="02000000000000000000" charset="-122"/>
              <a:ea typeface="方正经黑手写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534160" y="1247140"/>
            <a:ext cx="9361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（一）一场“树下“邂逅——推门课的故事</a:t>
            </a:r>
            <a:endParaRPr lang="zh-CN" altLang="en-US" sz="2800" b="1" dirty="0">
              <a:latin typeface="方正经黑手写简体" panose="02000000000000000000" charset="-122"/>
              <a:ea typeface="方正经黑手写简体" panose="02000000000000000000" charset="-122"/>
              <a:cs typeface="方正经黑手写简体" panose="02000000000000000000" charset="-122"/>
              <a:sym typeface="+mn-ea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31520" y="2256155"/>
            <a:ext cx="964819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914400" fontAlgn="auto">
              <a:lnSpc>
                <a:spcPct val="150000"/>
              </a:lnSpc>
              <a:spcBef>
                <a:spcPts val="0"/>
              </a:spcBef>
              <a:extLst>
                <a:ext uri="{35155182-B16C-46BC-9424-99874614C6A1}">
                  <wpsdc:indentchars xmlns:wpsdc="http://www.wps.cn/officeDocument/2017/drawingmlCustomData" val="200" checksum="797548545"/>
                </a:ext>
              </a:extLst>
            </a:pPr>
            <a:r>
              <a:rPr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在这场邂逅中，每个人都可能是邂逅者，日常重研讨、扎实有推进，邂逅的故事才能“浪漫”展开。</a:t>
            </a:r>
            <a:endParaRPr sz="36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534160" y="1247140"/>
            <a:ext cx="9361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（二）习惯培养有方法——班级分享有妙招</a:t>
            </a:r>
            <a:endParaRPr lang="zh-CN" altLang="en-US" sz="2800" b="1" dirty="0">
              <a:latin typeface="方正经黑手写简体" panose="02000000000000000000" charset="-122"/>
              <a:ea typeface="方正经黑手写简体" panose="02000000000000000000" charset="-122"/>
              <a:cs typeface="方正经黑手写简体" panose="02000000000000000000" charset="-122"/>
              <a:sym typeface="+mn-ea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34160" y="1791335"/>
            <a:ext cx="10209530" cy="403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81280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在学生学习成绩与学习习惯这方面，我们四语组的一些班级也很有自己的经验，瞧，姜兰凤、黄美萍老师就是从以下方面入手，值得我们一起学习。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课前：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1、明确预习要求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2、提前通知讲评时间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3、提前布置听写</a:t>
            </a:r>
            <a:r>
              <a: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任务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4、有效分配早读时间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pic>
        <p:nvPicPr>
          <p:cNvPr id="21" name="图片 20" descr="51miz-E869334-F9F31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7575" y="3275965"/>
            <a:ext cx="2841625" cy="2841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534160" y="1247140"/>
            <a:ext cx="9361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（二）习惯培养有方法——班级分享有妙招</a:t>
            </a:r>
            <a:endParaRPr lang="zh-CN" altLang="en-US" sz="2800" b="1" dirty="0">
              <a:latin typeface="方正经黑手写简体" panose="02000000000000000000" charset="-122"/>
              <a:ea typeface="方正经黑手写简体" panose="02000000000000000000" charset="-122"/>
              <a:cs typeface="方正经黑手写简体" panose="02000000000000000000" charset="-122"/>
              <a:sym typeface="+mn-ea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34160" y="1791335"/>
            <a:ext cx="10209530" cy="403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在学生学习成绩与学习习惯这方面，我们四语组的一些班级也很有自己的经验，瞧，姜兰凤、黄美萍老师就是从以下方面入手，值得我们一起学习。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课堂：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1、做好课前积累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2、检查预习情况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3、保证课堂听讲效率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4、调动课堂参与度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pic>
        <p:nvPicPr>
          <p:cNvPr id="21" name="图片 20" descr="51miz-E869334-F9F31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7575" y="3275965"/>
            <a:ext cx="2841625" cy="2841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534160" y="1247140"/>
            <a:ext cx="9361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dirty="0">
                <a:latin typeface="方正经黑手写简体" panose="02000000000000000000" charset="-122"/>
                <a:ea typeface="方正经黑手写简体" panose="02000000000000000000" charset="-122"/>
                <a:cs typeface="方正经黑手写简体" panose="02000000000000000000" charset="-122"/>
                <a:sym typeface="+mn-ea"/>
              </a:rPr>
              <a:t>（二）习惯培养有方法——班级分享有妙招</a:t>
            </a:r>
            <a:endParaRPr lang="zh-CN" altLang="en-US" sz="2800" b="1" dirty="0">
              <a:latin typeface="方正经黑手写简体" panose="02000000000000000000" charset="-122"/>
              <a:ea typeface="方正经黑手写简体" panose="02000000000000000000" charset="-122"/>
              <a:cs typeface="方正经黑手写简体" panose="02000000000000000000" charset="-122"/>
              <a:sym typeface="+mn-ea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34160" y="1791335"/>
            <a:ext cx="10209530" cy="403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在学生学习成绩与学习习惯这方面，我们四语组的一些班级也很有自己的经验，瞧，姜兰凤、黄美萍老师就是从以下方面入手，值得我们一起学习。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课后</a:t>
            </a:r>
            <a:r>
              <a: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：</a:t>
            </a:r>
            <a:endParaRPr lang="zh-CN"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1、</a:t>
            </a:r>
            <a:r>
              <a: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重视课堂作业，提高作业效率</a:t>
            </a:r>
            <a:endParaRPr lang="zh-CN"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2、注重</a:t>
            </a:r>
            <a:r>
              <a: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日常</a:t>
            </a: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听写、默写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3、</a:t>
            </a:r>
            <a:r>
              <a: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成立</a:t>
            </a: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小组</a:t>
            </a:r>
            <a:r>
              <a: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，</a:t>
            </a: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互助学习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indent="81280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4、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“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师徒结对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”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，</a:t>
            </a:r>
            <a:r>
              <a:rPr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帮助学习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pic>
        <p:nvPicPr>
          <p:cNvPr id="21" name="图片 20" descr="51miz-E869334-F9F31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7575" y="3275965"/>
            <a:ext cx="2841625" cy="2841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9.xml><?xml version="1.0" encoding="utf-8"?>
<p:tagLst xmlns:p="http://schemas.openxmlformats.org/presentationml/2006/main">
  <p:tag name="ISPRING_PRESENTATION_TITLE" val="22"/>
  <p:tag name="KSO_WPP_MARK_KEY" val="bacdc54e-742f-40e7-9867-60503c422fc5"/>
  <p:tag name="COMMONDATA" val="eyJoZGlkIjoiNjM5NjU4YjhhZmFjZTFiNjNkNDYyYTI5YmIwNDNkZjg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当图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hll0ljg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1670</Words>
  <Application>WPS 演示</Application>
  <PresentationFormat>宽屏</PresentationFormat>
  <Paragraphs>110</Paragraphs>
  <Slides>19</Slides>
  <Notes>31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宋体</vt:lpstr>
      <vt:lpstr>Wingdings</vt:lpstr>
      <vt:lpstr>思源黑体 CN Medium</vt:lpstr>
      <vt:lpstr>黑体</vt:lpstr>
      <vt:lpstr>微软雅黑</vt:lpstr>
      <vt:lpstr>inpin heiti</vt:lpstr>
      <vt:lpstr>Wingdings</vt:lpstr>
      <vt:lpstr>隶书</vt:lpstr>
      <vt:lpstr>方正经黑手写简体</vt:lpstr>
      <vt:lpstr>Arial Unicode MS</vt:lpstr>
      <vt:lpstr>Times New Roman</vt:lpstr>
      <vt:lpstr>字魂27号-布丁体</vt:lpstr>
      <vt:lpstr>Segoe Print</vt:lpstr>
      <vt:lpstr>楷体</vt:lpstr>
      <vt:lpstr>当图网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潘虹</cp:lastModifiedBy>
  <cp:revision>27</cp:revision>
  <dcterms:created xsi:type="dcterms:W3CDTF">2019-09-01T12:33:00Z</dcterms:created>
  <dcterms:modified xsi:type="dcterms:W3CDTF">2022-06-29T03:55:23Z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9D6E12CC8B114C3586A8720FE05DAC26</vt:lpwstr>
  </property>
</Properties>
</file>